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6" r:id="rId5"/>
    <p:sldId id="258" r:id="rId6"/>
    <p:sldId id="268" r:id="rId7"/>
    <p:sldId id="276" r:id="rId8"/>
    <p:sldId id="277" r:id="rId9"/>
    <p:sldId id="271" r:id="rId10"/>
    <p:sldId id="282" r:id="rId11"/>
    <p:sldId id="278" r:id="rId12"/>
    <p:sldId id="259" r:id="rId13"/>
    <p:sldId id="279" r:id="rId14"/>
    <p:sldId id="280" r:id="rId15"/>
    <p:sldId id="281" r:id="rId16"/>
    <p:sldId id="260" r:id="rId17"/>
    <p:sldId id="262" r:id="rId18"/>
    <p:sldId id="263" r:id="rId19"/>
    <p:sldId id="267" r:id="rId20"/>
    <p:sldId id="272" r:id="rId21"/>
    <p:sldId id="274" r:id="rId22"/>
    <p:sldId id="275" r:id="rId23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3" pos="38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492" autoAdjust="0"/>
  </p:normalViewPr>
  <p:slideViewPr>
    <p:cSldViewPr>
      <p:cViewPr varScale="1">
        <p:scale>
          <a:sx n="63" d="100"/>
          <a:sy n="63" d="100"/>
        </p:scale>
        <p:origin x="688" y="156"/>
      </p:cViewPr>
      <p:guideLst>
        <p:guide orient="horz" pos="2160"/>
        <p:guide pos="3839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5E03B7-B591-4A2A-B695-014C5A39F13E}" type="datetimeFigureOut">
              <a:rPr lang="en-US"/>
              <a:t>10/12/2025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E322BB-75AD-4A1E-9661-2724167329F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12705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DFBD7B-E4FB-4AA8-9540-FD148073ACB3}" type="datetimeFigureOut">
              <a:rPr lang="en-US"/>
              <a:t>10/12/2025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45B7DE-1198-4F2F-B574-CA8CAE34164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82312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5B7DE-1198-4F2F-B574-CA8CAE34164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738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quares"/>
          <p:cNvGrpSpPr/>
          <p:nvPr/>
        </p:nvGrpSpPr>
        <p:grpSpPr>
          <a:xfrm>
            <a:off x="0" y="1135743"/>
            <a:ext cx="1622332" cy="799981"/>
            <a:chOff x="0" y="452558"/>
            <a:chExt cx="914400" cy="524182"/>
          </a:xfrm>
        </p:grpSpPr>
        <p:sp>
          <p:nvSpPr>
            <p:cNvPr id="8" name="Rounded Rectangle 7"/>
            <p:cNvSpPr/>
            <p:nvPr/>
          </p:nvSpPr>
          <p:spPr>
            <a:xfrm>
              <a:off x="591671" y="452558"/>
              <a:ext cx="322729" cy="524180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15154" y="452558"/>
              <a:ext cx="322729" cy="524180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ound Same Side Corner Rectangle 9"/>
            <p:cNvSpPr/>
            <p:nvPr/>
          </p:nvSpPr>
          <p:spPr>
            <a:xfrm rot="5400000">
              <a:off x="-181408" y="633966"/>
              <a:ext cx="524182" cy="161366"/>
            </a:xfrm>
            <a:prstGeom prst="round2SameRect">
              <a:avLst>
                <a:gd name="adj1" fmla="val 29167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324" y="362396"/>
            <a:ext cx="9141619" cy="167640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60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324" y="2089595"/>
            <a:ext cx="9141619" cy="886344"/>
          </a:xfrm>
        </p:spPr>
        <p:txBody>
          <a:bodyPr>
            <a:normAutofit/>
          </a:bodyPr>
          <a:lstStyle>
            <a:lvl1pPr marL="0" indent="0" algn="l">
              <a:buNone/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9051-6E81-43E8-9099-FF6A0C3DCFE8}" type="datetime1">
              <a:rPr lang="en-US"/>
              <a:t>10/12/2025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8751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3EA6D-DF0B-4D4B-B359-5F1D1D0E30A4}" type="datetime1">
              <a:rPr lang="en-US"/>
              <a:t>10/12/2025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35150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quares"/>
          <p:cNvGrpSpPr/>
          <p:nvPr/>
        </p:nvGrpSpPr>
        <p:grpSpPr>
          <a:xfrm>
            <a:off x="0" y="3124415"/>
            <a:ext cx="1622332" cy="805061"/>
            <a:chOff x="0" y="2343311"/>
            <a:chExt cx="1217066" cy="603796"/>
          </a:xfrm>
        </p:grpSpPr>
        <p:sp>
          <p:nvSpPr>
            <p:cNvPr id="8" name="Rounded Rectangle 7"/>
            <p:cNvSpPr/>
            <p:nvPr/>
          </p:nvSpPr>
          <p:spPr>
            <a:xfrm>
              <a:off x="787514" y="2347123"/>
              <a:ext cx="429552" cy="599984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86370" y="2347123"/>
              <a:ext cx="429552" cy="599984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ound Same Side Corner Rectangle 9"/>
            <p:cNvSpPr/>
            <p:nvPr/>
          </p:nvSpPr>
          <p:spPr>
            <a:xfrm rot="5400000">
              <a:off x="-192604" y="2535915"/>
              <a:ext cx="599986" cy="214778"/>
            </a:xfrm>
            <a:prstGeom prst="round2SameRect">
              <a:avLst>
                <a:gd name="adj1" fmla="val 29167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9" name="bottom graphic"/>
          <p:cNvGrpSpPr/>
          <p:nvPr/>
        </p:nvGrpSpPr>
        <p:grpSpPr>
          <a:xfrm>
            <a:off x="0" y="5409216"/>
            <a:ext cx="12188825" cy="1462483"/>
            <a:chOff x="0" y="4056912"/>
            <a:chExt cx="9144000" cy="1096862"/>
          </a:xfrm>
        </p:grpSpPr>
        <p:sp>
          <p:nvSpPr>
            <p:cNvPr id="20" name="Freeform 19"/>
            <p:cNvSpPr/>
            <p:nvPr/>
          </p:nvSpPr>
          <p:spPr bwMode="ltGray">
            <a:xfrm rot="5400000">
              <a:off x="4119794" y="119293"/>
              <a:ext cx="904412" cy="9144000"/>
            </a:xfrm>
            <a:custGeom>
              <a:avLst/>
              <a:gdLst/>
              <a:ahLst/>
              <a:cxnLst/>
              <a:rect l="l" t="t" r="r" b="b"/>
              <a:pathLst>
                <a:path w="904412" h="9144000">
                  <a:moveTo>
                    <a:pt x="0" y="0"/>
                  </a:moveTo>
                  <a:lnTo>
                    <a:pt x="904412" y="0"/>
                  </a:lnTo>
                  <a:lnTo>
                    <a:pt x="904412" y="9144000"/>
                  </a:lnTo>
                  <a:lnTo>
                    <a:pt x="391235" y="9144000"/>
                  </a:lnTo>
                  <a:cubicBezTo>
                    <a:pt x="445385" y="6730684"/>
                    <a:pt x="250230" y="1995757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Rectangle 72"/>
            <p:cNvSpPr/>
            <p:nvPr/>
          </p:nvSpPr>
          <p:spPr bwMode="ltGray">
            <a:xfrm rot="5400000">
              <a:off x="4023569" y="33343"/>
              <a:ext cx="1096862" cy="9144000"/>
            </a:xfrm>
            <a:custGeom>
              <a:avLst/>
              <a:gdLst/>
              <a:ahLst/>
              <a:cxnLst/>
              <a:rect l="l" t="t" r="r" b="b"/>
              <a:pathLst>
                <a:path w="1096862" h="9144000">
                  <a:moveTo>
                    <a:pt x="1096861" y="9136375"/>
                  </a:moveTo>
                  <a:lnTo>
                    <a:pt x="1096861" y="0"/>
                  </a:lnTo>
                  <a:lnTo>
                    <a:pt x="1096862" y="0"/>
                  </a:lnTo>
                  <a:lnTo>
                    <a:pt x="1096862" y="9136375"/>
                  </a:lnTo>
                  <a:close/>
                  <a:moveTo>
                    <a:pt x="0" y="0"/>
                  </a:moveTo>
                  <a:lnTo>
                    <a:pt x="142171" y="0"/>
                  </a:lnTo>
                  <a:cubicBezTo>
                    <a:pt x="214017" y="532804"/>
                    <a:pt x="281641" y="1260834"/>
                    <a:pt x="340913" y="2087809"/>
                  </a:cubicBezTo>
                  <a:cubicBezTo>
                    <a:pt x="492781" y="4358443"/>
                    <a:pt x="587048" y="7374964"/>
                    <a:pt x="547354" y="9144000"/>
                  </a:cubicBezTo>
                  <a:lnTo>
                    <a:pt x="452132" y="9144000"/>
                  </a:lnTo>
                  <a:cubicBezTo>
                    <a:pt x="484963" y="4670358"/>
                    <a:pt x="240277" y="2482661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324" y="1932518"/>
            <a:ext cx="9141619" cy="2105367"/>
          </a:xfrm>
        </p:spPr>
        <p:txBody>
          <a:bodyPr anchor="b">
            <a:normAutofit/>
          </a:bodyPr>
          <a:lstStyle>
            <a:lvl1pPr algn="l">
              <a:defRPr sz="60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8324" y="4084264"/>
            <a:ext cx="9141619" cy="933297"/>
          </a:xfrm>
        </p:spPr>
        <p:txBody>
          <a:bodyPr anchor="t">
            <a:normAutofit/>
          </a:bodyPr>
          <a:lstStyle>
            <a:lvl1pPr marL="0" indent="0">
              <a:buNone/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7EDB99-15BC-4479-BAC5-1E502E66917A}" type="datetime1">
              <a:rPr lang="en-US"/>
              <a:t>10/12/2025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35693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152400"/>
            <a:ext cx="975106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1600200"/>
            <a:ext cx="4875530" cy="45720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4412" y="1600200"/>
            <a:ext cx="4875530" cy="45720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7C2A3-CD19-48AB-9F64-ECCF75182EDD}" type="datetime1">
              <a:rPr lang="en-US"/>
              <a:t>10/12/2025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97796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152400"/>
            <a:ext cx="9751060" cy="129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1524000"/>
            <a:ext cx="4875530" cy="816429"/>
          </a:xfrm>
        </p:spPr>
        <p:txBody>
          <a:bodyPr anchor="ctr">
            <a:norm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2413000"/>
            <a:ext cx="4875530" cy="375919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 baseline="0"/>
            </a:lvl8pPr>
            <a:lvl9pPr>
              <a:defRPr sz="20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412" y="1524000"/>
            <a:ext cx="4875530" cy="816429"/>
          </a:xfrm>
        </p:spPr>
        <p:txBody>
          <a:bodyPr anchor="ctr">
            <a:norm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412" y="2413000"/>
            <a:ext cx="4875530" cy="375919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 baseline="0"/>
            </a:lvl8pPr>
            <a:lvl9pPr>
              <a:defRPr sz="20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E8C1-7C87-4705-AB97-8CD17D208E3F}" type="datetime1">
              <a:rPr lang="en-US"/>
              <a:t>10/12/2025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87039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C624E-DF92-4841-B9B9-DD11AA239B85}" type="datetime1">
              <a:rPr lang="en-US"/>
              <a:t>10/12/2025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6903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bottom graphic"/>
          <p:cNvGrpSpPr/>
          <p:nvPr/>
        </p:nvGrpSpPr>
        <p:grpSpPr>
          <a:xfrm>
            <a:off x="0" y="5409216"/>
            <a:ext cx="12188825" cy="1462483"/>
            <a:chOff x="0" y="4056912"/>
            <a:chExt cx="9144000" cy="1096862"/>
          </a:xfrm>
        </p:grpSpPr>
        <p:sp>
          <p:nvSpPr>
            <p:cNvPr id="9" name="Freeform 8"/>
            <p:cNvSpPr/>
            <p:nvPr/>
          </p:nvSpPr>
          <p:spPr bwMode="ltGray">
            <a:xfrm rot="5400000">
              <a:off x="4119794" y="119293"/>
              <a:ext cx="904412" cy="9144000"/>
            </a:xfrm>
            <a:custGeom>
              <a:avLst/>
              <a:gdLst/>
              <a:ahLst/>
              <a:cxnLst/>
              <a:rect l="l" t="t" r="r" b="b"/>
              <a:pathLst>
                <a:path w="904412" h="9144000">
                  <a:moveTo>
                    <a:pt x="0" y="0"/>
                  </a:moveTo>
                  <a:lnTo>
                    <a:pt x="904412" y="0"/>
                  </a:lnTo>
                  <a:lnTo>
                    <a:pt x="904412" y="9144000"/>
                  </a:lnTo>
                  <a:lnTo>
                    <a:pt x="391235" y="9144000"/>
                  </a:lnTo>
                  <a:cubicBezTo>
                    <a:pt x="445385" y="6730684"/>
                    <a:pt x="250230" y="1995757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ectangle 72"/>
            <p:cNvSpPr/>
            <p:nvPr/>
          </p:nvSpPr>
          <p:spPr bwMode="ltGray">
            <a:xfrm rot="5400000">
              <a:off x="4023569" y="33343"/>
              <a:ext cx="1096862" cy="9144000"/>
            </a:xfrm>
            <a:custGeom>
              <a:avLst/>
              <a:gdLst/>
              <a:ahLst/>
              <a:cxnLst/>
              <a:rect l="l" t="t" r="r" b="b"/>
              <a:pathLst>
                <a:path w="1096862" h="9144000">
                  <a:moveTo>
                    <a:pt x="1096861" y="9136375"/>
                  </a:moveTo>
                  <a:lnTo>
                    <a:pt x="1096861" y="0"/>
                  </a:lnTo>
                  <a:lnTo>
                    <a:pt x="1096862" y="0"/>
                  </a:lnTo>
                  <a:lnTo>
                    <a:pt x="1096862" y="9136375"/>
                  </a:lnTo>
                  <a:close/>
                  <a:moveTo>
                    <a:pt x="0" y="0"/>
                  </a:moveTo>
                  <a:lnTo>
                    <a:pt x="142171" y="0"/>
                  </a:lnTo>
                  <a:cubicBezTo>
                    <a:pt x="214017" y="532804"/>
                    <a:pt x="281641" y="1260834"/>
                    <a:pt x="340913" y="2087809"/>
                  </a:cubicBezTo>
                  <a:cubicBezTo>
                    <a:pt x="492781" y="4358443"/>
                    <a:pt x="587048" y="7374964"/>
                    <a:pt x="547354" y="9144000"/>
                  </a:cubicBezTo>
                  <a:lnTo>
                    <a:pt x="452132" y="9144000"/>
                  </a:lnTo>
                  <a:cubicBezTo>
                    <a:pt x="484963" y="4670358"/>
                    <a:pt x="240277" y="2482661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/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A3AE1-4360-4D5B-BDBC-656B872DD533}" type="datetime1">
              <a:rPr lang="en-US"/>
              <a:t>10/12/2025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25395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5530" y="1600200"/>
            <a:ext cx="6094413" cy="45720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8883" y="1600202"/>
            <a:ext cx="3453500" cy="4571999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90708-46A4-4851-883E-8DFB8939107E}" type="datetime1">
              <a:rPr lang="en-US"/>
              <a:t>10/12/2025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3960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1218887" y="1600200"/>
            <a:ext cx="6703850" cy="3657600"/>
          </a:xfrm>
          <a:prstGeom prst="roundRect">
            <a:avLst>
              <a:gd name="adj" fmla="val 3098"/>
            </a:avLst>
          </a:prstGeom>
        </p:spPr>
        <p:txBody>
          <a:bodyPr>
            <a:normAutofit/>
          </a:bodyPr>
          <a:lstStyle>
            <a:lvl1pPr marL="0" indent="0">
              <a:buNone/>
              <a:defRPr sz="27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5883" y="1600200"/>
            <a:ext cx="2844059" cy="3759200"/>
          </a:xfrm>
        </p:spPr>
        <p:txBody>
          <a:bodyPr anchor="b">
            <a:normAutofit/>
          </a:bodyPr>
          <a:lstStyle>
            <a:lvl1pPr marL="0" indent="0">
              <a:buNone/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8EFFC-86AE-4294-A319-CAFC2651994B}" type="datetime1">
              <a:rPr lang="en-US"/>
              <a:t>10/12/2025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42985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EAB04-7709-4C1E-A61A-74684A0170FC}" type="datetime1">
              <a:rPr lang="en-US"/>
              <a:t>10/12/2025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4082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quares"/>
          <p:cNvGrpSpPr/>
          <p:nvPr/>
        </p:nvGrpSpPr>
        <p:grpSpPr>
          <a:xfrm rot="5400000">
            <a:off x="9583007" y="233864"/>
            <a:ext cx="1063300" cy="524046"/>
            <a:chOff x="0" y="452558"/>
            <a:chExt cx="914400" cy="524182"/>
          </a:xfrm>
        </p:grpSpPr>
        <p:sp>
          <p:nvSpPr>
            <p:cNvPr id="8" name="Rounded Rectangle 7"/>
            <p:cNvSpPr/>
            <p:nvPr/>
          </p:nvSpPr>
          <p:spPr>
            <a:xfrm>
              <a:off x="591671" y="452558"/>
              <a:ext cx="322729" cy="524180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15154" y="452558"/>
              <a:ext cx="322729" cy="524180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ound Same Side Corner Rectangle 9"/>
            <p:cNvSpPr/>
            <p:nvPr/>
          </p:nvSpPr>
          <p:spPr>
            <a:xfrm rot="5400000">
              <a:off x="-181408" y="633966"/>
              <a:ext cx="524182" cy="161366"/>
            </a:xfrm>
            <a:prstGeom prst="round2SameRect">
              <a:avLst>
                <a:gd name="adj1" fmla="val 29167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5" name="bottom graphic"/>
          <p:cNvGrpSpPr/>
          <p:nvPr/>
        </p:nvGrpSpPr>
        <p:grpSpPr>
          <a:xfrm>
            <a:off x="0" y="5395517"/>
            <a:ext cx="12188825" cy="1462483"/>
            <a:chOff x="0" y="4046638"/>
            <a:chExt cx="9144000" cy="1096862"/>
          </a:xfrm>
        </p:grpSpPr>
        <p:sp>
          <p:nvSpPr>
            <p:cNvPr id="16" name="Freeform 15"/>
            <p:cNvSpPr/>
            <p:nvPr/>
          </p:nvSpPr>
          <p:spPr bwMode="ltGray">
            <a:xfrm rot="5400000">
              <a:off x="4119794" y="119293"/>
              <a:ext cx="904412" cy="9144000"/>
            </a:xfrm>
            <a:custGeom>
              <a:avLst/>
              <a:gdLst/>
              <a:ahLst/>
              <a:cxnLst/>
              <a:rect l="l" t="t" r="r" b="b"/>
              <a:pathLst>
                <a:path w="904412" h="9144000">
                  <a:moveTo>
                    <a:pt x="0" y="0"/>
                  </a:moveTo>
                  <a:lnTo>
                    <a:pt x="904412" y="0"/>
                  </a:lnTo>
                  <a:lnTo>
                    <a:pt x="904412" y="9144000"/>
                  </a:lnTo>
                  <a:lnTo>
                    <a:pt x="391235" y="9144000"/>
                  </a:lnTo>
                  <a:cubicBezTo>
                    <a:pt x="445385" y="6730684"/>
                    <a:pt x="250230" y="1995757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Rectangle 72"/>
            <p:cNvSpPr/>
            <p:nvPr/>
          </p:nvSpPr>
          <p:spPr bwMode="ltGray">
            <a:xfrm rot="5400000">
              <a:off x="4023569" y="23069"/>
              <a:ext cx="1096862" cy="9144000"/>
            </a:xfrm>
            <a:custGeom>
              <a:avLst/>
              <a:gdLst/>
              <a:ahLst/>
              <a:cxnLst/>
              <a:rect l="l" t="t" r="r" b="b"/>
              <a:pathLst>
                <a:path w="1096862" h="9144000">
                  <a:moveTo>
                    <a:pt x="1096861" y="9136375"/>
                  </a:moveTo>
                  <a:lnTo>
                    <a:pt x="1096861" y="0"/>
                  </a:lnTo>
                  <a:lnTo>
                    <a:pt x="1096862" y="0"/>
                  </a:lnTo>
                  <a:lnTo>
                    <a:pt x="1096862" y="9136375"/>
                  </a:lnTo>
                  <a:close/>
                  <a:moveTo>
                    <a:pt x="0" y="0"/>
                  </a:moveTo>
                  <a:lnTo>
                    <a:pt x="142171" y="0"/>
                  </a:lnTo>
                  <a:cubicBezTo>
                    <a:pt x="214017" y="532804"/>
                    <a:pt x="281641" y="1260834"/>
                    <a:pt x="340913" y="2087809"/>
                  </a:cubicBezTo>
                  <a:cubicBezTo>
                    <a:pt x="492781" y="4358443"/>
                    <a:pt x="587048" y="7374964"/>
                    <a:pt x="547354" y="9144000"/>
                  </a:cubicBezTo>
                  <a:lnTo>
                    <a:pt x="452132" y="9144000"/>
                  </a:lnTo>
                  <a:cubicBezTo>
                    <a:pt x="484963" y="4670358"/>
                    <a:pt x="240277" y="2482661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1060" y="1150514"/>
            <a:ext cx="1828324" cy="502168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8882" y="1150514"/>
            <a:ext cx="8227457" cy="5021685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9BD0D-E0B1-4CED-AC65-708AC79EB9CD}" type="datetime1">
              <a:rPr lang="en-US"/>
              <a:t>10/12/2025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1644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bottom graphic"/>
          <p:cNvGrpSpPr/>
          <p:nvPr/>
        </p:nvGrpSpPr>
        <p:grpSpPr>
          <a:xfrm>
            <a:off x="0" y="5409216"/>
            <a:ext cx="12188825" cy="1462483"/>
            <a:chOff x="0" y="4056912"/>
            <a:chExt cx="9144000" cy="1096862"/>
          </a:xfrm>
        </p:grpSpPr>
        <p:sp>
          <p:nvSpPr>
            <p:cNvPr id="21" name="Freeform 20"/>
            <p:cNvSpPr/>
            <p:nvPr/>
          </p:nvSpPr>
          <p:spPr bwMode="ltGray">
            <a:xfrm rot="5400000">
              <a:off x="4119794" y="119293"/>
              <a:ext cx="904412" cy="9144000"/>
            </a:xfrm>
            <a:custGeom>
              <a:avLst/>
              <a:gdLst/>
              <a:ahLst/>
              <a:cxnLst/>
              <a:rect l="l" t="t" r="r" b="b"/>
              <a:pathLst>
                <a:path w="904412" h="9144000">
                  <a:moveTo>
                    <a:pt x="0" y="0"/>
                  </a:moveTo>
                  <a:lnTo>
                    <a:pt x="904412" y="0"/>
                  </a:lnTo>
                  <a:lnTo>
                    <a:pt x="904412" y="9144000"/>
                  </a:lnTo>
                  <a:lnTo>
                    <a:pt x="391235" y="9144000"/>
                  </a:lnTo>
                  <a:cubicBezTo>
                    <a:pt x="445385" y="6730684"/>
                    <a:pt x="250230" y="1995757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Rectangle 72"/>
            <p:cNvSpPr/>
            <p:nvPr/>
          </p:nvSpPr>
          <p:spPr bwMode="ltGray">
            <a:xfrm rot="5400000">
              <a:off x="4023569" y="33343"/>
              <a:ext cx="1096862" cy="9144000"/>
            </a:xfrm>
            <a:custGeom>
              <a:avLst/>
              <a:gdLst/>
              <a:ahLst/>
              <a:cxnLst/>
              <a:rect l="l" t="t" r="r" b="b"/>
              <a:pathLst>
                <a:path w="1096862" h="9144000">
                  <a:moveTo>
                    <a:pt x="1096861" y="9136375"/>
                  </a:moveTo>
                  <a:lnTo>
                    <a:pt x="1096861" y="0"/>
                  </a:lnTo>
                  <a:lnTo>
                    <a:pt x="1096862" y="0"/>
                  </a:lnTo>
                  <a:lnTo>
                    <a:pt x="1096862" y="9136375"/>
                  </a:lnTo>
                  <a:close/>
                  <a:moveTo>
                    <a:pt x="0" y="0"/>
                  </a:moveTo>
                  <a:lnTo>
                    <a:pt x="142171" y="0"/>
                  </a:lnTo>
                  <a:cubicBezTo>
                    <a:pt x="214017" y="532804"/>
                    <a:pt x="281641" y="1260834"/>
                    <a:pt x="340913" y="2087809"/>
                  </a:cubicBezTo>
                  <a:cubicBezTo>
                    <a:pt x="492781" y="4358443"/>
                    <a:pt x="587048" y="7374964"/>
                    <a:pt x="547354" y="9144000"/>
                  </a:cubicBezTo>
                  <a:lnTo>
                    <a:pt x="452132" y="9144000"/>
                  </a:lnTo>
                  <a:cubicBezTo>
                    <a:pt x="484963" y="4670358"/>
                    <a:pt x="240277" y="2482661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/>
            </a:p>
          </p:txBody>
        </p:sp>
      </p:grpSp>
      <p:grpSp>
        <p:nvGrpSpPr>
          <p:cNvPr id="7" name="squares"/>
          <p:cNvGrpSpPr/>
          <p:nvPr/>
        </p:nvGrpSpPr>
        <p:grpSpPr>
          <a:xfrm>
            <a:off x="1" y="800551"/>
            <a:ext cx="1063023" cy="524183"/>
            <a:chOff x="0" y="452558"/>
            <a:chExt cx="914400" cy="524182"/>
          </a:xfrm>
        </p:grpSpPr>
        <p:sp>
          <p:nvSpPr>
            <p:cNvPr id="8" name="Rounded Rectangle 7"/>
            <p:cNvSpPr/>
            <p:nvPr/>
          </p:nvSpPr>
          <p:spPr>
            <a:xfrm>
              <a:off x="591671" y="452558"/>
              <a:ext cx="322729" cy="524180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15154" y="452558"/>
              <a:ext cx="322729" cy="524180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ound Same Side Corner Rectangle 9"/>
            <p:cNvSpPr/>
            <p:nvPr/>
          </p:nvSpPr>
          <p:spPr>
            <a:xfrm rot="5400000">
              <a:off x="-181408" y="633966"/>
              <a:ext cx="524182" cy="161366"/>
            </a:xfrm>
            <a:prstGeom prst="round2SameRect">
              <a:avLst>
                <a:gd name="adj1" fmla="val 29167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8883" y="152400"/>
            <a:ext cx="9751060" cy="12954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8883" y="1600200"/>
            <a:ext cx="9751060" cy="45720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18883" y="6448425"/>
            <a:ext cx="8288401" cy="180976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547913" y="6448425"/>
            <a:ext cx="1422030" cy="180976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D29E8617-6EA8-4B97-A5E8-E18E98765EE2}" type="datetime1">
              <a:rPr lang="en-US"/>
              <a:pPr/>
              <a:t>10/12/2025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071516" y="6448425"/>
            <a:ext cx="812588" cy="180976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34C99D79-8A4B-4031-B1E0-AF26F8EDF2BC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82682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1218987" rtl="0" eaLnBrk="1" latinLnBrk="0" hangingPunct="1"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0000"/>
        </a:lnSpc>
        <a:spcBef>
          <a:spcPts val="1800"/>
        </a:spcBef>
        <a:buClr>
          <a:schemeClr val="accent1">
            <a:lumMod val="75000"/>
          </a:schemeClr>
        </a:buClr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55772" indent="-304747" algn="l" defTabSz="1218987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06797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75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57822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75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108847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75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59872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3010897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61922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912947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324" y="362396"/>
            <a:ext cx="9141619" cy="1085404"/>
          </a:xfrm>
        </p:spPr>
        <p:txBody>
          <a:bodyPr/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HEALTH WELLBEING AND SUSTAINABLE DEVELOPMENT BMHP6030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325" y="1600201"/>
            <a:ext cx="8152287" cy="761999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STUDENT NUMBER:2026633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SHABANA SHARIF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612" y="2716778"/>
            <a:ext cx="10972800" cy="4141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835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2" name="Content Placeholder 1"/>
          <p:cNvSpPr>
            <a:spLocks noGrp="1" noChangeArrowheads="1"/>
          </p:cNvSpPr>
          <p:nvPr>
            <p:ph idx="1"/>
          </p:nvPr>
        </p:nvSpPr>
        <p:spPr bwMode="auto">
          <a:xfrm>
            <a:off x="531813" y="1742220"/>
            <a:ext cx="6172199" cy="34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algn="just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000" dirty="0">
                <a:latin typeface="Arial" panose="020B0604020202020204" pitchFamily="34" charset="0"/>
              </a:rPr>
              <a:t>Integration links health, wellbeing &amp; sustainable development into person-</a:t>
            </a:r>
            <a:r>
              <a:rPr lang="en-US" altLang="en-US" sz="2000" dirty="0" err="1">
                <a:latin typeface="Arial" panose="020B0604020202020204" pitchFamily="34" charset="0"/>
              </a:rPr>
              <a:t>centred</a:t>
            </a:r>
            <a:r>
              <a:rPr lang="en-US" altLang="en-US" sz="2000" dirty="0">
                <a:latin typeface="Arial" panose="020B0604020202020204" pitchFamily="34" charset="0"/>
              </a:rPr>
              <a:t> care (Hunter et al., 2022).</a:t>
            </a:r>
          </a:p>
          <a:p>
            <a:pPr marL="0" lvl="0" indent="0" algn="just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000" dirty="0">
                <a:latin typeface="Arial" panose="020B0604020202020204" pitchFamily="34" charset="0"/>
              </a:rPr>
              <a:t>Relevance: Tackles fragmentation, improves equity, and supports long-term system resilience (Reynolds et al., 2023).</a:t>
            </a:r>
          </a:p>
          <a:p>
            <a:pPr marL="0" lvl="0" indent="0" algn="just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000" dirty="0">
                <a:latin typeface="Arial" panose="020B0604020202020204" pitchFamily="34" charset="0"/>
              </a:rPr>
              <a:t>UK context: Pressures include ageing, chronic illness, and resource constraints (Curry &amp; Ham, 2021).</a:t>
            </a:r>
          </a:p>
          <a:p>
            <a:pPr marL="0" lvl="0" indent="0" algn="just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000" dirty="0">
                <a:latin typeface="Arial" panose="020B0604020202020204" pitchFamily="34" charset="0"/>
              </a:rPr>
              <a:t>Alignment with SDG 3: Ensures healthy lives and promotes wellbeing at all ages (UN, 2015).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0287" y="0"/>
            <a:ext cx="3962400" cy="194975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9812" y="2286000"/>
            <a:ext cx="4726859" cy="27432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011064" y="5134615"/>
            <a:ext cx="263245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(Borsook et al., 2014)</a:t>
            </a:r>
          </a:p>
        </p:txBody>
      </p:sp>
    </p:spTree>
    <p:extLst>
      <p:ext uri="{BB962C8B-B14F-4D97-AF65-F5344CB8AC3E}">
        <p14:creationId xmlns:p14="http://schemas.microsoft.com/office/powerpoint/2010/main" val="2041341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Definitions &amp; Key concepts</a:t>
            </a:r>
          </a:p>
        </p:txBody>
      </p:sp>
      <p:sp>
        <p:nvSpPr>
          <p:cNvPr id="3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531812" y="1898690"/>
            <a:ext cx="10972800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Dynamic state shaped by biological, psychological &amp; social factors — not only disease absence (Horton et al., 2023).</a:t>
            </a:r>
          </a:p>
          <a:p>
            <a:pPr algn="just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Multidimensional concept including purpose, life satisfaction &amp; social connection (Dodge et al., 2012; Jarden &amp; Roache, 2023).</a:t>
            </a:r>
          </a:p>
          <a:p>
            <a:pPr algn="just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Meeting present needs without limiting future generations — emphasizes equity &amp; resource efficiency (Sachs et al., 2019).</a:t>
            </a:r>
          </a:p>
          <a:p>
            <a:pPr algn="just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SDG 3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Ensure healthy lives &amp; promote wellbeing for all ages, focusing on prevention, universal coverage &amp; reducing inequalities (UN, 2015).</a:t>
            </a:r>
          </a:p>
          <a:p>
            <a:pPr algn="just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UK context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NHS frameworks embed health, wellbeing &amp; sustainability into prevention, service delivery &amp; Net Zero goals (NHS England, 2020).</a:t>
            </a:r>
          </a:p>
        </p:txBody>
      </p:sp>
    </p:spTree>
    <p:extLst>
      <p:ext uri="{BB962C8B-B14F-4D97-AF65-F5344CB8AC3E}">
        <p14:creationId xmlns:p14="http://schemas.microsoft.com/office/powerpoint/2010/main" val="424641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Eight Dimensions of Wellbeing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3212" y="1600200"/>
            <a:ext cx="10666731" cy="4572000"/>
          </a:xfrm>
        </p:spPr>
        <p:txBody>
          <a:bodyPr>
            <a:no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= active process of achieving balance across life domains (Keyes, 2014).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Eight Dimensions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(Swarbrick, 2012; Jarden &amp; Roache, 2023):</a:t>
            </a:r>
          </a:p>
          <a:p>
            <a:pPr lvl="1"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Physical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Exercise, nutrition, sleep.</a:t>
            </a:r>
          </a:p>
          <a:p>
            <a:pPr lvl="1"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Emotional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Resilience, coping, positive outlook.</a:t>
            </a:r>
          </a:p>
          <a:p>
            <a:pPr lvl="1"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Relationships, community belonging.</a:t>
            </a:r>
          </a:p>
          <a:p>
            <a:pPr lvl="1"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Intellectual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Continuous learning, problem-solving.</a:t>
            </a:r>
          </a:p>
          <a:p>
            <a:pPr lvl="1"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Spiritual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Meaning, values, sense of purpose.</a:t>
            </a:r>
          </a:p>
          <a:p>
            <a:pPr lvl="1"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Safe, sustainable surroundings.</a:t>
            </a:r>
          </a:p>
          <a:p>
            <a:pPr lvl="1"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Occupational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Fulfilment, role satisfaction.</a:t>
            </a:r>
          </a:p>
          <a:p>
            <a:pPr lvl="1"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Financial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Security, ability to meet needs.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UK policy context: NHS &amp; ONS use multidimensional wellbeing in service evaluation (ONS, 2023).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0812" y="2209800"/>
            <a:ext cx="4267200" cy="2286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447212" y="5029200"/>
            <a:ext cx="2209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Lamb, 2019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547118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Objective &amp; Subjective Wellbeing Indicators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1524001"/>
            <a:ext cx="3810000" cy="533400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Objective indicators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2413001"/>
            <a:ext cx="3810000" cy="2082800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Tangible measures like income, employment, physical health, housing, and education (OECD, 2020).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Regional employment gaps strongly linked with poorer health outcomes in deprived communities (ONS, 2022).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61012" y="1382487"/>
            <a:ext cx="5561330" cy="751114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Subjective indicators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713412" y="2413001"/>
            <a:ext cx="3657600" cy="1930399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Individuals’ self-reported evaluations of life satisfaction, meaning, and emotional wellbeing (ONS, 2022).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Reports of loneliness highest among young adults in urban areas of the UK (ONS, 2021).</a:t>
            </a: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08012" y="4876800"/>
            <a:ext cx="6934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Why both matter: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Objective indicators highlight structural determinants, while subjective indicators provide insight into lived experiences, ensuring a balanced approach to policymaking (Clark et al., 2018).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9927" y="1891891"/>
            <a:ext cx="2783012" cy="2206943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9339927" y="4378234"/>
            <a:ext cx="3124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(Freimann et al., 2014)</a:t>
            </a:r>
          </a:p>
        </p:txBody>
      </p:sp>
    </p:spTree>
    <p:extLst>
      <p:ext uri="{BB962C8B-B14F-4D97-AF65-F5344CB8AC3E}">
        <p14:creationId xmlns:p14="http://schemas.microsoft.com/office/powerpoint/2010/main" val="1550940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-647700"/>
            <a:ext cx="9751060" cy="1295400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Theoretical Models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341312" y="1371600"/>
            <a:ext cx="5448300" cy="533400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HOLISTIC MODEL (WHO, 1948; Green, 2018)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341312" y="2057400"/>
            <a:ext cx="5448300" cy="38862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Health as a complete balance of physical, mental, social, and spiritual wellbeing, not just the absence of disease (WHO, 1948; Green, 2018).</a:t>
            </a:r>
          </a:p>
          <a:p>
            <a:pPr algn="just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b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Applied in palliative care and integrated care, combining medical treatment with psychological, social, and spiritual support (Green, 2018).</a:t>
            </a:r>
          </a:p>
          <a:p>
            <a:pPr algn="just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Promotes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person-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, preventive care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Recognizes emotional and spiritual dimensions often ignored in clinical models (Saylor, 2004).</a:t>
            </a:r>
          </a:p>
          <a:p>
            <a:pPr algn="just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Broad and hard to measure outcomes.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Can be vague, making evaluation and resource allocation difficult (Saylor, 2004).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6399212" y="1371600"/>
            <a:ext cx="5181600" cy="533400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BIOMEDICAL MODEL (Engel, 1977; Germov, 2019)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>
          <a:xfrm>
            <a:off x="6475412" y="2057400"/>
            <a:ext cx="5257800" cy="38862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Explains health as purely biological — disease caused by identifiable physical factors and abnormalities (Engel, 1977; Germov, 2019).</a:t>
            </a:r>
          </a:p>
          <a:p>
            <a:pPr algn="just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b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Used in acute hospital care — e.g., surgery for appendicitis or antibiotics for infections (Wade &amp; Halligan, 2017).</a:t>
            </a:r>
          </a:p>
          <a:p>
            <a:pPr algn="just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Evidence-based and scientifically measurable.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Highly effective for acute illnesses and emergency care (Wade &amp; Halligan, 2017).</a:t>
            </a:r>
          </a:p>
          <a:p>
            <a:pPr algn="just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Ignores psychological and social influences (Engel, 1977).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Focuses on treatment, not prevention; less effective for chronic disease (Germov, 2019).</a:t>
            </a:r>
          </a:p>
        </p:txBody>
      </p:sp>
    </p:spTree>
    <p:extLst>
      <p:ext uri="{BB962C8B-B14F-4D97-AF65-F5344CB8AC3E}">
        <p14:creationId xmlns:p14="http://schemas.microsoft.com/office/powerpoint/2010/main" val="2490618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Understanding Sustainability and the Sustainable Development Goals (SDGs)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760412" y="1774939"/>
            <a:ext cx="4267200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Sustainability means meeting present needs without harming future generations’ ability to meet theirs (Brundtland Commission, 1987).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Three Dimensions: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Social: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Focuses on equity, inclusion, education, health, and community wellbeing (WCED, 1987).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Economic: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Promotes long-term growth, poverty reduction, and fair resource distribution (Sachs, 2015).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Environmental: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Emphasizes responsible resource use, pollution control, and protection of ecosystems (UNEP, 2019).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561012" y="1766173"/>
            <a:ext cx="57912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Origin of SDGs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Introduced by the United Nations in 2015 as part of the 2030 Agenda for Sustainable Development (United Nations, 2015).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Built on the Millennium Development Goals (MDGs) to provide a universal plan for ending poverty, reducing inequality, and protecting the planet (UN, 2015).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Number of Goals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There are 17 Sustainable Development Goals addressing global priorities such as health, education, climate, and partnerships (UNDP, 2016).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Global Commitment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193 UN Member States signed up to achieve these goals by 2030 (UNDP, 2016).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Interdependence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All goals are linked — progress in one area (e.g. health) depends on progress in others (e.g. climate, economy) (Sachs et al., 2019).</a:t>
            </a:r>
          </a:p>
        </p:txBody>
      </p:sp>
    </p:spTree>
    <p:extLst>
      <p:ext uri="{BB962C8B-B14F-4D97-AF65-F5344CB8AC3E}">
        <p14:creationId xmlns:p14="http://schemas.microsoft.com/office/powerpoint/2010/main" val="851247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Sustainable Development Goal 3 (SDG 3)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303213" y="1849041"/>
            <a:ext cx="8686799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Definition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Ensure healthy lives and promote wellbeing for all at all ages (UN, 2015).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Global priorities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Reduce premature mortality from non-communicable diseases, strengthen prevention, and achieve universal health coverage (WHO, 2020).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 context: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Rising prevalence of obesity, diabetes, and mental health disorders demands stronger prevention strategies (Public Health England, 2020).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 Long Term Plan aligns with SDG 3 by prioritizing prevention, integrated care, and reducing inequalities (NHS England, 2019).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Environmental sustainability embedded: NHS Net Zero strategy links healthcare delivery to climate action (NHS England, 2020).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Equity challenge: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Persistent gaps in life expectancy between the richest and poorest areas highlight the urgency of SDG 3 in the UK (Babar et al., 2020).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2412" y="1415845"/>
            <a:ext cx="2743438" cy="274343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447212" y="4800601"/>
            <a:ext cx="24386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(Crowley, 2018)</a:t>
            </a:r>
          </a:p>
        </p:txBody>
      </p:sp>
    </p:spTree>
    <p:extLst>
      <p:ext uri="{BB962C8B-B14F-4D97-AF65-F5344CB8AC3E}">
        <p14:creationId xmlns:p14="http://schemas.microsoft.com/office/powerpoint/2010/main" val="2840631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8883" y="152400"/>
            <a:ext cx="9751060" cy="609600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NHS Stoptober: Health Promotion Campaign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27012" y="1714838"/>
            <a:ext cx="9144000" cy="3831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algn="just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 national smoking cessation campaign launched in 2012, encouraging smokers to quit for 28 days, as evidence shows success after this period increases long-term quitting likelihood (Brown et al., 2014).</a:t>
            </a:r>
          </a:p>
          <a:p>
            <a:pPr marL="0" indent="0" algn="just">
              <a:buNone/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How it integrates health, wellbeing &amp; sustainability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just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Physical Health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 Quitting reduces risks of cancer, heart disease, and COPD, improving population health (Kuipers et al., 2020).</a:t>
            </a:r>
          </a:p>
          <a:p>
            <a:pPr algn="just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Mental &amp; Social Wellbeing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 Collective challenge and group support improve confidence, reduce stress, and enhance social connectedness (PHE, 2019).</a:t>
            </a:r>
          </a:p>
          <a:p>
            <a:pPr algn="just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Economic Sustainability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 Prevents costly smoking-related illnesses → saves NHS resources (Brown et al., 2014).</a:t>
            </a:r>
          </a:p>
          <a:p>
            <a:pPr algn="just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Sustainability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 Lower cigarette use reduces litter and pollution, supporting environmental goals (WHO, 2020).</a:t>
            </a:r>
          </a:p>
          <a:p>
            <a:pPr marL="0" indent="0" algn="just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Why it works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Uses behavioral framing — “28-day challenge” — to build motivation and self-efficacy (Kuipers et al., 2020).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Aligns with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SDG 3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(health &amp; wellbeing), the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NHS Long Term Plan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(prevention focus), and sustainability goals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59709" y="2628900"/>
            <a:ext cx="2220466" cy="16764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9859709" y="4495800"/>
            <a:ext cx="216963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(Lambeth Council, 2020)</a:t>
            </a:r>
          </a:p>
        </p:txBody>
      </p:sp>
    </p:spTree>
    <p:extLst>
      <p:ext uri="{BB962C8B-B14F-4D97-AF65-F5344CB8AC3E}">
        <p14:creationId xmlns:p14="http://schemas.microsoft.com/office/powerpoint/2010/main" val="289063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How NHS Stoptober Integrates Health, Wellbeing &amp; Sustainability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5612" y="1550041"/>
            <a:ext cx="5713730" cy="533400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3212" y="2413001"/>
            <a:ext cx="2895600" cy="3683000"/>
          </a:xfrm>
        </p:spPr>
        <p:txBody>
          <a:bodyPr>
            <a:normAutofit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Encourages quitting smoking → Example: National 28-day quit challenge shown to increase long-term quit success (Brown et al., 2014).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▪ Evidence: Linked to significant rises in quit attempts and reductions in smoking prevalence in England (Kuipers et al., 2020).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4612" y="1447800"/>
            <a:ext cx="5485130" cy="635641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503612" y="2413000"/>
            <a:ext cx="3276600" cy="3378199"/>
          </a:xfrm>
        </p:spPr>
        <p:txBody>
          <a:bodyPr>
            <a:normAutofit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Collective campaign framing reduces isolation → Example: Peer support via apps and community events improves confidence and resilience (PHE, 2019).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▪ Enhances mental wellbeing: quitting smoking associated with lower anxiety and improved quality of life (Taylor et al., 2014).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70812" y="1600200"/>
            <a:ext cx="3276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085012" y="2413000"/>
            <a:ext cx="47244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Prevents costly smoking-related illnesses → Example: Reduced hospital admissions for COPD and heart disease save NHS resources (Brown et al., 2014).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▪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Targets high-prevalence groups → Example: Campaign outreach in deprived communities where smoking rates are highest (Kuipers et al., 2020).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▪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Reduced cigarette consumption lowers litter and pollution, supporting UK sustainability goals (WHO, 2020).</a:t>
            </a:r>
          </a:p>
        </p:txBody>
      </p:sp>
    </p:spTree>
    <p:extLst>
      <p:ext uri="{BB962C8B-B14F-4D97-AF65-F5344CB8AC3E}">
        <p14:creationId xmlns:p14="http://schemas.microsoft.com/office/powerpoint/2010/main" val="3013476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152400"/>
            <a:ext cx="9751060" cy="1295400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Health Belief Model (HBM)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907" y="1447800"/>
            <a:ext cx="6705600" cy="4572000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Health Belief Model (HBM) is a psychological framework that explains why individuals engage in health-related behaviors. It emphasizes personal perceptions of risk, the expected benefits of action, and barriers that may prevent change (Champion &amp; Skinner, 2008).</a:t>
            </a:r>
          </a:p>
          <a:p>
            <a:pPr marL="0" indent="0" algn="just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Core Elements: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Perceived risk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– how likely individuals think they are to experience a condition.</a:t>
            </a: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Perceived seriousness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– the anticipated impact if illness occurs.</a:t>
            </a: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Perceived benefits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– belief that the recommended action will be effective.</a:t>
            </a: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Perceived barriers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– obstacles such as cost, time, or fear.</a:t>
            </a: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Cues to action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– external or internal triggers like health campaigns or symptoms.</a:t>
            </a: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Confidence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– belief in one’s own ability to act (Champion &amp; Skinner, 2008; Rosenstock et al., 1988).</a:t>
            </a: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780212" y="3048000"/>
            <a:ext cx="5105399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Widely tested across vaccination, screening, and chronic disease prevention programs (Orji et al., 2012).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Helps design targeted campaigns based on beliefs and motivations.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Overemphasizes individual choice, underplaying social and environmental influences (Schmidt et al., 2020).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Not all behavior is rational or belief-driven; habits and emotions also play a role.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7012" y="209550"/>
            <a:ext cx="4113966" cy="224589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837612" y="2743200"/>
            <a:ext cx="2054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Wagle, 2019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389653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CASE STUDIES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7012" y="1524000"/>
            <a:ext cx="4953000" cy="914400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1. Vaccination Initiative (UK Flu Vaccination)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412" y="1524001"/>
            <a:ext cx="5334000" cy="914399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2. Screening Program (NHS Breast Cancer Screening)</a:t>
            </a:r>
          </a:p>
        </p:txBody>
      </p:sp>
      <p:sp>
        <p:nvSpPr>
          <p:cNvPr id="7" name="Rectangle 1"/>
          <p:cNvSpPr>
            <a:spLocks noGrp="1" noChangeArrowheads="1"/>
          </p:cNvSpPr>
          <p:nvPr>
            <p:ph sz="half" idx="2"/>
          </p:nvPr>
        </p:nvSpPr>
        <p:spPr bwMode="auto">
          <a:xfrm>
            <a:off x="303212" y="2706469"/>
            <a:ext cx="5486400" cy="25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Risk &amp; seriousness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NHS campaigns highlight flu dangers for older adults and those with chronic conditions.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Benefits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Protection from severe illness.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Barriers reduced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Free NHS flu jabs, delivered through GP surgeries and pharmacies.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Cues to action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Invitation letters, TV and social media</a:t>
            </a:r>
            <a:r>
              <a:rPr kumimoji="0" lang="en-US" altLang="en-US" sz="1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adverts.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(Bish et al., 2011; Nagata et al., 2021).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2"/>
          <p:cNvSpPr>
            <a:spLocks noGrp="1" noChangeArrowheads="1"/>
          </p:cNvSpPr>
          <p:nvPr>
            <p:ph sz="quarter" idx="4"/>
          </p:nvPr>
        </p:nvSpPr>
        <p:spPr bwMode="auto">
          <a:xfrm>
            <a:off x="6094412" y="2674120"/>
            <a:ext cx="5791200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Risk &amp; seriousness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Messages emphasize breast cancer prevalence and consequences of late detection.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Benefits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Early detection increases survival chances.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Barriers reduced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Free mammograms, mobile units in underserved areas.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Cues to action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NHS appointment letters, reminder systems, awareness events.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(Forster et al., 2020; Smith et al., 2019).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705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-228600"/>
            <a:ext cx="9751060" cy="1295400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Policy &amp; Governance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303211" y="1628966"/>
            <a:ext cx="11885613" cy="4527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 algn="just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International frameworks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WHO – Universal Health Coverage (UHC):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Ensures access to essential services without financial hardship (WHO, 2019).</a:t>
            </a: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UN SDG 3: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Promotes health and wellbeing globally, influencing UK prevention strategies (UN, 2015).</a:t>
            </a:r>
          </a:p>
          <a:p>
            <a:pPr marL="0" indent="0" algn="just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National frameworks &amp; legislation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NHS Net Zero Plan (2020):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Links health delivery with climate action, requiring greener estates, transport, and supply chains (NHS England, 2020).</a:t>
            </a: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Public Health Outcomes Framework (2019):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Sets national benchmarks for reducing inequalities and improving population health (DHSC, 2019).</a:t>
            </a: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Health &amp; Care Act (2022):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Established Integrated Care Boards (ICBs) to promote collaboration across NHS, public health, and social care (DHSC, 2022).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1628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152401"/>
            <a:ext cx="9751060" cy="1295400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Equity and Access in UK Health &amp; Social Care</a:t>
            </a:r>
          </a:p>
        </p:txBody>
      </p:sp>
      <p:sp>
        <p:nvSpPr>
          <p:cNvPr id="3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379412" y="1828800"/>
            <a:ext cx="7848600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Preventive care gaps: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People with intellectual disabilities receive fewer routine health checks and screenings (Cooper et al., 2025).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Digital divide: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Patients in deprived areas are less likely to use NHS digital tools and apps, creating new inequalities (Lloyd et al., 2024).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Future inequality trends: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By 2040, people in the most deprived areas will develop major illness about 10 years earlier than the least deprived (Raymond et al., 2024).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Vulnerable groups: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Autistic adults face persistent barriers to healthcare access, worsened during COVID-19 (Brice et al., 2021).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Policy blind spots: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UK cardiometabolic disease policies often fail to explicitly address equity in prevention and treatment (Petticrew et al., 2023).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2812" y="1524000"/>
            <a:ext cx="3352801" cy="32766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 flipH="1">
            <a:off x="8990012" y="4953000"/>
            <a:ext cx="397946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Bolger, 2020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106284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3198812" y="709160"/>
            <a:ext cx="8686800" cy="4893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Strengthen inclusive preventive care: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Ensure people with intellectual disabilities and vulnerable groups receive routine screenings and health checks (Cooper et al., 2025).</a:t>
            </a:r>
          </a:p>
          <a:p>
            <a:pPr algn="just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Bridge the digital divide: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Provide training, support, and offline alternatives for patients in deprived areas to ensure equal access to NHS digital tools (Lloyd et al., 2024).</a:t>
            </a:r>
          </a:p>
          <a:p>
            <a:pPr algn="just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Target deprivation hotspots: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Focus resources in the most deprived communities to reduce the projected 10-year illness gap by 2040 (Raymond et al., 2024).</a:t>
            </a:r>
          </a:p>
          <a:p>
            <a:pPr algn="just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Adapt services for neurodiverse groups: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Design accessible healthcare pathways for autistic adults and other neurodiverse populations (Brice et al., 2021).</a:t>
            </a:r>
          </a:p>
          <a:p>
            <a:pPr algn="just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Embed equity in policy: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Require explicit equity impact assessments in all new health and cardiometabolic strategies (Petticrew et al., 2023).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13" y="1476375"/>
            <a:ext cx="2514599" cy="4086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60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813" y="1495097"/>
            <a:ext cx="3810000" cy="4401205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 noChangeArrowheads="1"/>
          </p:cNvSpPr>
          <p:nvPr>
            <p:ph idx="1"/>
          </p:nvPr>
        </p:nvSpPr>
        <p:spPr bwMode="auto">
          <a:xfrm>
            <a:off x="4265612" y="1715904"/>
            <a:ext cx="7543800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Integration is essential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Health, wellbeing, and sustainability are inseparable and must be addressed together for effective care.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 progress is evident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Policies like the NHS Long Term Plan and prevention programs (e.g., Stoptober, Diabetes Prevention) show how integration supports SDG 3.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Challenges persist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Health inequalities, digital exclusion, and gaps in prevention remain barriers to equitable care.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Future priorities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Build on integrated models, strengthen equity-focused policies, embed sustainability, and invest in prevention.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Key message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A sustainable, inclusive health and social care system is possible if the UK continues to align practice with SDG 3 and ensures no one is left behind.</a:t>
            </a:r>
          </a:p>
        </p:txBody>
      </p:sp>
    </p:spTree>
    <p:extLst>
      <p:ext uri="{BB962C8B-B14F-4D97-AF65-F5344CB8AC3E}">
        <p14:creationId xmlns:p14="http://schemas.microsoft.com/office/powerpoint/2010/main" val="1544840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813" y="1600200"/>
            <a:ext cx="11811000" cy="4038600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Abrams, T., Brown, H. and </a:t>
            </a:r>
            <a:r>
              <a:rPr lang="en-US" sz="2100" dirty="0" err="1">
                <a:latin typeface="Arial" panose="020B0604020202020204" pitchFamily="34" charset="0"/>
                <a:cs typeface="Arial" panose="020B0604020202020204" pitchFamily="34" charset="0"/>
              </a:rPr>
              <a:t>Coultas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, C., 2023. </a:t>
            </a:r>
            <a:r>
              <a:rPr lang="en-US" sz="2100" i="1" dirty="0">
                <a:latin typeface="Arial" panose="020B0604020202020204" pitchFamily="34" charset="0"/>
                <a:cs typeface="Arial" panose="020B0604020202020204" pitchFamily="34" charset="0"/>
              </a:rPr>
              <a:t>Equity, sustainability and the future of health care in the UK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Journal of Public Health Policy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, 44(1), pp.34–49. https://doi.org/10.1057/s41271-022-00399-3</a:t>
            </a:r>
          </a:p>
          <a:p>
            <a:pPr algn="just"/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Bain, S.C., </a:t>
            </a:r>
            <a:r>
              <a:rPr lang="en-US" sz="2100" dirty="0" err="1">
                <a:latin typeface="Arial" panose="020B0604020202020204" pitchFamily="34" charset="0"/>
                <a:cs typeface="Arial" panose="020B0604020202020204" pitchFamily="34" charset="0"/>
              </a:rPr>
              <a:t>Batterham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, A.M. and Gough, S.C.L., 2022. </a:t>
            </a:r>
            <a:r>
              <a:rPr lang="en-US" sz="2100" i="1" dirty="0">
                <a:latin typeface="Arial" panose="020B0604020202020204" pitchFamily="34" charset="0"/>
                <a:cs typeface="Arial" panose="020B0604020202020204" pitchFamily="34" charset="0"/>
              </a:rPr>
              <a:t>Group-based diabetes prevention interventions and wellbeing outcomes in the UK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Diabetic Medicine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, 39(9), e14840. https://doi.org/10.1111/dme.14840</a:t>
            </a:r>
          </a:p>
          <a:p>
            <a:pPr algn="just"/>
            <a:r>
              <a:rPr lang="en-US" sz="2100" dirty="0" err="1">
                <a:latin typeface="Arial" panose="020B0604020202020204" pitchFamily="34" charset="0"/>
                <a:cs typeface="Arial" panose="020B0604020202020204" pitchFamily="34" charset="0"/>
              </a:rPr>
              <a:t>Borrell-Carrió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, F., </a:t>
            </a:r>
            <a:r>
              <a:rPr lang="en-US" sz="2100" dirty="0" err="1">
                <a:latin typeface="Arial" panose="020B0604020202020204" pitchFamily="34" charset="0"/>
                <a:cs typeface="Arial" panose="020B0604020202020204" pitchFamily="34" charset="0"/>
              </a:rPr>
              <a:t>Suchman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, A.L. and Epstein, R.M., 2004. </a:t>
            </a:r>
            <a:r>
              <a:rPr lang="en-US" sz="2100" i="1" dirty="0">
                <a:latin typeface="Arial" panose="020B0604020202020204" pitchFamily="34" charset="0"/>
                <a:cs typeface="Arial" panose="020B0604020202020204" pitchFamily="34" charset="0"/>
              </a:rPr>
              <a:t>The biopsychosocial model 25 years later: Principles, practice, and scientific inquiry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Annals of Family Medicine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, 2(6), pp.576–582. https://doi.org/10.1370/afm.245</a:t>
            </a:r>
          </a:p>
          <a:p>
            <a:pPr algn="just"/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Brice, S., Rodgers, J. and Ingham, B., 2021. </a:t>
            </a:r>
            <a:r>
              <a:rPr lang="en-US" sz="2100" i="1" dirty="0">
                <a:latin typeface="Arial" panose="020B0604020202020204" pitchFamily="34" charset="0"/>
                <a:cs typeface="Arial" panose="020B0604020202020204" pitchFamily="34" charset="0"/>
              </a:rPr>
              <a:t>Healthcare inequalities and access for autistic adults in the UK: Lessons from COVID-19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Autism in Adulthood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, 3(3), pp.193–201. https://doi.org/10.1089/aut.2020.0061</a:t>
            </a:r>
          </a:p>
          <a:p>
            <a:pPr algn="just"/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Carpenter, C.J., 2010. </a:t>
            </a:r>
            <a:r>
              <a:rPr lang="en-US" sz="2100" i="1" dirty="0">
                <a:latin typeface="Arial" panose="020B0604020202020204" pitchFamily="34" charset="0"/>
                <a:cs typeface="Arial" panose="020B0604020202020204" pitchFamily="34" charset="0"/>
              </a:rPr>
              <a:t>A meta-analysis of the effectiveness of health belief model variables in predicting behavior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Health Communication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, 25(8), pp.661–669. https://doi.org/10.1080/10410236.2010.521906</a:t>
            </a:r>
          </a:p>
          <a:p>
            <a:pPr algn="just"/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Cooper, S.A., Hughes-McCormack, L., </a:t>
            </a:r>
            <a:r>
              <a:rPr lang="en-US" sz="2100" dirty="0" err="1">
                <a:latin typeface="Arial" panose="020B0604020202020204" pitchFamily="34" charset="0"/>
                <a:cs typeface="Arial" panose="020B0604020202020204" pitchFamily="34" charset="0"/>
              </a:rPr>
              <a:t>McConnachie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, A., Allan, L., </a:t>
            </a:r>
            <a:r>
              <a:rPr lang="en-US" sz="2100" dirty="0" err="1">
                <a:latin typeface="Arial" panose="020B0604020202020204" pitchFamily="34" charset="0"/>
                <a:cs typeface="Arial" panose="020B0604020202020204" pitchFamily="34" charset="0"/>
              </a:rPr>
              <a:t>Baltzer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, M. and King, C., 2025. </a:t>
            </a:r>
            <a:r>
              <a:rPr lang="en-US" sz="2100" i="1" dirty="0">
                <a:latin typeface="Arial" panose="020B0604020202020204" pitchFamily="34" charset="0"/>
                <a:cs typeface="Arial" panose="020B0604020202020204" pitchFamily="34" charset="0"/>
              </a:rPr>
              <a:t>Preventive healthcare uptake among adults with intellectual disabilities in the UK: A population-based study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The Lancet Public Health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, 10(1), pp.e22–e33. https://doi.org/10.1016/S2468-2667(24)00321-4</a:t>
            </a:r>
          </a:p>
          <a:p>
            <a:pPr algn="just"/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DHSC (Department of Health and Social Care), 2021. </a:t>
            </a:r>
            <a:r>
              <a:rPr lang="en-US" sz="2100" i="1" dirty="0">
                <a:latin typeface="Arial" panose="020B0604020202020204" pitchFamily="34" charset="0"/>
                <a:cs typeface="Arial" panose="020B0604020202020204" pitchFamily="34" charset="0"/>
              </a:rPr>
              <a:t>Net zero and sustainability in the NHS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. London: DHSC.</a:t>
            </a:r>
          </a:p>
          <a:p>
            <a:pPr algn="just"/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417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612" y="1600200"/>
            <a:ext cx="11963400" cy="4038600"/>
          </a:xfrm>
        </p:spPr>
        <p:txBody>
          <a:bodyPr>
            <a:normAutofit fontScale="62500" lnSpcReduction="20000"/>
          </a:bodyPr>
          <a:lstStyle/>
          <a:p>
            <a:pPr algn="just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Engel, G.L., 1977.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The need for a new medical model: A challenge for biomedicine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196(4286), pp.129–136. https://doi.org/10.1126/science.847460</a:t>
            </a:r>
          </a:p>
          <a:p>
            <a:pPr algn="just"/>
            <a:r>
              <a:rPr lang="en-US" sz="2300" dirty="0" err="1">
                <a:latin typeface="Arial" panose="020B0604020202020204" pitchFamily="34" charset="0"/>
                <a:cs typeface="Arial" panose="020B0604020202020204" pitchFamily="34" charset="0"/>
              </a:rPr>
              <a:t>Farre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A., Heath, G. and Shaw, S., 2023.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Digital health inequalities in the UK: Barriers to equitable adoption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13(2), e067214. https://doi.org/10.1136/bmjopen-2022-067214</a:t>
            </a:r>
          </a:p>
          <a:p>
            <a:pPr algn="just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Golden, S.D. and Earp, J.A.L., 2012.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Social ecological approaches to individuals and their contexts: Twenty years of health education &amp; behavior health promotion interventions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Health Education &amp; Behavior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39(3), pp.364–372. https://doi.org/10.1177/1090198111418634</a:t>
            </a:r>
          </a:p>
          <a:p>
            <a:pPr algn="just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Hunter, R.F., Murray, J., Gough, A., O’Donnell, S. and Patterson, C.C., 2019.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Evaluating “Making Every Contact Count” in the UK: Cost-effectiveness and outcomes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BMC Public Health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19, 125. https://doi.org/10.1186/s12889-019-6421-6</a:t>
            </a:r>
          </a:p>
          <a:p>
            <a:pPr algn="just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Lloyd, S., McGowan, F. and Carter, H., 2024.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Digital exclusion and health inequalities: A UK mixed-methods study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26, e54321. https://doi.org/10.2196/54321</a:t>
            </a:r>
          </a:p>
          <a:p>
            <a:pPr algn="just"/>
            <a:r>
              <a:rPr lang="en-US" sz="2300" dirty="0" err="1">
                <a:latin typeface="Arial" panose="020B0604020202020204" pitchFamily="34" charset="0"/>
                <a:cs typeface="Arial" panose="020B0604020202020204" pitchFamily="34" charset="0"/>
              </a:rPr>
              <a:t>McLeroy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K.R., </a:t>
            </a:r>
            <a:r>
              <a:rPr lang="en-US" sz="2300" dirty="0" err="1">
                <a:latin typeface="Arial" panose="020B0604020202020204" pitchFamily="34" charset="0"/>
                <a:cs typeface="Arial" panose="020B0604020202020204" pitchFamily="34" charset="0"/>
              </a:rPr>
              <a:t>Bibeau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US" sz="2300" dirty="0" err="1">
                <a:latin typeface="Arial" panose="020B0604020202020204" pitchFamily="34" charset="0"/>
                <a:cs typeface="Arial" panose="020B0604020202020204" pitchFamily="34" charset="0"/>
              </a:rPr>
              <a:t>Steckler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A. and </a:t>
            </a:r>
            <a:r>
              <a:rPr lang="en-US" sz="2300" dirty="0" err="1">
                <a:latin typeface="Arial" panose="020B0604020202020204" pitchFamily="34" charset="0"/>
                <a:cs typeface="Arial" panose="020B0604020202020204" pitchFamily="34" charset="0"/>
              </a:rPr>
              <a:t>Glanz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K., 1988.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An ecological perspective on health promotion programs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Health Education Quarterly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15(4), pp.351–377. https://doi.org/10.1177/109019818801500401</a:t>
            </a:r>
          </a:p>
          <a:p>
            <a:pPr algn="just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Marmot, M., Allen, J., Boyce, T., </a:t>
            </a:r>
            <a:r>
              <a:rPr lang="en-US" sz="2300" dirty="0" err="1">
                <a:latin typeface="Arial" panose="020B0604020202020204" pitchFamily="34" charset="0"/>
                <a:cs typeface="Arial" panose="020B0604020202020204" pitchFamily="34" charset="0"/>
              </a:rPr>
              <a:t>Goldblatt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P. and Morrison, J., 2020.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</a:t>
            </a:r>
          </a:p>
          <a:p>
            <a:pPr algn="just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NHS England, 2019.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4519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7012" y="1600200"/>
            <a:ext cx="11658600" cy="4572000"/>
          </a:xfrm>
        </p:spPr>
        <p:txBody>
          <a:bodyPr>
            <a:noAutofit/>
          </a:bodyPr>
          <a:lstStyle/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ONS (Office for National Statistics), 2023.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Measuring national wellbeing: Domains and measures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https://www.ons.gov.uk/peoplepopulationandcommunity/wellbeing [Accessed 20 September 2025].</a:t>
            </a:r>
          </a:p>
          <a:p>
            <a:pPr algn="just"/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Petticrew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Katikireddi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S.V.,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Knai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C., Thomas, J. and Mays, N., 2023.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Equity and prevention in UK </a:t>
            </a:r>
            <a:r>
              <a:rPr lang="en-US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cardiometabolic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 policies: A systematic review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Journal of Epidemiology and Community Health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77(6), pp.355–363. https://doi.org/10.1136/jech-2022-220241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Raymond, K., Bloor, K., Gilmore, I. and Watt, R.G., 2024.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Future health inequalities in England: Projections to 2040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The Lancet Regional Health – Europe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35, 100678. https://doi.org/10.1016/j.lanepe.2024.100678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Rosenstock, I.M., 1974.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health belief model and preventive health behavior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Health Education Monographs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2(4), pp.354–386. https://doi.org/10.1177/109019817400200405</a:t>
            </a:r>
          </a:p>
          <a:p>
            <a:pPr algn="just"/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Sallis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J.F., Owen, N. and Fisher, E.B., 2015.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Ecological models of health behavior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In: K.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Glanz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B.K.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Rimer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and K.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Viswanath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eds.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Health behavior: Theory, research, and practice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5th ed. San Francisco: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Jossey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-Bass, pp.43–64.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UN (United Nations), 2015.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 3: Ensure healthy lives and promote wellbeing for all at all ages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New York: United Nations.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Wade, D.T. and Halligan, P.W., 2017.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biopsychosocial model of illness: A model whose time has come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Clinical Rehabilitation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31(8), pp.995–1004. https://doi.org/10.1177/0269215517709890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9715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oking 16x9">
  <a:themeElements>
    <a:clrScheme name="Cooking_16x9">
      <a:dk1>
        <a:srgbClr val="000000"/>
      </a:dk1>
      <a:lt1>
        <a:sysClr val="window" lastClr="FFFFFF"/>
      </a:lt1>
      <a:dk2>
        <a:srgbClr val="7F7F7F"/>
      </a:dk2>
      <a:lt2>
        <a:srgbClr val="E6E6E6"/>
      </a:lt2>
      <a:accent1>
        <a:srgbClr val="89C01C"/>
      </a:accent1>
      <a:accent2>
        <a:srgbClr val="FCB22C"/>
      </a:accent2>
      <a:accent3>
        <a:srgbClr val="FE750E"/>
      </a:accent3>
      <a:accent4>
        <a:srgbClr val="F23610"/>
      </a:accent4>
      <a:accent5>
        <a:srgbClr val="7C283A"/>
      </a:accent5>
      <a:accent6>
        <a:srgbClr val="3E7520"/>
      </a:accent6>
      <a:hlink>
        <a:srgbClr val="89C01C"/>
      </a:hlink>
      <a:folHlink>
        <a:srgbClr val="A6A6A6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1Subtle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l="180000" t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esh food presentation (widescreen).potx" id="{63DD3034-9CB5-4B6F-BCA0-530A5E267AB2}" vid="{9783A5E3-1DF2-4F3C-8902-0C2EB8A188D6}"/>
    </a:ext>
  </a:extLst>
</a:theme>
</file>

<file path=ppt/theme/theme2.xml><?xml version="1.0" encoding="utf-8"?>
<a:theme xmlns:a="http://schemas.openxmlformats.org/drawingml/2006/main" name="Office Theme">
  <a:themeElements>
    <a:clrScheme name="Cooking_16x9">
      <a:dk1>
        <a:srgbClr val="000000"/>
      </a:dk1>
      <a:lt1>
        <a:sysClr val="window" lastClr="FFFFFF"/>
      </a:lt1>
      <a:dk2>
        <a:srgbClr val="7F7F7F"/>
      </a:dk2>
      <a:lt2>
        <a:srgbClr val="E6E6E6"/>
      </a:lt2>
      <a:accent1>
        <a:srgbClr val="89C01C"/>
      </a:accent1>
      <a:accent2>
        <a:srgbClr val="FCB22C"/>
      </a:accent2>
      <a:accent3>
        <a:srgbClr val="FE750E"/>
      </a:accent3>
      <a:accent4>
        <a:srgbClr val="F23610"/>
      </a:accent4>
      <a:accent5>
        <a:srgbClr val="7C283A"/>
      </a:accent5>
      <a:accent6>
        <a:srgbClr val="3E7520"/>
      </a:accent6>
      <a:hlink>
        <a:srgbClr val="89C01C"/>
      </a:hlink>
      <a:folHlink>
        <a:srgbClr val="A6A6A6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1Subtle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l="180000" t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oking_16x9">
      <a:dk1>
        <a:srgbClr val="000000"/>
      </a:dk1>
      <a:lt1>
        <a:sysClr val="window" lastClr="FFFFFF"/>
      </a:lt1>
      <a:dk2>
        <a:srgbClr val="7F7F7F"/>
      </a:dk2>
      <a:lt2>
        <a:srgbClr val="E6E6E6"/>
      </a:lt2>
      <a:accent1>
        <a:srgbClr val="89C01C"/>
      </a:accent1>
      <a:accent2>
        <a:srgbClr val="FCB22C"/>
      </a:accent2>
      <a:accent3>
        <a:srgbClr val="FE750E"/>
      </a:accent3>
      <a:accent4>
        <a:srgbClr val="F23610"/>
      </a:accent4>
      <a:accent5>
        <a:srgbClr val="7C283A"/>
      </a:accent5>
      <a:accent6>
        <a:srgbClr val="3E7520"/>
      </a:accent6>
      <a:hlink>
        <a:srgbClr val="89C01C"/>
      </a:hlink>
      <a:folHlink>
        <a:srgbClr val="A6A6A6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1Subtle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l="180000" t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Props1.xml><?xml version="1.0" encoding="utf-8"?>
<ds:datastoreItem xmlns:ds="http://schemas.openxmlformats.org/officeDocument/2006/customXml" ds:itemID="{308942AA-0721-4324-BC2C-A3CB43F24E7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B14945D-DABB-422F-9B28-D299995C922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E700CCB-20BA-4760-AB9F-AC3B63ED32E0}">
  <ds:schemaRefs>
    <ds:schemaRef ds:uri="http://www.w3.org/XML/1998/namespace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40262f94-9f35-4ac3-9a90-690165a166b7"/>
    <ds:schemaRef ds:uri="a4f35948-e619-41b3-aa29-22878b09cfd2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Fresh food presentation (widescreen)</Template>
  <TotalTime>449</TotalTime>
  <Words>3368</Words>
  <Application>Microsoft Office PowerPoint</Application>
  <PresentationFormat>Custom</PresentationFormat>
  <Paragraphs>172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Constantia</vt:lpstr>
      <vt:lpstr>Cooking 16x9</vt:lpstr>
      <vt:lpstr>HEALTH WELLBEING AND SUSTAINABLE DEVELOPMENT BMHP6030   </vt:lpstr>
      <vt:lpstr>INTRODUCTION</vt:lpstr>
      <vt:lpstr>Definitions &amp; Key concepts</vt:lpstr>
      <vt:lpstr>Eight Dimensions of Wellbeing</vt:lpstr>
      <vt:lpstr>Objective &amp; Subjective Wellbeing Indicators</vt:lpstr>
      <vt:lpstr>Theoretical Models</vt:lpstr>
      <vt:lpstr>Understanding Sustainability and the Sustainable Development Goals (SDGs)</vt:lpstr>
      <vt:lpstr>Sustainable Development Goal 3 (SDG 3)</vt:lpstr>
      <vt:lpstr>NHS Stoptober: Health Promotion Campaign</vt:lpstr>
      <vt:lpstr>How NHS Stoptober Integrates Health, Wellbeing &amp; Sustainability</vt:lpstr>
      <vt:lpstr>Health Belief Model (HBM)</vt:lpstr>
      <vt:lpstr>CASE STUDIES </vt:lpstr>
      <vt:lpstr>Policy &amp; Governance</vt:lpstr>
      <vt:lpstr>Equity and Access in UK Health &amp; Social Care</vt:lpstr>
      <vt:lpstr>PowerPoint Presentation</vt:lpstr>
      <vt:lpstr>PowerPoint Presentation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2026633@student.uwtsd.ac.uk</dc:creator>
  <cp:lastModifiedBy>Shabana Sharif (2026633)</cp:lastModifiedBy>
  <cp:revision>36</cp:revision>
  <dcterms:created xsi:type="dcterms:W3CDTF">2025-09-14T10:30:38Z</dcterms:created>
  <dcterms:modified xsi:type="dcterms:W3CDTF">2025-10-12T12:35:09Z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