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1"/>
  </p:notesMasterIdLst>
  <p:handoutMasterIdLst>
    <p:handoutMasterId r:id="rId22"/>
  </p:handoutMasterIdLst>
  <p:sldIdLst>
    <p:sldId id="277" r:id="rId2"/>
    <p:sldId id="278" r:id="rId3"/>
    <p:sldId id="308" r:id="rId4"/>
    <p:sldId id="315" r:id="rId5"/>
    <p:sldId id="312" r:id="rId6"/>
    <p:sldId id="316" r:id="rId7"/>
    <p:sldId id="317" r:id="rId8"/>
    <p:sldId id="321" r:id="rId9"/>
    <p:sldId id="309" r:id="rId10"/>
    <p:sldId id="318" r:id="rId11"/>
    <p:sldId id="320" r:id="rId12"/>
    <p:sldId id="310" r:id="rId13"/>
    <p:sldId id="323" r:id="rId14"/>
    <p:sldId id="322" r:id="rId15"/>
    <p:sldId id="319" r:id="rId16"/>
    <p:sldId id="313" r:id="rId17"/>
    <p:sldId id="311" r:id="rId18"/>
    <p:sldId id="314" r:id="rId19"/>
    <p:sldId id="324" r:id="rId20"/>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118" autoAdjust="0"/>
    <p:restoredTop sz="94576" autoAdjust="0"/>
  </p:normalViewPr>
  <p:slideViewPr>
    <p:cSldViewPr>
      <p:cViewPr varScale="1">
        <p:scale>
          <a:sx n="110" d="100"/>
          <a:sy n="110" d="100"/>
        </p:scale>
        <p:origin x="912" y="10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s>
</file>

<file path=ppt/diagrams/_rels/data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AEF0E65-5AF2-49ED-A814-108E6A0168CC}" type="doc">
      <dgm:prSet loTypeId="urn:microsoft.com/office/officeart/2008/layout/PictureStrips" loCatId="list" qsTypeId="urn:microsoft.com/office/officeart/2005/8/quickstyle/simple1" qsCatId="simple" csTypeId="urn:microsoft.com/office/officeart/2005/8/colors/accent1_2" csCatId="accent1" phldr="1"/>
      <dgm:spPr/>
      <dgm:t>
        <a:bodyPr/>
        <a:lstStyle/>
        <a:p>
          <a:endParaRPr lang="en-GB"/>
        </a:p>
      </dgm:t>
    </dgm:pt>
    <dgm:pt modelId="{928DBF23-DDF2-4354-BB96-EB3EBE0011D4}">
      <dgm:prSet phldrT="[Text]"/>
      <dgm:spPr/>
      <dgm:t>
        <a:bodyPr/>
        <a:lstStyle/>
        <a:p>
          <a:r>
            <a:rPr lang="en-GB" dirty="0"/>
            <a:t>.</a:t>
          </a:r>
        </a:p>
      </dgm:t>
    </dgm:pt>
    <dgm:pt modelId="{E52F117F-B61D-4BC2-B056-43C97C5D9DD7}" type="parTrans" cxnId="{E8E60F6E-3DDC-4B27-B03B-1DEDF50C3B0F}">
      <dgm:prSet/>
      <dgm:spPr/>
      <dgm:t>
        <a:bodyPr/>
        <a:lstStyle/>
        <a:p>
          <a:endParaRPr lang="en-GB"/>
        </a:p>
      </dgm:t>
    </dgm:pt>
    <dgm:pt modelId="{4EDD78EC-C1F2-40EA-8830-F43008AAF820}" type="sibTrans" cxnId="{E8E60F6E-3DDC-4B27-B03B-1DEDF50C3B0F}">
      <dgm:prSet/>
      <dgm:spPr/>
      <dgm:t>
        <a:bodyPr/>
        <a:lstStyle/>
        <a:p>
          <a:endParaRPr lang="en-GB"/>
        </a:p>
      </dgm:t>
    </dgm:pt>
    <dgm:pt modelId="{6251C3BB-D524-4A55-BB34-FB65C7BA8A8C}">
      <dgm:prSet phldrT="[Text]"/>
      <dgm:spPr/>
      <dgm:t>
        <a:bodyPr/>
        <a:lstStyle/>
        <a:p>
          <a:r>
            <a:rPr lang="en-GB" dirty="0"/>
            <a:t>Domain names </a:t>
          </a:r>
        </a:p>
      </dgm:t>
    </dgm:pt>
    <dgm:pt modelId="{9D05968D-9479-419E-BF1C-0089656665DE}" type="parTrans" cxnId="{BA49297E-9BC1-4C2D-A6B5-FCD5EEA2CFAC}">
      <dgm:prSet/>
      <dgm:spPr/>
      <dgm:t>
        <a:bodyPr/>
        <a:lstStyle/>
        <a:p>
          <a:endParaRPr lang="en-GB"/>
        </a:p>
      </dgm:t>
    </dgm:pt>
    <dgm:pt modelId="{1FD29E54-D6D9-4A19-99DA-D60C013757FC}" type="sibTrans" cxnId="{BA49297E-9BC1-4C2D-A6B5-FCD5EEA2CFAC}">
      <dgm:prSet/>
      <dgm:spPr/>
      <dgm:t>
        <a:bodyPr/>
        <a:lstStyle/>
        <a:p>
          <a:endParaRPr lang="en-GB"/>
        </a:p>
      </dgm:t>
    </dgm:pt>
    <dgm:pt modelId="{90704360-54DD-412E-A65A-59F988D7446D}">
      <dgm:prSet phldrT="[Text]"/>
      <dgm:spPr/>
      <dgm:t>
        <a:bodyPr/>
        <a:lstStyle/>
        <a:p>
          <a:r>
            <a:rPr lang="en-GB" dirty="0"/>
            <a:t>.</a:t>
          </a:r>
        </a:p>
      </dgm:t>
    </dgm:pt>
    <dgm:pt modelId="{BA0D0AC8-B490-4940-874C-A266B9032EA3}" type="parTrans" cxnId="{EC1DFDC3-1D97-4E02-84BA-3AB591AAE101}">
      <dgm:prSet/>
      <dgm:spPr/>
      <dgm:t>
        <a:bodyPr/>
        <a:lstStyle/>
        <a:p>
          <a:endParaRPr lang="en-GB"/>
        </a:p>
      </dgm:t>
    </dgm:pt>
    <dgm:pt modelId="{5FCADE38-115D-4180-B941-4490E28E9628}" type="sibTrans" cxnId="{EC1DFDC3-1D97-4E02-84BA-3AB591AAE101}">
      <dgm:prSet/>
      <dgm:spPr/>
      <dgm:t>
        <a:bodyPr/>
        <a:lstStyle/>
        <a:p>
          <a:endParaRPr lang="en-GB"/>
        </a:p>
      </dgm:t>
    </dgm:pt>
    <dgm:pt modelId="{B5349B78-403C-4333-90A1-E6ED9BB29F09}">
      <dgm:prSet phldrT="[Text]"/>
      <dgm:spPr/>
      <dgm:t>
        <a:bodyPr/>
        <a:lstStyle/>
        <a:p>
          <a:r>
            <a:rPr lang="en-GB" dirty="0"/>
            <a:t>Checking websites</a:t>
          </a:r>
        </a:p>
      </dgm:t>
    </dgm:pt>
    <dgm:pt modelId="{654CF0DF-269A-48F6-BD8E-E3051040BBE2}" type="parTrans" cxnId="{11D69ED2-EB11-4290-ABDF-DFC812D4D5AE}">
      <dgm:prSet/>
      <dgm:spPr/>
      <dgm:t>
        <a:bodyPr/>
        <a:lstStyle/>
        <a:p>
          <a:endParaRPr lang="en-GB"/>
        </a:p>
      </dgm:t>
    </dgm:pt>
    <dgm:pt modelId="{93072E25-A0E3-48F9-BD76-37EF311C41B7}" type="sibTrans" cxnId="{11D69ED2-EB11-4290-ABDF-DFC812D4D5AE}">
      <dgm:prSet/>
      <dgm:spPr/>
      <dgm:t>
        <a:bodyPr/>
        <a:lstStyle/>
        <a:p>
          <a:endParaRPr lang="en-GB"/>
        </a:p>
      </dgm:t>
    </dgm:pt>
    <dgm:pt modelId="{564F9AB0-2768-4621-83EA-9FB309A4AE89}">
      <dgm:prSet phldrT="[Text]"/>
      <dgm:spPr/>
      <dgm:t>
        <a:bodyPr/>
        <a:lstStyle/>
        <a:p>
          <a:r>
            <a:rPr lang="en-GB" dirty="0"/>
            <a:t>.</a:t>
          </a:r>
        </a:p>
      </dgm:t>
    </dgm:pt>
    <dgm:pt modelId="{48B73EBD-42D3-4C02-9A52-DC6E2B76FAD8}" type="parTrans" cxnId="{C07DCB4F-1DE6-4102-A607-CC068B8C3E5E}">
      <dgm:prSet/>
      <dgm:spPr/>
      <dgm:t>
        <a:bodyPr/>
        <a:lstStyle/>
        <a:p>
          <a:endParaRPr lang="en-GB"/>
        </a:p>
      </dgm:t>
    </dgm:pt>
    <dgm:pt modelId="{7E5E9A7C-6795-4D7C-8A6E-71DAA9844E04}" type="sibTrans" cxnId="{C07DCB4F-1DE6-4102-A607-CC068B8C3E5E}">
      <dgm:prSet/>
      <dgm:spPr/>
      <dgm:t>
        <a:bodyPr/>
        <a:lstStyle/>
        <a:p>
          <a:endParaRPr lang="en-GB"/>
        </a:p>
      </dgm:t>
    </dgm:pt>
    <dgm:pt modelId="{AA529468-11D9-4DDE-8039-1B11B6E455D7}">
      <dgm:prSet phldrT="[Text]"/>
      <dgm:spPr/>
      <dgm:t>
        <a:bodyPr/>
        <a:lstStyle/>
        <a:p>
          <a:r>
            <a:rPr lang="en-GB" dirty="0"/>
            <a:t>Spot misinformation</a:t>
          </a:r>
        </a:p>
      </dgm:t>
    </dgm:pt>
    <dgm:pt modelId="{4D9AEDD4-5905-4967-B838-1D49BBA77AE7}" type="parTrans" cxnId="{8427D517-F461-4A36-9EF7-54C37E1FA67A}">
      <dgm:prSet/>
      <dgm:spPr/>
      <dgm:t>
        <a:bodyPr/>
        <a:lstStyle/>
        <a:p>
          <a:endParaRPr lang="en-GB"/>
        </a:p>
      </dgm:t>
    </dgm:pt>
    <dgm:pt modelId="{ED1C7084-BECC-49CF-820F-91BFE2A42E6D}" type="sibTrans" cxnId="{8427D517-F461-4A36-9EF7-54C37E1FA67A}">
      <dgm:prSet/>
      <dgm:spPr/>
      <dgm:t>
        <a:bodyPr/>
        <a:lstStyle/>
        <a:p>
          <a:endParaRPr lang="en-GB"/>
        </a:p>
      </dgm:t>
    </dgm:pt>
    <dgm:pt modelId="{056FDD78-333A-4144-92F2-1324433C4BE7}" type="pres">
      <dgm:prSet presAssocID="{5AEF0E65-5AF2-49ED-A814-108E6A0168CC}" presName="Name0" presStyleCnt="0">
        <dgm:presLayoutVars>
          <dgm:dir/>
          <dgm:resizeHandles val="exact"/>
        </dgm:presLayoutVars>
      </dgm:prSet>
      <dgm:spPr/>
    </dgm:pt>
    <dgm:pt modelId="{9ED82C35-2333-4353-89B3-ADB853B17ADC}" type="pres">
      <dgm:prSet presAssocID="{928DBF23-DDF2-4354-BB96-EB3EBE0011D4}" presName="composite" presStyleCnt="0"/>
      <dgm:spPr/>
    </dgm:pt>
    <dgm:pt modelId="{8BAB243E-6EE6-4448-AC91-6FFAA4CFC50E}" type="pres">
      <dgm:prSet presAssocID="{928DBF23-DDF2-4354-BB96-EB3EBE0011D4}" presName="rect1" presStyleLbl="trAlignAcc1" presStyleIdx="0" presStyleCnt="3">
        <dgm:presLayoutVars>
          <dgm:bulletEnabled val="1"/>
        </dgm:presLayoutVars>
      </dgm:prSet>
      <dgm:spPr/>
    </dgm:pt>
    <dgm:pt modelId="{2A880839-2BFC-4DF9-9C4B-BC185666A6A9}" type="pres">
      <dgm:prSet presAssocID="{928DBF23-DDF2-4354-BB96-EB3EBE0011D4}" presName="rect2" presStyleLbl="fgImgPlac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l="-25000" r="-25000"/>
          </a:stretch>
        </a:blipFill>
      </dgm:spPr>
      <dgm:extLst>
        <a:ext uri="{E40237B7-FDA0-4F09-8148-C483321AD2D9}">
          <dgm14:cNvPr xmlns:dgm14="http://schemas.microsoft.com/office/drawing/2010/diagram" id="0" name="" descr="Internet with solid fill"/>
        </a:ext>
      </dgm:extLst>
    </dgm:pt>
    <dgm:pt modelId="{D9624620-4E19-4B1C-B49C-212194901FDC}" type="pres">
      <dgm:prSet presAssocID="{4EDD78EC-C1F2-40EA-8830-F43008AAF820}" presName="sibTrans" presStyleCnt="0"/>
      <dgm:spPr/>
    </dgm:pt>
    <dgm:pt modelId="{D08A613F-5BA2-4A10-A228-5326A79D734E}" type="pres">
      <dgm:prSet presAssocID="{90704360-54DD-412E-A65A-59F988D7446D}" presName="composite" presStyleCnt="0"/>
      <dgm:spPr/>
    </dgm:pt>
    <dgm:pt modelId="{463D8898-A6FE-4D40-BFF1-F9DBF77E6639}" type="pres">
      <dgm:prSet presAssocID="{90704360-54DD-412E-A65A-59F988D7446D}" presName="rect1" presStyleLbl="trAlignAcc1" presStyleIdx="1" presStyleCnt="3">
        <dgm:presLayoutVars>
          <dgm:bulletEnabled val="1"/>
        </dgm:presLayoutVars>
      </dgm:prSet>
      <dgm:spPr/>
    </dgm:pt>
    <dgm:pt modelId="{885388FB-0A6B-4982-9EB0-EB8E4B5CADB2}" type="pres">
      <dgm:prSet presAssocID="{90704360-54DD-412E-A65A-59F988D7446D}" presName="rect2" presStyleLbl="fgImgPlac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l="-25000" r="-25000"/>
          </a:stretch>
        </a:blipFill>
      </dgm:spPr>
      <dgm:extLst>
        <a:ext uri="{E40237B7-FDA0-4F09-8148-C483321AD2D9}">
          <dgm14:cNvPr xmlns:dgm14="http://schemas.microsoft.com/office/drawing/2010/diagram" id="0" name="" descr="Checkbox Checked outline"/>
        </a:ext>
      </dgm:extLst>
    </dgm:pt>
    <dgm:pt modelId="{253614A9-B185-4F35-A9C0-485C1009544E}" type="pres">
      <dgm:prSet presAssocID="{5FCADE38-115D-4180-B941-4490E28E9628}" presName="sibTrans" presStyleCnt="0"/>
      <dgm:spPr/>
    </dgm:pt>
    <dgm:pt modelId="{61C8E2CB-B8F4-4B6A-8556-D078830634E3}" type="pres">
      <dgm:prSet presAssocID="{564F9AB0-2768-4621-83EA-9FB309A4AE89}" presName="composite" presStyleCnt="0"/>
      <dgm:spPr/>
    </dgm:pt>
    <dgm:pt modelId="{29B0578C-5451-4E4E-A7C3-0943006B2997}" type="pres">
      <dgm:prSet presAssocID="{564F9AB0-2768-4621-83EA-9FB309A4AE89}" presName="rect1" presStyleLbl="trAlignAcc1" presStyleIdx="2" presStyleCnt="3">
        <dgm:presLayoutVars>
          <dgm:bulletEnabled val="1"/>
        </dgm:presLayoutVars>
      </dgm:prSet>
      <dgm:spPr/>
    </dgm:pt>
    <dgm:pt modelId="{40AADB0B-2A81-4E5D-8356-E8BEDCF60534}" type="pres">
      <dgm:prSet presAssocID="{564F9AB0-2768-4621-83EA-9FB309A4AE89}" presName="rect2" presStyleLbl="fgImgPlac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l="-25000" r="-25000"/>
          </a:stretch>
        </a:blipFill>
      </dgm:spPr>
      <dgm:extLst>
        <a:ext uri="{E40237B7-FDA0-4F09-8148-C483321AD2D9}">
          <dgm14:cNvPr xmlns:dgm14="http://schemas.microsoft.com/office/drawing/2010/diagram" id="0" name="" descr="Close with solid fill"/>
        </a:ext>
      </dgm:extLst>
    </dgm:pt>
  </dgm:ptLst>
  <dgm:cxnLst>
    <dgm:cxn modelId="{390D8712-EDFE-4303-A5C3-47EE35BED0E3}" type="presOf" srcId="{B5349B78-403C-4333-90A1-E6ED9BB29F09}" destId="{463D8898-A6FE-4D40-BFF1-F9DBF77E6639}" srcOrd="0" destOrd="1" presId="urn:microsoft.com/office/officeart/2008/layout/PictureStrips"/>
    <dgm:cxn modelId="{8427D517-F461-4A36-9EF7-54C37E1FA67A}" srcId="{564F9AB0-2768-4621-83EA-9FB309A4AE89}" destId="{AA529468-11D9-4DDE-8039-1B11B6E455D7}" srcOrd="0" destOrd="0" parTransId="{4D9AEDD4-5905-4967-B838-1D49BBA77AE7}" sibTransId="{ED1C7084-BECC-49CF-820F-91BFE2A42E6D}"/>
    <dgm:cxn modelId="{0332AA42-1040-454C-A45B-3BC4B149EA89}" type="presOf" srcId="{90704360-54DD-412E-A65A-59F988D7446D}" destId="{463D8898-A6FE-4D40-BFF1-F9DBF77E6639}" srcOrd="0" destOrd="0" presId="urn:microsoft.com/office/officeart/2008/layout/PictureStrips"/>
    <dgm:cxn modelId="{E8E60F6E-3DDC-4B27-B03B-1DEDF50C3B0F}" srcId="{5AEF0E65-5AF2-49ED-A814-108E6A0168CC}" destId="{928DBF23-DDF2-4354-BB96-EB3EBE0011D4}" srcOrd="0" destOrd="0" parTransId="{E52F117F-B61D-4BC2-B056-43C97C5D9DD7}" sibTransId="{4EDD78EC-C1F2-40EA-8830-F43008AAF820}"/>
    <dgm:cxn modelId="{C07DCB4F-1DE6-4102-A607-CC068B8C3E5E}" srcId="{5AEF0E65-5AF2-49ED-A814-108E6A0168CC}" destId="{564F9AB0-2768-4621-83EA-9FB309A4AE89}" srcOrd="2" destOrd="0" parTransId="{48B73EBD-42D3-4C02-9A52-DC6E2B76FAD8}" sibTransId="{7E5E9A7C-6795-4D7C-8A6E-71DAA9844E04}"/>
    <dgm:cxn modelId="{37DC2974-983E-444F-8EAF-A0E49D9920EC}" type="presOf" srcId="{6251C3BB-D524-4A55-BB34-FB65C7BA8A8C}" destId="{8BAB243E-6EE6-4448-AC91-6FFAA4CFC50E}" srcOrd="0" destOrd="1" presId="urn:microsoft.com/office/officeart/2008/layout/PictureStrips"/>
    <dgm:cxn modelId="{BA49297E-9BC1-4C2D-A6B5-FCD5EEA2CFAC}" srcId="{928DBF23-DDF2-4354-BB96-EB3EBE0011D4}" destId="{6251C3BB-D524-4A55-BB34-FB65C7BA8A8C}" srcOrd="0" destOrd="0" parTransId="{9D05968D-9479-419E-BF1C-0089656665DE}" sibTransId="{1FD29E54-D6D9-4A19-99DA-D60C013757FC}"/>
    <dgm:cxn modelId="{E5DDBD8B-6200-46D8-B5E1-172FC4A4E6B1}" type="presOf" srcId="{928DBF23-DDF2-4354-BB96-EB3EBE0011D4}" destId="{8BAB243E-6EE6-4448-AC91-6FFAA4CFC50E}" srcOrd="0" destOrd="0" presId="urn:microsoft.com/office/officeart/2008/layout/PictureStrips"/>
    <dgm:cxn modelId="{1095F2AD-14F7-47FE-B99F-330AB5A19FE6}" type="presOf" srcId="{AA529468-11D9-4DDE-8039-1B11B6E455D7}" destId="{29B0578C-5451-4E4E-A7C3-0943006B2997}" srcOrd="0" destOrd="1" presId="urn:microsoft.com/office/officeart/2008/layout/PictureStrips"/>
    <dgm:cxn modelId="{8262DDBA-1025-459C-935F-E4CC4376B34F}" type="presOf" srcId="{564F9AB0-2768-4621-83EA-9FB309A4AE89}" destId="{29B0578C-5451-4E4E-A7C3-0943006B2997}" srcOrd="0" destOrd="0" presId="urn:microsoft.com/office/officeart/2008/layout/PictureStrips"/>
    <dgm:cxn modelId="{EC1DFDC3-1D97-4E02-84BA-3AB591AAE101}" srcId="{5AEF0E65-5AF2-49ED-A814-108E6A0168CC}" destId="{90704360-54DD-412E-A65A-59F988D7446D}" srcOrd="1" destOrd="0" parTransId="{BA0D0AC8-B490-4940-874C-A266B9032EA3}" sibTransId="{5FCADE38-115D-4180-B941-4490E28E9628}"/>
    <dgm:cxn modelId="{11D69ED2-EB11-4290-ABDF-DFC812D4D5AE}" srcId="{90704360-54DD-412E-A65A-59F988D7446D}" destId="{B5349B78-403C-4333-90A1-E6ED9BB29F09}" srcOrd="0" destOrd="0" parTransId="{654CF0DF-269A-48F6-BD8E-E3051040BBE2}" sibTransId="{93072E25-A0E3-48F9-BD76-37EF311C41B7}"/>
    <dgm:cxn modelId="{136058EF-36AE-467E-BDBF-E026783EB514}" type="presOf" srcId="{5AEF0E65-5AF2-49ED-A814-108E6A0168CC}" destId="{056FDD78-333A-4144-92F2-1324433C4BE7}" srcOrd="0" destOrd="0" presId="urn:microsoft.com/office/officeart/2008/layout/PictureStrips"/>
    <dgm:cxn modelId="{C266ABE1-B1B6-41B8-B036-CE14D9685CF2}" type="presParOf" srcId="{056FDD78-333A-4144-92F2-1324433C4BE7}" destId="{9ED82C35-2333-4353-89B3-ADB853B17ADC}" srcOrd="0" destOrd="0" presId="urn:microsoft.com/office/officeart/2008/layout/PictureStrips"/>
    <dgm:cxn modelId="{1161035E-31CB-463D-A008-466891E45482}" type="presParOf" srcId="{9ED82C35-2333-4353-89B3-ADB853B17ADC}" destId="{8BAB243E-6EE6-4448-AC91-6FFAA4CFC50E}" srcOrd="0" destOrd="0" presId="urn:microsoft.com/office/officeart/2008/layout/PictureStrips"/>
    <dgm:cxn modelId="{8A6600E4-7751-4849-86E5-011C0F12A776}" type="presParOf" srcId="{9ED82C35-2333-4353-89B3-ADB853B17ADC}" destId="{2A880839-2BFC-4DF9-9C4B-BC185666A6A9}" srcOrd="1" destOrd="0" presId="urn:microsoft.com/office/officeart/2008/layout/PictureStrips"/>
    <dgm:cxn modelId="{764DDABF-3AB5-4D08-8880-C59970CD8221}" type="presParOf" srcId="{056FDD78-333A-4144-92F2-1324433C4BE7}" destId="{D9624620-4E19-4B1C-B49C-212194901FDC}" srcOrd="1" destOrd="0" presId="urn:microsoft.com/office/officeart/2008/layout/PictureStrips"/>
    <dgm:cxn modelId="{819FE478-AB34-48F8-87FC-92F9D0D6D1FB}" type="presParOf" srcId="{056FDD78-333A-4144-92F2-1324433C4BE7}" destId="{D08A613F-5BA2-4A10-A228-5326A79D734E}" srcOrd="2" destOrd="0" presId="urn:microsoft.com/office/officeart/2008/layout/PictureStrips"/>
    <dgm:cxn modelId="{550A6204-5A32-4D4B-A191-CC6E4FEA7A04}" type="presParOf" srcId="{D08A613F-5BA2-4A10-A228-5326A79D734E}" destId="{463D8898-A6FE-4D40-BFF1-F9DBF77E6639}" srcOrd="0" destOrd="0" presId="urn:microsoft.com/office/officeart/2008/layout/PictureStrips"/>
    <dgm:cxn modelId="{3CC4C6F2-B742-4021-8EEE-1938B42D91E3}" type="presParOf" srcId="{D08A613F-5BA2-4A10-A228-5326A79D734E}" destId="{885388FB-0A6B-4982-9EB0-EB8E4B5CADB2}" srcOrd="1" destOrd="0" presId="urn:microsoft.com/office/officeart/2008/layout/PictureStrips"/>
    <dgm:cxn modelId="{1386595F-CD60-436B-965E-156153E61CB6}" type="presParOf" srcId="{056FDD78-333A-4144-92F2-1324433C4BE7}" destId="{253614A9-B185-4F35-A9C0-485C1009544E}" srcOrd="3" destOrd="0" presId="urn:microsoft.com/office/officeart/2008/layout/PictureStrips"/>
    <dgm:cxn modelId="{45C93241-1013-4BD5-8B1A-DE1D984237DA}" type="presParOf" srcId="{056FDD78-333A-4144-92F2-1324433C4BE7}" destId="{61C8E2CB-B8F4-4B6A-8556-D078830634E3}" srcOrd="4" destOrd="0" presId="urn:microsoft.com/office/officeart/2008/layout/PictureStrips"/>
    <dgm:cxn modelId="{490C6ACC-FBAA-4B1F-9E49-14D48E38C1C1}" type="presParOf" srcId="{61C8E2CB-B8F4-4B6A-8556-D078830634E3}" destId="{29B0578C-5451-4E4E-A7C3-0943006B2997}" srcOrd="0" destOrd="0" presId="urn:microsoft.com/office/officeart/2008/layout/PictureStrips"/>
    <dgm:cxn modelId="{0483C494-5D22-46AF-9454-180C8A33052D}" type="presParOf" srcId="{61C8E2CB-B8F4-4B6A-8556-D078830634E3}" destId="{40AADB0B-2A81-4E5D-8356-E8BEDCF60534}" srcOrd="1" destOrd="0" presId="urn:microsoft.com/office/officeart/2008/layout/PictureStrip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AB243E-6EE6-4448-AC91-6FFAA4CFC50E}">
      <dsp:nvSpPr>
        <dsp:cNvPr id="0" name=""/>
        <dsp:cNvSpPr/>
      </dsp:nvSpPr>
      <dsp:spPr>
        <a:xfrm>
          <a:off x="144684" y="306031"/>
          <a:ext cx="3454899" cy="1079655"/>
        </a:xfrm>
        <a:prstGeom prst="rect">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31287"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dirty="0"/>
            <a:t>.</a:t>
          </a:r>
        </a:p>
        <a:p>
          <a:pPr marL="228600" lvl="1" indent="-228600" algn="l" defTabSz="933450">
            <a:lnSpc>
              <a:spcPct val="90000"/>
            </a:lnSpc>
            <a:spcBef>
              <a:spcPct val="0"/>
            </a:spcBef>
            <a:spcAft>
              <a:spcPct val="15000"/>
            </a:spcAft>
            <a:buChar char="•"/>
          </a:pPr>
          <a:r>
            <a:rPr lang="en-GB" sz="2100" kern="1200" dirty="0"/>
            <a:t>Domain names </a:t>
          </a:r>
        </a:p>
      </dsp:txBody>
      <dsp:txXfrm>
        <a:off x="144684" y="306031"/>
        <a:ext cx="3454899" cy="1079655"/>
      </dsp:txXfrm>
    </dsp:sp>
    <dsp:sp modelId="{2A880839-2BFC-4DF9-9C4B-BC185666A6A9}">
      <dsp:nvSpPr>
        <dsp:cNvPr id="0" name=""/>
        <dsp:cNvSpPr/>
      </dsp:nvSpPr>
      <dsp:spPr>
        <a:xfrm>
          <a:off x="730" y="150080"/>
          <a:ext cx="755759" cy="113363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l="-25000" r="-25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63D8898-A6FE-4D40-BFF1-F9DBF77E6639}">
      <dsp:nvSpPr>
        <dsp:cNvPr id="0" name=""/>
        <dsp:cNvSpPr/>
      </dsp:nvSpPr>
      <dsp:spPr>
        <a:xfrm>
          <a:off x="3885457" y="306031"/>
          <a:ext cx="3454899" cy="1079655"/>
        </a:xfrm>
        <a:prstGeom prst="rect">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31287"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dirty="0"/>
            <a:t>.</a:t>
          </a:r>
        </a:p>
        <a:p>
          <a:pPr marL="228600" lvl="1" indent="-228600" algn="l" defTabSz="933450">
            <a:lnSpc>
              <a:spcPct val="90000"/>
            </a:lnSpc>
            <a:spcBef>
              <a:spcPct val="0"/>
            </a:spcBef>
            <a:spcAft>
              <a:spcPct val="15000"/>
            </a:spcAft>
            <a:buChar char="•"/>
          </a:pPr>
          <a:r>
            <a:rPr lang="en-GB" sz="2100" kern="1200" dirty="0"/>
            <a:t>Checking websites</a:t>
          </a:r>
        </a:p>
      </dsp:txBody>
      <dsp:txXfrm>
        <a:off x="3885457" y="306031"/>
        <a:ext cx="3454899" cy="1079655"/>
      </dsp:txXfrm>
    </dsp:sp>
    <dsp:sp modelId="{885388FB-0A6B-4982-9EB0-EB8E4B5CADB2}">
      <dsp:nvSpPr>
        <dsp:cNvPr id="0" name=""/>
        <dsp:cNvSpPr/>
      </dsp:nvSpPr>
      <dsp:spPr>
        <a:xfrm>
          <a:off x="3741503" y="150080"/>
          <a:ext cx="755759" cy="113363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l="-25000" r="-25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9B0578C-5451-4E4E-A7C3-0943006B2997}">
      <dsp:nvSpPr>
        <dsp:cNvPr id="0" name=""/>
        <dsp:cNvSpPr/>
      </dsp:nvSpPr>
      <dsp:spPr>
        <a:xfrm>
          <a:off x="2015071" y="1665198"/>
          <a:ext cx="3454899" cy="1079655"/>
        </a:xfrm>
        <a:prstGeom prst="rect">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31287"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dirty="0"/>
            <a:t>.</a:t>
          </a:r>
        </a:p>
        <a:p>
          <a:pPr marL="228600" lvl="1" indent="-228600" algn="l" defTabSz="933450">
            <a:lnSpc>
              <a:spcPct val="90000"/>
            </a:lnSpc>
            <a:spcBef>
              <a:spcPct val="0"/>
            </a:spcBef>
            <a:spcAft>
              <a:spcPct val="15000"/>
            </a:spcAft>
            <a:buChar char="•"/>
          </a:pPr>
          <a:r>
            <a:rPr lang="en-GB" sz="2100" kern="1200" dirty="0"/>
            <a:t>Spot misinformation</a:t>
          </a:r>
        </a:p>
      </dsp:txBody>
      <dsp:txXfrm>
        <a:off x="2015071" y="1665198"/>
        <a:ext cx="3454899" cy="1079655"/>
      </dsp:txXfrm>
    </dsp:sp>
    <dsp:sp modelId="{40AADB0B-2A81-4E5D-8356-E8BEDCF60534}">
      <dsp:nvSpPr>
        <dsp:cNvPr id="0" name=""/>
        <dsp:cNvSpPr/>
      </dsp:nvSpPr>
      <dsp:spPr>
        <a:xfrm>
          <a:off x="1871116" y="1509247"/>
          <a:ext cx="755759" cy="113363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l="-25000" r="-25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PictureStrips">
  <dgm:title val=""/>
  <dgm:desc val=""/>
  <dgm:catLst>
    <dgm:cat type="list" pri="12500"/>
    <dgm:cat type="picture" pri="13000"/>
    <dgm:cat type="pictureconvert" pri="13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40" srcId="0" destId="10" srcOrd="0" destOrd="0"/>
        <dgm:cxn modelId="50" srcId="0" destId="20" srcOrd="1" destOrd="0"/>
        <dgm:cxn modelId="60" srcId="0" destId="30" srcOrd="2" destOrd="0"/>
        <dgm:cxn modelId="70" srcId="0" destId="40" srcOrd="2" destOrd="0"/>
      </dgm:cxnLst>
      <dgm:bg/>
      <dgm:whole/>
    </dgm:dataModel>
  </dgm:clrData>
  <dgm:layoutNode name="Name0">
    <dgm:varLst>
      <dgm:dir/>
      <dgm:resizeHandles val="exact"/>
    </dgm:varLst>
    <dgm:choose name="Name1">
      <dgm:if name="Name2" func="var" arg="dir" op="equ" val="norm">
        <dgm:alg type="snake">
          <dgm:param type="off" val="ctr"/>
        </dgm:alg>
      </dgm:if>
      <dgm:else name="Name3">
        <dgm:alg type="snake">
          <dgm:param type="off" val="ctr"/>
          <dgm:param type="grDir" val="tR"/>
        </dgm:alg>
      </dgm:else>
    </dgm:choose>
    <dgm:shape xmlns:r="http://schemas.openxmlformats.org/officeDocument/2006/relationships" r:blip="">
      <dgm:adjLst/>
    </dgm:shape>
    <dgm:constrLst>
      <dgm:constr type="primFontSz" for="des" ptType="node" op="equ" val="65"/>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3"/>
        </dgm:alg>
        <dgm:shape xmlns:r="http://schemas.openxmlformats.org/officeDocument/2006/relationships" r:blip="">
          <dgm:adjLst/>
        </dgm:shape>
        <dgm:choose name="Name4">
          <dgm:if name="Name5" func="var" arg="dir" op="equ" val="norm">
            <dgm:constrLst>
              <dgm:constr type="l" for="ch" forName="rect1" refType="w" fact="0.04"/>
              <dgm:constr type="t" for="ch" forName="rect1" refType="h" fact="0.13"/>
              <dgm:constr type="w" for="ch" forName="rect1" refType="w" fact="0.96"/>
              <dgm:constr type="h" for="ch" forName="rect1" refType="h" fact="0.9"/>
              <dgm:constr type="l" for="ch" forName="rect2" refType="w" fact="0"/>
              <dgm:constr type="t" for="ch" forName="rect2" refType="h" fact="0"/>
              <dgm:constr type="w" for="ch" forName="rect2" refType="w" fact="0.21"/>
              <dgm:constr type="h" for="ch" forName="rect2" refType="w" fact="0.315"/>
            </dgm:constrLst>
          </dgm:if>
          <dgm:else name="Name6">
            <dgm:constrLst>
              <dgm:constr type="l" for="ch" forName="rect1" refType="w" fact="0"/>
              <dgm:constr type="t" for="ch" forName="rect1" refType="h" fact="0.13"/>
              <dgm:constr type="w" for="ch" forName="rect1" refType="w" fact="0.96"/>
              <dgm:constr type="h" for="ch" forName="rect1" refType="h" fact="0.9"/>
              <dgm:constr type="l" for="ch" forName="rect2" refType="w" fact="0.79"/>
              <dgm:constr type="t" for="ch" forName="rect2" refType="h" fact="0"/>
              <dgm:constr type="w" for="ch" forName="rect2" refType="w" fact="0.21"/>
              <dgm:constr type="h" for="ch" forName="rect2" refType="w" fact="0.315"/>
            </dgm:constrLst>
          </dgm:else>
        </dgm:choose>
        <dgm:layoutNode name="rect1" styleLbl="trAlignAcc1">
          <dgm:varLst>
            <dgm:bulletEnabled val="1"/>
          </dgm:varLst>
          <dgm:alg type="tx">
            <dgm:param type="parTxLTRAlign" val="l"/>
          </dgm:alg>
          <dgm:shape xmlns:r="http://schemas.openxmlformats.org/officeDocument/2006/relationships" type="rect" r:blip="">
            <dgm:adjLst/>
          </dgm:shape>
          <dgm:presOf axis="desOrSelf" ptType="node"/>
          <dgm:choose name="Name7">
            <dgm:if name="Name8" func="var" arg="dir" op="equ" val="norm">
              <dgm:constrLst>
                <dgm:constr type="lMarg" refType="w" fact="0.6"/>
                <dgm:constr type="rMarg" refType="primFontSz" fact="0.3"/>
                <dgm:constr type="tMarg" refType="primFontSz" fact="0.3"/>
                <dgm:constr type="bMarg" refType="primFontSz" fact="0.3"/>
              </dgm:constrLst>
            </dgm:if>
            <dgm:else name="Name9">
              <dgm:constrLst>
                <dgm:constr type="lMarg" refType="primFontSz" fact="0.3"/>
                <dgm:constr type="rMarg" refType="w" fact="0.6"/>
                <dgm:constr type="tMarg" refType="primFontSz" fact="0.3"/>
                <dgm:constr type="bMarg" refType="primFontSz" fact="0.3"/>
              </dgm:constrLst>
            </dgm:else>
          </dgm:choose>
          <dgm:ruleLst>
            <dgm:rule type="primFontSz" val="5" fact="NaN" max="NaN"/>
          </dgm:ruleLst>
        </dgm:layoutNode>
        <dgm:layoutNode name="rect2" styleLbl="fg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Make it clear to students that digital safety is a diverse and challenging area that we will introduce today, we are not providing legal advice or a full picture of all aspects of digital safety. </a:t>
            </a:r>
          </a:p>
          <a:p>
            <a:endParaRPr lang="en-GB" dirty="0"/>
          </a:p>
        </p:txBody>
      </p:sp>
      <p:sp>
        <p:nvSpPr>
          <p:cNvPr id="4" name="Slide Number Placeholder 3"/>
          <p:cNvSpPr>
            <a:spLocks noGrp="1"/>
          </p:cNvSpPr>
          <p:nvPr>
            <p:ph type="sldNum" sz="quarter" idx="5"/>
          </p:nvPr>
        </p:nvSpPr>
        <p:spPr/>
        <p:txBody>
          <a:bodyPr/>
          <a:lstStyle/>
          <a:p>
            <a:fld id="{7167E901-B6D5-4CFA-9E41-93BABA613933}" type="slidenum">
              <a:rPr lang="en-GB" smtClean="0"/>
              <a:t>3</a:t>
            </a:fld>
            <a:endParaRPr lang="en-GB"/>
          </a:p>
        </p:txBody>
      </p:sp>
    </p:spTree>
    <p:extLst>
      <p:ext uri="{BB962C8B-B14F-4D97-AF65-F5344CB8AC3E}">
        <p14:creationId xmlns:p14="http://schemas.microsoft.com/office/powerpoint/2010/main" val="39207242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https://www.internetlivestats.com/ is a site which monitors internet usage live. Access the site and show the class how busy different platforms are.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Students may wish to share their own experience of being hacked or cloned.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7167E901-B6D5-4CFA-9E41-93BABA613933}" type="slidenum">
              <a:rPr lang="en-GB" smtClean="0"/>
              <a:t>4</a:t>
            </a:fld>
            <a:endParaRPr lang="en-GB"/>
          </a:p>
        </p:txBody>
      </p:sp>
    </p:spTree>
    <p:extLst>
      <p:ext uri="{BB962C8B-B14F-4D97-AF65-F5344CB8AC3E}">
        <p14:creationId xmlns:p14="http://schemas.microsoft.com/office/powerpoint/2010/main" val="4240585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https://www.internetlivestats.com/ </a:t>
            </a:r>
          </a:p>
        </p:txBody>
      </p:sp>
      <p:sp>
        <p:nvSpPr>
          <p:cNvPr id="4" name="Slide Number Placeholder 3"/>
          <p:cNvSpPr>
            <a:spLocks noGrp="1"/>
          </p:cNvSpPr>
          <p:nvPr>
            <p:ph type="sldNum" sz="quarter" idx="5"/>
          </p:nvPr>
        </p:nvSpPr>
        <p:spPr/>
        <p:txBody>
          <a:bodyPr/>
          <a:lstStyle/>
          <a:p>
            <a:fld id="{7167E901-B6D5-4CFA-9E41-93BABA613933}" type="slidenum">
              <a:rPr lang="en-GB" smtClean="0"/>
              <a:t>5</a:t>
            </a:fld>
            <a:endParaRPr lang="en-GB"/>
          </a:p>
        </p:txBody>
      </p:sp>
    </p:spTree>
    <p:extLst>
      <p:ext uri="{BB962C8B-B14F-4D97-AF65-F5344CB8AC3E}">
        <p14:creationId xmlns:p14="http://schemas.microsoft.com/office/powerpoint/2010/main" val="411342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Viruses and malware</a:t>
            </a:r>
          </a:p>
          <a:p>
            <a:r>
              <a:rPr lang="en-GB" dirty="0"/>
              <a:t>Malicious software created to intentionally invade or compromise your device, your apps, files or personal data. </a:t>
            </a:r>
          </a:p>
          <a:p>
            <a:endParaRPr lang="en-GB" dirty="0"/>
          </a:p>
          <a:p>
            <a:r>
              <a:rPr lang="en-GB" b="1" dirty="0"/>
              <a:t>Online scams</a:t>
            </a:r>
          </a:p>
          <a:p>
            <a:r>
              <a:rPr lang="en-GB" b="0" dirty="0"/>
              <a:t>These can occur via email, social media or via websites whereby a link may be send that looks reputable but leads to the user downloading a virus or malware without being aware. </a:t>
            </a:r>
          </a:p>
          <a:p>
            <a:endParaRPr lang="en-GB" b="0" dirty="0"/>
          </a:p>
          <a:p>
            <a:r>
              <a:rPr lang="en-GB" b="1" dirty="0"/>
              <a:t>Hackers</a:t>
            </a:r>
          </a:p>
          <a:p>
            <a:r>
              <a:rPr lang="en-GB" b="0" dirty="0"/>
              <a:t>Individuals or bots that observe your online activity and obtain access to your accounts either by guessing or recording password key strokes, or via personal information that allows the hacker to imitate the genuine user in order to gain bypass security measures (such as mother’s maiden name, date of birth or first pets name). </a:t>
            </a:r>
          </a:p>
        </p:txBody>
      </p:sp>
      <p:sp>
        <p:nvSpPr>
          <p:cNvPr id="4" name="Slide Number Placeholder 3"/>
          <p:cNvSpPr>
            <a:spLocks noGrp="1"/>
          </p:cNvSpPr>
          <p:nvPr>
            <p:ph type="sldNum" sz="quarter" idx="5"/>
          </p:nvPr>
        </p:nvSpPr>
        <p:spPr/>
        <p:txBody>
          <a:bodyPr/>
          <a:lstStyle/>
          <a:p>
            <a:fld id="{7167E901-B6D5-4CFA-9E41-93BABA613933}" type="slidenum">
              <a:rPr lang="en-GB" smtClean="0"/>
              <a:t>6</a:t>
            </a:fld>
            <a:endParaRPr lang="en-GB"/>
          </a:p>
        </p:txBody>
      </p:sp>
    </p:spTree>
    <p:extLst>
      <p:ext uri="{BB962C8B-B14F-4D97-AF65-F5344CB8AC3E}">
        <p14:creationId xmlns:p14="http://schemas.microsoft.com/office/powerpoint/2010/main" val="41762495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Are you surprised by the points raised in the video? </a:t>
            </a:r>
          </a:p>
          <a:p>
            <a:endParaRPr lang="en-GB" dirty="0"/>
          </a:p>
          <a:p>
            <a:endParaRPr lang="en-GB" dirty="0"/>
          </a:p>
          <a:p>
            <a:endParaRPr lang="en-GB" dirty="0"/>
          </a:p>
          <a:p>
            <a:r>
              <a:rPr lang="en-GB" dirty="0"/>
              <a:t>We will expand on personal information further later. </a:t>
            </a:r>
          </a:p>
          <a:p>
            <a:endParaRPr lang="en-GB" dirty="0"/>
          </a:p>
          <a:p>
            <a:endParaRPr lang="en-GB" dirty="0"/>
          </a:p>
        </p:txBody>
      </p:sp>
      <p:sp>
        <p:nvSpPr>
          <p:cNvPr id="4" name="Slide Number Placeholder 3"/>
          <p:cNvSpPr>
            <a:spLocks noGrp="1"/>
          </p:cNvSpPr>
          <p:nvPr>
            <p:ph type="sldNum" sz="quarter" idx="5"/>
          </p:nvPr>
        </p:nvSpPr>
        <p:spPr/>
        <p:txBody>
          <a:bodyPr/>
          <a:lstStyle/>
          <a:p>
            <a:fld id="{7167E901-B6D5-4CFA-9E41-93BABA613933}" type="slidenum">
              <a:rPr lang="en-GB" smtClean="0"/>
              <a:t>7</a:t>
            </a:fld>
            <a:endParaRPr lang="en-GB"/>
          </a:p>
        </p:txBody>
      </p:sp>
    </p:spTree>
    <p:extLst>
      <p:ext uri="{BB962C8B-B14F-4D97-AF65-F5344CB8AC3E}">
        <p14:creationId xmlns:p14="http://schemas.microsoft.com/office/powerpoint/2010/main" val="37915213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Virus protection on personal data is each student’s personal responsibility. The university has expansive virus protection when using onsite UWTSD computer usage which will prevent students from downloading apps or programmes.  </a:t>
            </a:r>
          </a:p>
        </p:txBody>
      </p:sp>
      <p:sp>
        <p:nvSpPr>
          <p:cNvPr id="4" name="Slide Number Placeholder 3"/>
          <p:cNvSpPr>
            <a:spLocks noGrp="1"/>
          </p:cNvSpPr>
          <p:nvPr>
            <p:ph type="sldNum" sz="quarter" idx="5"/>
          </p:nvPr>
        </p:nvSpPr>
        <p:spPr/>
        <p:txBody>
          <a:bodyPr/>
          <a:lstStyle/>
          <a:p>
            <a:fld id="{7167E901-B6D5-4CFA-9E41-93BABA613933}" type="slidenum">
              <a:rPr lang="en-GB" smtClean="0"/>
              <a:t>9</a:t>
            </a:fld>
            <a:endParaRPr lang="en-GB"/>
          </a:p>
        </p:txBody>
      </p:sp>
    </p:spTree>
    <p:extLst>
      <p:ext uri="{BB962C8B-B14F-4D97-AF65-F5344CB8AC3E}">
        <p14:creationId xmlns:p14="http://schemas.microsoft.com/office/powerpoint/2010/main" val="6764333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https://www.youtube.com/watch?v=w2tW50CD6Aw </a:t>
            </a:r>
          </a:p>
          <a:p>
            <a:endParaRPr lang="en-GB" dirty="0"/>
          </a:p>
          <a:p>
            <a:r>
              <a:rPr lang="en-GB" dirty="0"/>
              <a:t>This short online video demonstrates how innocently people can be sharing information. </a:t>
            </a:r>
          </a:p>
          <a:p>
            <a:endParaRPr lang="en-GB" dirty="0"/>
          </a:p>
          <a:p>
            <a:endParaRPr lang="en-GB" dirty="0"/>
          </a:p>
        </p:txBody>
      </p:sp>
      <p:sp>
        <p:nvSpPr>
          <p:cNvPr id="4" name="Slide Number Placeholder 3"/>
          <p:cNvSpPr>
            <a:spLocks noGrp="1"/>
          </p:cNvSpPr>
          <p:nvPr>
            <p:ph type="sldNum" sz="quarter" idx="5"/>
          </p:nvPr>
        </p:nvSpPr>
        <p:spPr/>
        <p:txBody>
          <a:bodyPr/>
          <a:lstStyle/>
          <a:p>
            <a:fld id="{7167E901-B6D5-4CFA-9E41-93BABA613933}" type="slidenum">
              <a:rPr lang="en-GB" smtClean="0"/>
              <a:t>10</a:t>
            </a:fld>
            <a:endParaRPr lang="en-GB"/>
          </a:p>
        </p:txBody>
      </p:sp>
    </p:spTree>
    <p:extLst>
      <p:ext uri="{BB962C8B-B14F-4D97-AF65-F5344CB8AC3E}">
        <p14:creationId xmlns:p14="http://schemas.microsoft.com/office/powerpoint/2010/main" val="10277099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Watch the video together - https://www.youtube.com/watch?v=yrjT8m0hcKU </a:t>
            </a:r>
          </a:p>
          <a:p>
            <a:endParaRPr lang="en-GB" dirty="0"/>
          </a:p>
          <a:p>
            <a:r>
              <a:rPr lang="en-GB" dirty="0"/>
              <a:t>Share the identify fraud website - https://www.cifas.org.uk/services/identity-protection </a:t>
            </a:r>
          </a:p>
        </p:txBody>
      </p:sp>
      <p:sp>
        <p:nvSpPr>
          <p:cNvPr id="4" name="Slide Number Placeholder 3"/>
          <p:cNvSpPr>
            <a:spLocks noGrp="1"/>
          </p:cNvSpPr>
          <p:nvPr>
            <p:ph type="sldNum" sz="quarter" idx="5"/>
          </p:nvPr>
        </p:nvSpPr>
        <p:spPr/>
        <p:txBody>
          <a:bodyPr/>
          <a:lstStyle/>
          <a:p>
            <a:fld id="{7167E901-B6D5-4CFA-9E41-93BABA613933}" type="slidenum">
              <a:rPr lang="en-GB" smtClean="0"/>
              <a:t>11</a:t>
            </a:fld>
            <a:endParaRPr lang="en-GB"/>
          </a:p>
        </p:txBody>
      </p:sp>
    </p:spTree>
    <p:extLst>
      <p:ext uri="{BB962C8B-B14F-4D97-AF65-F5344CB8AC3E}">
        <p14:creationId xmlns:p14="http://schemas.microsoft.com/office/powerpoint/2010/main" val="40522963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Another example of how passwords can be obtained fraudulently. </a:t>
            </a:r>
          </a:p>
          <a:p>
            <a:endParaRPr lang="en-GB" dirty="0"/>
          </a:p>
          <a:p>
            <a:r>
              <a:rPr lang="en-GB" dirty="0"/>
              <a:t>How else might you accidently reveal your password? Consider: </a:t>
            </a:r>
          </a:p>
          <a:p>
            <a:r>
              <a:rPr lang="en-GB" dirty="0"/>
              <a:t>-the use of family birthdays as passwords, </a:t>
            </a:r>
          </a:p>
          <a:p>
            <a:r>
              <a:rPr lang="en-GB" dirty="0"/>
              <a:t>-having the same passwords for all accounts, - </a:t>
            </a:r>
          </a:p>
          <a:p>
            <a:r>
              <a:rPr lang="en-GB" dirty="0"/>
              <a:t>using devices in public spaces such as cafes or on trains (people can look over your shoulder), have you password written down. </a:t>
            </a:r>
          </a:p>
        </p:txBody>
      </p:sp>
      <p:sp>
        <p:nvSpPr>
          <p:cNvPr id="4" name="Slide Number Placeholder 3"/>
          <p:cNvSpPr>
            <a:spLocks noGrp="1"/>
          </p:cNvSpPr>
          <p:nvPr>
            <p:ph type="sldNum" sz="quarter" idx="5"/>
          </p:nvPr>
        </p:nvSpPr>
        <p:spPr/>
        <p:txBody>
          <a:bodyPr/>
          <a:lstStyle/>
          <a:p>
            <a:fld id="{7167E901-B6D5-4CFA-9E41-93BABA613933}" type="slidenum">
              <a:rPr lang="en-GB" smtClean="0"/>
              <a:t>12</a:t>
            </a:fld>
            <a:endParaRPr lang="en-GB"/>
          </a:p>
        </p:txBody>
      </p:sp>
    </p:spTree>
    <p:extLst>
      <p:ext uri="{BB962C8B-B14F-4D97-AF65-F5344CB8AC3E}">
        <p14:creationId xmlns:p14="http://schemas.microsoft.com/office/powerpoint/2010/main" val="22724583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Please move the break to where this is most relevant. </a:t>
            </a:r>
          </a:p>
        </p:txBody>
      </p:sp>
      <p:sp>
        <p:nvSpPr>
          <p:cNvPr id="4" name="Slide Number Placeholder 3"/>
          <p:cNvSpPr>
            <a:spLocks noGrp="1"/>
          </p:cNvSpPr>
          <p:nvPr>
            <p:ph type="sldNum" sz="quarter" idx="5"/>
          </p:nvPr>
        </p:nvSpPr>
        <p:spPr/>
        <p:txBody>
          <a:bodyPr/>
          <a:lstStyle/>
          <a:p>
            <a:fld id="{7167E901-B6D5-4CFA-9E41-93BABA613933}" type="slidenum">
              <a:rPr lang="en-GB" smtClean="0"/>
              <a:t>13</a:t>
            </a:fld>
            <a:endParaRPr lang="en-GB"/>
          </a:p>
        </p:txBody>
      </p:sp>
    </p:spTree>
    <p:extLst>
      <p:ext uri="{BB962C8B-B14F-4D97-AF65-F5344CB8AC3E}">
        <p14:creationId xmlns:p14="http://schemas.microsoft.com/office/powerpoint/2010/main" val="8763243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will look at each in t. urn</a:t>
            </a:r>
          </a:p>
        </p:txBody>
      </p:sp>
      <p:sp>
        <p:nvSpPr>
          <p:cNvPr id="4" name="Slide Number Placeholder 3"/>
          <p:cNvSpPr>
            <a:spLocks noGrp="1"/>
          </p:cNvSpPr>
          <p:nvPr>
            <p:ph type="sldNum" sz="quarter" idx="5"/>
          </p:nvPr>
        </p:nvSpPr>
        <p:spPr/>
        <p:txBody>
          <a:bodyPr/>
          <a:lstStyle/>
          <a:p>
            <a:fld id="{7167E901-B6D5-4CFA-9E41-93BABA613933}" type="slidenum">
              <a:rPr lang="en-GB" smtClean="0"/>
              <a:t>14</a:t>
            </a:fld>
            <a:endParaRPr lang="en-GB"/>
          </a:p>
        </p:txBody>
      </p:sp>
    </p:spTree>
    <p:extLst>
      <p:ext uri="{BB962C8B-B14F-4D97-AF65-F5344CB8AC3E}">
        <p14:creationId xmlns:p14="http://schemas.microsoft.com/office/powerpoint/2010/main" val="23186998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Highlight to students what a ‘domain name’ is, how they would spot it in the URL address for a website and which ones from the list would be most reliable? </a:t>
            </a:r>
          </a:p>
          <a:p>
            <a:endParaRPr lang="en-GB" dirty="0"/>
          </a:p>
          <a:p>
            <a:r>
              <a:rPr lang="en-GB" dirty="0"/>
              <a:t>Highlight the additional importance of – https – to indicate a secure site.  </a:t>
            </a:r>
          </a:p>
        </p:txBody>
      </p:sp>
      <p:sp>
        <p:nvSpPr>
          <p:cNvPr id="4" name="Slide Number Placeholder 3"/>
          <p:cNvSpPr>
            <a:spLocks noGrp="1"/>
          </p:cNvSpPr>
          <p:nvPr>
            <p:ph type="sldNum" sz="quarter" idx="5"/>
          </p:nvPr>
        </p:nvSpPr>
        <p:spPr/>
        <p:txBody>
          <a:bodyPr/>
          <a:lstStyle/>
          <a:p>
            <a:fld id="{7167E901-B6D5-4CFA-9E41-93BABA613933}" type="slidenum">
              <a:rPr lang="en-GB" smtClean="0"/>
              <a:t>15</a:t>
            </a:fld>
            <a:endParaRPr lang="en-GB"/>
          </a:p>
        </p:txBody>
      </p:sp>
    </p:spTree>
    <p:extLst>
      <p:ext uri="{BB962C8B-B14F-4D97-AF65-F5344CB8AC3E}">
        <p14:creationId xmlns:p14="http://schemas.microsoft.com/office/powerpoint/2010/main" val="134269802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https://check.getsafeonline.org/ </a:t>
            </a:r>
          </a:p>
          <a:p>
            <a:endParaRPr lang="en-GB" dirty="0"/>
          </a:p>
          <a:p>
            <a:endParaRPr lang="en-GB" dirty="0"/>
          </a:p>
        </p:txBody>
      </p:sp>
      <p:sp>
        <p:nvSpPr>
          <p:cNvPr id="4" name="Slide Number Placeholder 3"/>
          <p:cNvSpPr>
            <a:spLocks noGrp="1"/>
          </p:cNvSpPr>
          <p:nvPr>
            <p:ph type="sldNum" sz="quarter" idx="5"/>
          </p:nvPr>
        </p:nvSpPr>
        <p:spPr/>
        <p:txBody>
          <a:bodyPr/>
          <a:lstStyle/>
          <a:p>
            <a:fld id="{7167E901-B6D5-4CFA-9E41-93BABA613933}" type="slidenum">
              <a:rPr lang="en-GB" smtClean="0"/>
              <a:t>16</a:t>
            </a:fld>
            <a:endParaRPr lang="en-GB"/>
          </a:p>
        </p:txBody>
      </p:sp>
    </p:spTree>
    <p:extLst>
      <p:ext uri="{BB962C8B-B14F-4D97-AF65-F5344CB8AC3E}">
        <p14:creationId xmlns:p14="http://schemas.microsoft.com/office/powerpoint/2010/main" val="29658285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Short Ted video on misinformation - https://www.youtube.com/watch?v=cSKGa_7XJkg </a:t>
            </a:r>
          </a:p>
          <a:p>
            <a:endParaRPr lang="en-GB" dirty="0"/>
          </a:p>
          <a:p>
            <a:r>
              <a:rPr lang="en-GB" dirty="0"/>
              <a:t>Longer Ted talk on Misinformation - https://www.youtube.com/watch?v=-7ORAKULel4 </a:t>
            </a:r>
          </a:p>
        </p:txBody>
      </p:sp>
      <p:sp>
        <p:nvSpPr>
          <p:cNvPr id="4" name="Slide Number Placeholder 3"/>
          <p:cNvSpPr>
            <a:spLocks noGrp="1"/>
          </p:cNvSpPr>
          <p:nvPr>
            <p:ph type="sldNum" sz="quarter" idx="5"/>
          </p:nvPr>
        </p:nvSpPr>
        <p:spPr/>
        <p:txBody>
          <a:bodyPr/>
          <a:lstStyle/>
          <a:p>
            <a:fld id="{7167E901-B6D5-4CFA-9E41-93BABA613933}" type="slidenum">
              <a:rPr lang="en-GB" smtClean="0"/>
              <a:t>17</a:t>
            </a:fld>
            <a:endParaRPr lang="en-GB"/>
          </a:p>
        </p:txBody>
      </p:sp>
    </p:spTree>
    <p:extLst>
      <p:ext uri="{BB962C8B-B14F-4D97-AF65-F5344CB8AC3E}">
        <p14:creationId xmlns:p14="http://schemas.microsoft.com/office/powerpoint/2010/main" val="366832387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Activity will take between 30mins to 60 mins depending on ability of group and time available. </a:t>
            </a:r>
          </a:p>
          <a:p>
            <a:endParaRPr lang="en-GB" dirty="0"/>
          </a:p>
          <a:p>
            <a:r>
              <a:rPr lang="en-GB" dirty="0"/>
              <a:t>Use the activity to identify issues with knowledge and technical skill. </a:t>
            </a:r>
          </a:p>
        </p:txBody>
      </p:sp>
      <p:sp>
        <p:nvSpPr>
          <p:cNvPr id="4" name="Slide Number Placeholder 3"/>
          <p:cNvSpPr>
            <a:spLocks noGrp="1"/>
          </p:cNvSpPr>
          <p:nvPr>
            <p:ph type="sldNum" sz="quarter" idx="5"/>
          </p:nvPr>
        </p:nvSpPr>
        <p:spPr/>
        <p:txBody>
          <a:bodyPr/>
          <a:lstStyle/>
          <a:p>
            <a:fld id="{7167E901-B6D5-4CFA-9E41-93BABA613933}" type="slidenum">
              <a:rPr lang="en-GB" smtClean="0"/>
              <a:t>18</a:t>
            </a:fld>
            <a:endParaRPr lang="en-GB"/>
          </a:p>
        </p:txBody>
      </p:sp>
    </p:spTree>
    <p:extLst>
      <p:ext uri="{BB962C8B-B14F-4D97-AF65-F5344CB8AC3E}">
        <p14:creationId xmlns:p14="http://schemas.microsoft.com/office/powerpoint/2010/main" val="940223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Highlight strong technical skills. Engagement with information and formatting. </a:t>
            </a:r>
          </a:p>
          <a:p>
            <a:endParaRPr lang="en-GB" dirty="0"/>
          </a:p>
          <a:p>
            <a:r>
              <a:rPr lang="en-GB" dirty="0"/>
              <a:t>Allow for peer feedback. </a:t>
            </a:r>
          </a:p>
          <a:p>
            <a:endParaRPr lang="en-GB" dirty="0"/>
          </a:p>
          <a:p>
            <a:r>
              <a:rPr lang="en-GB" dirty="0"/>
              <a:t>Allow for reflection – what was easy, what was hard. </a:t>
            </a:r>
          </a:p>
        </p:txBody>
      </p:sp>
      <p:sp>
        <p:nvSpPr>
          <p:cNvPr id="4" name="Slide Number Placeholder 3"/>
          <p:cNvSpPr>
            <a:spLocks noGrp="1"/>
          </p:cNvSpPr>
          <p:nvPr>
            <p:ph type="sldNum" sz="quarter" idx="5"/>
          </p:nvPr>
        </p:nvSpPr>
        <p:spPr/>
        <p:txBody>
          <a:bodyPr/>
          <a:lstStyle/>
          <a:p>
            <a:fld id="{7167E901-B6D5-4CFA-9E41-93BABA613933}" type="slidenum">
              <a:rPr lang="en-GB" smtClean="0"/>
              <a:t>19</a:t>
            </a:fld>
            <a:endParaRPr lang="en-GB"/>
          </a:p>
        </p:txBody>
      </p:sp>
    </p:spTree>
    <p:extLst>
      <p:ext uri="{BB962C8B-B14F-4D97-AF65-F5344CB8AC3E}">
        <p14:creationId xmlns:p14="http://schemas.microsoft.com/office/powerpoint/2010/main" val="396828328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11/11/2022</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11/11/2022</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11/11/2022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11/11/2022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11/11/2022</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11/11/2022</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11/11/2022</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11/11/2022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11/11/2022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11/11/2022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11/11/2022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11/11/2022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3.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notesSlide" Target="../notesSlides/notesSlide1.xml"/><Relationship Id="rId7" Type="http://schemas.openxmlformats.org/officeDocument/2006/relationships/image" Target="../media/image7.svg"/><Relationship Id="rId2" Type="http://schemas.openxmlformats.org/officeDocument/2006/relationships/slideLayout" Target="../slideLayouts/slideLayout2.xml"/><Relationship Id="rId1" Type="http://schemas.openxmlformats.org/officeDocument/2006/relationships/themeOverride" Target="../theme/themeOverride2.xml"/><Relationship Id="rId6" Type="http://schemas.openxmlformats.org/officeDocument/2006/relationships/image" Target="../media/image6.png"/><Relationship Id="rId5" Type="http://schemas.openxmlformats.org/officeDocument/2006/relationships/image" Target="../media/image5.svg"/><Relationship Id="rId4" Type="http://schemas.openxmlformats.org/officeDocument/2006/relationships/image" Target="../media/image4.png"/><Relationship Id="rId9" Type="http://schemas.openxmlformats.org/officeDocument/2006/relationships/image" Target="../media/image9.svg"/></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video" Target="https://www.youtube.com/embed/CV39QzFpJx4?feature=oembed" TargetMode="External"/><Relationship Id="rId4" Type="http://schemas.openxmlformats.org/officeDocument/2006/relationships/image" Target="../media/image11.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video" Target="https://www.youtube.com/embed/w2tW50CD6Aw?feature=oembed" TargetMode="External"/><Relationship Id="rId4" Type="http://schemas.openxmlformats.org/officeDocument/2006/relationships/image" Target="../media/image12.jpe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video" Target="https://www.youtube.com/embed/yrjT8m0hcKU?feature=oembed" TargetMode="External"/><Relationship Id="rId5" Type="http://schemas.openxmlformats.org/officeDocument/2006/relationships/hyperlink" Target="https://www.cifas.org.uk/services/identity-protection" TargetMode="External"/><Relationship Id="rId4" Type="http://schemas.openxmlformats.org/officeDocument/2006/relationships/image" Target="../media/image13.jpe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video" Target="https://www.youtube.com/embed/vPJ6irUDmHI?feature=oembed" TargetMode="External"/><Relationship Id="rId4" Type="http://schemas.openxmlformats.org/officeDocument/2006/relationships/image" Target="../media/image14.jpeg"/></Relationships>
</file>

<file path=ppt/slides/_rels/slide13.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check.getsafeonline.org/"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xml"/><Relationship Id="rId1" Type="http://schemas.openxmlformats.org/officeDocument/2006/relationships/video" Target="https://www.youtube.com/embed/cSKGa_7XJkg?feature=oembed" TargetMode="External"/><Relationship Id="rId4" Type="http://schemas.openxmlformats.org/officeDocument/2006/relationships/image" Target="../media/image23.jpe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1725960" y="1052736"/>
            <a:ext cx="7772400" cy="1512888"/>
          </a:xfrm>
        </p:spPr>
        <p:txBody>
          <a:bodyPr/>
          <a:lstStyle/>
          <a:p>
            <a:pPr eaLnBrk="1" hangingPunct="1"/>
            <a:r>
              <a:rPr lang="en-GB" altLang="en-US" dirty="0"/>
              <a:t>LCLM 4002</a:t>
            </a:r>
          </a:p>
        </p:txBody>
      </p:sp>
      <p:sp>
        <p:nvSpPr>
          <p:cNvPr id="6147" name="Subtitle 4"/>
          <p:cNvSpPr>
            <a:spLocks noGrp="1"/>
          </p:cNvSpPr>
          <p:nvPr>
            <p:ph type="subTitle" idx="1"/>
          </p:nvPr>
        </p:nvSpPr>
        <p:spPr>
          <a:xfrm>
            <a:off x="2411760" y="2132856"/>
            <a:ext cx="6400800" cy="3363913"/>
          </a:xfrm>
        </p:spPr>
        <p:txBody>
          <a:bodyPr/>
          <a:lstStyle/>
          <a:p>
            <a:pPr eaLnBrk="1" hangingPunct="1"/>
            <a:r>
              <a:rPr lang="en-GB" altLang="en-US" dirty="0">
                <a:solidFill>
                  <a:schemeClr val="tx1"/>
                </a:solidFill>
              </a:rPr>
              <a:t>Digital Skills</a:t>
            </a:r>
          </a:p>
          <a:p>
            <a:pPr eaLnBrk="1" hangingPunct="1"/>
            <a:r>
              <a:rPr lang="en-GB" altLang="en-US" dirty="0">
                <a:solidFill>
                  <a:schemeClr val="tx1"/>
                </a:solidFill>
              </a:rPr>
              <a:t>Week 5</a:t>
            </a:r>
          </a:p>
          <a:p>
            <a:pPr eaLnBrk="1" hangingPunct="1"/>
            <a:r>
              <a:rPr lang="en-GB" altLang="en-US" dirty="0">
                <a:solidFill>
                  <a:schemeClr val="tx1"/>
                </a:solidFill>
              </a:rPr>
              <a:t>Title: Digital Safety and </a:t>
            </a:r>
            <a:r>
              <a:rPr lang="en-GB" altLang="en-US">
                <a:solidFill>
                  <a:schemeClr val="tx1"/>
                </a:solidFill>
              </a:rPr>
              <a:t>Critical Awareness</a:t>
            </a:r>
            <a:endParaRPr lang="en-GB" altLang="en-US" dirty="0">
              <a:solidFill>
                <a:schemeClr val="tx1"/>
              </a:solidFill>
            </a:endParaRP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452A527-3631-41ED-858D-3777A7D14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1"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defRPr/>
            </a:pPr>
            <a:endParaRPr lang="en-US" sz="1350" dirty="0">
              <a:solidFill>
                <a:prstClr val="white"/>
              </a:solidFill>
              <a:latin typeface="Speak Pro" panose="020F0502020204030204"/>
            </a:endParaRPr>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5047500" y="1336573"/>
            <a:ext cx="3609804" cy="2621093"/>
          </a:xfrm>
        </p:spPr>
        <p:txBody>
          <a:bodyPr>
            <a:normAutofit/>
          </a:bodyPr>
          <a:lstStyle/>
          <a:p>
            <a:r>
              <a:rPr lang="en-US" dirty="0"/>
              <a:t>Digital Safety</a:t>
            </a: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5047500" y="4198966"/>
            <a:ext cx="3621826" cy="928962"/>
          </a:xfrm>
        </p:spPr>
        <p:txBody>
          <a:bodyPr>
            <a:normAutofit fontScale="92500"/>
          </a:bodyPr>
          <a:lstStyle/>
          <a:p>
            <a:r>
              <a:rPr lang="en-US" dirty="0"/>
              <a:t>Week 5 – LCLM4002</a:t>
            </a:r>
          </a:p>
        </p:txBody>
      </p:sp>
      <p:pic>
        <p:nvPicPr>
          <p:cNvPr id="6" name="Picture 5">
            <a:extLst>
              <a:ext uri="{FF2B5EF4-FFF2-40B4-BE49-F238E27FC236}">
                <a16:creationId xmlns:a16="http://schemas.microsoft.com/office/drawing/2014/main" id="{8940CBE3-3F91-419A-A649-32AB388ECA8B}"/>
              </a:ext>
              <a:ext uri="{C183D7F6-B498-43B3-948B-1728B52AA6E4}">
                <adec:decorative xmlns:adec="http://schemas.microsoft.com/office/drawing/2017/decorative" val="1"/>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a:stretch/>
        </p:blipFill>
        <p:spPr>
          <a:xfrm>
            <a:off x="1" y="857257"/>
            <a:ext cx="4572000" cy="5143493"/>
          </a:xfrm>
          <a:prstGeom prst="rect">
            <a:avLst/>
          </a:prstGeom>
        </p:spPr>
      </p:pic>
      <p:cxnSp>
        <p:nvCxnSpPr>
          <p:cNvPr id="26" name="Straight Connector 25">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03790" y="4078316"/>
            <a:ext cx="329184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446456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47F5C-50EC-416A-AE8C-6F6BB4225673}"/>
              </a:ext>
            </a:extLst>
          </p:cNvPr>
          <p:cNvSpPr>
            <a:spLocks noGrp="1"/>
          </p:cNvSpPr>
          <p:nvPr>
            <p:ph type="title"/>
          </p:nvPr>
        </p:nvSpPr>
        <p:spPr>
          <a:xfrm>
            <a:off x="822960" y="1072203"/>
            <a:ext cx="7543800" cy="1088068"/>
          </a:xfrm>
        </p:spPr>
        <p:txBody>
          <a:bodyPr>
            <a:normAutofit/>
          </a:bodyPr>
          <a:lstStyle/>
          <a:p>
            <a:r>
              <a:rPr lang="en-US" dirty="0"/>
              <a:t>During this session… </a:t>
            </a:r>
          </a:p>
        </p:txBody>
      </p:sp>
      <p:grpSp>
        <p:nvGrpSpPr>
          <p:cNvPr id="24" name="Group 23">
            <a:extLst>
              <a:ext uri="{FF2B5EF4-FFF2-40B4-BE49-F238E27FC236}">
                <a16:creationId xmlns:a16="http://schemas.microsoft.com/office/drawing/2014/main" id="{0E0CF282-8CE1-4600-A609-DD3051382B18}"/>
              </a:ext>
            </a:extLst>
          </p:cNvPr>
          <p:cNvGrpSpPr/>
          <p:nvPr/>
        </p:nvGrpSpPr>
        <p:grpSpPr>
          <a:xfrm>
            <a:off x="849427" y="2686541"/>
            <a:ext cx="2235938" cy="2328751"/>
            <a:chOff x="1132569" y="2439054"/>
            <a:chExt cx="2981250" cy="3105001"/>
          </a:xfrm>
        </p:grpSpPr>
        <p:sp>
          <p:nvSpPr>
            <p:cNvPr id="15" name="Oval 14">
              <a:extLst>
                <a:ext uri="{FF2B5EF4-FFF2-40B4-BE49-F238E27FC236}">
                  <a16:creationId xmlns:a16="http://schemas.microsoft.com/office/drawing/2014/main" id="{945A48EC-A73D-4EF9-AA6F-0DF3546804C0}"/>
                </a:ext>
              </a:extLst>
            </p:cNvPr>
            <p:cNvSpPr/>
            <p:nvPr/>
          </p:nvSpPr>
          <p:spPr>
            <a:xfrm>
              <a:off x="1713912" y="2439054"/>
              <a:ext cx="1818562" cy="1818562"/>
            </a:xfrm>
            <a:prstGeom prst="ellipse">
              <a:avLst/>
            </a:prstGeom>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sp>
        <p:sp>
          <p:nvSpPr>
            <p:cNvPr id="16" name="Rectangle 15" descr="Internet outline">
              <a:extLst>
                <a:ext uri="{FF2B5EF4-FFF2-40B4-BE49-F238E27FC236}">
                  <a16:creationId xmlns:a16="http://schemas.microsoft.com/office/drawing/2014/main" id="{F6FA72DA-4DB7-4AAA-80A5-6FE3AC4AB756}"/>
                </a:ext>
              </a:extLst>
            </p:cNvPr>
            <p:cNvSpPr/>
            <p:nvPr/>
          </p:nvSpPr>
          <p:spPr>
            <a:xfrm>
              <a:off x="2101475" y="2826617"/>
              <a:ext cx="1043437" cy="1043437"/>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7" name="Freeform: Shape 16">
              <a:extLst>
                <a:ext uri="{FF2B5EF4-FFF2-40B4-BE49-F238E27FC236}">
                  <a16:creationId xmlns:a16="http://schemas.microsoft.com/office/drawing/2014/main" id="{ADAD1F25-A016-491C-9FC8-F84B187C0265}"/>
                </a:ext>
              </a:extLst>
            </p:cNvPr>
            <p:cNvSpPr/>
            <p:nvPr/>
          </p:nvSpPr>
          <p:spPr>
            <a:xfrm>
              <a:off x="1132569" y="4824055"/>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algn="ctr" defTabSz="533400">
                <a:spcAft>
                  <a:spcPct val="35000"/>
                </a:spcAft>
                <a:defRPr cap="all"/>
              </a:pPr>
              <a:r>
                <a:rPr lang="en-US" sz="1200" dirty="0"/>
                <a:t>Become more developed as a safe digital learner</a:t>
              </a:r>
            </a:p>
          </p:txBody>
        </p:sp>
      </p:grpSp>
      <p:grpSp>
        <p:nvGrpSpPr>
          <p:cNvPr id="25" name="Group 24">
            <a:extLst>
              <a:ext uri="{FF2B5EF4-FFF2-40B4-BE49-F238E27FC236}">
                <a16:creationId xmlns:a16="http://schemas.microsoft.com/office/drawing/2014/main" id="{B262F99C-AE63-4E76-8064-9B53F0BDA5B2}"/>
              </a:ext>
            </a:extLst>
          </p:cNvPr>
          <p:cNvGrpSpPr/>
          <p:nvPr/>
        </p:nvGrpSpPr>
        <p:grpSpPr>
          <a:xfrm>
            <a:off x="3476653" y="2686541"/>
            <a:ext cx="2235938" cy="2328751"/>
            <a:chOff x="4635537" y="2439054"/>
            <a:chExt cx="2981250" cy="3105001"/>
          </a:xfrm>
        </p:grpSpPr>
        <p:sp>
          <p:nvSpPr>
            <p:cNvPr id="18" name="Oval 17">
              <a:extLst>
                <a:ext uri="{FF2B5EF4-FFF2-40B4-BE49-F238E27FC236}">
                  <a16:creationId xmlns:a16="http://schemas.microsoft.com/office/drawing/2014/main" id="{97FCE90D-B21D-42FF-A4E1-427E93F2DCC0}"/>
                </a:ext>
              </a:extLst>
            </p:cNvPr>
            <p:cNvSpPr/>
            <p:nvPr/>
          </p:nvSpPr>
          <p:spPr>
            <a:xfrm>
              <a:off x="5216881" y="2439054"/>
              <a:ext cx="1818562" cy="1818562"/>
            </a:xfrm>
            <a:prstGeom prst="ellipse">
              <a:avLst/>
            </a:prstGeom>
          </p:spPr>
          <p:style>
            <a:lnRef idx="0">
              <a:schemeClr val="lt1">
                <a:alpha val="0"/>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p:style>
        </p:sp>
        <p:sp>
          <p:nvSpPr>
            <p:cNvPr id="19" name="Rectangle 18" descr="Shield Tick with solid fill">
              <a:extLst>
                <a:ext uri="{FF2B5EF4-FFF2-40B4-BE49-F238E27FC236}">
                  <a16:creationId xmlns:a16="http://schemas.microsoft.com/office/drawing/2014/main" id="{0DB6726A-B77D-4DA8-B0C4-FB0D85D7F54F}"/>
                </a:ext>
              </a:extLst>
            </p:cNvPr>
            <p:cNvSpPr/>
            <p:nvPr/>
          </p:nvSpPr>
          <p:spPr>
            <a:xfrm>
              <a:off x="5604444" y="2826617"/>
              <a:ext cx="1043437" cy="1043437"/>
            </a:xfrm>
            <a:prstGeom prst="rect">
              <a:avLst/>
            </a:prstGeom>
            <a:blipFill>
              <a:blip r:embed="rId6">
                <a:extLst>
                  <a:ext uri="{96DAC541-7B7A-43D3-8B79-37D633B846F1}">
                    <asvg:svgBlip xmlns:asvg="http://schemas.microsoft.com/office/drawing/2016/SVG/main" r:embed="rId7"/>
                  </a:ext>
                </a:extLst>
              </a:blip>
              <a:srcRect/>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20" name="Freeform: Shape 19">
              <a:extLst>
                <a:ext uri="{FF2B5EF4-FFF2-40B4-BE49-F238E27FC236}">
                  <a16:creationId xmlns:a16="http://schemas.microsoft.com/office/drawing/2014/main" id="{1443FF63-77A5-441F-A28B-55BA2B71A1BB}"/>
                </a:ext>
              </a:extLst>
            </p:cNvPr>
            <p:cNvSpPr/>
            <p:nvPr/>
          </p:nvSpPr>
          <p:spPr>
            <a:xfrm>
              <a:off x="4635537" y="4824055"/>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algn="ctr" defTabSz="533400">
                <a:spcAft>
                  <a:spcPct val="35000"/>
                </a:spcAft>
                <a:defRPr cap="all"/>
              </a:pPr>
              <a:r>
                <a:rPr lang="en-US" sz="1200" dirty="0"/>
                <a:t>Understand how to protect your devices and your information online</a:t>
              </a:r>
            </a:p>
          </p:txBody>
        </p:sp>
      </p:grpSp>
      <p:grpSp>
        <p:nvGrpSpPr>
          <p:cNvPr id="26" name="Group 25">
            <a:extLst>
              <a:ext uri="{FF2B5EF4-FFF2-40B4-BE49-F238E27FC236}">
                <a16:creationId xmlns:a16="http://schemas.microsoft.com/office/drawing/2014/main" id="{126BD260-3BC9-4744-8E0E-11F2AFCD616F}"/>
              </a:ext>
            </a:extLst>
          </p:cNvPr>
          <p:cNvGrpSpPr/>
          <p:nvPr/>
        </p:nvGrpSpPr>
        <p:grpSpPr>
          <a:xfrm>
            <a:off x="6103879" y="2686541"/>
            <a:ext cx="2235938" cy="2328751"/>
            <a:chOff x="8138506" y="2439054"/>
            <a:chExt cx="2981250" cy="3105001"/>
          </a:xfrm>
        </p:grpSpPr>
        <p:sp>
          <p:nvSpPr>
            <p:cNvPr id="21" name="Oval 20">
              <a:extLst>
                <a:ext uri="{FF2B5EF4-FFF2-40B4-BE49-F238E27FC236}">
                  <a16:creationId xmlns:a16="http://schemas.microsoft.com/office/drawing/2014/main" id="{E320E318-6FAF-4A43-A32F-44CD78C36C10}"/>
                </a:ext>
              </a:extLst>
            </p:cNvPr>
            <p:cNvSpPr/>
            <p:nvPr/>
          </p:nvSpPr>
          <p:spPr>
            <a:xfrm>
              <a:off x="8719850" y="2439054"/>
              <a:ext cx="1818562" cy="1818562"/>
            </a:xfrm>
            <a:prstGeom prst="ellipse">
              <a:avLst/>
            </a:prstGeom>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sp>
        <p:sp>
          <p:nvSpPr>
            <p:cNvPr id="22" name="Rectangle 21" descr="Newspaper with solid fill">
              <a:extLst>
                <a:ext uri="{FF2B5EF4-FFF2-40B4-BE49-F238E27FC236}">
                  <a16:creationId xmlns:a16="http://schemas.microsoft.com/office/drawing/2014/main" id="{04C014C3-B9EF-4609-A529-64BC243D8D51}"/>
                </a:ext>
              </a:extLst>
            </p:cNvPr>
            <p:cNvSpPr/>
            <p:nvPr/>
          </p:nvSpPr>
          <p:spPr>
            <a:xfrm>
              <a:off x="9107413" y="2826617"/>
              <a:ext cx="1043437" cy="1043437"/>
            </a:xfrm>
            <a:prstGeom prst="rect">
              <a:avLst/>
            </a:prstGeom>
            <a:blipFill>
              <a:blip r:embed="rId8">
                <a:extLst>
                  <a:ext uri="{96DAC541-7B7A-43D3-8B79-37D633B846F1}">
                    <asvg:svgBlip xmlns:asvg="http://schemas.microsoft.com/office/drawing/2016/SVG/main" r:embed="rId9"/>
                  </a:ext>
                </a:extLst>
              </a:blip>
              <a:srcRect/>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23" name="Freeform: Shape 22">
              <a:extLst>
                <a:ext uri="{FF2B5EF4-FFF2-40B4-BE49-F238E27FC236}">
                  <a16:creationId xmlns:a16="http://schemas.microsoft.com/office/drawing/2014/main" id="{AACCE662-2A4B-4328-9CE8-982131500752}"/>
                </a:ext>
              </a:extLst>
            </p:cNvPr>
            <p:cNvSpPr/>
            <p:nvPr/>
          </p:nvSpPr>
          <p:spPr>
            <a:xfrm>
              <a:off x="8138506" y="4824055"/>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algn="ctr" defTabSz="533400">
                <a:spcAft>
                  <a:spcPct val="35000"/>
                </a:spcAft>
                <a:defRPr cap="all"/>
              </a:pPr>
              <a:r>
                <a:rPr lang="en-US" sz="1200" dirty="0"/>
                <a:t>Develop a basic understanding of disinformation</a:t>
              </a:r>
            </a:p>
          </p:txBody>
        </p:sp>
      </p:grpSp>
    </p:spTree>
    <p:extLst>
      <p:ext uri="{BB962C8B-B14F-4D97-AF65-F5344CB8AC3E}">
        <p14:creationId xmlns:p14="http://schemas.microsoft.com/office/powerpoint/2010/main" val="3175446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fade">
                                      <p:cBhvr>
                                        <p:cTn id="7" dur="500"/>
                                        <p:tgtEl>
                                          <p:spTgt spid="2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fade">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6"/>
                                        </p:tgtEl>
                                        <p:attrNameLst>
                                          <p:attrName>style.visibility</p:attrName>
                                        </p:attrNameLst>
                                      </p:cBhvr>
                                      <p:to>
                                        <p:strVal val="visible"/>
                                      </p:to>
                                    </p:set>
                                    <p:animEffect transition="in" filter="fade">
                                      <p:cBhvr>
                                        <p:cTn id="17"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01E6E9-3B05-4677-9D89-8399ACA56A11}"/>
              </a:ext>
            </a:extLst>
          </p:cNvPr>
          <p:cNvSpPr>
            <a:spLocks noGrp="1"/>
          </p:cNvSpPr>
          <p:nvPr>
            <p:ph type="title"/>
          </p:nvPr>
        </p:nvSpPr>
        <p:spPr/>
        <p:txBody>
          <a:bodyPr/>
          <a:lstStyle/>
          <a:p>
            <a:r>
              <a:rPr lang="en-GB" dirty="0"/>
              <a:t>How busy is the internet? </a:t>
            </a:r>
          </a:p>
        </p:txBody>
      </p:sp>
      <p:pic>
        <p:nvPicPr>
          <p:cNvPr id="5" name="Content Placeholder 4">
            <a:extLst>
              <a:ext uri="{FF2B5EF4-FFF2-40B4-BE49-F238E27FC236}">
                <a16:creationId xmlns:a16="http://schemas.microsoft.com/office/drawing/2014/main" id="{118DFC09-9F6B-4919-A7E3-74E7178AFFB2}"/>
              </a:ext>
            </a:extLst>
          </p:cNvPr>
          <p:cNvPicPr>
            <a:picLocks noGrp="1" noChangeAspect="1"/>
          </p:cNvPicPr>
          <p:nvPr>
            <p:ph idx="1"/>
          </p:nvPr>
        </p:nvPicPr>
        <p:blipFill>
          <a:blip r:embed="rId3"/>
          <a:stretch>
            <a:fillRect/>
          </a:stretch>
        </p:blipFill>
        <p:spPr>
          <a:xfrm>
            <a:off x="3291390" y="2400300"/>
            <a:ext cx="5400464" cy="2820591"/>
          </a:xfrm>
        </p:spPr>
      </p:pic>
      <p:sp>
        <p:nvSpPr>
          <p:cNvPr id="6" name="TextBox 5">
            <a:extLst>
              <a:ext uri="{FF2B5EF4-FFF2-40B4-BE49-F238E27FC236}">
                <a16:creationId xmlns:a16="http://schemas.microsoft.com/office/drawing/2014/main" id="{FCA7D7E1-6EE3-4666-8831-8C20466828F5}"/>
              </a:ext>
            </a:extLst>
          </p:cNvPr>
          <p:cNvSpPr txBox="1"/>
          <p:nvPr/>
        </p:nvSpPr>
        <p:spPr>
          <a:xfrm>
            <a:off x="657436" y="2523600"/>
            <a:ext cx="2633954" cy="2862322"/>
          </a:xfrm>
          <a:prstGeom prst="rect">
            <a:avLst/>
          </a:prstGeom>
          <a:noFill/>
        </p:spPr>
        <p:txBody>
          <a:bodyPr wrap="square" rtlCol="0">
            <a:spAutoFit/>
          </a:bodyPr>
          <a:lstStyle/>
          <a:p>
            <a:r>
              <a:rPr lang="en-GB" sz="1500" dirty="0"/>
              <a:t>Everyday, billions of people worldwide access the internet. </a:t>
            </a:r>
          </a:p>
          <a:p>
            <a:endParaRPr lang="en-GB" sz="1500" dirty="0"/>
          </a:p>
          <a:p>
            <a:r>
              <a:rPr lang="en-GB" sz="1500" dirty="0"/>
              <a:t>Every user, every click, every post, every download leaves a digital footprint that can be tracked. </a:t>
            </a:r>
          </a:p>
          <a:p>
            <a:endParaRPr lang="en-GB" sz="1500" dirty="0"/>
          </a:p>
          <a:p>
            <a:r>
              <a:rPr lang="en-GB" sz="1500" dirty="0"/>
              <a:t>Have you ever thought that your active was being monitored? </a:t>
            </a:r>
          </a:p>
        </p:txBody>
      </p:sp>
    </p:spTree>
    <p:extLst>
      <p:ext uri="{BB962C8B-B14F-4D97-AF65-F5344CB8AC3E}">
        <p14:creationId xmlns:p14="http://schemas.microsoft.com/office/powerpoint/2010/main" val="10792520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animEffect transition="in" filter="fade">
                                      <p:cBhvr>
                                        <p:cTn id="15" dur="500"/>
                                        <p:tgtEl>
                                          <p:spTgt spid="6">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6">
                                            <p:txEl>
                                              <p:pRg st="4" end="4"/>
                                            </p:txEl>
                                          </p:spTgt>
                                        </p:tgtEl>
                                        <p:attrNameLst>
                                          <p:attrName>style.visibility</p:attrName>
                                        </p:attrNameLst>
                                      </p:cBhvr>
                                      <p:to>
                                        <p:strVal val="visible"/>
                                      </p:to>
                                    </p:set>
                                    <p:animEffect transition="in" filter="fade">
                                      <p:cBhvr>
                                        <p:cTn id="20"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3E59A-E4AA-4C99-9632-D44F3C0B5F6E}"/>
              </a:ext>
            </a:extLst>
          </p:cNvPr>
          <p:cNvSpPr>
            <a:spLocks noGrp="1"/>
          </p:cNvSpPr>
          <p:nvPr>
            <p:ph type="title"/>
          </p:nvPr>
        </p:nvSpPr>
        <p:spPr/>
        <p:txBody>
          <a:bodyPr/>
          <a:lstStyle/>
          <a:p>
            <a:r>
              <a:rPr lang="en-GB" dirty="0"/>
              <a:t>Key digital Safety Skills</a:t>
            </a:r>
          </a:p>
        </p:txBody>
      </p:sp>
      <p:sp>
        <p:nvSpPr>
          <p:cNvPr id="6" name="Block Arc 5">
            <a:extLst>
              <a:ext uri="{FF2B5EF4-FFF2-40B4-BE49-F238E27FC236}">
                <a16:creationId xmlns:a16="http://schemas.microsoft.com/office/drawing/2014/main" id="{CEA0A7F1-8FC0-4A5B-A694-A7A4BB89937D}"/>
              </a:ext>
            </a:extLst>
          </p:cNvPr>
          <p:cNvSpPr/>
          <p:nvPr/>
        </p:nvSpPr>
        <p:spPr>
          <a:xfrm>
            <a:off x="-2365743" y="1949209"/>
            <a:ext cx="3798974" cy="3798974"/>
          </a:xfrm>
          <a:prstGeom prst="blockArc">
            <a:avLst>
              <a:gd name="adj1" fmla="val 18900000"/>
              <a:gd name="adj2" fmla="val 2700000"/>
              <a:gd name="adj3" fmla="val 426"/>
            </a:avLst>
          </a:prstGeom>
        </p:spPr>
        <p:style>
          <a:lnRef idx="2">
            <a:schemeClr val="accent5">
              <a:hueOff val="0"/>
              <a:satOff val="0"/>
              <a:lumOff val="0"/>
              <a:alphaOff val="0"/>
            </a:schemeClr>
          </a:lnRef>
          <a:fillRef idx="0">
            <a:schemeClr val="accent4">
              <a:tint val="90000"/>
              <a:hueOff val="0"/>
              <a:satOff val="0"/>
              <a:lumOff val="0"/>
              <a:alphaOff val="0"/>
            </a:schemeClr>
          </a:fillRef>
          <a:effectRef idx="0">
            <a:schemeClr val="accent4">
              <a:tint val="90000"/>
              <a:hueOff val="0"/>
              <a:satOff val="0"/>
              <a:lumOff val="0"/>
              <a:alphaOff val="0"/>
            </a:schemeClr>
          </a:effectRef>
          <a:fontRef idx="minor">
            <a:schemeClr val="tx1">
              <a:hueOff val="0"/>
              <a:satOff val="0"/>
              <a:lumOff val="0"/>
              <a:alphaOff val="0"/>
            </a:schemeClr>
          </a:fontRef>
        </p:style>
      </p:sp>
      <p:grpSp>
        <p:nvGrpSpPr>
          <p:cNvPr id="13" name="Group 12">
            <a:extLst>
              <a:ext uri="{FF2B5EF4-FFF2-40B4-BE49-F238E27FC236}">
                <a16:creationId xmlns:a16="http://schemas.microsoft.com/office/drawing/2014/main" id="{4DE0D317-EB10-48AA-BFAA-4472F7B33EA3}"/>
              </a:ext>
            </a:extLst>
          </p:cNvPr>
          <p:cNvGrpSpPr/>
          <p:nvPr/>
        </p:nvGrpSpPr>
        <p:grpSpPr>
          <a:xfrm>
            <a:off x="862773" y="2649945"/>
            <a:ext cx="7465951" cy="705148"/>
            <a:chOff x="1150363" y="2390259"/>
            <a:chExt cx="9954601" cy="940197"/>
          </a:xfrm>
        </p:grpSpPr>
        <p:sp>
          <p:nvSpPr>
            <p:cNvPr id="7" name="Freeform: Shape 6">
              <a:extLst>
                <a:ext uri="{FF2B5EF4-FFF2-40B4-BE49-F238E27FC236}">
                  <a16:creationId xmlns:a16="http://schemas.microsoft.com/office/drawing/2014/main" id="{CECC9869-6769-4F22-B92F-5DDC0BCD5F5F}"/>
                </a:ext>
              </a:extLst>
            </p:cNvPr>
            <p:cNvSpPr/>
            <p:nvPr/>
          </p:nvSpPr>
          <p:spPr>
            <a:xfrm>
              <a:off x="1620461" y="2484278"/>
              <a:ext cx="9484503" cy="752157"/>
            </a:xfrm>
            <a:custGeom>
              <a:avLst/>
              <a:gdLst>
                <a:gd name="connsiteX0" fmla="*/ 0 w 9484503"/>
                <a:gd name="connsiteY0" fmla="*/ 0 h 752157"/>
                <a:gd name="connsiteX1" fmla="*/ 9484503 w 9484503"/>
                <a:gd name="connsiteY1" fmla="*/ 0 h 752157"/>
                <a:gd name="connsiteX2" fmla="*/ 9484503 w 9484503"/>
                <a:gd name="connsiteY2" fmla="*/ 752157 h 752157"/>
                <a:gd name="connsiteX3" fmla="*/ 0 w 9484503"/>
                <a:gd name="connsiteY3" fmla="*/ 752157 h 752157"/>
                <a:gd name="connsiteX4" fmla="*/ 0 w 9484503"/>
                <a:gd name="connsiteY4" fmla="*/ 0 h 7521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84503" h="752157">
                  <a:moveTo>
                    <a:pt x="0" y="0"/>
                  </a:moveTo>
                  <a:lnTo>
                    <a:pt x="9484503" y="0"/>
                  </a:lnTo>
                  <a:lnTo>
                    <a:pt x="9484503" y="752157"/>
                  </a:lnTo>
                  <a:lnTo>
                    <a:pt x="0" y="752157"/>
                  </a:lnTo>
                  <a:lnTo>
                    <a:pt x="0" y="0"/>
                  </a:lnTo>
                  <a:close/>
                </a:path>
              </a:pathLst>
            </a:cu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447769" tIns="51435" rIns="51435" bIns="51435" numCol="1" spcCol="1270" anchor="ctr" anchorCtr="0">
              <a:noAutofit/>
            </a:bodyPr>
            <a:lstStyle/>
            <a:p>
              <a:pPr defTabSz="900113">
                <a:lnSpc>
                  <a:spcPct val="90000"/>
                </a:lnSpc>
                <a:spcAft>
                  <a:spcPct val="35000"/>
                </a:spcAft>
              </a:pPr>
              <a:r>
                <a:rPr lang="en-GB" sz="2025" dirty="0"/>
                <a:t>Protect your devices </a:t>
              </a:r>
            </a:p>
          </p:txBody>
        </p:sp>
        <p:sp>
          <p:nvSpPr>
            <p:cNvPr id="8" name="Oval 7">
              <a:extLst>
                <a:ext uri="{FF2B5EF4-FFF2-40B4-BE49-F238E27FC236}">
                  <a16:creationId xmlns:a16="http://schemas.microsoft.com/office/drawing/2014/main" id="{8E0F2E41-A781-46ED-9F69-123FD114473A}"/>
                </a:ext>
              </a:extLst>
            </p:cNvPr>
            <p:cNvSpPr/>
            <p:nvPr/>
          </p:nvSpPr>
          <p:spPr>
            <a:xfrm>
              <a:off x="1150363" y="2390259"/>
              <a:ext cx="940197" cy="940197"/>
            </a:xfrm>
            <a:prstGeom prst="ellipse">
              <a:avLst/>
            </a:prstGeom>
          </p:spPr>
          <p:style>
            <a:lnRef idx="2">
              <a:schemeClr val="accent4">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grpSp>
        <p:nvGrpSpPr>
          <p:cNvPr id="14" name="Group 13">
            <a:extLst>
              <a:ext uri="{FF2B5EF4-FFF2-40B4-BE49-F238E27FC236}">
                <a16:creationId xmlns:a16="http://schemas.microsoft.com/office/drawing/2014/main" id="{A5A10664-1230-489D-A625-D223ED5FD7F5}"/>
              </a:ext>
            </a:extLst>
          </p:cNvPr>
          <p:cNvGrpSpPr/>
          <p:nvPr/>
        </p:nvGrpSpPr>
        <p:grpSpPr>
          <a:xfrm>
            <a:off x="1067829" y="3496122"/>
            <a:ext cx="7260894" cy="705148"/>
            <a:chOff x="1423772" y="3518495"/>
            <a:chExt cx="9681192" cy="940197"/>
          </a:xfrm>
        </p:grpSpPr>
        <p:sp>
          <p:nvSpPr>
            <p:cNvPr id="9" name="Freeform: Shape 8">
              <a:extLst>
                <a:ext uri="{FF2B5EF4-FFF2-40B4-BE49-F238E27FC236}">
                  <a16:creationId xmlns:a16="http://schemas.microsoft.com/office/drawing/2014/main" id="{FE675880-0391-4D55-BDCE-EE463D593FDA}"/>
                </a:ext>
              </a:extLst>
            </p:cNvPr>
            <p:cNvSpPr/>
            <p:nvPr/>
          </p:nvSpPr>
          <p:spPr>
            <a:xfrm>
              <a:off x="1893870" y="3612515"/>
              <a:ext cx="9211094" cy="752157"/>
            </a:xfrm>
            <a:custGeom>
              <a:avLst/>
              <a:gdLst>
                <a:gd name="connsiteX0" fmla="*/ 0 w 9211094"/>
                <a:gd name="connsiteY0" fmla="*/ 0 h 752157"/>
                <a:gd name="connsiteX1" fmla="*/ 9211094 w 9211094"/>
                <a:gd name="connsiteY1" fmla="*/ 0 h 752157"/>
                <a:gd name="connsiteX2" fmla="*/ 9211094 w 9211094"/>
                <a:gd name="connsiteY2" fmla="*/ 752157 h 752157"/>
                <a:gd name="connsiteX3" fmla="*/ 0 w 9211094"/>
                <a:gd name="connsiteY3" fmla="*/ 752157 h 752157"/>
                <a:gd name="connsiteX4" fmla="*/ 0 w 9211094"/>
                <a:gd name="connsiteY4" fmla="*/ 0 h 7521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11094" h="752157">
                  <a:moveTo>
                    <a:pt x="0" y="0"/>
                  </a:moveTo>
                  <a:lnTo>
                    <a:pt x="9211094" y="0"/>
                  </a:lnTo>
                  <a:lnTo>
                    <a:pt x="9211094" y="752157"/>
                  </a:lnTo>
                  <a:lnTo>
                    <a:pt x="0" y="752157"/>
                  </a:lnTo>
                  <a:lnTo>
                    <a:pt x="0" y="0"/>
                  </a:lnTo>
                  <a:close/>
                </a:path>
              </a:pathLst>
            </a:custGeom>
          </p:spPr>
          <p:style>
            <a:lnRef idx="2">
              <a:schemeClr val="lt1">
                <a:hueOff val="0"/>
                <a:satOff val="0"/>
                <a:lumOff val="0"/>
                <a:alphaOff val="0"/>
              </a:schemeClr>
            </a:lnRef>
            <a:fillRef idx="1">
              <a:schemeClr val="accent4">
                <a:hueOff val="734097"/>
                <a:satOff val="3054"/>
                <a:lumOff val="-392"/>
                <a:alphaOff val="0"/>
              </a:schemeClr>
            </a:fillRef>
            <a:effectRef idx="0">
              <a:schemeClr val="accent4">
                <a:hueOff val="734097"/>
                <a:satOff val="3054"/>
                <a:lumOff val="-392"/>
                <a:alphaOff val="0"/>
              </a:schemeClr>
            </a:effectRef>
            <a:fontRef idx="minor">
              <a:schemeClr val="lt1"/>
            </a:fontRef>
          </p:style>
          <p:txBody>
            <a:bodyPr spcFirstLastPara="0" vert="horz" wrap="square" lIns="447769" tIns="51435" rIns="51435" bIns="51435" numCol="1" spcCol="1270" anchor="ctr" anchorCtr="0">
              <a:noAutofit/>
            </a:bodyPr>
            <a:lstStyle/>
            <a:p>
              <a:pPr defTabSz="900113">
                <a:lnSpc>
                  <a:spcPct val="90000"/>
                </a:lnSpc>
                <a:spcAft>
                  <a:spcPct val="35000"/>
                </a:spcAft>
              </a:pPr>
              <a:r>
                <a:rPr lang="en-GB" sz="2025" dirty="0"/>
                <a:t>Protecting your personal data</a:t>
              </a:r>
            </a:p>
          </p:txBody>
        </p:sp>
        <p:sp>
          <p:nvSpPr>
            <p:cNvPr id="10" name="Oval 9">
              <a:extLst>
                <a:ext uri="{FF2B5EF4-FFF2-40B4-BE49-F238E27FC236}">
                  <a16:creationId xmlns:a16="http://schemas.microsoft.com/office/drawing/2014/main" id="{FDD8F875-0206-4D2B-9DD4-2137DBD99DF2}"/>
                </a:ext>
              </a:extLst>
            </p:cNvPr>
            <p:cNvSpPr/>
            <p:nvPr/>
          </p:nvSpPr>
          <p:spPr>
            <a:xfrm>
              <a:off x="1423772" y="3518495"/>
              <a:ext cx="940197" cy="940197"/>
            </a:xfrm>
            <a:prstGeom prst="ellipse">
              <a:avLst/>
            </a:prstGeom>
          </p:spPr>
          <p:style>
            <a:lnRef idx="2">
              <a:schemeClr val="accent4">
                <a:hueOff val="734097"/>
                <a:satOff val="3054"/>
                <a:lumOff val="-392"/>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grpSp>
        <p:nvGrpSpPr>
          <p:cNvPr id="15" name="Group 14">
            <a:extLst>
              <a:ext uri="{FF2B5EF4-FFF2-40B4-BE49-F238E27FC236}">
                <a16:creationId xmlns:a16="http://schemas.microsoft.com/office/drawing/2014/main" id="{E716D630-B415-44B1-915C-78AA1EC03BE9}"/>
              </a:ext>
            </a:extLst>
          </p:cNvPr>
          <p:cNvGrpSpPr/>
          <p:nvPr/>
        </p:nvGrpSpPr>
        <p:grpSpPr>
          <a:xfrm>
            <a:off x="862773" y="4342299"/>
            <a:ext cx="7465951" cy="705148"/>
            <a:chOff x="1150363" y="4646731"/>
            <a:chExt cx="9954601" cy="940197"/>
          </a:xfrm>
        </p:grpSpPr>
        <p:sp>
          <p:nvSpPr>
            <p:cNvPr id="11" name="Freeform: Shape 10">
              <a:extLst>
                <a:ext uri="{FF2B5EF4-FFF2-40B4-BE49-F238E27FC236}">
                  <a16:creationId xmlns:a16="http://schemas.microsoft.com/office/drawing/2014/main" id="{5A627BC2-D982-4833-AE6A-71604298E502}"/>
                </a:ext>
              </a:extLst>
            </p:cNvPr>
            <p:cNvSpPr/>
            <p:nvPr/>
          </p:nvSpPr>
          <p:spPr>
            <a:xfrm>
              <a:off x="1620461" y="4740751"/>
              <a:ext cx="9484503" cy="752157"/>
            </a:xfrm>
            <a:custGeom>
              <a:avLst/>
              <a:gdLst>
                <a:gd name="connsiteX0" fmla="*/ 0 w 9484503"/>
                <a:gd name="connsiteY0" fmla="*/ 0 h 752157"/>
                <a:gd name="connsiteX1" fmla="*/ 9484503 w 9484503"/>
                <a:gd name="connsiteY1" fmla="*/ 0 h 752157"/>
                <a:gd name="connsiteX2" fmla="*/ 9484503 w 9484503"/>
                <a:gd name="connsiteY2" fmla="*/ 752157 h 752157"/>
                <a:gd name="connsiteX3" fmla="*/ 0 w 9484503"/>
                <a:gd name="connsiteY3" fmla="*/ 752157 h 752157"/>
                <a:gd name="connsiteX4" fmla="*/ 0 w 9484503"/>
                <a:gd name="connsiteY4" fmla="*/ 0 h 7521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84503" h="752157">
                  <a:moveTo>
                    <a:pt x="0" y="0"/>
                  </a:moveTo>
                  <a:lnTo>
                    <a:pt x="9484503" y="0"/>
                  </a:lnTo>
                  <a:lnTo>
                    <a:pt x="9484503" y="752157"/>
                  </a:lnTo>
                  <a:lnTo>
                    <a:pt x="0" y="752157"/>
                  </a:lnTo>
                  <a:lnTo>
                    <a:pt x="0" y="0"/>
                  </a:lnTo>
                  <a:close/>
                </a:path>
              </a:pathLst>
            </a:custGeom>
          </p:spPr>
          <p:style>
            <a:lnRef idx="2">
              <a:schemeClr val="lt1">
                <a:hueOff val="0"/>
                <a:satOff val="0"/>
                <a:lumOff val="0"/>
                <a:alphaOff val="0"/>
              </a:schemeClr>
            </a:lnRef>
            <a:fillRef idx="1">
              <a:schemeClr val="accent4">
                <a:hueOff val="1468193"/>
                <a:satOff val="6108"/>
                <a:lumOff val="-784"/>
                <a:alphaOff val="0"/>
              </a:schemeClr>
            </a:fillRef>
            <a:effectRef idx="0">
              <a:schemeClr val="accent4">
                <a:hueOff val="1468193"/>
                <a:satOff val="6108"/>
                <a:lumOff val="-784"/>
                <a:alphaOff val="0"/>
              </a:schemeClr>
            </a:effectRef>
            <a:fontRef idx="minor">
              <a:schemeClr val="lt1"/>
            </a:fontRef>
          </p:style>
          <p:txBody>
            <a:bodyPr spcFirstLastPara="0" vert="horz" wrap="square" lIns="447769" tIns="51435" rIns="51435" bIns="51435" numCol="1" spcCol="1270" anchor="ctr" anchorCtr="0">
              <a:noAutofit/>
            </a:bodyPr>
            <a:lstStyle/>
            <a:p>
              <a:pPr defTabSz="900113">
                <a:lnSpc>
                  <a:spcPct val="90000"/>
                </a:lnSpc>
                <a:spcAft>
                  <a:spcPct val="35000"/>
                </a:spcAft>
              </a:pPr>
              <a:r>
                <a:rPr lang="en-GB" sz="2025" dirty="0"/>
                <a:t>Become critical when accessing websites and new information. </a:t>
              </a:r>
            </a:p>
          </p:txBody>
        </p:sp>
        <p:sp>
          <p:nvSpPr>
            <p:cNvPr id="12" name="Oval 11">
              <a:extLst>
                <a:ext uri="{FF2B5EF4-FFF2-40B4-BE49-F238E27FC236}">
                  <a16:creationId xmlns:a16="http://schemas.microsoft.com/office/drawing/2014/main" id="{DA45576A-8ED4-41B2-B377-94713932D652}"/>
                </a:ext>
              </a:extLst>
            </p:cNvPr>
            <p:cNvSpPr/>
            <p:nvPr/>
          </p:nvSpPr>
          <p:spPr>
            <a:xfrm>
              <a:off x="1150363" y="4646731"/>
              <a:ext cx="940197" cy="940197"/>
            </a:xfrm>
            <a:prstGeom prst="ellipse">
              <a:avLst/>
            </a:prstGeom>
          </p:spPr>
          <p:style>
            <a:lnRef idx="2">
              <a:schemeClr val="accent4">
                <a:hueOff val="1468193"/>
                <a:satOff val="6108"/>
                <a:lumOff val="-784"/>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spTree>
    <p:extLst>
      <p:ext uri="{BB962C8B-B14F-4D97-AF65-F5344CB8AC3E}">
        <p14:creationId xmlns:p14="http://schemas.microsoft.com/office/powerpoint/2010/main" val="8564294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fade">
                                      <p:cBhvr>
                                        <p:cTn id="12" dur="500"/>
                                        <p:tgtEl>
                                          <p:spTgt spid="1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fade">
                                      <p:cBhvr>
                                        <p:cTn id="17"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DEDA0-57A8-4691-B5C1-DA73D279E376}"/>
              </a:ext>
            </a:extLst>
          </p:cNvPr>
          <p:cNvSpPr>
            <a:spLocks noGrp="1"/>
          </p:cNvSpPr>
          <p:nvPr>
            <p:ph type="title"/>
          </p:nvPr>
        </p:nvSpPr>
        <p:spPr>
          <a:xfrm>
            <a:off x="659573" y="1843894"/>
            <a:ext cx="7543800" cy="1088068"/>
          </a:xfrm>
        </p:spPr>
        <p:txBody>
          <a:bodyPr/>
          <a:lstStyle/>
          <a:p>
            <a:r>
              <a:rPr lang="en-GB" dirty="0"/>
              <a:t>What threats are there? </a:t>
            </a:r>
          </a:p>
        </p:txBody>
      </p:sp>
      <p:grpSp>
        <p:nvGrpSpPr>
          <p:cNvPr id="16" name="Group 15">
            <a:extLst>
              <a:ext uri="{FF2B5EF4-FFF2-40B4-BE49-F238E27FC236}">
                <a16:creationId xmlns:a16="http://schemas.microsoft.com/office/drawing/2014/main" id="{19857BD0-9958-4CB0-BA9F-52A250933DD4}"/>
              </a:ext>
            </a:extLst>
          </p:cNvPr>
          <p:cNvGrpSpPr/>
          <p:nvPr/>
        </p:nvGrpSpPr>
        <p:grpSpPr>
          <a:xfrm>
            <a:off x="822723" y="3194420"/>
            <a:ext cx="7543799" cy="479520"/>
            <a:chOff x="1096963" y="2217394"/>
            <a:chExt cx="10058399" cy="639360"/>
          </a:xfrm>
        </p:grpSpPr>
        <p:sp>
          <p:nvSpPr>
            <p:cNvPr id="6" name="Rectangle 5">
              <a:extLst>
                <a:ext uri="{FF2B5EF4-FFF2-40B4-BE49-F238E27FC236}">
                  <a16:creationId xmlns:a16="http://schemas.microsoft.com/office/drawing/2014/main" id="{894FC5C9-F191-463F-8597-77EB37818604}"/>
                </a:ext>
              </a:extLst>
            </p:cNvPr>
            <p:cNvSpPr/>
            <p:nvPr/>
          </p:nvSpPr>
          <p:spPr>
            <a:xfrm>
              <a:off x="1096963" y="2453554"/>
              <a:ext cx="10058399" cy="4032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7" name="Freeform: Shape 6">
              <a:extLst>
                <a:ext uri="{FF2B5EF4-FFF2-40B4-BE49-F238E27FC236}">
                  <a16:creationId xmlns:a16="http://schemas.microsoft.com/office/drawing/2014/main" id="{17B86FD7-E959-4A99-BD65-67946AC395B6}"/>
                </a:ext>
              </a:extLst>
            </p:cNvPr>
            <p:cNvSpPr/>
            <p:nvPr/>
          </p:nvSpPr>
          <p:spPr>
            <a:xfrm>
              <a:off x="1599883" y="2217394"/>
              <a:ext cx="7040880" cy="472320"/>
            </a:xfrm>
            <a:custGeom>
              <a:avLst/>
              <a:gdLst>
                <a:gd name="connsiteX0" fmla="*/ 0 w 7040880"/>
                <a:gd name="connsiteY0" fmla="*/ 78722 h 472320"/>
                <a:gd name="connsiteX1" fmla="*/ 78722 w 7040880"/>
                <a:gd name="connsiteY1" fmla="*/ 0 h 472320"/>
                <a:gd name="connsiteX2" fmla="*/ 6962158 w 7040880"/>
                <a:gd name="connsiteY2" fmla="*/ 0 h 472320"/>
                <a:gd name="connsiteX3" fmla="*/ 7040880 w 7040880"/>
                <a:gd name="connsiteY3" fmla="*/ 78722 h 472320"/>
                <a:gd name="connsiteX4" fmla="*/ 7040880 w 7040880"/>
                <a:gd name="connsiteY4" fmla="*/ 393598 h 472320"/>
                <a:gd name="connsiteX5" fmla="*/ 6962158 w 7040880"/>
                <a:gd name="connsiteY5" fmla="*/ 472320 h 472320"/>
                <a:gd name="connsiteX6" fmla="*/ 78722 w 7040880"/>
                <a:gd name="connsiteY6" fmla="*/ 472320 h 472320"/>
                <a:gd name="connsiteX7" fmla="*/ 0 w 7040880"/>
                <a:gd name="connsiteY7" fmla="*/ 393598 h 472320"/>
                <a:gd name="connsiteX8" fmla="*/ 0 w 7040880"/>
                <a:gd name="connsiteY8" fmla="*/ 78722 h 472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40880" h="472320">
                  <a:moveTo>
                    <a:pt x="0" y="78722"/>
                  </a:moveTo>
                  <a:cubicBezTo>
                    <a:pt x="0" y="35245"/>
                    <a:pt x="35245" y="0"/>
                    <a:pt x="78722" y="0"/>
                  </a:cubicBezTo>
                  <a:lnTo>
                    <a:pt x="6962158" y="0"/>
                  </a:lnTo>
                  <a:cubicBezTo>
                    <a:pt x="7005635" y="0"/>
                    <a:pt x="7040880" y="35245"/>
                    <a:pt x="7040880" y="78722"/>
                  </a:cubicBezTo>
                  <a:lnTo>
                    <a:pt x="7040880" y="393598"/>
                  </a:lnTo>
                  <a:cubicBezTo>
                    <a:pt x="7040880" y="437075"/>
                    <a:pt x="7005635" y="472320"/>
                    <a:pt x="6962158" y="472320"/>
                  </a:cubicBezTo>
                  <a:lnTo>
                    <a:pt x="78722" y="472320"/>
                  </a:lnTo>
                  <a:cubicBezTo>
                    <a:pt x="35245" y="472320"/>
                    <a:pt x="0" y="437075"/>
                    <a:pt x="0" y="393598"/>
                  </a:cubicBezTo>
                  <a:lnTo>
                    <a:pt x="0" y="7872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16890" tIns="17293" rIns="216890" bIns="17293" numCol="1" spcCol="1270" anchor="ctr" anchorCtr="0">
              <a:noAutofit/>
            </a:bodyPr>
            <a:lstStyle/>
            <a:p>
              <a:pPr defTabSz="533400">
                <a:lnSpc>
                  <a:spcPct val="90000"/>
                </a:lnSpc>
                <a:spcAft>
                  <a:spcPct val="35000"/>
                </a:spcAft>
              </a:pPr>
              <a:r>
                <a:rPr lang="en-GB" sz="1200" dirty="0"/>
                <a:t>Virus and malware</a:t>
              </a:r>
            </a:p>
          </p:txBody>
        </p:sp>
      </p:grpSp>
      <p:grpSp>
        <p:nvGrpSpPr>
          <p:cNvPr id="17" name="Group 16">
            <a:extLst>
              <a:ext uri="{FF2B5EF4-FFF2-40B4-BE49-F238E27FC236}">
                <a16:creationId xmlns:a16="http://schemas.microsoft.com/office/drawing/2014/main" id="{E471F9AF-4B0A-4619-8017-E7761DB4FB07}"/>
              </a:ext>
            </a:extLst>
          </p:cNvPr>
          <p:cNvGrpSpPr/>
          <p:nvPr/>
        </p:nvGrpSpPr>
        <p:grpSpPr>
          <a:xfrm>
            <a:off x="822723" y="3762500"/>
            <a:ext cx="7543799" cy="479520"/>
            <a:chOff x="1096963" y="2943154"/>
            <a:chExt cx="10058399" cy="639360"/>
          </a:xfrm>
        </p:grpSpPr>
        <p:sp>
          <p:nvSpPr>
            <p:cNvPr id="8" name="Rectangle 7">
              <a:extLst>
                <a:ext uri="{FF2B5EF4-FFF2-40B4-BE49-F238E27FC236}">
                  <a16:creationId xmlns:a16="http://schemas.microsoft.com/office/drawing/2014/main" id="{B03A8E95-1C56-4093-9A0F-D34BB9464D0C}"/>
                </a:ext>
              </a:extLst>
            </p:cNvPr>
            <p:cNvSpPr/>
            <p:nvPr/>
          </p:nvSpPr>
          <p:spPr>
            <a:xfrm>
              <a:off x="1096963" y="3179314"/>
              <a:ext cx="10058399" cy="4032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9" name="Freeform: Shape 8">
              <a:extLst>
                <a:ext uri="{FF2B5EF4-FFF2-40B4-BE49-F238E27FC236}">
                  <a16:creationId xmlns:a16="http://schemas.microsoft.com/office/drawing/2014/main" id="{C9F59ACE-DF4E-4E70-8554-329C2725468F}"/>
                </a:ext>
              </a:extLst>
            </p:cNvPr>
            <p:cNvSpPr/>
            <p:nvPr/>
          </p:nvSpPr>
          <p:spPr>
            <a:xfrm>
              <a:off x="1599883" y="2943154"/>
              <a:ext cx="7040880" cy="472320"/>
            </a:xfrm>
            <a:custGeom>
              <a:avLst/>
              <a:gdLst>
                <a:gd name="connsiteX0" fmla="*/ 0 w 7040880"/>
                <a:gd name="connsiteY0" fmla="*/ 78722 h 472320"/>
                <a:gd name="connsiteX1" fmla="*/ 78722 w 7040880"/>
                <a:gd name="connsiteY1" fmla="*/ 0 h 472320"/>
                <a:gd name="connsiteX2" fmla="*/ 6962158 w 7040880"/>
                <a:gd name="connsiteY2" fmla="*/ 0 h 472320"/>
                <a:gd name="connsiteX3" fmla="*/ 7040880 w 7040880"/>
                <a:gd name="connsiteY3" fmla="*/ 78722 h 472320"/>
                <a:gd name="connsiteX4" fmla="*/ 7040880 w 7040880"/>
                <a:gd name="connsiteY4" fmla="*/ 393598 h 472320"/>
                <a:gd name="connsiteX5" fmla="*/ 6962158 w 7040880"/>
                <a:gd name="connsiteY5" fmla="*/ 472320 h 472320"/>
                <a:gd name="connsiteX6" fmla="*/ 78722 w 7040880"/>
                <a:gd name="connsiteY6" fmla="*/ 472320 h 472320"/>
                <a:gd name="connsiteX7" fmla="*/ 0 w 7040880"/>
                <a:gd name="connsiteY7" fmla="*/ 393598 h 472320"/>
                <a:gd name="connsiteX8" fmla="*/ 0 w 7040880"/>
                <a:gd name="connsiteY8" fmla="*/ 78722 h 472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40880" h="472320">
                  <a:moveTo>
                    <a:pt x="0" y="78722"/>
                  </a:moveTo>
                  <a:cubicBezTo>
                    <a:pt x="0" y="35245"/>
                    <a:pt x="35245" y="0"/>
                    <a:pt x="78722" y="0"/>
                  </a:cubicBezTo>
                  <a:lnTo>
                    <a:pt x="6962158" y="0"/>
                  </a:lnTo>
                  <a:cubicBezTo>
                    <a:pt x="7005635" y="0"/>
                    <a:pt x="7040880" y="35245"/>
                    <a:pt x="7040880" y="78722"/>
                  </a:cubicBezTo>
                  <a:lnTo>
                    <a:pt x="7040880" y="393598"/>
                  </a:lnTo>
                  <a:cubicBezTo>
                    <a:pt x="7040880" y="437075"/>
                    <a:pt x="7005635" y="472320"/>
                    <a:pt x="6962158" y="472320"/>
                  </a:cubicBezTo>
                  <a:lnTo>
                    <a:pt x="78722" y="472320"/>
                  </a:lnTo>
                  <a:cubicBezTo>
                    <a:pt x="35245" y="472320"/>
                    <a:pt x="0" y="437075"/>
                    <a:pt x="0" y="393598"/>
                  </a:cubicBezTo>
                  <a:lnTo>
                    <a:pt x="0" y="7872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16890" tIns="17293" rIns="216890" bIns="17293" numCol="1" spcCol="1270" anchor="ctr" anchorCtr="0">
              <a:noAutofit/>
            </a:bodyPr>
            <a:lstStyle/>
            <a:p>
              <a:pPr defTabSz="533400">
                <a:lnSpc>
                  <a:spcPct val="90000"/>
                </a:lnSpc>
                <a:spcAft>
                  <a:spcPct val="35000"/>
                </a:spcAft>
              </a:pPr>
              <a:r>
                <a:rPr lang="en-GB" sz="1200" dirty="0"/>
                <a:t>Online scams </a:t>
              </a:r>
            </a:p>
          </p:txBody>
        </p:sp>
      </p:grpSp>
      <p:grpSp>
        <p:nvGrpSpPr>
          <p:cNvPr id="18" name="Group 17">
            <a:extLst>
              <a:ext uri="{FF2B5EF4-FFF2-40B4-BE49-F238E27FC236}">
                <a16:creationId xmlns:a16="http://schemas.microsoft.com/office/drawing/2014/main" id="{84CC5794-3CDD-4DE3-B427-4DDEC0F9A1E3}"/>
              </a:ext>
            </a:extLst>
          </p:cNvPr>
          <p:cNvGrpSpPr/>
          <p:nvPr/>
        </p:nvGrpSpPr>
        <p:grpSpPr>
          <a:xfrm>
            <a:off x="822723" y="4434435"/>
            <a:ext cx="7543799" cy="479520"/>
            <a:chOff x="1096963" y="3668914"/>
            <a:chExt cx="10058399" cy="639360"/>
          </a:xfrm>
        </p:grpSpPr>
        <p:sp>
          <p:nvSpPr>
            <p:cNvPr id="10" name="Rectangle 9">
              <a:extLst>
                <a:ext uri="{FF2B5EF4-FFF2-40B4-BE49-F238E27FC236}">
                  <a16:creationId xmlns:a16="http://schemas.microsoft.com/office/drawing/2014/main" id="{5A21BD67-E3D2-4B03-B01C-6068339B4D9A}"/>
                </a:ext>
              </a:extLst>
            </p:cNvPr>
            <p:cNvSpPr/>
            <p:nvPr/>
          </p:nvSpPr>
          <p:spPr>
            <a:xfrm>
              <a:off x="1096963" y="3905074"/>
              <a:ext cx="10058399" cy="4032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11" name="Freeform: Shape 10">
              <a:extLst>
                <a:ext uri="{FF2B5EF4-FFF2-40B4-BE49-F238E27FC236}">
                  <a16:creationId xmlns:a16="http://schemas.microsoft.com/office/drawing/2014/main" id="{6C32E98E-7BDA-487C-9290-8BE45A00E784}"/>
                </a:ext>
              </a:extLst>
            </p:cNvPr>
            <p:cNvSpPr/>
            <p:nvPr/>
          </p:nvSpPr>
          <p:spPr>
            <a:xfrm>
              <a:off x="1599883" y="3668914"/>
              <a:ext cx="7040880" cy="472320"/>
            </a:xfrm>
            <a:custGeom>
              <a:avLst/>
              <a:gdLst>
                <a:gd name="connsiteX0" fmla="*/ 0 w 7040880"/>
                <a:gd name="connsiteY0" fmla="*/ 78722 h 472320"/>
                <a:gd name="connsiteX1" fmla="*/ 78722 w 7040880"/>
                <a:gd name="connsiteY1" fmla="*/ 0 h 472320"/>
                <a:gd name="connsiteX2" fmla="*/ 6962158 w 7040880"/>
                <a:gd name="connsiteY2" fmla="*/ 0 h 472320"/>
                <a:gd name="connsiteX3" fmla="*/ 7040880 w 7040880"/>
                <a:gd name="connsiteY3" fmla="*/ 78722 h 472320"/>
                <a:gd name="connsiteX4" fmla="*/ 7040880 w 7040880"/>
                <a:gd name="connsiteY4" fmla="*/ 393598 h 472320"/>
                <a:gd name="connsiteX5" fmla="*/ 6962158 w 7040880"/>
                <a:gd name="connsiteY5" fmla="*/ 472320 h 472320"/>
                <a:gd name="connsiteX6" fmla="*/ 78722 w 7040880"/>
                <a:gd name="connsiteY6" fmla="*/ 472320 h 472320"/>
                <a:gd name="connsiteX7" fmla="*/ 0 w 7040880"/>
                <a:gd name="connsiteY7" fmla="*/ 393598 h 472320"/>
                <a:gd name="connsiteX8" fmla="*/ 0 w 7040880"/>
                <a:gd name="connsiteY8" fmla="*/ 78722 h 472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40880" h="472320">
                  <a:moveTo>
                    <a:pt x="0" y="78722"/>
                  </a:moveTo>
                  <a:cubicBezTo>
                    <a:pt x="0" y="35245"/>
                    <a:pt x="35245" y="0"/>
                    <a:pt x="78722" y="0"/>
                  </a:cubicBezTo>
                  <a:lnTo>
                    <a:pt x="6962158" y="0"/>
                  </a:lnTo>
                  <a:cubicBezTo>
                    <a:pt x="7005635" y="0"/>
                    <a:pt x="7040880" y="35245"/>
                    <a:pt x="7040880" y="78722"/>
                  </a:cubicBezTo>
                  <a:lnTo>
                    <a:pt x="7040880" y="393598"/>
                  </a:lnTo>
                  <a:cubicBezTo>
                    <a:pt x="7040880" y="437075"/>
                    <a:pt x="7005635" y="472320"/>
                    <a:pt x="6962158" y="472320"/>
                  </a:cubicBezTo>
                  <a:lnTo>
                    <a:pt x="78722" y="472320"/>
                  </a:lnTo>
                  <a:cubicBezTo>
                    <a:pt x="35245" y="472320"/>
                    <a:pt x="0" y="437075"/>
                    <a:pt x="0" y="393598"/>
                  </a:cubicBezTo>
                  <a:lnTo>
                    <a:pt x="0" y="7872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16890" tIns="17293" rIns="216890" bIns="17293" numCol="1" spcCol="1270" anchor="ctr" anchorCtr="0">
              <a:noAutofit/>
            </a:bodyPr>
            <a:lstStyle/>
            <a:p>
              <a:pPr defTabSz="533400">
                <a:lnSpc>
                  <a:spcPct val="90000"/>
                </a:lnSpc>
                <a:spcAft>
                  <a:spcPct val="35000"/>
                </a:spcAft>
              </a:pPr>
              <a:r>
                <a:rPr lang="en-GB" sz="1200" dirty="0"/>
                <a:t>Hackers </a:t>
              </a:r>
            </a:p>
          </p:txBody>
        </p:sp>
      </p:grpSp>
      <p:grpSp>
        <p:nvGrpSpPr>
          <p:cNvPr id="21" name="Group 20">
            <a:extLst>
              <a:ext uri="{FF2B5EF4-FFF2-40B4-BE49-F238E27FC236}">
                <a16:creationId xmlns:a16="http://schemas.microsoft.com/office/drawing/2014/main" id="{A082B6F6-9769-4652-A7CB-CCF47092F065}"/>
              </a:ext>
            </a:extLst>
          </p:cNvPr>
          <p:cNvGrpSpPr/>
          <p:nvPr/>
        </p:nvGrpSpPr>
        <p:grpSpPr>
          <a:xfrm>
            <a:off x="430973" y="1443405"/>
            <a:ext cx="7465951" cy="705148"/>
            <a:chOff x="1150363" y="2390259"/>
            <a:chExt cx="9954601" cy="940197"/>
          </a:xfrm>
        </p:grpSpPr>
        <p:sp>
          <p:nvSpPr>
            <p:cNvPr id="22" name="Freeform: Shape 21">
              <a:extLst>
                <a:ext uri="{FF2B5EF4-FFF2-40B4-BE49-F238E27FC236}">
                  <a16:creationId xmlns:a16="http://schemas.microsoft.com/office/drawing/2014/main" id="{4D70DD2C-CFBF-4D8A-99C9-6D4D8CD55FF1}"/>
                </a:ext>
              </a:extLst>
            </p:cNvPr>
            <p:cNvSpPr/>
            <p:nvPr/>
          </p:nvSpPr>
          <p:spPr>
            <a:xfrm>
              <a:off x="1620461" y="2484278"/>
              <a:ext cx="9484503" cy="752157"/>
            </a:xfrm>
            <a:custGeom>
              <a:avLst/>
              <a:gdLst>
                <a:gd name="connsiteX0" fmla="*/ 0 w 9484503"/>
                <a:gd name="connsiteY0" fmla="*/ 0 h 752157"/>
                <a:gd name="connsiteX1" fmla="*/ 9484503 w 9484503"/>
                <a:gd name="connsiteY1" fmla="*/ 0 h 752157"/>
                <a:gd name="connsiteX2" fmla="*/ 9484503 w 9484503"/>
                <a:gd name="connsiteY2" fmla="*/ 752157 h 752157"/>
                <a:gd name="connsiteX3" fmla="*/ 0 w 9484503"/>
                <a:gd name="connsiteY3" fmla="*/ 752157 h 752157"/>
                <a:gd name="connsiteX4" fmla="*/ 0 w 9484503"/>
                <a:gd name="connsiteY4" fmla="*/ 0 h 7521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84503" h="752157">
                  <a:moveTo>
                    <a:pt x="0" y="0"/>
                  </a:moveTo>
                  <a:lnTo>
                    <a:pt x="9484503" y="0"/>
                  </a:lnTo>
                  <a:lnTo>
                    <a:pt x="9484503" y="752157"/>
                  </a:lnTo>
                  <a:lnTo>
                    <a:pt x="0" y="752157"/>
                  </a:lnTo>
                  <a:lnTo>
                    <a:pt x="0" y="0"/>
                  </a:lnTo>
                  <a:close/>
                </a:path>
              </a:pathLst>
            </a:cu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447769" tIns="51435" rIns="51435" bIns="51435" numCol="1" spcCol="1270" anchor="ctr" anchorCtr="0">
              <a:noAutofit/>
            </a:bodyPr>
            <a:lstStyle/>
            <a:p>
              <a:pPr defTabSz="900113">
                <a:lnSpc>
                  <a:spcPct val="90000"/>
                </a:lnSpc>
                <a:spcAft>
                  <a:spcPct val="35000"/>
                </a:spcAft>
              </a:pPr>
              <a:r>
                <a:rPr lang="en-GB" sz="2025" dirty="0"/>
                <a:t>Protect your devices </a:t>
              </a:r>
            </a:p>
          </p:txBody>
        </p:sp>
        <p:sp>
          <p:nvSpPr>
            <p:cNvPr id="23" name="Oval 22">
              <a:extLst>
                <a:ext uri="{FF2B5EF4-FFF2-40B4-BE49-F238E27FC236}">
                  <a16:creationId xmlns:a16="http://schemas.microsoft.com/office/drawing/2014/main" id="{6E00D0F9-EB8B-413A-B15C-5CB26A7ACAEF}"/>
                </a:ext>
              </a:extLst>
            </p:cNvPr>
            <p:cNvSpPr/>
            <p:nvPr/>
          </p:nvSpPr>
          <p:spPr>
            <a:xfrm>
              <a:off x="1150363" y="2390259"/>
              <a:ext cx="940197" cy="940197"/>
            </a:xfrm>
            <a:prstGeom prst="ellipse">
              <a:avLst/>
            </a:prstGeom>
          </p:spPr>
          <p:style>
            <a:lnRef idx="2">
              <a:schemeClr val="accent4">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spTree>
    <p:extLst>
      <p:ext uri="{BB962C8B-B14F-4D97-AF65-F5344CB8AC3E}">
        <p14:creationId xmlns:p14="http://schemas.microsoft.com/office/powerpoint/2010/main" val="28106119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7"/>
                                        </p:tgtEl>
                                        <p:attrNameLst>
                                          <p:attrName>style.visibility</p:attrName>
                                        </p:attrNameLst>
                                      </p:cBhvr>
                                      <p:to>
                                        <p:strVal val="visible"/>
                                      </p:to>
                                    </p:set>
                                    <p:animEffect transition="in" filter="fade">
                                      <p:cBhvr>
                                        <p:cTn id="12" dur="500"/>
                                        <p:tgtEl>
                                          <p:spTgt spid="1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8"/>
                                        </p:tgtEl>
                                        <p:attrNameLst>
                                          <p:attrName>style.visibility</p:attrName>
                                        </p:attrNameLst>
                                      </p:cBhvr>
                                      <p:to>
                                        <p:strVal val="visible"/>
                                      </p:to>
                                    </p:set>
                                    <p:animEffect transition="in" filter="fade">
                                      <p:cBhvr>
                                        <p:cTn id="17"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34AFDDC2-03E2-4B75-B0BC-BEE56FDDE5EA}"/>
              </a:ext>
            </a:extLst>
          </p:cNvPr>
          <p:cNvGrpSpPr/>
          <p:nvPr/>
        </p:nvGrpSpPr>
        <p:grpSpPr>
          <a:xfrm>
            <a:off x="777240" y="1263662"/>
            <a:ext cx="7465951" cy="705148"/>
            <a:chOff x="1150363" y="2390259"/>
            <a:chExt cx="9954601" cy="940197"/>
          </a:xfrm>
        </p:grpSpPr>
        <p:sp>
          <p:nvSpPr>
            <p:cNvPr id="5" name="Freeform: Shape 4">
              <a:extLst>
                <a:ext uri="{FF2B5EF4-FFF2-40B4-BE49-F238E27FC236}">
                  <a16:creationId xmlns:a16="http://schemas.microsoft.com/office/drawing/2014/main" id="{5F11D40C-DAA9-4F62-8266-F44D625228E9}"/>
                </a:ext>
              </a:extLst>
            </p:cNvPr>
            <p:cNvSpPr/>
            <p:nvPr/>
          </p:nvSpPr>
          <p:spPr>
            <a:xfrm>
              <a:off x="1620461" y="2484278"/>
              <a:ext cx="9484503" cy="752157"/>
            </a:xfrm>
            <a:custGeom>
              <a:avLst/>
              <a:gdLst>
                <a:gd name="connsiteX0" fmla="*/ 0 w 9484503"/>
                <a:gd name="connsiteY0" fmla="*/ 0 h 752157"/>
                <a:gd name="connsiteX1" fmla="*/ 9484503 w 9484503"/>
                <a:gd name="connsiteY1" fmla="*/ 0 h 752157"/>
                <a:gd name="connsiteX2" fmla="*/ 9484503 w 9484503"/>
                <a:gd name="connsiteY2" fmla="*/ 752157 h 752157"/>
                <a:gd name="connsiteX3" fmla="*/ 0 w 9484503"/>
                <a:gd name="connsiteY3" fmla="*/ 752157 h 752157"/>
                <a:gd name="connsiteX4" fmla="*/ 0 w 9484503"/>
                <a:gd name="connsiteY4" fmla="*/ 0 h 7521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84503" h="752157">
                  <a:moveTo>
                    <a:pt x="0" y="0"/>
                  </a:moveTo>
                  <a:lnTo>
                    <a:pt x="9484503" y="0"/>
                  </a:lnTo>
                  <a:lnTo>
                    <a:pt x="9484503" y="752157"/>
                  </a:lnTo>
                  <a:lnTo>
                    <a:pt x="0" y="752157"/>
                  </a:lnTo>
                  <a:lnTo>
                    <a:pt x="0" y="0"/>
                  </a:lnTo>
                  <a:close/>
                </a:path>
              </a:pathLst>
            </a:cu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447769" tIns="51435" rIns="51435" bIns="51435" numCol="1" spcCol="1270" anchor="ctr" anchorCtr="0">
              <a:noAutofit/>
            </a:bodyPr>
            <a:lstStyle/>
            <a:p>
              <a:pPr defTabSz="900113">
                <a:lnSpc>
                  <a:spcPct val="90000"/>
                </a:lnSpc>
                <a:spcAft>
                  <a:spcPct val="35000"/>
                </a:spcAft>
              </a:pPr>
              <a:r>
                <a:rPr lang="en-GB" sz="2025" dirty="0"/>
                <a:t>Protect your devices and accounts  </a:t>
              </a:r>
            </a:p>
          </p:txBody>
        </p:sp>
        <p:sp>
          <p:nvSpPr>
            <p:cNvPr id="6" name="Oval 5">
              <a:extLst>
                <a:ext uri="{FF2B5EF4-FFF2-40B4-BE49-F238E27FC236}">
                  <a16:creationId xmlns:a16="http://schemas.microsoft.com/office/drawing/2014/main" id="{D7D93222-0103-465B-A29F-FDDFDFD0E691}"/>
                </a:ext>
              </a:extLst>
            </p:cNvPr>
            <p:cNvSpPr/>
            <p:nvPr/>
          </p:nvSpPr>
          <p:spPr>
            <a:xfrm>
              <a:off x="1150363" y="2390259"/>
              <a:ext cx="940197" cy="940197"/>
            </a:xfrm>
            <a:prstGeom prst="ellipse">
              <a:avLst/>
            </a:prstGeom>
          </p:spPr>
          <p:style>
            <a:lnRef idx="2">
              <a:schemeClr val="accent4">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pic>
        <p:nvPicPr>
          <p:cNvPr id="10" name="Online Media 9" title="Watch This Russian Hacker Break Into Our Computer In Minutes | CNBC">
            <a:hlinkClick r:id="" action="ppaction://media"/>
            <a:extLst>
              <a:ext uri="{FF2B5EF4-FFF2-40B4-BE49-F238E27FC236}">
                <a16:creationId xmlns:a16="http://schemas.microsoft.com/office/drawing/2014/main" id="{71F409FF-D685-4ACC-A077-1AD2B6CA2E09}"/>
              </a:ext>
            </a:extLst>
          </p:cNvPr>
          <p:cNvPicPr>
            <a:picLocks noGrp="1" noRot="1" noChangeAspect="1"/>
          </p:cNvPicPr>
          <p:nvPr>
            <p:ph idx="1"/>
            <a:videoFile r:link="rId1"/>
          </p:nvPr>
        </p:nvPicPr>
        <p:blipFill>
          <a:blip r:embed="rId4"/>
          <a:stretch>
            <a:fillRect/>
          </a:stretch>
        </p:blipFill>
        <p:spPr>
          <a:xfrm>
            <a:off x="1882014" y="2354813"/>
            <a:ext cx="5608975" cy="3169011"/>
          </a:xfrm>
          <a:prstGeom prst="rect">
            <a:avLst/>
          </a:prstGeom>
        </p:spPr>
      </p:pic>
    </p:spTree>
    <p:extLst>
      <p:ext uri="{BB962C8B-B14F-4D97-AF65-F5344CB8AC3E}">
        <p14:creationId xmlns:p14="http://schemas.microsoft.com/office/powerpoint/2010/main" val="7617890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4FAA6B4-BAFB-4474-9B14-DC83A90965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95AB17-D938-40B2-BEEF-A1428851346A}"/>
              </a:ext>
            </a:extLst>
          </p:cNvPr>
          <p:cNvSpPr>
            <a:spLocks noGrp="1"/>
          </p:cNvSpPr>
          <p:nvPr>
            <p:ph type="title"/>
          </p:nvPr>
        </p:nvSpPr>
        <p:spPr>
          <a:xfrm>
            <a:off x="822960" y="1072203"/>
            <a:ext cx="7543800" cy="1088068"/>
          </a:xfrm>
        </p:spPr>
        <p:txBody>
          <a:bodyPr>
            <a:normAutofit/>
          </a:bodyPr>
          <a:lstStyle/>
          <a:p>
            <a:r>
              <a:rPr lang="en-GB"/>
              <a:t>Your thoughts.. </a:t>
            </a:r>
            <a:endParaRPr lang="en-GB" dirty="0"/>
          </a:p>
        </p:txBody>
      </p:sp>
      <p:cxnSp>
        <p:nvCxnSpPr>
          <p:cNvPr id="12" name="!!Straight Connector">
            <a:extLst>
              <a:ext uri="{FF2B5EF4-FFF2-40B4-BE49-F238E27FC236}">
                <a16:creationId xmlns:a16="http://schemas.microsoft.com/office/drawing/2014/main" id="{4364CDC3-ADB0-4691-9286-5925F160C2D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5149" y="2280285"/>
            <a:ext cx="74752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AE1D074-CB36-4EBF-A7AF-E45D3EE773A9}"/>
              </a:ext>
            </a:extLst>
          </p:cNvPr>
          <p:cNvSpPr>
            <a:spLocks noGrp="1"/>
          </p:cNvSpPr>
          <p:nvPr>
            <p:ph idx="1"/>
          </p:nvPr>
        </p:nvSpPr>
        <p:spPr>
          <a:xfrm>
            <a:off x="822961" y="2438401"/>
            <a:ext cx="7421447" cy="2820668"/>
          </a:xfrm>
        </p:spPr>
        <p:txBody>
          <a:bodyPr>
            <a:normAutofit/>
          </a:bodyPr>
          <a:lstStyle/>
          <a:p>
            <a:r>
              <a:rPr lang="en-GB" dirty="0"/>
              <a:t>Where or when do you think students are most vulnerable to being hacked? </a:t>
            </a:r>
          </a:p>
          <a:p>
            <a:endParaRPr lang="en-GB" dirty="0"/>
          </a:p>
        </p:txBody>
      </p:sp>
      <p:sp>
        <p:nvSpPr>
          <p:cNvPr id="14" name="Rectangle 13">
            <a:extLst>
              <a:ext uri="{FF2B5EF4-FFF2-40B4-BE49-F238E27FC236}">
                <a16:creationId xmlns:a16="http://schemas.microsoft.com/office/drawing/2014/main" id="{DB148495-5F82-48E2-A76C-C8E1C89499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57850"/>
            <a:ext cx="9144000" cy="3429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4121635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85725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5705E8-2E42-4A25-A377-CE30AC731F2D}"/>
              </a:ext>
            </a:extLst>
          </p:cNvPr>
          <p:cNvSpPr>
            <a:spLocks noGrp="1"/>
          </p:cNvSpPr>
          <p:nvPr>
            <p:ph type="title"/>
          </p:nvPr>
        </p:nvSpPr>
        <p:spPr>
          <a:xfrm>
            <a:off x="482601" y="1339851"/>
            <a:ext cx="2305163" cy="3844652"/>
          </a:xfrm>
        </p:spPr>
        <p:txBody>
          <a:bodyPr anchor="ctr">
            <a:normAutofit/>
          </a:bodyPr>
          <a:lstStyle/>
          <a:p>
            <a:pPr algn="r"/>
            <a:r>
              <a:rPr lang="en-GB" dirty="0"/>
              <a:t>Virus Protection </a:t>
            </a:r>
            <a:endParaRPr lang="en-GB"/>
          </a:p>
        </p:txBody>
      </p:sp>
      <p:cxnSp>
        <p:nvCxnSpPr>
          <p:cNvPr id="10" name="Straight Connector 9">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031539" y="2191123"/>
            <a:ext cx="0" cy="24003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32508EF-923E-4F80-ADF6-099855BF8990}"/>
              </a:ext>
            </a:extLst>
          </p:cNvPr>
          <p:cNvSpPr>
            <a:spLocks noGrp="1"/>
          </p:cNvSpPr>
          <p:nvPr>
            <p:ph idx="1"/>
          </p:nvPr>
        </p:nvSpPr>
        <p:spPr>
          <a:xfrm>
            <a:off x="3272839" y="1323523"/>
            <a:ext cx="5093921" cy="3860980"/>
          </a:xfrm>
        </p:spPr>
        <p:txBody>
          <a:bodyPr anchor="ctr">
            <a:normAutofit fontScale="70000" lnSpcReduction="20000"/>
          </a:bodyPr>
          <a:lstStyle/>
          <a:p>
            <a:r>
              <a:rPr lang="en-GB">
                <a:latin typeface="Arial" panose="020B0604020202020204" pitchFamily="34" charset="0"/>
                <a:cs typeface="Arial" panose="020B0604020202020204" pitchFamily="34" charset="0"/>
              </a:rPr>
              <a:t>A virus is an unwanted program that can delete files or slow down your computer, it could even stop it working completely. </a:t>
            </a:r>
          </a:p>
          <a:p>
            <a:r>
              <a:rPr lang="en-GB">
                <a:latin typeface="Arial" panose="020B0604020202020204" pitchFamily="34" charset="0"/>
                <a:cs typeface="Arial" panose="020B0604020202020204" pitchFamily="34" charset="0"/>
              </a:rPr>
              <a:t>An anti-virus or security software program can prevent your computer being affected by malware, (E.g. viruses Spyware,  trojan programs) </a:t>
            </a:r>
          </a:p>
          <a:p>
            <a:r>
              <a:rPr lang="en-GB">
                <a:latin typeface="Arial" panose="020B0604020202020204" pitchFamily="34" charset="0"/>
                <a:cs typeface="Arial" panose="020B0604020202020204" pitchFamily="34" charset="0"/>
              </a:rPr>
              <a:t>Often, there is a charge for the software but it may save you money and hassle from potential online virus, as well as protecting your data. </a:t>
            </a:r>
          </a:p>
        </p:txBody>
      </p:sp>
      <p:sp>
        <p:nvSpPr>
          <p:cNvPr id="12" name="Rectangle 11">
            <a:extLst>
              <a:ext uri="{FF2B5EF4-FFF2-40B4-BE49-F238E27FC236}">
                <a16:creationId xmlns:a16="http://schemas.microsoft.com/office/drawing/2014/main" id="{14552793-7DFF-4EC7-AC69-D34A75D018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57850"/>
            <a:ext cx="9144000" cy="3429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8341171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Online Media 9" title="Barclays | Digital Safety | TV ad">
            <a:hlinkClick r:id="" action="ppaction://media"/>
            <a:extLst>
              <a:ext uri="{FF2B5EF4-FFF2-40B4-BE49-F238E27FC236}">
                <a16:creationId xmlns:a16="http://schemas.microsoft.com/office/drawing/2014/main" id="{4FA97EDD-CCC4-46CE-B0A6-D4246CBEAD59}"/>
              </a:ext>
            </a:extLst>
          </p:cNvPr>
          <p:cNvPicPr>
            <a:picLocks noGrp="1" noRot="1" noChangeAspect="1"/>
          </p:cNvPicPr>
          <p:nvPr>
            <p:ph idx="1"/>
            <a:videoFile r:link="rId1"/>
          </p:nvPr>
        </p:nvPicPr>
        <p:blipFill>
          <a:blip r:embed="rId4"/>
          <a:stretch>
            <a:fillRect/>
          </a:stretch>
        </p:blipFill>
        <p:spPr>
          <a:xfrm>
            <a:off x="1754361" y="2245760"/>
            <a:ext cx="4992290" cy="2820591"/>
          </a:xfrm>
          <a:prstGeom prst="rect">
            <a:avLst/>
          </a:prstGeom>
        </p:spPr>
      </p:pic>
      <p:grpSp>
        <p:nvGrpSpPr>
          <p:cNvPr id="4" name="Group 3">
            <a:extLst>
              <a:ext uri="{FF2B5EF4-FFF2-40B4-BE49-F238E27FC236}">
                <a16:creationId xmlns:a16="http://schemas.microsoft.com/office/drawing/2014/main" id="{A42B7969-0772-4859-8DC9-4D25A75A5FCC}"/>
              </a:ext>
            </a:extLst>
          </p:cNvPr>
          <p:cNvGrpSpPr/>
          <p:nvPr/>
        </p:nvGrpSpPr>
        <p:grpSpPr>
          <a:xfrm>
            <a:off x="746817" y="1241614"/>
            <a:ext cx="7260894" cy="705148"/>
            <a:chOff x="1423772" y="3518495"/>
            <a:chExt cx="9681192" cy="940197"/>
          </a:xfrm>
        </p:grpSpPr>
        <p:sp>
          <p:nvSpPr>
            <p:cNvPr id="5" name="Freeform: Shape 4">
              <a:extLst>
                <a:ext uri="{FF2B5EF4-FFF2-40B4-BE49-F238E27FC236}">
                  <a16:creationId xmlns:a16="http://schemas.microsoft.com/office/drawing/2014/main" id="{4F4A514C-4C1C-427B-9377-DC5B34A02357}"/>
                </a:ext>
              </a:extLst>
            </p:cNvPr>
            <p:cNvSpPr/>
            <p:nvPr/>
          </p:nvSpPr>
          <p:spPr>
            <a:xfrm>
              <a:off x="1893870" y="3612515"/>
              <a:ext cx="9211094" cy="752157"/>
            </a:xfrm>
            <a:custGeom>
              <a:avLst/>
              <a:gdLst>
                <a:gd name="connsiteX0" fmla="*/ 0 w 9211094"/>
                <a:gd name="connsiteY0" fmla="*/ 0 h 752157"/>
                <a:gd name="connsiteX1" fmla="*/ 9211094 w 9211094"/>
                <a:gd name="connsiteY1" fmla="*/ 0 h 752157"/>
                <a:gd name="connsiteX2" fmla="*/ 9211094 w 9211094"/>
                <a:gd name="connsiteY2" fmla="*/ 752157 h 752157"/>
                <a:gd name="connsiteX3" fmla="*/ 0 w 9211094"/>
                <a:gd name="connsiteY3" fmla="*/ 752157 h 752157"/>
                <a:gd name="connsiteX4" fmla="*/ 0 w 9211094"/>
                <a:gd name="connsiteY4" fmla="*/ 0 h 7521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11094" h="752157">
                  <a:moveTo>
                    <a:pt x="0" y="0"/>
                  </a:moveTo>
                  <a:lnTo>
                    <a:pt x="9211094" y="0"/>
                  </a:lnTo>
                  <a:lnTo>
                    <a:pt x="9211094" y="752157"/>
                  </a:lnTo>
                  <a:lnTo>
                    <a:pt x="0" y="752157"/>
                  </a:lnTo>
                  <a:lnTo>
                    <a:pt x="0" y="0"/>
                  </a:lnTo>
                  <a:close/>
                </a:path>
              </a:pathLst>
            </a:custGeom>
          </p:spPr>
          <p:style>
            <a:lnRef idx="2">
              <a:schemeClr val="lt1">
                <a:hueOff val="0"/>
                <a:satOff val="0"/>
                <a:lumOff val="0"/>
                <a:alphaOff val="0"/>
              </a:schemeClr>
            </a:lnRef>
            <a:fillRef idx="1">
              <a:schemeClr val="accent4">
                <a:hueOff val="734097"/>
                <a:satOff val="3054"/>
                <a:lumOff val="-392"/>
                <a:alphaOff val="0"/>
              </a:schemeClr>
            </a:fillRef>
            <a:effectRef idx="0">
              <a:schemeClr val="accent4">
                <a:hueOff val="734097"/>
                <a:satOff val="3054"/>
                <a:lumOff val="-392"/>
                <a:alphaOff val="0"/>
              </a:schemeClr>
            </a:effectRef>
            <a:fontRef idx="minor">
              <a:schemeClr val="lt1"/>
            </a:fontRef>
          </p:style>
          <p:txBody>
            <a:bodyPr spcFirstLastPara="0" vert="horz" wrap="square" lIns="447769" tIns="51435" rIns="51435" bIns="51435" numCol="1" spcCol="1270" anchor="ctr" anchorCtr="0">
              <a:noAutofit/>
            </a:bodyPr>
            <a:lstStyle/>
            <a:p>
              <a:pPr defTabSz="900113">
                <a:lnSpc>
                  <a:spcPct val="90000"/>
                </a:lnSpc>
                <a:spcAft>
                  <a:spcPct val="35000"/>
                </a:spcAft>
              </a:pPr>
              <a:r>
                <a:rPr lang="en-GB" sz="2025" dirty="0"/>
                <a:t>Protecting your personal data</a:t>
              </a:r>
            </a:p>
          </p:txBody>
        </p:sp>
        <p:sp>
          <p:nvSpPr>
            <p:cNvPr id="6" name="Oval 5">
              <a:extLst>
                <a:ext uri="{FF2B5EF4-FFF2-40B4-BE49-F238E27FC236}">
                  <a16:creationId xmlns:a16="http://schemas.microsoft.com/office/drawing/2014/main" id="{73642936-7AAF-4816-BF23-FDA7E74E2B76}"/>
                </a:ext>
              </a:extLst>
            </p:cNvPr>
            <p:cNvSpPr/>
            <p:nvPr/>
          </p:nvSpPr>
          <p:spPr>
            <a:xfrm>
              <a:off x="1423772" y="3518495"/>
              <a:ext cx="940197" cy="940197"/>
            </a:xfrm>
            <a:prstGeom prst="ellipse">
              <a:avLst/>
            </a:prstGeom>
          </p:spPr>
          <p:style>
            <a:lnRef idx="2">
              <a:schemeClr val="accent4">
                <a:hueOff val="734097"/>
                <a:satOff val="3054"/>
                <a:lumOff val="-392"/>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grpSp>
        <p:nvGrpSpPr>
          <p:cNvPr id="7" name="Group 6">
            <a:extLst>
              <a:ext uri="{FF2B5EF4-FFF2-40B4-BE49-F238E27FC236}">
                <a16:creationId xmlns:a16="http://schemas.microsoft.com/office/drawing/2014/main" id="{43FC146A-65DA-483F-BD7A-0BC344662764}"/>
              </a:ext>
            </a:extLst>
          </p:cNvPr>
          <p:cNvGrpSpPr/>
          <p:nvPr/>
        </p:nvGrpSpPr>
        <p:grpSpPr>
          <a:xfrm>
            <a:off x="306242" y="5136866"/>
            <a:ext cx="4247309" cy="479520"/>
            <a:chOff x="1096963" y="5120434"/>
            <a:chExt cx="10058399" cy="639360"/>
          </a:xfrm>
        </p:grpSpPr>
        <p:sp>
          <p:nvSpPr>
            <p:cNvPr id="8" name="Rectangle 7">
              <a:extLst>
                <a:ext uri="{FF2B5EF4-FFF2-40B4-BE49-F238E27FC236}">
                  <a16:creationId xmlns:a16="http://schemas.microsoft.com/office/drawing/2014/main" id="{E4364305-494D-4DC1-82BC-C90477D57448}"/>
                </a:ext>
              </a:extLst>
            </p:cNvPr>
            <p:cNvSpPr/>
            <p:nvPr/>
          </p:nvSpPr>
          <p:spPr>
            <a:xfrm>
              <a:off x="1096963" y="5356594"/>
              <a:ext cx="10058399" cy="4032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9" name="Freeform: Shape 8">
              <a:extLst>
                <a:ext uri="{FF2B5EF4-FFF2-40B4-BE49-F238E27FC236}">
                  <a16:creationId xmlns:a16="http://schemas.microsoft.com/office/drawing/2014/main" id="{67F85D2A-C746-45F5-9983-E81C392381D7}"/>
                </a:ext>
              </a:extLst>
            </p:cNvPr>
            <p:cNvSpPr/>
            <p:nvPr/>
          </p:nvSpPr>
          <p:spPr>
            <a:xfrm>
              <a:off x="1599883" y="5120434"/>
              <a:ext cx="7040880" cy="472320"/>
            </a:xfrm>
            <a:custGeom>
              <a:avLst/>
              <a:gdLst>
                <a:gd name="connsiteX0" fmla="*/ 0 w 7040880"/>
                <a:gd name="connsiteY0" fmla="*/ 78722 h 472320"/>
                <a:gd name="connsiteX1" fmla="*/ 78722 w 7040880"/>
                <a:gd name="connsiteY1" fmla="*/ 0 h 472320"/>
                <a:gd name="connsiteX2" fmla="*/ 6962158 w 7040880"/>
                <a:gd name="connsiteY2" fmla="*/ 0 h 472320"/>
                <a:gd name="connsiteX3" fmla="*/ 7040880 w 7040880"/>
                <a:gd name="connsiteY3" fmla="*/ 78722 h 472320"/>
                <a:gd name="connsiteX4" fmla="*/ 7040880 w 7040880"/>
                <a:gd name="connsiteY4" fmla="*/ 393598 h 472320"/>
                <a:gd name="connsiteX5" fmla="*/ 6962158 w 7040880"/>
                <a:gd name="connsiteY5" fmla="*/ 472320 h 472320"/>
                <a:gd name="connsiteX6" fmla="*/ 78722 w 7040880"/>
                <a:gd name="connsiteY6" fmla="*/ 472320 h 472320"/>
                <a:gd name="connsiteX7" fmla="*/ 0 w 7040880"/>
                <a:gd name="connsiteY7" fmla="*/ 393598 h 472320"/>
                <a:gd name="connsiteX8" fmla="*/ 0 w 7040880"/>
                <a:gd name="connsiteY8" fmla="*/ 78722 h 472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40880" h="472320">
                  <a:moveTo>
                    <a:pt x="0" y="78722"/>
                  </a:moveTo>
                  <a:cubicBezTo>
                    <a:pt x="0" y="35245"/>
                    <a:pt x="35245" y="0"/>
                    <a:pt x="78722" y="0"/>
                  </a:cubicBezTo>
                  <a:lnTo>
                    <a:pt x="6962158" y="0"/>
                  </a:lnTo>
                  <a:cubicBezTo>
                    <a:pt x="7005635" y="0"/>
                    <a:pt x="7040880" y="35245"/>
                    <a:pt x="7040880" y="78722"/>
                  </a:cubicBezTo>
                  <a:lnTo>
                    <a:pt x="7040880" y="393598"/>
                  </a:lnTo>
                  <a:cubicBezTo>
                    <a:pt x="7040880" y="437075"/>
                    <a:pt x="7005635" y="472320"/>
                    <a:pt x="6962158" y="472320"/>
                  </a:cubicBezTo>
                  <a:lnTo>
                    <a:pt x="78722" y="472320"/>
                  </a:lnTo>
                  <a:cubicBezTo>
                    <a:pt x="35245" y="472320"/>
                    <a:pt x="0" y="437075"/>
                    <a:pt x="0" y="393598"/>
                  </a:cubicBezTo>
                  <a:lnTo>
                    <a:pt x="0" y="7872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16890" tIns="17293" rIns="216890" bIns="17293" numCol="1" spcCol="1270" anchor="ctr" anchorCtr="0">
              <a:noAutofit/>
            </a:bodyPr>
            <a:lstStyle/>
            <a:p>
              <a:pPr defTabSz="533400">
                <a:lnSpc>
                  <a:spcPct val="90000"/>
                </a:lnSpc>
                <a:spcAft>
                  <a:spcPct val="35000"/>
                </a:spcAft>
              </a:pPr>
              <a:r>
                <a:rPr lang="en-GB" sz="1200" dirty="0"/>
                <a:t>Oversharing personal information </a:t>
              </a:r>
            </a:p>
          </p:txBody>
        </p:sp>
      </p:grpSp>
      <p:sp>
        <p:nvSpPr>
          <p:cNvPr id="11" name="TextBox 10">
            <a:extLst>
              <a:ext uri="{FF2B5EF4-FFF2-40B4-BE49-F238E27FC236}">
                <a16:creationId xmlns:a16="http://schemas.microsoft.com/office/drawing/2014/main" id="{479CAB72-7F43-464C-8121-6DAB267003B4}"/>
              </a:ext>
            </a:extLst>
          </p:cNvPr>
          <p:cNvSpPr txBox="1"/>
          <p:nvPr/>
        </p:nvSpPr>
        <p:spPr>
          <a:xfrm>
            <a:off x="7300741" y="2336248"/>
            <a:ext cx="1587500" cy="3139321"/>
          </a:xfrm>
          <a:prstGeom prst="rect">
            <a:avLst/>
          </a:prstGeom>
          <a:noFill/>
        </p:spPr>
        <p:txBody>
          <a:bodyPr wrap="square" rtlCol="0">
            <a:spAutoFit/>
          </a:bodyPr>
          <a:lstStyle/>
          <a:p>
            <a:r>
              <a:rPr lang="en-GB" b="1" dirty="0"/>
              <a:t>Point of reflection</a:t>
            </a:r>
          </a:p>
          <a:p>
            <a:r>
              <a:rPr lang="en-GB" dirty="0"/>
              <a:t>Have you ever considered how much information you are sharing? </a:t>
            </a:r>
          </a:p>
          <a:p>
            <a:endParaRPr lang="en-GB" dirty="0"/>
          </a:p>
          <a:p>
            <a:endParaRPr lang="en-GB" dirty="0"/>
          </a:p>
        </p:txBody>
      </p:sp>
    </p:spTree>
    <p:extLst>
      <p:ext uri="{BB962C8B-B14F-4D97-AF65-F5344CB8AC3E}">
        <p14:creationId xmlns:p14="http://schemas.microsoft.com/office/powerpoint/2010/main" val="35883955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11"/>
                                        </p:tgtEl>
                                        <p:attrNameLst>
                                          <p:attrName>style.visibility</p:attrName>
                                        </p:attrNameLst>
                                      </p:cBhvr>
                                      <p:to>
                                        <p:strVal val="visible"/>
                                      </p:to>
                                    </p:set>
                                    <p:animEffect transition="in" filter="fade">
                                      <p:cBhvr>
                                        <p:cTn id="13"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4" fill="hold" display="0">
                  <p:stCondLst>
                    <p:cond delay="indefinite"/>
                  </p:stCondLst>
                </p:cTn>
                <p:tgtEl>
                  <p:spTgt spid="10"/>
                </p:tgtEl>
              </p:cMediaNode>
            </p:video>
          </p:childTnLst>
        </p:cTn>
      </p:par>
    </p:tnLst>
    <p:bldLst>
      <p:bldP spid="11"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DFF15-EDE8-4223-B2CE-0900656B7F66}"/>
              </a:ext>
            </a:extLst>
          </p:cNvPr>
          <p:cNvSpPr>
            <a:spLocks noGrp="1"/>
          </p:cNvSpPr>
          <p:nvPr>
            <p:ph type="title"/>
          </p:nvPr>
        </p:nvSpPr>
        <p:spPr/>
        <p:txBody>
          <a:bodyPr/>
          <a:lstStyle/>
          <a:p>
            <a:r>
              <a:rPr lang="en-GB" dirty="0"/>
              <a:t>Privacy Settings on accounts </a:t>
            </a:r>
          </a:p>
        </p:txBody>
      </p:sp>
      <p:pic>
        <p:nvPicPr>
          <p:cNvPr id="4" name="Online Media 3" title="How private is your personal information?">
            <a:hlinkClick r:id="" action="ppaction://media"/>
            <a:extLst>
              <a:ext uri="{FF2B5EF4-FFF2-40B4-BE49-F238E27FC236}">
                <a16:creationId xmlns:a16="http://schemas.microsoft.com/office/drawing/2014/main" id="{8E382290-53AA-41C9-A8BD-971E9F0B9A58}"/>
              </a:ext>
            </a:extLst>
          </p:cNvPr>
          <p:cNvPicPr>
            <a:picLocks noGrp="1" noRot="1" noChangeAspect="1"/>
          </p:cNvPicPr>
          <p:nvPr>
            <p:ph idx="1"/>
            <a:videoFile r:link="rId1"/>
          </p:nvPr>
        </p:nvPicPr>
        <p:blipFill>
          <a:blip r:embed="rId4"/>
          <a:stretch>
            <a:fillRect/>
          </a:stretch>
        </p:blipFill>
        <p:spPr>
          <a:xfrm>
            <a:off x="2099073" y="2438400"/>
            <a:ext cx="4992290" cy="2820591"/>
          </a:xfrm>
          <a:prstGeom prst="rect">
            <a:avLst/>
          </a:prstGeom>
        </p:spPr>
      </p:pic>
      <p:sp>
        <p:nvSpPr>
          <p:cNvPr id="6" name="TextBox 5">
            <a:extLst>
              <a:ext uri="{FF2B5EF4-FFF2-40B4-BE49-F238E27FC236}">
                <a16:creationId xmlns:a16="http://schemas.microsoft.com/office/drawing/2014/main" id="{5EECABF6-1962-41EC-B09F-7E872B91F725}"/>
              </a:ext>
            </a:extLst>
          </p:cNvPr>
          <p:cNvSpPr txBox="1"/>
          <p:nvPr/>
        </p:nvSpPr>
        <p:spPr>
          <a:xfrm>
            <a:off x="127001" y="5085314"/>
            <a:ext cx="4279900" cy="369332"/>
          </a:xfrm>
          <a:prstGeom prst="rect">
            <a:avLst/>
          </a:prstGeom>
          <a:noFill/>
        </p:spPr>
        <p:txBody>
          <a:bodyPr wrap="square" rtlCol="0">
            <a:spAutoFit/>
          </a:bodyPr>
          <a:lstStyle/>
          <a:p>
            <a:r>
              <a:rPr lang="en-GB" dirty="0">
                <a:hlinkClick r:id="rId5"/>
              </a:rPr>
              <a:t>Identity Fraud Website </a:t>
            </a:r>
            <a:r>
              <a:rPr lang="en-GB" dirty="0"/>
              <a:t>-</a:t>
            </a:r>
          </a:p>
        </p:txBody>
      </p:sp>
    </p:spTree>
    <p:extLst>
      <p:ext uri="{BB962C8B-B14F-4D97-AF65-F5344CB8AC3E}">
        <p14:creationId xmlns:p14="http://schemas.microsoft.com/office/powerpoint/2010/main" val="2217462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0B599-0182-435E-AC7A-949D4730416B}"/>
              </a:ext>
            </a:extLst>
          </p:cNvPr>
          <p:cNvSpPr>
            <a:spLocks noGrp="1"/>
          </p:cNvSpPr>
          <p:nvPr>
            <p:ph type="title"/>
          </p:nvPr>
        </p:nvSpPr>
        <p:spPr/>
        <p:txBody>
          <a:bodyPr/>
          <a:lstStyle/>
          <a:p>
            <a:r>
              <a:rPr lang="en-GB" dirty="0"/>
              <a:t>Online banking </a:t>
            </a:r>
          </a:p>
        </p:txBody>
      </p:sp>
      <p:pic>
        <p:nvPicPr>
          <p:cNvPr id="4" name="Online Media 3" title="TV AD | Barclays | Digital Safety">
            <a:hlinkClick r:id="" action="ppaction://media"/>
            <a:extLst>
              <a:ext uri="{FF2B5EF4-FFF2-40B4-BE49-F238E27FC236}">
                <a16:creationId xmlns:a16="http://schemas.microsoft.com/office/drawing/2014/main" id="{4C813716-81D3-4712-87A8-13D89837CA8E}"/>
              </a:ext>
            </a:extLst>
          </p:cNvPr>
          <p:cNvPicPr>
            <a:picLocks noGrp="1" noRot="1" noChangeAspect="1"/>
          </p:cNvPicPr>
          <p:nvPr>
            <p:ph idx="1"/>
            <a:videoFile r:link="rId1"/>
          </p:nvPr>
        </p:nvPicPr>
        <p:blipFill>
          <a:blip r:embed="rId4"/>
          <a:stretch>
            <a:fillRect/>
          </a:stretch>
        </p:blipFill>
        <p:spPr>
          <a:xfrm>
            <a:off x="1933973" y="2438400"/>
            <a:ext cx="4992290" cy="2820591"/>
          </a:xfrm>
          <a:prstGeom prst="rect">
            <a:avLst/>
          </a:prstGeom>
        </p:spPr>
      </p:pic>
    </p:spTree>
    <p:extLst>
      <p:ext uri="{BB962C8B-B14F-4D97-AF65-F5344CB8AC3E}">
        <p14:creationId xmlns:p14="http://schemas.microsoft.com/office/powerpoint/2010/main" val="2124985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E48B2-1D16-4A9F-9616-A7CA3A051538}"/>
              </a:ext>
            </a:extLst>
          </p:cNvPr>
          <p:cNvSpPr>
            <a:spLocks noGrp="1"/>
          </p:cNvSpPr>
          <p:nvPr>
            <p:ph type="title"/>
          </p:nvPr>
        </p:nvSpPr>
        <p:spPr/>
        <p:txBody>
          <a:bodyPr/>
          <a:lstStyle/>
          <a:p>
            <a:r>
              <a:rPr lang="en-GB" dirty="0"/>
              <a:t>Break </a:t>
            </a:r>
          </a:p>
        </p:txBody>
      </p:sp>
      <p:pic>
        <p:nvPicPr>
          <p:cNvPr id="5" name="Content Placeholder 4" descr="A picture containing clothing, person, suit&#10;&#10;Description automatically generated">
            <a:extLst>
              <a:ext uri="{FF2B5EF4-FFF2-40B4-BE49-F238E27FC236}">
                <a16:creationId xmlns:a16="http://schemas.microsoft.com/office/drawing/2014/main" id="{6546994D-DDFF-5F0B-34AC-EA5A16C3FA8A}"/>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331640" y="1283623"/>
            <a:ext cx="6264696" cy="4168871"/>
          </a:xfrm>
        </p:spPr>
      </p:pic>
    </p:spTree>
    <p:extLst>
      <p:ext uri="{BB962C8B-B14F-4D97-AF65-F5344CB8AC3E}">
        <p14:creationId xmlns:p14="http://schemas.microsoft.com/office/powerpoint/2010/main" val="13263992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AE184B36-8C79-4686-9D74-F082F09DD8BB}"/>
              </a:ext>
            </a:extLst>
          </p:cNvPr>
          <p:cNvGrpSpPr/>
          <p:nvPr/>
        </p:nvGrpSpPr>
        <p:grpSpPr>
          <a:xfrm>
            <a:off x="675640" y="1346201"/>
            <a:ext cx="7465951" cy="705148"/>
            <a:chOff x="1150363" y="4646731"/>
            <a:chExt cx="9954601" cy="940197"/>
          </a:xfrm>
        </p:grpSpPr>
        <p:sp>
          <p:nvSpPr>
            <p:cNvPr id="5" name="Freeform: Shape 4">
              <a:extLst>
                <a:ext uri="{FF2B5EF4-FFF2-40B4-BE49-F238E27FC236}">
                  <a16:creationId xmlns:a16="http://schemas.microsoft.com/office/drawing/2014/main" id="{E5575643-D180-48CD-8BFD-0C3C0D0C868B}"/>
                </a:ext>
              </a:extLst>
            </p:cNvPr>
            <p:cNvSpPr/>
            <p:nvPr/>
          </p:nvSpPr>
          <p:spPr>
            <a:xfrm>
              <a:off x="1620461" y="4740751"/>
              <a:ext cx="9484503" cy="752157"/>
            </a:xfrm>
            <a:custGeom>
              <a:avLst/>
              <a:gdLst>
                <a:gd name="connsiteX0" fmla="*/ 0 w 9484503"/>
                <a:gd name="connsiteY0" fmla="*/ 0 h 752157"/>
                <a:gd name="connsiteX1" fmla="*/ 9484503 w 9484503"/>
                <a:gd name="connsiteY1" fmla="*/ 0 h 752157"/>
                <a:gd name="connsiteX2" fmla="*/ 9484503 w 9484503"/>
                <a:gd name="connsiteY2" fmla="*/ 752157 h 752157"/>
                <a:gd name="connsiteX3" fmla="*/ 0 w 9484503"/>
                <a:gd name="connsiteY3" fmla="*/ 752157 h 752157"/>
                <a:gd name="connsiteX4" fmla="*/ 0 w 9484503"/>
                <a:gd name="connsiteY4" fmla="*/ 0 h 7521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84503" h="752157">
                  <a:moveTo>
                    <a:pt x="0" y="0"/>
                  </a:moveTo>
                  <a:lnTo>
                    <a:pt x="9484503" y="0"/>
                  </a:lnTo>
                  <a:lnTo>
                    <a:pt x="9484503" y="752157"/>
                  </a:lnTo>
                  <a:lnTo>
                    <a:pt x="0" y="752157"/>
                  </a:lnTo>
                  <a:lnTo>
                    <a:pt x="0" y="0"/>
                  </a:lnTo>
                  <a:close/>
                </a:path>
              </a:pathLst>
            </a:custGeom>
          </p:spPr>
          <p:style>
            <a:lnRef idx="2">
              <a:schemeClr val="lt1">
                <a:hueOff val="0"/>
                <a:satOff val="0"/>
                <a:lumOff val="0"/>
                <a:alphaOff val="0"/>
              </a:schemeClr>
            </a:lnRef>
            <a:fillRef idx="1">
              <a:schemeClr val="accent4">
                <a:hueOff val="1468193"/>
                <a:satOff val="6108"/>
                <a:lumOff val="-784"/>
                <a:alphaOff val="0"/>
              </a:schemeClr>
            </a:fillRef>
            <a:effectRef idx="0">
              <a:schemeClr val="accent4">
                <a:hueOff val="1468193"/>
                <a:satOff val="6108"/>
                <a:lumOff val="-784"/>
                <a:alphaOff val="0"/>
              </a:schemeClr>
            </a:effectRef>
            <a:fontRef idx="minor">
              <a:schemeClr val="lt1"/>
            </a:fontRef>
          </p:style>
          <p:txBody>
            <a:bodyPr spcFirstLastPara="0" vert="horz" wrap="square" lIns="447769" tIns="51435" rIns="51435" bIns="51435" numCol="1" spcCol="1270" anchor="ctr" anchorCtr="0">
              <a:noAutofit/>
            </a:bodyPr>
            <a:lstStyle/>
            <a:p>
              <a:pPr defTabSz="900113">
                <a:lnSpc>
                  <a:spcPct val="90000"/>
                </a:lnSpc>
                <a:spcAft>
                  <a:spcPct val="35000"/>
                </a:spcAft>
              </a:pPr>
              <a:r>
                <a:rPr lang="en-GB" sz="2025" dirty="0"/>
                <a:t>Become critical when accessing websites and new information. </a:t>
              </a:r>
            </a:p>
          </p:txBody>
        </p:sp>
        <p:sp>
          <p:nvSpPr>
            <p:cNvPr id="6" name="Oval 5">
              <a:extLst>
                <a:ext uri="{FF2B5EF4-FFF2-40B4-BE49-F238E27FC236}">
                  <a16:creationId xmlns:a16="http://schemas.microsoft.com/office/drawing/2014/main" id="{FEF9C6F8-1F01-4E1F-A1BC-A1B943E72F10}"/>
                </a:ext>
              </a:extLst>
            </p:cNvPr>
            <p:cNvSpPr/>
            <p:nvPr/>
          </p:nvSpPr>
          <p:spPr>
            <a:xfrm>
              <a:off x="1150363" y="4646731"/>
              <a:ext cx="940197" cy="940197"/>
            </a:xfrm>
            <a:prstGeom prst="ellipse">
              <a:avLst/>
            </a:prstGeom>
          </p:spPr>
          <p:style>
            <a:lnRef idx="2">
              <a:schemeClr val="accent4">
                <a:hueOff val="1468193"/>
                <a:satOff val="6108"/>
                <a:lumOff val="-784"/>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graphicFrame>
        <p:nvGraphicFramePr>
          <p:cNvPr id="7" name="Diagram 6">
            <a:extLst>
              <a:ext uri="{FF2B5EF4-FFF2-40B4-BE49-F238E27FC236}">
                <a16:creationId xmlns:a16="http://schemas.microsoft.com/office/drawing/2014/main" id="{6D27599F-A242-4096-B57D-C4E37752C01B}"/>
              </a:ext>
            </a:extLst>
          </p:cNvPr>
          <p:cNvGraphicFramePr/>
          <p:nvPr>
            <p:extLst>
              <p:ext uri="{D42A27DB-BD31-4B8C-83A1-F6EECF244321}">
                <p14:modId xmlns:p14="http://schemas.microsoft.com/office/powerpoint/2010/main" val="2481444899"/>
              </p:ext>
            </p:extLst>
          </p:nvPr>
        </p:nvGraphicFramePr>
        <p:xfrm>
          <a:off x="1028213" y="2546350"/>
          <a:ext cx="7341087" cy="28949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996997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7433EB-2865-40CC-AB3E-0B4135CB10B8}"/>
              </a:ext>
            </a:extLst>
          </p:cNvPr>
          <p:cNvSpPr>
            <a:spLocks noGrp="1"/>
          </p:cNvSpPr>
          <p:nvPr>
            <p:ph type="title"/>
          </p:nvPr>
        </p:nvSpPr>
        <p:spPr/>
        <p:txBody>
          <a:bodyPr/>
          <a:lstStyle/>
          <a:p>
            <a:r>
              <a:rPr lang="en-GB" dirty="0"/>
              <a:t>Domain names </a:t>
            </a:r>
          </a:p>
        </p:txBody>
      </p:sp>
      <p:sp>
        <p:nvSpPr>
          <p:cNvPr id="16" name="Straight Connector 15">
            <a:extLst>
              <a:ext uri="{FF2B5EF4-FFF2-40B4-BE49-F238E27FC236}">
                <a16:creationId xmlns:a16="http://schemas.microsoft.com/office/drawing/2014/main" id="{80950978-7B8B-4D2A-9723-487E58E633C1}"/>
              </a:ext>
            </a:extLst>
          </p:cNvPr>
          <p:cNvSpPr/>
          <p:nvPr/>
        </p:nvSpPr>
        <p:spPr>
          <a:xfrm>
            <a:off x="822960" y="3244057"/>
            <a:ext cx="7698740" cy="0"/>
          </a:xfrm>
          <a:prstGeom prst="line">
            <a:avLst/>
          </a:prstGeom>
        </p:spPr>
        <p:style>
          <a:lnRef idx="2">
            <a:schemeClr val="accent3">
              <a:hueOff val="0"/>
              <a:satOff val="0"/>
              <a:lumOff val="0"/>
              <a:alphaOff val="0"/>
            </a:schemeClr>
          </a:lnRef>
          <a:fillRef idx="0">
            <a:schemeClr val="accent3">
              <a:hueOff val="0"/>
              <a:satOff val="0"/>
              <a:lumOff val="0"/>
              <a:alphaOff val="0"/>
            </a:schemeClr>
          </a:fillRef>
          <a:effectRef idx="0">
            <a:schemeClr val="accent3">
              <a:hueOff val="0"/>
              <a:satOff val="0"/>
              <a:lumOff val="0"/>
              <a:alphaOff val="0"/>
            </a:schemeClr>
          </a:effectRef>
          <a:fontRef idx="minor">
            <a:schemeClr val="tx1">
              <a:hueOff val="0"/>
              <a:satOff val="0"/>
              <a:lumOff val="0"/>
              <a:alphaOff val="0"/>
            </a:schemeClr>
          </a:fontRef>
        </p:style>
      </p:sp>
      <p:sp>
        <p:nvSpPr>
          <p:cNvPr id="18" name="Freeform: Shape 17">
            <a:extLst>
              <a:ext uri="{FF2B5EF4-FFF2-40B4-BE49-F238E27FC236}">
                <a16:creationId xmlns:a16="http://schemas.microsoft.com/office/drawing/2014/main" id="{7A599122-836C-4BB8-BA2E-70B2AD1BC288}"/>
              </a:ext>
            </a:extLst>
          </p:cNvPr>
          <p:cNvSpPr/>
          <p:nvPr/>
        </p:nvSpPr>
        <p:spPr>
          <a:xfrm>
            <a:off x="2824628" y="2415111"/>
            <a:ext cx="5697068" cy="445762"/>
          </a:xfrm>
          <a:custGeom>
            <a:avLst/>
            <a:gdLst>
              <a:gd name="connsiteX0" fmla="*/ 0 w 7596090"/>
              <a:gd name="connsiteY0" fmla="*/ 0 h 272884"/>
              <a:gd name="connsiteX1" fmla="*/ 7596090 w 7596090"/>
              <a:gd name="connsiteY1" fmla="*/ 0 h 272884"/>
              <a:gd name="connsiteX2" fmla="*/ 7596090 w 7596090"/>
              <a:gd name="connsiteY2" fmla="*/ 272884 h 272884"/>
              <a:gd name="connsiteX3" fmla="*/ 0 w 7596090"/>
              <a:gd name="connsiteY3" fmla="*/ 272884 h 272884"/>
              <a:gd name="connsiteX4" fmla="*/ 0 w 7596090"/>
              <a:gd name="connsiteY4" fmla="*/ 0 h 2728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96090" h="272884">
                <a:moveTo>
                  <a:pt x="0" y="0"/>
                </a:moveTo>
                <a:lnTo>
                  <a:pt x="7596090" y="0"/>
                </a:lnTo>
                <a:lnTo>
                  <a:pt x="7596090" y="272884"/>
                </a:lnTo>
                <a:lnTo>
                  <a:pt x="0" y="27288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8574" tIns="18574" rIns="18574" bIns="18574" numCol="1" spcCol="1270" anchor="b" anchorCtr="0">
            <a:noAutofit/>
          </a:bodyPr>
          <a:lstStyle/>
          <a:p>
            <a:pPr defTabSz="433388">
              <a:lnSpc>
                <a:spcPct val="90000"/>
              </a:lnSpc>
              <a:spcAft>
                <a:spcPct val="35000"/>
              </a:spcAft>
            </a:pPr>
            <a:r>
              <a:rPr lang="en-GB" kern="1200" dirty="0">
                <a:latin typeface="Arial" panose="020B0604020202020204" pitchFamily="34" charset="0"/>
                <a:cs typeface="Arial" panose="020B0604020202020204" pitchFamily="34" charset="0"/>
              </a:rPr>
              <a:t>A non-profit organisation - </a:t>
            </a:r>
            <a:r>
              <a:rPr lang="en-GB" sz="1500" dirty="0">
                <a:latin typeface="Arial" panose="020B0604020202020204" pitchFamily="34" charset="0"/>
                <a:cs typeface="Arial" panose="020B0604020202020204" pitchFamily="34" charset="0"/>
              </a:rPr>
              <a:t>.org.uk confirms that the organisation is also UK based</a:t>
            </a:r>
          </a:p>
        </p:txBody>
      </p:sp>
      <p:sp>
        <p:nvSpPr>
          <p:cNvPr id="19" name="Freeform: Shape 18">
            <a:extLst>
              <a:ext uri="{FF2B5EF4-FFF2-40B4-BE49-F238E27FC236}">
                <a16:creationId xmlns:a16="http://schemas.microsoft.com/office/drawing/2014/main" id="{D3DF5DF8-D0D8-47AD-BA6B-D85D1C239FDA}"/>
              </a:ext>
            </a:extLst>
          </p:cNvPr>
          <p:cNvSpPr/>
          <p:nvPr/>
        </p:nvSpPr>
        <p:spPr>
          <a:xfrm>
            <a:off x="622301" y="2415110"/>
            <a:ext cx="2202331" cy="419559"/>
          </a:xfrm>
          <a:custGeom>
            <a:avLst/>
            <a:gdLst>
              <a:gd name="connsiteX0" fmla="*/ 45490 w 2668896"/>
              <a:gd name="connsiteY0" fmla="*/ 0 h 272884"/>
              <a:gd name="connsiteX1" fmla="*/ 2623406 w 2668896"/>
              <a:gd name="connsiteY1" fmla="*/ 0 h 272884"/>
              <a:gd name="connsiteX2" fmla="*/ 2668896 w 2668896"/>
              <a:gd name="connsiteY2" fmla="*/ 45490 h 272884"/>
              <a:gd name="connsiteX3" fmla="*/ 2668896 w 2668896"/>
              <a:gd name="connsiteY3" fmla="*/ 272884 h 272884"/>
              <a:gd name="connsiteX4" fmla="*/ 2668896 w 2668896"/>
              <a:gd name="connsiteY4" fmla="*/ 272884 h 272884"/>
              <a:gd name="connsiteX5" fmla="*/ 0 w 2668896"/>
              <a:gd name="connsiteY5" fmla="*/ 272884 h 272884"/>
              <a:gd name="connsiteX6" fmla="*/ 0 w 2668896"/>
              <a:gd name="connsiteY6" fmla="*/ 272884 h 272884"/>
              <a:gd name="connsiteX7" fmla="*/ 0 w 2668896"/>
              <a:gd name="connsiteY7" fmla="*/ 45490 h 272884"/>
              <a:gd name="connsiteX8" fmla="*/ 45490 w 2668896"/>
              <a:gd name="connsiteY8" fmla="*/ 0 h 272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68896" h="272884">
                <a:moveTo>
                  <a:pt x="45490" y="0"/>
                </a:moveTo>
                <a:lnTo>
                  <a:pt x="2623406" y="0"/>
                </a:lnTo>
                <a:cubicBezTo>
                  <a:pt x="2648529" y="0"/>
                  <a:pt x="2668896" y="20367"/>
                  <a:pt x="2668896" y="45490"/>
                </a:cubicBezTo>
                <a:lnTo>
                  <a:pt x="2668896" y="272884"/>
                </a:lnTo>
                <a:lnTo>
                  <a:pt x="2668896" y="272884"/>
                </a:lnTo>
                <a:lnTo>
                  <a:pt x="0" y="272884"/>
                </a:lnTo>
                <a:lnTo>
                  <a:pt x="0" y="272884"/>
                </a:lnTo>
                <a:lnTo>
                  <a:pt x="0" y="45490"/>
                </a:lnTo>
                <a:cubicBezTo>
                  <a:pt x="0" y="20367"/>
                  <a:pt x="20367" y="0"/>
                  <a:pt x="45490" y="0"/>
                </a:cubicBezTo>
                <a:close/>
              </a:path>
            </a:pathLst>
          </a:custGeom>
        </p:spPr>
        <p:style>
          <a:lnRef idx="2">
            <a:schemeClr val="accent3">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31424" tIns="31424" rIns="31424" bIns="21431" numCol="1" spcCol="1270" anchor="ctr" anchorCtr="0">
            <a:noAutofit/>
          </a:bodyPr>
          <a:lstStyle/>
          <a:p>
            <a:pPr algn="ctr" defTabSz="500063">
              <a:lnSpc>
                <a:spcPct val="90000"/>
              </a:lnSpc>
              <a:spcAft>
                <a:spcPct val="35000"/>
              </a:spcAft>
            </a:pPr>
            <a:r>
              <a:rPr lang="en-GB" sz="1125" dirty="0"/>
              <a:t>.</a:t>
            </a:r>
            <a:r>
              <a:rPr lang="en-GB" dirty="0">
                <a:latin typeface="Arial" panose="020B0604020202020204" pitchFamily="34" charset="0"/>
                <a:cs typeface="Arial" panose="020B0604020202020204" pitchFamily="34" charset="0"/>
              </a:rPr>
              <a:t>org</a:t>
            </a:r>
            <a:endParaRPr lang="en-GB" sz="1125" dirty="0">
              <a:latin typeface="Arial" panose="020B0604020202020204" pitchFamily="34" charset="0"/>
              <a:cs typeface="Arial" panose="020B0604020202020204" pitchFamily="34" charset="0"/>
            </a:endParaRPr>
          </a:p>
        </p:txBody>
      </p:sp>
      <p:sp>
        <p:nvSpPr>
          <p:cNvPr id="21" name="Freeform: Shape 20">
            <a:extLst>
              <a:ext uri="{FF2B5EF4-FFF2-40B4-BE49-F238E27FC236}">
                <a16:creationId xmlns:a16="http://schemas.microsoft.com/office/drawing/2014/main" id="{F42313FA-2D92-447A-A230-4B4D7A788160}"/>
              </a:ext>
            </a:extLst>
          </p:cNvPr>
          <p:cNvSpPr/>
          <p:nvPr/>
        </p:nvSpPr>
        <p:spPr>
          <a:xfrm>
            <a:off x="2824631" y="3039394"/>
            <a:ext cx="5697068" cy="204663"/>
          </a:xfrm>
          <a:custGeom>
            <a:avLst/>
            <a:gdLst>
              <a:gd name="connsiteX0" fmla="*/ 0 w 7596090"/>
              <a:gd name="connsiteY0" fmla="*/ 0 h 272884"/>
              <a:gd name="connsiteX1" fmla="*/ 7596090 w 7596090"/>
              <a:gd name="connsiteY1" fmla="*/ 0 h 272884"/>
              <a:gd name="connsiteX2" fmla="*/ 7596090 w 7596090"/>
              <a:gd name="connsiteY2" fmla="*/ 272884 h 272884"/>
              <a:gd name="connsiteX3" fmla="*/ 0 w 7596090"/>
              <a:gd name="connsiteY3" fmla="*/ 272884 h 272884"/>
              <a:gd name="connsiteX4" fmla="*/ 0 w 7596090"/>
              <a:gd name="connsiteY4" fmla="*/ 0 h 2728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96090" h="272884">
                <a:moveTo>
                  <a:pt x="0" y="0"/>
                </a:moveTo>
                <a:lnTo>
                  <a:pt x="7596090" y="0"/>
                </a:lnTo>
                <a:lnTo>
                  <a:pt x="7596090" y="272884"/>
                </a:lnTo>
                <a:lnTo>
                  <a:pt x="0" y="27288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8574" tIns="18574" rIns="18574" bIns="18574" numCol="1" spcCol="1270" anchor="b" anchorCtr="0">
            <a:noAutofit/>
          </a:bodyPr>
          <a:lstStyle/>
          <a:p>
            <a:pPr defTabSz="433388">
              <a:lnSpc>
                <a:spcPct val="90000"/>
              </a:lnSpc>
              <a:spcAft>
                <a:spcPct val="35000"/>
              </a:spcAft>
            </a:pPr>
            <a:r>
              <a:rPr lang="en-GB" kern="1200" dirty="0">
                <a:latin typeface="Arial" panose="020B0604020202020204" pitchFamily="34" charset="0"/>
                <a:cs typeface="Arial" panose="020B0604020202020204" pitchFamily="34" charset="0"/>
              </a:rPr>
              <a:t>A UK based company</a:t>
            </a:r>
          </a:p>
        </p:txBody>
      </p:sp>
      <p:sp>
        <p:nvSpPr>
          <p:cNvPr id="22" name="Freeform: Shape 21">
            <a:extLst>
              <a:ext uri="{FF2B5EF4-FFF2-40B4-BE49-F238E27FC236}">
                <a16:creationId xmlns:a16="http://schemas.microsoft.com/office/drawing/2014/main" id="{A731D4EA-6926-484B-A3C5-7771EC605EB5}"/>
              </a:ext>
            </a:extLst>
          </p:cNvPr>
          <p:cNvSpPr/>
          <p:nvPr/>
        </p:nvSpPr>
        <p:spPr>
          <a:xfrm>
            <a:off x="622300" y="2994048"/>
            <a:ext cx="2202331" cy="389603"/>
          </a:xfrm>
          <a:custGeom>
            <a:avLst/>
            <a:gdLst>
              <a:gd name="connsiteX0" fmla="*/ 45490 w 2668896"/>
              <a:gd name="connsiteY0" fmla="*/ 0 h 272884"/>
              <a:gd name="connsiteX1" fmla="*/ 2623406 w 2668896"/>
              <a:gd name="connsiteY1" fmla="*/ 0 h 272884"/>
              <a:gd name="connsiteX2" fmla="*/ 2668896 w 2668896"/>
              <a:gd name="connsiteY2" fmla="*/ 45490 h 272884"/>
              <a:gd name="connsiteX3" fmla="*/ 2668896 w 2668896"/>
              <a:gd name="connsiteY3" fmla="*/ 272884 h 272884"/>
              <a:gd name="connsiteX4" fmla="*/ 2668896 w 2668896"/>
              <a:gd name="connsiteY4" fmla="*/ 272884 h 272884"/>
              <a:gd name="connsiteX5" fmla="*/ 0 w 2668896"/>
              <a:gd name="connsiteY5" fmla="*/ 272884 h 272884"/>
              <a:gd name="connsiteX6" fmla="*/ 0 w 2668896"/>
              <a:gd name="connsiteY6" fmla="*/ 272884 h 272884"/>
              <a:gd name="connsiteX7" fmla="*/ 0 w 2668896"/>
              <a:gd name="connsiteY7" fmla="*/ 45490 h 272884"/>
              <a:gd name="connsiteX8" fmla="*/ 45490 w 2668896"/>
              <a:gd name="connsiteY8" fmla="*/ 0 h 272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68896" h="272884">
                <a:moveTo>
                  <a:pt x="45490" y="0"/>
                </a:moveTo>
                <a:lnTo>
                  <a:pt x="2623406" y="0"/>
                </a:lnTo>
                <a:cubicBezTo>
                  <a:pt x="2648529" y="0"/>
                  <a:pt x="2668896" y="20367"/>
                  <a:pt x="2668896" y="45490"/>
                </a:cubicBezTo>
                <a:lnTo>
                  <a:pt x="2668896" y="272884"/>
                </a:lnTo>
                <a:lnTo>
                  <a:pt x="2668896" y="272884"/>
                </a:lnTo>
                <a:lnTo>
                  <a:pt x="0" y="272884"/>
                </a:lnTo>
                <a:lnTo>
                  <a:pt x="0" y="272884"/>
                </a:lnTo>
                <a:lnTo>
                  <a:pt x="0" y="45490"/>
                </a:lnTo>
                <a:cubicBezTo>
                  <a:pt x="0" y="20367"/>
                  <a:pt x="20367" y="0"/>
                  <a:pt x="45490" y="0"/>
                </a:cubicBezTo>
                <a:close/>
              </a:path>
            </a:pathLst>
          </a:custGeom>
        </p:spPr>
        <p:style>
          <a:lnRef idx="2">
            <a:schemeClr val="accent3">
              <a:hueOff val="304263"/>
              <a:satOff val="2929"/>
              <a:lumOff val="-353"/>
              <a:alphaOff val="0"/>
            </a:schemeClr>
          </a:lnRef>
          <a:fillRef idx="1">
            <a:schemeClr val="accent3">
              <a:hueOff val="304263"/>
              <a:satOff val="2929"/>
              <a:lumOff val="-353"/>
              <a:alphaOff val="0"/>
            </a:schemeClr>
          </a:fillRef>
          <a:effectRef idx="0">
            <a:schemeClr val="accent3">
              <a:hueOff val="304263"/>
              <a:satOff val="2929"/>
              <a:lumOff val="-353"/>
              <a:alphaOff val="0"/>
            </a:schemeClr>
          </a:effectRef>
          <a:fontRef idx="minor">
            <a:schemeClr val="lt1"/>
          </a:fontRef>
        </p:style>
        <p:txBody>
          <a:bodyPr spcFirstLastPara="0" vert="horz" wrap="square" lIns="31424" tIns="31424" rIns="31424" bIns="21431" numCol="1" spcCol="1270" anchor="ctr" anchorCtr="0">
            <a:noAutofit/>
          </a:bodyPr>
          <a:lstStyle/>
          <a:p>
            <a:pPr algn="ctr" defTabSz="500063">
              <a:lnSpc>
                <a:spcPct val="90000"/>
              </a:lnSpc>
              <a:spcAft>
                <a:spcPct val="35000"/>
              </a:spcAft>
            </a:pPr>
            <a:r>
              <a:rPr lang="en-GB" dirty="0">
                <a:latin typeface="Arial" panose="020B0604020202020204" pitchFamily="34" charset="0"/>
                <a:cs typeface="Arial" panose="020B0604020202020204" pitchFamily="34" charset="0"/>
              </a:rPr>
              <a:t>.co.uk</a:t>
            </a:r>
          </a:p>
        </p:txBody>
      </p:sp>
      <p:sp>
        <p:nvSpPr>
          <p:cNvPr id="24" name="Freeform: Shape 23">
            <a:extLst>
              <a:ext uri="{FF2B5EF4-FFF2-40B4-BE49-F238E27FC236}">
                <a16:creationId xmlns:a16="http://schemas.microsoft.com/office/drawing/2014/main" id="{A0E40332-C4D2-45DD-87FB-2331AA8E0CC7}"/>
              </a:ext>
            </a:extLst>
          </p:cNvPr>
          <p:cNvSpPr/>
          <p:nvPr/>
        </p:nvSpPr>
        <p:spPr>
          <a:xfrm>
            <a:off x="2824631" y="3561348"/>
            <a:ext cx="5697068" cy="204663"/>
          </a:xfrm>
          <a:custGeom>
            <a:avLst/>
            <a:gdLst>
              <a:gd name="connsiteX0" fmla="*/ 0 w 7596090"/>
              <a:gd name="connsiteY0" fmla="*/ 0 h 272884"/>
              <a:gd name="connsiteX1" fmla="*/ 7596090 w 7596090"/>
              <a:gd name="connsiteY1" fmla="*/ 0 h 272884"/>
              <a:gd name="connsiteX2" fmla="*/ 7596090 w 7596090"/>
              <a:gd name="connsiteY2" fmla="*/ 272884 h 272884"/>
              <a:gd name="connsiteX3" fmla="*/ 0 w 7596090"/>
              <a:gd name="connsiteY3" fmla="*/ 272884 h 272884"/>
              <a:gd name="connsiteX4" fmla="*/ 0 w 7596090"/>
              <a:gd name="connsiteY4" fmla="*/ 0 h 2728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96090" h="272884">
                <a:moveTo>
                  <a:pt x="0" y="0"/>
                </a:moveTo>
                <a:lnTo>
                  <a:pt x="7596090" y="0"/>
                </a:lnTo>
                <a:lnTo>
                  <a:pt x="7596090" y="272884"/>
                </a:lnTo>
                <a:lnTo>
                  <a:pt x="0" y="27288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8574" tIns="18574" rIns="18574" bIns="18574" numCol="1" spcCol="1270" anchor="b" anchorCtr="0">
            <a:noAutofit/>
          </a:bodyPr>
          <a:lstStyle/>
          <a:p>
            <a:pPr defTabSz="433388">
              <a:lnSpc>
                <a:spcPct val="90000"/>
              </a:lnSpc>
              <a:spcAft>
                <a:spcPct val="35000"/>
              </a:spcAft>
            </a:pPr>
            <a:r>
              <a:rPr lang="en-GB" kern="1200" dirty="0">
                <a:latin typeface="Arial" panose="020B0604020202020204" pitchFamily="34" charset="0"/>
                <a:cs typeface="Arial" panose="020B0604020202020204" pitchFamily="34" charset="0"/>
              </a:rPr>
              <a:t>A commercial company</a:t>
            </a:r>
          </a:p>
        </p:txBody>
      </p:sp>
      <p:sp>
        <p:nvSpPr>
          <p:cNvPr id="25" name="Freeform: Shape 24">
            <a:extLst>
              <a:ext uri="{FF2B5EF4-FFF2-40B4-BE49-F238E27FC236}">
                <a16:creationId xmlns:a16="http://schemas.microsoft.com/office/drawing/2014/main" id="{09F94CD8-A365-40D0-8F77-0F081B7CE031}"/>
              </a:ext>
            </a:extLst>
          </p:cNvPr>
          <p:cNvSpPr/>
          <p:nvPr/>
        </p:nvSpPr>
        <p:spPr>
          <a:xfrm>
            <a:off x="622299" y="3480932"/>
            <a:ext cx="2202331" cy="389598"/>
          </a:xfrm>
          <a:custGeom>
            <a:avLst/>
            <a:gdLst>
              <a:gd name="connsiteX0" fmla="*/ 45490 w 2668896"/>
              <a:gd name="connsiteY0" fmla="*/ 0 h 272884"/>
              <a:gd name="connsiteX1" fmla="*/ 2623406 w 2668896"/>
              <a:gd name="connsiteY1" fmla="*/ 0 h 272884"/>
              <a:gd name="connsiteX2" fmla="*/ 2668896 w 2668896"/>
              <a:gd name="connsiteY2" fmla="*/ 45490 h 272884"/>
              <a:gd name="connsiteX3" fmla="*/ 2668896 w 2668896"/>
              <a:gd name="connsiteY3" fmla="*/ 272884 h 272884"/>
              <a:gd name="connsiteX4" fmla="*/ 2668896 w 2668896"/>
              <a:gd name="connsiteY4" fmla="*/ 272884 h 272884"/>
              <a:gd name="connsiteX5" fmla="*/ 0 w 2668896"/>
              <a:gd name="connsiteY5" fmla="*/ 272884 h 272884"/>
              <a:gd name="connsiteX6" fmla="*/ 0 w 2668896"/>
              <a:gd name="connsiteY6" fmla="*/ 272884 h 272884"/>
              <a:gd name="connsiteX7" fmla="*/ 0 w 2668896"/>
              <a:gd name="connsiteY7" fmla="*/ 45490 h 272884"/>
              <a:gd name="connsiteX8" fmla="*/ 45490 w 2668896"/>
              <a:gd name="connsiteY8" fmla="*/ 0 h 272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68896" h="272884">
                <a:moveTo>
                  <a:pt x="45490" y="0"/>
                </a:moveTo>
                <a:lnTo>
                  <a:pt x="2623406" y="0"/>
                </a:lnTo>
                <a:cubicBezTo>
                  <a:pt x="2648529" y="0"/>
                  <a:pt x="2668896" y="20367"/>
                  <a:pt x="2668896" y="45490"/>
                </a:cubicBezTo>
                <a:lnTo>
                  <a:pt x="2668896" y="272884"/>
                </a:lnTo>
                <a:lnTo>
                  <a:pt x="2668896" y="272884"/>
                </a:lnTo>
                <a:lnTo>
                  <a:pt x="0" y="272884"/>
                </a:lnTo>
                <a:lnTo>
                  <a:pt x="0" y="272884"/>
                </a:lnTo>
                <a:lnTo>
                  <a:pt x="0" y="45490"/>
                </a:lnTo>
                <a:cubicBezTo>
                  <a:pt x="0" y="20367"/>
                  <a:pt x="20367" y="0"/>
                  <a:pt x="45490" y="0"/>
                </a:cubicBezTo>
                <a:close/>
              </a:path>
            </a:pathLst>
          </a:custGeom>
        </p:spPr>
        <p:style>
          <a:lnRef idx="2">
            <a:schemeClr val="accent3">
              <a:hueOff val="608526"/>
              <a:satOff val="5858"/>
              <a:lumOff val="-706"/>
              <a:alphaOff val="0"/>
            </a:schemeClr>
          </a:lnRef>
          <a:fillRef idx="1">
            <a:schemeClr val="accent3">
              <a:hueOff val="608526"/>
              <a:satOff val="5858"/>
              <a:lumOff val="-706"/>
              <a:alphaOff val="0"/>
            </a:schemeClr>
          </a:fillRef>
          <a:effectRef idx="0">
            <a:schemeClr val="accent3">
              <a:hueOff val="608526"/>
              <a:satOff val="5858"/>
              <a:lumOff val="-706"/>
              <a:alphaOff val="0"/>
            </a:schemeClr>
          </a:effectRef>
          <a:fontRef idx="minor">
            <a:schemeClr val="lt1"/>
          </a:fontRef>
        </p:style>
        <p:txBody>
          <a:bodyPr spcFirstLastPara="0" vert="horz" wrap="square" lIns="31424" tIns="31424" rIns="31424" bIns="21431" numCol="1" spcCol="1270" anchor="ctr" anchorCtr="0">
            <a:noAutofit/>
          </a:bodyPr>
          <a:lstStyle/>
          <a:p>
            <a:pPr algn="ctr" defTabSz="500063">
              <a:lnSpc>
                <a:spcPct val="90000"/>
              </a:lnSpc>
              <a:spcAft>
                <a:spcPct val="35000"/>
              </a:spcAft>
            </a:pPr>
            <a:r>
              <a:rPr lang="en-GB" dirty="0">
                <a:latin typeface="Arial" panose="020B0604020202020204" pitchFamily="34" charset="0"/>
                <a:cs typeface="Arial" panose="020B0604020202020204" pitchFamily="34" charset="0"/>
              </a:rPr>
              <a:t>.com </a:t>
            </a:r>
          </a:p>
        </p:txBody>
      </p:sp>
      <p:sp>
        <p:nvSpPr>
          <p:cNvPr id="27" name="Freeform: Shape 26">
            <a:extLst>
              <a:ext uri="{FF2B5EF4-FFF2-40B4-BE49-F238E27FC236}">
                <a16:creationId xmlns:a16="http://schemas.microsoft.com/office/drawing/2014/main" id="{409C7D3E-D38D-4B4D-AB95-E0980477DFFE}"/>
              </a:ext>
            </a:extLst>
          </p:cNvPr>
          <p:cNvSpPr/>
          <p:nvPr/>
        </p:nvSpPr>
        <p:spPr>
          <a:xfrm>
            <a:off x="2824631" y="4124099"/>
            <a:ext cx="5697068" cy="204663"/>
          </a:xfrm>
          <a:custGeom>
            <a:avLst/>
            <a:gdLst>
              <a:gd name="connsiteX0" fmla="*/ 0 w 7596090"/>
              <a:gd name="connsiteY0" fmla="*/ 0 h 272884"/>
              <a:gd name="connsiteX1" fmla="*/ 7596090 w 7596090"/>
              <a:gd name="connsiteY1" fmla="*/ 0 h 272884"/>
              <a:gd name="connsiteX2" fmla="*/ 7596090 w 7596090"/>
              <a:gd name="connsiteY2" fmla="*/ 272884 h 272884"/>
              <a:gd name="connsiteX3" fmla="*/ 0 w 7596090"/>
              <a:gd name="connsiteY3" fmla="*/ 272884 h 272884"/>
              <a:gd name="connsiteX4" fmla="*/ 0 w 7596090"/>
              <a:gd name="connsiteY4" fmla="*/ 0 h 2728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96090" h="272884">
                <a:moveTo>
                  <a:pt x="0" y="0"/>
                </a:moveTo>
                <a:lnTo>
                  <a:pt x="7596090" y="0"/>
                </a:lnTo>
                <a:lnTo>
                  <a:pt x="7596090" y="272884"/>
                </a:lnTo>
                <a:lnTo>
                  <a:pt x="0" y="27288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8574" tIns="18574" rIns="18574" bIns="18574" numCol="1" spcCol="1270" anchor="b" anchorCtr="0">
            <a:noAutofit/>
          </a:bodyPr>
          <a:lstStyle/>
          <a:p>
            <a:pPr defTabSz="433388">
              <a:lnSpc>
                <a:spcPct val="90000"/>
              </a:lnSpc>
              <a:spcAft>
                <a:spcPct val="35000"/>
              </a:spcAft>
            </a:pPr>
            <a:r>
              <a:rPr lang="en-GB" kern="1200" dirty="0">
                <a:latin typeface="Arial" panose="020B0604020202020204" pitchFamily="34" charset="0"/>
                <a:cs typeface="Arial" panose="020B0604020202020204" pitchFamily="34" charset="0"/>
              </a:rPr>
              <a:t>A verified government site</a:t>
            </a:r>
          </a:p>
        </p:txBody>
      </p:sp>
      <p:sp>
        <p:nvSpPr>
          <p:cNvPr id="28" name="Freeform: Shape 27">
            <a:extLst>
              <a:ext uri="{FF2B5EF4-FFF2-40B4-BE49-F238E27FC236}">
                <a16:creationId xmlns:a16="http://schemas.microsoft.com/office/drawing/2014/main" id="{0EEF521B-A0A2-4924-839E-1150388AC332}"/>
              </a:ext>
            </a:extLst>
          </p:cNvPr>
          <p:cNvSpPr/>
          <p:nvPr/>
        </p:nvSpPr>
        <p:spPr>
          <a:xfrm>
            <a:off x="622299" y="3988620"/>
            <a:ext cx="2202331" cy="389602"/>
          </a:xfrm>
          <a:custGeom>
            <a:avLst/>
            <a:gdLst>
              <a:gd name="connsiteX0" fmla="*/ 45490 w 2668896"/>
              <a:gd name="connsiteY0" fmla="*/ 0 h 272884"/>
              <a:gd name="connsiteX1" fmla="*/ 2623406 w 2668896"/>
              <a:gd name="connsiteY1" fmla="*/ 0 h 272884"/>
              <a:gd name="connsiteX2" fmla="*/ 2668896 w 2668896"/>
              <a:gd name="connsiteY2" fmla="*/ 45490 h 272884"/>
              <a:gd name="connsiteX3" fmla="*/ 2668896 w 2668896"/>
              <a:gd name="connsiteY3" fmla="*/ 272884 h 272884"/>
              <a:gd name="connsiteX4" fmla="*/ 2668896 w 2668896"/>
              <a:gd name="connsiteY4" fmla="*/ 272884 h 272884"/>
              <a:gd name="connsiteX5" fmla="*/ 0 w 2668896"/>
              <a:gd name="connsiteY5" fmla="*/ 272884 h 272884"/>
              <a:gd name="connsiteX6" fmla="*/ 0 w 2668896"/>
              <a:gd name="connsiteY6" fmla="*/ 272884 h 272884"/>
              <a:gd name="connsiteX7" fmla="*/ 0 w 2668896"/>
              <a:gd name="connsiteY7" fmla="*/ 45490 h 272884"/>
              <a:gd name="connsiteX8" fmla="*/ 45490 w 2668896"/>
              <a:gd name="connsiteY8" fmla="*/ 0 h 272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68896" h="272884">
                <a:moveTo>
                  <a:pt x="45490" y="0"/>
                </a:moveTo>
                <a:lnTo>
                  <a:pt x="2623406" y="0"/>
                </a:lnTo>
                <a:cubicBezTo>
                  <a:pt x="2648529" y="0"/>
                  <a:pt x="2668896" y="20367"/>
                  <a:pt x="2668896" y="45490"/>
                </a:cubicBezTo>
                <a:lnTo>
                  <a:pt x="2668896" y="272884"/>
                </a:lnTo>
                <a:lnTo>
                  <a:pt x="2668896" y="272884"/>
                </a:lnTo>
                <a:lnTo>
                  <a:pt x="0" y="272884"/>
                </a:lnTo>
                <a:lnTo>
                  <a:pt x="0" y="272884"/>
                </a:lnTo>
                <a:lnTo>
                  <a:pt x="0" y="45490"/>
                </a:lnTo>
                <a:cubicBezTo>
                  <a:pt x="0" y="20367"/>
                  <a:pt x="20367" y="0"/>
                  <a:pt x="45490" y="0"/>
                </a:cubicBezTo>
                <a:close/>
              </a:path>
            </a:pathLst>
          </a:custGeom>
        </p:spPr>
        <p:style>
          <a:lnRef idx="2">
            <a:schemeClr val="accent3">
              <a:hueOff val="912790"/>
              <a:satOff val="8788"/>
              <a:lumOff val="-1059"/>
              <a:alphaOff val="0"/>
            </a:schemeClr>
          </a:lnRef>
          <a:fillRef idx="1">
            <a:schemeClr val="accent3">
              <a:hueOff val="912790"/>
              <a:satOff val="8788"/>
              <a:lumOff val="-1059"/>
              <a:alphaOff val="0"/>
            </a:schemeClr>
          </a:fillRef>
          <a:effectRef idx="0">
            <a:schemeClr val="accent3">
              <a:hueOff val="912790"/>
              <a:satOff val="8788"/>
              <a:lumOff val="-1059"/>
              <a:alphaOff val="0"/>
            </a:schemeClr>
          </a:effectRef>
          <a:fontRef idx="minor">
            <a:schemeClr val="lt1"/>
          </a:fontRef>
        </p:style>
        <p:txBody>
          <a:bodyPr spcFirstLastPara="0" vert="horz" wrap="square" lIns="31424" tIns="31424" rIns="31424" bIns="21431" numCol="1" spcCol="1270" anchor="ctr" anchorCtr="0">
            <a:noAutofit/>
          </a:bodyPr>
          <a:lstStyle/>
          <a:p>
            <a:pPr algn="ctr" defTabSz="500063">
              <a:lnSpc>
                <a:spcPct val="90000"/>
              </a:lnSpc>
              <a:spcAft>
                <a:spcPct val="35000"/>
              </a:spcAft>
            </a:pPr>
            <a:r>
              <a:rPr lang="en-GB" dirty="0">
                <a:latin typeface="Arial" panose="020B0604020202020204" pitchFamily="34" charset="0"/>
                <a:cs typeface="Arial" panose="020B0604020202020204" pitchFamily="34" charset="0"/>
              </a:rPr>
              <a:t>.gov</a:t>
            </a:r>
          </a:p>
        </p:txBody>
      </p:sp>
      <p:sp>
        <p:nvSpPr>
          <p:cNvPr id="29" name="Freeform: Shape 28">
            <a:extLst>
              <a:ext uri="{FF2B5EF4-FFF2-40B4-BE49-F238E27FC236}">
                <a16:creationId xmlns:a16="http://schemas.microsoft.com/office/drawing/2014/main" id="{6456C4BB-BC41-4EC4-9890-07F8A976F7D7}"/>
              </a:ext>
            </a:extLst>
          </p:cNvPr>
          <p:cNvSpPr/>
          <p:nvPr/>
        </p:nvSpPr>
        <p:spPr>
          <a:xfrm>
            <a:off x="2824631" y="4619264"/>
            <a:ext cx="5697068" cy="204663"/>
          </a:xfrm>
          <a:custGeom>
            <a:avLst/>
            <a:gdLst>
              <a:gd name="connsiteX0" fmla="*/ 0 w 7596090"/>
              <a:gd name="connsiteY0" fmla="*/ 0 h 272884"/>
              <a:gd name="connsiteX1" fmla="*/ 7596090 w 7596090"/>
              <a:gd name="connsiteY1" fmla="*/ 0 h 272884"/>
              <a:gd name="connsiteX2" fmla="*/ 7596090 w 7596090"/>
              <a:gd name="connsiteY2" fmla="*/ 272884 h 272884"/>
              <a:gd name="connsiteX3" fmla="*/ 0 w 7596090"/>
              <a:gd name="connsiteY3" fmla="*/ 272884 h 272884"/>
              <a:gd name="connsiteX4" fmla="*/ 0 w 7596090"/>
              <a:gd name="connsiteY4" fmla="*/ 0 h 2728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96090" h="272884">
                <a:moveTo>
                  <a:pt x="0" y="0"/>
                </a:moveTo>
                <a:lnTo>
                  <a:pt x="7596090" y="0"/>
                </a:lnTo>
                <a:lnTo>
                  <a:pt x="7596090" y="272884"/>
                </a:lnTo>
                <a:lnTo>
                  <a:pt x="0" y="27288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8574" tIns="18574" rIns="18574" bIns="18574" numCol="1" spcCol="1270" anchor="b" anchorCtr="0">
            <a:noAutofit/>
          </a:bodyPr>
          <a:lstStyle/>
          <a:p>
            <a:pPr defTabSz="433388">
              <a:lnSpc>
                <a:spcPct val="90000"/>
              </a:lnSpc>
              <a:spcAft>
                <a:spcPct val="35000"/>
              </a:spcAft>
            </a:pPr>
            <a:r>
              <a:rPr lang="en-GB" sz="1500" dirty="0">
                <a:latin typeface="Arial" panose="020B0604020202020204" pitchFamily="34" charset="0"/>
                <a:cs typeface="Arial" panose="020B0604020202020204" pitchFamily="34" charset="0"/>
              </a:rPr>
              <a:t>An academic institution – usually a university</a:t>
            </a:r>
          </a:p>
        </p:txBody>
      </p:sp>
      <p:sp>
        <p:nvSpPr>
          <p:cNvPr id="30" name="Freeform: Shape 29">
            <a:extLst>
              <a:ext uri="{FF2B5EF4-FFF2-40B4-BE49-F238E27FC236}">
                <a16:creationId xmlns:a16="http://schemas.microsoft.com/office/drawing/2014/main" id="{076F0BDC-404A-420F-AFB4-9681BA869694}"/>
              </a:ext>
            </a:extLst>
          </p:cNvPr>
          <p:cNvSpPr/>
          <p:nvPr/>
        </p:nvSpPr>
        <p:spPr>
          <a:xfrm>
            <a:off x="622298" y="4473854"/>
            <a:ext cx="2202330" cy="415262"/>
          </a:xfrm>
          <a:custGeom>
            <a:avLst/>
            <a:gdLst>
              <a:gd name="connsiteX0" fmla="*/ 45490 w 2668896"/>
              <a:gd name="connsiteY0" fmla="*/ 0 h 272884"/>
              <a:gd name="connsiteX1" fmla="*/ 2623406 w 2668896"/>
              <a:gd name="connsiteY1" fmla="*/ 0 h 272884"/>
              <a:gd name="connsiteX2" fmla="*/ 2668896 w 2668896"/>
              <a:gd name="connsiteY2" fmla="*/ 45490 h 272884"/>
              <a:gd name="connsiteX3" fmla="*/ 2668896 w 2668896"/>
              <a:gd name="connsiteY3" fmla="*/ 272884 h 272884"/>
              <a:gd name="connsiteX4" fmla="*/ 2668896 w 2668896"/>
              <a:gd name="connsiteY4" fmla="*/ 272884 h 272884"/>
              <a:gd name="connsiteX5" fmla="*/ 0 w 2668896"/>
              <a:gd name="connsiteY5" fmla="*/ 272884 h 272884"/>
              <a:gd name="connsiteX6" fmla="*/ 0 w 2668896"/>
              <a:gd name="connsiteY6" fmla="*/ 272884 h 272884"/>
              <a:gd name="connsiteX7" fmla="*/ 0 w 2668896"/>
              <a:gd name="connsiteY7" fmla="*/ 45490 h 272884"/>
              <a:gd name="connsiteX8" fmla="*/ 45490 w 2668896"/>
              <a:gd name="connsiteY8" fmla="*/ 0 h 272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68896" h="272884">
                <a:moveTo>
                  <a:pt x="45490" y="0"/>
                </a:moveTo>
                <a:lnTo>
                  <a:pt x="2623406" y="0"/>
                </a:lnTo>
                <a:cubicBezTo>
                  <a:pt x="2648529" y="0"/>
                  <a:pt x="2668896" y="20367"/>
                  <a:pt x="2668896" y="45490"/>
                </a:cubicBezTo>
                <a:lnTo>
                  <a:pt x="2668896" y="272884"/>
                </a:lnTo>
                <a:lnTo>
                  <a:pt x="2668896" y="272884"/>
                </a:lnTo>
                <a:lnTo>
                  <a:pt x="0" y="272884"/>
                </a:lnTo>
                <a:lnTo>
                  <a:pt x="0" y="272884"/>
                </a:lnTo>
                <a:lnTo>
                  <a:pt x="0" y="45490"/>
                </a:lnTo>
                <a:cubicBezTo>
                  <a:pt x="0" y="20367"/>
                  <a:pt x="20367" y="0"/>
                  <a:pt x="45490" y="0"/>
                </a:cubicBezTo>
                <a:close/>
              </a:path>
            </a:pathLst>
          </a:custGeom>
        </p:spPr>
        <p:style>
          <a:lnRef idx="2">
            <a:schemeClr val="accent3">
              <a:hueOff val="1217053"/>
              <a:satOff val="11717"/>
              <a:lumOff val="-1412"/>
              <a:alphaOff val="0"/>
            </a:schemeClr>
          </a:lnRef>
          <a:fillRef idx="1">
            <a:schemeClr val="accent3">
              <a:hueOff val="1217053"/>
              <a:satOff val="11717"/>
              <a:lumOff val="-1412"/>
              <a:alphaOff val="0"/>
            </a:schemeClr>
          </a:fillRef>
          <a:effectRef idx="0">
            <a:schemeClr val="accent3">
              <a:hueOff val="1217053"/>
              <a:satOff val="11717"/>
              <a:lumOff val="-1412"/>
              <a:alphaOff val="0"/>
            </a:schemeClr>
          </a:effectRef>
          <a:fontRef idx="minor">
            <a:schemeClr val="lt1"/>
          </a:fontRef>
        </p:style>
        <p:txBody>
          <a:bodyPr spcFirstLastPara="0" vert="horz" wrap="square" lIns="31424" tIns="31424" rIns="31424" bIns="21431" numCol="1" spcCol="1270" anchor="ctr" anchorCtr="0">
            <a:noAutofit/>
          </a:bodyPr>
          <a:lstStyle/>
          <a:p>
            <a:pPr algn="ctr" defTabSz="500063">
              <a:lnSpc>
                <a:spcPct val="90000"/>
              </a:lnSpc>
              <a:spcAft>
                <a:spcPct val="35000"/>
              </a:spcAft>
            </a:pPr>
            <a:r>
              <a:rPr lang="en-GB" dirty="0">
                <a:latin typeface="Arial" panose="020B0604020202020204" pitchFamily="34" charset="0"/>
                <a:cs typeface="Arial" panose="020B0604020202020204" pitchFamily="34" charset="0"/>
              </a:rPr>
              <a:t>.ac.uk</a:t>
            </a:r>
          </a:p>
        </p:txBody>
      </p:sp>
      <p:sp>
        <p:nvSpPr>
          <p:cNvPr id="32" name="Freeform: Shape 31">
            <a:extLst>
              <a:ext uri="{FF2B5EF4-FFF2-40B4-BE49-F238E27FC236}">
                <a16:creationId xmlns:a16="http://schemas.microsoft.com/office/drawing/2014/main" id="{9F3D81CC-AF8F-418B-BA60-C2FF234E3CF3}"/>
              </a:ext>
            </a:extLst>
          </p:cNvPr>
          <p:cNvSpPr/>
          <p:nvPr/>
        </p:nvSpPr>
        <p:spPr>
          <a:xfrm>
            <a:off x="2824631" y="5312793"/>
            <a:ext cx="5697068" cy="204663"/>
          </a:xfrm>
          <a:custGeom>
            <a:avLst/>
            <a:gdLst>
              <a:gd name="connsiteX0" fmla="*/ 0 w 7596090"/>
              <a:gd name="connsiteY0" fmla="*/ 0 h 272884"/>
              <a:gd name="connsiteX1" fmla="*/ 7596090 w 7596090"/>
              <a:gd name="connsiteY1" fmla="*/ 0 h 272884"/>
              <a:gd name="connsiteX2" fmla="*/ 7596090 w 7596090"/>
              <a:gd name="connsiteY2" fmla="*/ 272884 h 272884"/>
              <a:gd name="connsiteX3" fmla="*/ 0 w 7596090"/>
              <a:gd name="connsiteY3" fmla="*/ 272884 h 272884"/>
              <a:gd name="connsiteX4" fmla="*/ 0 w 7596090"/>
              <a:gd name="connsiteY4" fmla="*/ 0 h 2728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96090" h="272884">
                <a:moveTo>
                  <a:pt x="0" y="0"/>
                </a:moveTo>
                <a:lnTo>
                  <a:pt x="7596090" y="0"/>
                </a:lnTo>
                <a:lnTo>
                  <a:pt x="7596090" y="272884"/>
                </a:lnTo>
                <a:lnTo>
                  <a:pt x="0" y="27288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8574" tIns="18574" rIns="18574" bIns="18574" numCol="1" spcCol="1270" anchor="b" anchorCtr="0">
            <a:noAutofit/>
          </a:bodyPr>
          <a:lstStyle/>
          <a:p>
            <a:pPr defTabSz="433388">
              <a:lnSpc>
                <a:spcPct val="90000"/>
              </a:lnSpc>
              <a:spcAft>
                <a:spcPct val="35000"/>
              </a:spcAft>
            </a:pPr>
            <a:r>
              <a:rPr lang="en-GB" kern="1200" dirty="0">
                <a:latin typeface="Arial" panose="020B0604020202020204" pitchFamily="34" charset="0"/>
                <a:cs typeface="Arial" panose="020B0604020202020204" pitchFamily="34" charset="0"/>
              </a:rPr>
              <a:t>This used to mean ‘network’ and could only be used by a verified network – now it can be used by anyone. </a:t>
            </a:r>
          </a:p>
        </p:txBody>
      </p:sp>
      <p:sp>
        <p:nvSpPr>
          <p:cNvPr id="33" name="Freeform: Shape 32">
            <a:extLst>
              <a:ext uri="{FF2B5EF4-FFF2-40B4-BE49-F238E27FC236}">
                <a16:creationId xmlns:a16="http://schemas.microsoft.com/office/drawing/2014/main" id="{2A6F58F8-5BBA-4056-B8AF-E487C396C014}"/>
              </a:ext>
            </a:extLst>
          </p:cNvPr>
          <p:cNvSpPr/>
          <p:nvPr/>
        </p:nvSpPr>
        <p:spPr>
          <a:xfrm>
            <a:off x="622298" y="5022292"/>
            <a:ext cx="2202331" cy="415259"/>
          </a:xfrm>
          <a:custGeom>
            <a:avLst/>
            <a:gdLst>
              <a:gd name="connsiteX0" fmla="*/ 45490 w 2668896"/>
              <a:gd name="connsiteY0" fmla="*/ 0 h 272884"/>
              <a:gd name="connsiteX1" fmla="*/ 2623406 w 2668896"/>
              <a:gd name="connsiteY1" fmla="*/ 0 h 272884"/>
              <a:gd name="connsiteX2" fmla="*/ 2668896 w 2668896"/>
              <a:gd name="connsiteY2" fmla="*/ 45490 h 272884"/>
              <a:gd name="connsiteX3" fmla="*/ 2668896 w 2668896"/>
              <a:gd name="connsiteY3" fmla="*/ 272884 h 272884"/>
              <a:gd name="connsiteX4" fmla="*/ 2668896 w 2668896"/>
              <a:gd name="connsiteY4" fmla="*/ 272884 h 272884"/>
              <a:gd name="connsiteX5" fmla="*/ 0 w 2668896"/>
              <a:gd name="connsiteY5" fmla="*/ 272884 h 272884"/>
              <a:gd name="connsiteX6" fmla="*/ 0 w 2668896"/>
              <a:gd name="connsiteY6" fmla="*/ 272884 h 272884"/>
              <a:gd name="connsiteX7" fmla="*/ 0 w 2668896"/>
              <a:gd name="connsiteY7" fmla="*/ 45490 h 272884"/>
              <a:gd name="connsiteX8" fmla="*/ 45490 w 2668896"/>
              <a:gd name="connsiteY8" fmla="*/ 0 h 272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68896" h="272884">
                <a:moveTo>
                  <a:pt x="45490" y="0"/>
                </a:moveTo>
                <a:lnTo>
                  <a:pt x="2623406" y="0"/>
                </a:lnTo>
                <a:cubicBezTo>
                  <a:pt x="2648529" y="0"/>
                  <a:pt x="2668896" y="20367"/>
                  <a:pt x="2668896" y="45490"/>
                </a:cubicBezTo>
                <a:lnTo>
                  <a:pt x="2668896" y="272884"/>
                </a:lnTo>
                <a:lnTo>
                  <a:pt x="2668896" y="272884"/>
                </a:lnTo>
                <a:lnTo>
                  <a:pt x="0" y="272884"/>
                </a:lnTo>
                <a:lnTo>
                  <a:pt x="0" y="272884"/>
                </a:lnTo>
                <a:lnTo>
                  <a:pt x="0" y="45490"/>
                </a:lnTo>
                <a:cubicBezTo>
                  <a:pt x="0" y="20367"/>
                  <a:pt x="20367" y="0"/>
                  <a:pt x="45490" y="0"/>
                </a:cubicBezTo>
                <a:close/>
              </a:path>
            </a:pathLst>
          </a:custGeom>
        </p:spPr>
        <p:style>
          <a:lnRef idx="2">
            <a:schemeClr val="accent3">
              <a:hueOff val="1521316"/>
              <a:satOff val="14646"/>
              <a:lumOff val="-1765"/>
              <a:alphaOff val="0"/>
            </a:schemeClr>
          </a:lnRef>
          <a:fillRef idx="1">
            <a:schemeClr val="accent3">
              <a:hueOff val="1521316"/>
              <a:satOff val="14646"/>
              <a:lumOff val="-1765"/>
              <a:alphaOff val="0"/>
            </a:schemeClr>
          </a:fillRef>
          <a:effectRef idx="0">
            <a:schemeClr val="accent3">
              <a:hueOff val="1521316"/>
              <a:satOff val="14646"/>
              <a:lumOff val="-1765"/>
              <a:alphaOff val="0"/>
            </a:schemeClr>
          </a:effectRef>
          <a:fontRef idx="minor">
            <a:schemeClr val="lt1"/>
          </a:fontRef>
        </p:style>
        <p:txBody>
          <a:bodyPr spcFirstLastPara="0" vert="horz" wrap="square" lIns="31424" tIns="31424" rIns="31424" bIns="21431" numCol="1" spcCol="1270" anchor="ctr" anchorCtr="0">
            <a:noAutofit/>
          </a:bodyPr>
          <a:lstStyle/>
          <a:p>
            <a:pPr algn="ctr" defTabSz="500063">
              <a:lnSpc>
                <a:spcPct val="90000"/>
              </a:lnSpc>
              <a:spcAft>
                <a:spcPct val="35000"/>
              </a:spcAft>
            </a:pPr>
            <a:r>
              <a:rPr lang="en-GB" dirty="0" err="1">
                <a:latin typeface="Arial" panose="020B0604020202020204" pitchFamily="34" charset="0"/>
                <a:cs typeface="Arial" panose="020B0604020202020204" pitchFamily="34" charset="0"/>
              </a:rPr>
              <a:t>.net</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322641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fade">
                                      <p:cBhvr>
                                        <p:cTn id="7" dur="500"/>
                                        <p:tgtEl>
                                          <p:spTgt spid="1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8"/>
                                        </p:tgtEl>
                                        <p:attrNameLst>
                                          <p:attrName>style.visibility</p:attrName>
                                        </p:attrNameLst>
                                      </p:cBhvr>
                                      <p:to>
                                        <p:strVal val="visible"/>
                                      </p:to>
                                    </p:set>
                                    <p:animEffect transition="in" filter="fade">
                                      <p:cBhvr>
                                        <p:cTn id="12" dur="500"/>
                                        <p:tgtEl>
                                          <p:spTgt spid="1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2"/>
                                        </p:tgtEl>
                                        <p:attrNameLst>
                                          <p:attrName>style.visibility</p:attrName>
                                        </p:attrNameLst>
                                      </p:cBhvr>
                                      <p:to>
                                        <p:strVal val="visible"/>
                                      </p:to>
                                    </p:set>
                                    <p:animEffect transition="in" filter="fade">
                                      <p:cBhvr>
                                        <p:cTn id="17" dur="500"/>
                                        <p:tgtEl>
                                          <p:spTgt spid="22"/>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1"/>
                                        </p:tgtEl>
                                        <p:attrNameLst>
                                          <p:attrName>style.visibility</p:attrName>
                                        </p:attrNameLst>
                                      </p:cBhvr>
                                      <p:to>
                                        <p:strVal val="visible"/>
                                      </p:to>
                                    </p:set>
                                    <p:animEffect transition="in" filter="fade">
                                      <p:cBhvr>
                                        <p:cTn id="22" dur="500"/>
                                        <p:tgtEl>
                                          <p:spTgt spid="21"/>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5"/>
                                        </p:tgtEl>
                                        <p:attrNameLst>
                                          <p:attrName>style.visibility</p:attrName>
                                        </p:attrNameLst>
                                      </p:cBhvr>
                                      <p:to>
                                        <p:strVal val="visible"/>
                                      </p:to>
                                    </p:set>
                                    <p:animEffect transition="in" filter="fade">
                                      <p:cBhvr>
                                        <p:cTn id="27" dur="500"/>
                                        <p:tgtEl>
                                          <p:spTgt spid="25"/>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4"/>
                                        </p:tgtEl>
                                        <p:attrNameLst>
                                          <p:attrName>style.visibility</p:attrName>
                                        </p:attrNameLst>
                                      </p:cBhvr>
                                      <p:to>
                                        <p:strVal val="visible"/>
                                      </p:to>
                                    </p:set>
                                    <p:animEffect transition="in" filter="fade">
                                      <p:cBhvr>
                                        <p:cTn id="32" dur="500"/>
                                        <p:tgtEl>
                                          <p:spTgt spid="24"/>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28"/>
                                        </p:tgtEl>
                                        <p:attrNameLst>
                                          <p:attrName>style.visibility</p:attrName>
                                        </p:attrNameLst>
                                      </p:cBhvr>
                                      <p:to>
                                        <p:strVal val="visible"/>
                                      </p:to>
                                    </p:set>
                                    <p:animEffect transition="in" filter="fade">
                                      <p:cBhvr>
                                        <p:cTn id="37" dur="500"/>
                                        <p:tgtEl>
                                          <p:spTgt spid="28"/>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27"/>
                                        </p:tgtEl>
                                        <p:attrNameLst>
                                          <p:attrName>style.visibility</p:attrName>
                                        </p:attrNameLst>
                                      </p:cBhvr>
                                      <p:to>
                                        <p:strVal val="visible"/>
                                      </p:to>
                                    </p:set>
                                    <p:animEffect transition="in" filter="fade">
                                      <p:cBhvr>
                                        <p:cTn id="42" dur="500"/>
                                        <p:tgtEl>
                                          <p:spTgt spid="27"/>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0"/>
                                        </p:tgtEl>
                                        <p:attrNameLst>
                                          <p:attrName>style.visibility</p:attrName>
                                        </p:attrNameLst>
                                      </p:cBhvr>
                                      <p:to>
                                        <p:strVal val="visible"/>
                                      </p:to>
                                    </p:set>
                                    <p:animEffect transition="in" filter="fade">
                                      <p:cBhvr>
                                        <p:cTn id="47" dur="500"/>
                                        <p:tgtEl>
                                          <p:spTgt spid="30"/>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9"/>
                                        </p:tgtEl>
                                        <p:attrNameLst>
                                          <p:attrName>style.visibility</p:attrName>
                                        </p:attrNameLst>
                                      </p:cBhvr>
                                      <p:to>
                                        <p:strVal val="visible"/>
                                      </p:to>
                                    </p:set>
                                    <p:animEffect transition="in" filter="fade">
                                      <p:cBhvr>
                                        <p:cTn id="52" dur="500"/>
                                        <p:tgtEl>
                                          <p:spTgt spid="29"/>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33"/>
                                        </p:tgtEl>
                                        <p:attrNameLst>
                                          <p:attrName>style.visibility</p:attrName>
                                        </p:attrNameLst>
                                      </p:cBhvr>
                                      <p:to>
                                        <p:strVal val="visible"/>
                                      </p:to>
                                    </p:set>
                                    <p:animEffect transition="in" filter="fade">
                                      <p:cBhvr>
                                        <p:cTn id="57" dur="500"/>
                                        <p:tgtEl>
                                          <p:spTgt spid="33"/>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32"/>
                                        </p:tgtEl>
                                        <p:attrNameLst>
                                          <p:attrName>style.visibility</p:attrName>
                                        </p:attrNameLst>
                                      </p:cBhvr>
                                      <p:to>
                                        <p:strVal val="visible"/>
                                      </p:to>
                                    </p:set>
                                    <p:animEffect transition="in" filter="fade">
                                      <p:cBhvr>
                                        <p:cTn id="62" dur="500"/>
                                        <p:tgtEl>
                                          <p:spTgt spid="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19" grpId="0" animBg="1"/>
      <p:bldP spid="21" grpId="0"/>
      <p:bldP spid="22" grpId="0" animBg="1"/>
      <p:bldP spid="24" grpId="0"/>
      <p:bldP spid="25" grpId="0" animBg="1"/>
      <p:bldP spid="27" grpId="0"/>
      <p:bldP spid="28" grpId="0" animBg="1"/>
      <p:bldP spid="29" grpId="0"/>
      <p:bldP spid="30" grpId="0" animBg="1"/>
      <p:bldP spid="32" grpId="0"/>
      <p:bldP spid="33"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DF0BA8-73A9-4200-955E-C79C83F42C68}"/>
              </a:ext>
            </a:extLst>
          </p:cNvPr>
          <p:cNvSpPr>
            <a:spLocks noGrp="1"/>
          </p:cNvSpPr>
          <p:nvPr>
            <p:ph type="title"/>
          </p:nvPr>
        </p:nvSpPr>
        <p:spPr/>
        <p:txBody>
          <a:bodyPr/>
          <a:lstStyle/>
          <a:p>
            <a:r>
              <a:rPr lang="en-GB" dirty="0"/>
              <a:t>Webpages – can they be trusted? </a:t>
            </a:r>
          </a:p>
        </p:txBody>
      </p:sp>
      <p:sp>
        <p:nvSpPr>
          <p:cNvPr id="3" name="Content Placeholder 2">
            <a:extLst>
              <a:ext uri="{FF2B5EF4-FFF2-40B4-BE49-F238E27FC236}">
                <a16:creationId xmlns:a16="http://schemas.microsoft.com/office/drawing/2014/main" id="{36C33456-3E49-4F89-BED4-967CAB69C3A3}"/>
              </a:ext>
            </a:extLst>
          </p:cNvPr>
          <p:cNvSpPr>
            <a:spLocks noGrp="1"/>
          </p:cNvSpPr>
          <p:nvPr>
            <p:ph idx="1"/>
          </p:nvPr>
        </p:nvSpPr>
        <p:spPr>
          <a:xfrm>
            <a:off x="203200" y="2438401"/>
            <a:ext cx="2755901" cy="2820668"/>
          </a:xfrm>
        </p:spPr>
        <p:txBody>
          <a:bodyPr>
            <a:normAutofit fontScale="47500" lnSpcReduction="20000"/>
          </a:bodyPr>
          <a:lstStyle/>
          <a:p>
            <a:r>
              <a:rPr lang="en-GB" dirty="0">
                <a:latin typeface="Arial" panose="020B0604020202020204" pitchFamily="34" charset="0"/>
                <a:cs typeface="Arial" panose="020B0604020202020204" pitchFamily="34" charset="0"/>
              </a:rPr>
              <a:t>Not all websites that appear in your searches can be trusted. If you are unsure about a website, there are trusted tools to enable you to check them. </a:t>
            </a:r>
          </a:p>
          <a:p>
            <a:r>
              <a:rPr lang="en-GB" dirty="0">
                <a:hlinkClick r:id="rId3"/>
              </a:rPr>
              <a:t>https://check.getsafeonline.org/ </a:t>
            </a:r>
            <a:endParaRPr lang="en-GB" dirty="0"/>
          </a:p>
          <a:p>
            <a:endParaRPr lang="en-GB" dirty="0"/>
          </a:p>
          <a:p>
            <a:r>
              <a:rPr lang="en-GB" dirty="0"/>
              <a:t>Visit together and check the report for the UWTSD website. </a:t>
            </a:r>
          </a:p>
          <a:p>
            <a:endParaRPr lang="en-GB" dirty="0">
              <a:latin typeface="Arial" panose="020B0604020202020204" pitchFamily="34" charset="0"/>
              <a:cs typeface="Arial" panose="020B0604020202020204" pitchFamily="34" charset="0"/>
            </a:endParaRPr>
          </a:p>
        </p:txBody>
      </p:sp>
      <p:pic>
        <p:nvPicPr>
          <p:cNvPr id="5" name="Picture 4">
            <a:hlinkClick r:id="rId3"/>
            <a:extLst>
              <a:ext uri="{FF2B5EF4-FFF2-40B4-BE49-F238E27FC236}">
                <a16:creationId xmlns:a16="http://schemas.microsoft.com/office/drawing/2014/main" id="{8A740F8E-A59C-4DDD-A082-D640E3BF1659}"/>
              </a:ext>
            </a:extLst>
          </p:cNvPr>
          <p:cNvPicPr>
            <a:picLocks noChangeAspect="1"/>
          </p:cNvPicPr>
          <p:nvPr/>
        </p:nvPicPr>
        <p:blipFill>
          <a:blip r:embed="rId4"/>
          <a:stretch>
            <a:fillRect/>
          </a:stretch>
        </p:blipFill>
        <p:spPr>
          <a:xfrm>
            <a:off x="3225801" y="2134155"/>
            <a:ext cx="5140960" cy="3429159"/>
          </a:xfrm>
          <a:prstGeom prst="rect">
            <a:avLst/>
          </a:prstGeom>
        </p:spPr>
      </p:pic>
    </p:spTree>
    <p:extLst>
      <p:ext uri="{BB962C8B-B14F-4D97-AF65-F5344CB8AC3E}">
        <p14:creationId xmlns:p14="http://schemas.microsoft.com/office/powerpoint/2010/main" val="18300518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46D3D-9503-4677-8133-827026A644BD}"/>
              </a:ext>
            </a:extLst>
          </p:cNvPr>
          <p:cNvSpPr>
            <a:spLocks noGrp="1"/>
          </p:cNvSpPr>
          <p:nvPr>
            <p:ph type="title"/>
          </p:nvPr>
        </p:nvSpPr>
        <p:spPr/>
        <p:txBody>
          <a:bodyPr/>
          <a:lstStyle/>
          <a:p>
            <a:r>
              <a:rPr lang="en-GB" dirty="0"/>
              <a:t>Misinformation </a:t>
            </a:r>
          </a:p>
        </p:txBody>
      </p:sp>
      <p:pic>
        <p:nvPicPr>
          <p:cNvPr id="11" name="Online Media 10" title="How false news can spread - Noah Tavlin">
            <a:hlinkClick r:id="" action="ppaction://media"/>
            <a:extLst>
              <a:ext uri="{FF2B5EF4-FFF2-40B4-BE49-F238E27FC236}">
                <a16:creationId xmlns:a16="http://schemas.microsoft.com/office/drawing/2014/main" id="{25B8B8A9-B85A-4A8B-8B46-C0B8D6863D64}"/>
              </a:ext>
            </a:extLst>
          </p:cNvPr>
          <p:cNvPicPr>
            <a:picLocks noGrp="1" noRot="1" noChangeAspect="1"/>
          </p:cNvPicPr>
          <p:nvPr>
            <p:ph idx="1"/>
            <a:videoFile r:link="rId1"/>
          </p:nvPr>
        </p:nvPicPr>
        <p:blipFill>
          <a:blip r:embed="rId4"/>
          <a:stretch>
            <a:fillRect/>
          </a:stretch>
        </p:blipFill>
        <p:spPr>
          <a:xfrm>
            <a:off x="3572273" y="2438400"/>
            <a:ext cx="4992290" cy="2820591"/>
          </a:xfrm>
          <a:prstGeom prst="rect">
            <a:avLst/>
          </a:prstGeom>
        </p:spPr>
      </p:pic>
      <p:sp>
        <p:nvSpPr>
          <p:cNvPr id="12" name="TextBox 11">
            <a:extLst>
              <a:ext uri="{FF2B5EF4-FFF2-40B4-BE49-F238E27FC236}">
                <a16:creationId xmlns:a16="http://schemas.microsoft.com/office/drawing/2014/main" id="{74D3FEA4-898E-4B05-9797-D394ED98A58A}"/>
              </a:ext>
            </a:extLst>
          </p:cNvPr>
          <p:cNvSpPr txBox="1"/>
          <p:nvPr/>
        </p:nvSpPr>
        <p:spPr>
          <a:xfrm>
            <a:off x="579438" y="2412490"/>
            <a:ext cx="2504440" cy="2308324"/>
          </a:xfrm>
          <a:prstGeom prst="rect">
            <a:avLst/>
          </a:prstGeom>
          <a:noFill/>
        </p:spPr>
        <p:txBody>
          <a:bodyPr wrap="square" rtlCol="0">
            <a:spAutoFit/>
          </a:bodyPr>
          <a:lstStyle/>
          <a:p>
            <a:r>
              <a:rPr lang="en-GB" dirty="0"/>
              <a:t>Misinformation can be defined as “wrong information, or the fact that people are misinformed or information intended to deceive” Cambridge Dictionary (2022)</a:t>
            </a:r>
          </a:p>
        </p:txBody>
      </p:sp>
    </p:spTree>
    <p:extLst>
      <p:ext uri="{BB962C8B-B14F-4D97-AF65-F5344CB8AC3E}">
        <p14:creationId xmlns:p14="http://schemas.microsoft.com/office/powerpoint/2010/main" val="32054451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72F37-EE2C-49ED-B5CF-CA3087010DFE}"/>
              </a:ext>
            </a:extLst>
          </p:cNvPr>
          <p:cNvSpPr>
            <a:spLocks noGrp="1"/>
          </p:cNvSpPr>
          <p:nvPr>
            <p:ph type="title"/>
          </p:nvPr>
        </p:nvSpPr>
        <p:spPr/>
        <p:txBody>
          <a:bodyPr/>
          <a:lstStyle/>
          <a:p>
            <a:r>
              <a:rPr lang="en-GB" dirty="0"/>
              <a:t>Group activity </a:t>
            </a:r>
          </a:p>
        </p:txBody>
      </p:sp>
      <p:sp>
        <p:nvSpPr>
          <p:cNvPr id="3" name="Content Placeholder 2">
            <a:extLst>
              <a:ext uri="{FF2B5EF4-FFF2-40B4-BE49-F238E27FC236}">
                <a16:creationId xmlns:a16="http://schemas.microsoft.com/office/drawing/2014/main" id="{D37A22BF-3F55-42B8-846C-A896C6DC9AFA}"/>
              </a:ext>
            </a:extLst>
          </p:cNvPr>
          <p:cNvSpPr>
            <a:spLocks noGrp="1"/>
          </p:cNvSpPr>
          <p:nvPr>
            <p:ph idx="1"/>
          </p:nvPr>
        </p:nvSpPr>
        <p:spPr>
          <a:xfrm>
            <a:off x="279400" y="2393950"/>
            <a:ext cx="8087360" cy="2865119"/>
          </a:xfrm>
        </p:spPr>
        <p:txBody>
          <a:bodyPr>
            <a:normAutofit fontScale="55000" lnSpcReduction="20000"/>
          </a:bodyPr>
          <a:lstStyle/>
          <a:p>
            <a:r>
              <a:rPr lang="en-GB" b="1" dirty="0">
                <a:latin typeface="Arial" panose="020B0604020202020204" pitchFamily="34" charset="0"/>
                <a:cs typeface="Arial" panose="020B0604020202020204" pitchFamily="34" charset="0"/>
              </a:rPr>
              <a:t>Work together </a:t>
            </a:r>
            <a:r>
              <a:rPr lang="en-GB" dirty="0">
                <a:latin typeface="Arial" panose="020B0604020202020204" pitchFamily="34" charset="0"/>
                <a:cs typeface="Arial" panose="020B0604020202020204" pitchFamily="34" charset="0"/>
              </a:rPr>
              <a:t>in small groups, </a:t>
            </a:r>
            <a:r>
              <a:rPr lang="en-GB" b="1" dirty="0">
                <a:latin typeface="Arial" panose="020B0604020202020204" pitchFamily="34" charset="0"/>
                <a:cs typeface="Arial" panose="020B0604020202020204" pitchFamily="34" charset="0"/>
              </a:rPr>
              <a:t>choose one </a:t>
            </a:r>
            <a:r>
              <a:rPr lang="en-GB" dirty="0">
                <a:latin typeface="Arial" panose="020B0604020202020204" pitchFamily="34" charset="0"/>
                <a:cs typeface="Arial" panose="020B0604020202020204" pitchFamily="34" charset="0"/>
              </a:rPr>
              <a:t>task from list below to complete. </a:t>
            </a:r>
          </a:p>
          <a:p>
            <a:r>
              <a:rPr lang="en-GB" b="1" dirty="0">
                <a:latin typeface="Arial" panose="020B0604020202020204" pitchFamily="34" charset="0"/>
                <a:cs typeface="Arial" panose="020B0604020202020204" pitchFamily="34" charset="0"/>
              </a:rPr>
              <a:t>Task A </a:t>
            </a:r>
            <a:r>
              <a:rPr lang="en-GB" dirty="0">
                <a:latin typeface="Arial" panose="020B0604020202020204" pitchFamily="34" charset="0"/>
                <a:cs typeface="Arial" panose="020B0604020202020204" pitchFamily="34" charset="0"/>
              </a:rPr>
              <a:t>– Create a brief poster to highlight the risk of sharing personal information on social media. </a:t>
            </a:r>
          </a:p>
          <a:p>
            <a:pPr marL="0" indent="0">
              <a:buNone/>
            </a:pPr>
            <a:r>
              <a:rPr lang="en-GB" b="1" dirty="0">
                <a:latin typeface="Arial" panose="020B0604020202020204" pitchFamily="34" charset="0"/>
                <a:cs typeface="Arial" panose="020B0604020202020204" pitchFamily="34" charset="0"/>
              </a:rPr>
              <a:t>Task B </a:t>
            </a:r>
            <a:r>
              <a:rPr lang="en-GB" dirty="0">
                <a:latin typeface="Arial" panose="020B0604020202020204" pitchFamily="34" charset="0"/>
                <a:cs typeface="Arial" panose="020B0604020202020204" pitchFamily="34" charset="0"/>
              </a:rPr>
              <a:t>– Create a brief poster about the importance of looking at domain names and checking websites. </a:t>
            </a:r>
          </a:p>
          <a:p>
            <a:pPr marL="0" indent="0">
              <a:buNone/>
            </a:pPr>
            <a:r>
              <a:rPr lang="en-GB" b="1" dirty="0">
                <a:latin typeface="Arial" panose="020B0604020202020204" pitchFamily="34" charset="0"/>
                <a:cs typeface="Arial" panose="020B0604020202020204" pitchFamily="34" charset="0"/>
              </a:rPr>
              <a:t>Task C </a:t>
            </a:r>
            <a:r>
              <a:rPr lang="en-GB" dirty="0">
                <a:latin typeface="Arial" panose="020B0604020202020204" pitchFamily="34" charset="0"/>
                <a:cs typeface="Arial" panose="020B0604020202020204" pitchFamily="34" charset="0"/>
              </a:rPr>
              <a:t>– Create </a:t>
            </a:r>
            <a:r>
              <a:rPr lang="en-GB">
                <a:latin typeface="Arial" panose="020B0604020202020204" pitchFamily="34" charset="0"/>
                <a:cs typeface="Arial" panose="020B0604020202020204" pitchFamily="34" charset="0"/>
              </a:rPr>
              <a:t>a brief </a:t>
            </a:r>
            <a:r>
              <a:rPr lang="en-GB" dirty="0">
                <a:latin typeface="Arial" panose="020B0604020202020204" pitchFamily="34" charset="0"/>
                <a:cs typeface="Arial" panose="020B0604020202020204" pitchFamily="34" charset="0"/>
              </a:rPr>
              <a:t>poster about how hacking can potentially occur. </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All posters should include the use of text boxes and images. </a:t>
            </a:r>
          </a:p>
          <a:p>
            <a:pPr marL="0" indent="0">
              <a:buNone/>
            </a:pPr>
            <a:r>
              <a:rPr lang="en-GB" dirty="0">
                <a:latin typeface="Arial" panose="020B0604020202020204" pitchFamily="34" charset="0"/>
                <a:cs typeface="Arial" panose="020B0604020202020204" pitchFamily="34" charset="0"/>
              </a:rPr>
              <a:t>Share your posters with your lecturer. </a:t>
            </a:r>
          </a:p>
        </p:txBody>
      </p:sp>
    </p:spTree>
    <p:extLst>
      <p:ext uri="{BB962C8B-B14F-4D97-AF65-F5344CB8AC3E}">
        <p14:creationId xmlns:p14="http://schemas.microsoft.com/office/powerpoint/2010/main" val="1876672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7636F7-B74A-4619-B31A-72588012E87A}"/>
              </a:ext>
            </a:extLst>
          </p:cNvPr>
          <p:cNvSpPr>
            <a:spLocks noGrp="1"/>
          </p:cNvSpPr>
          <p:nvPr>
            <p:ph type="title"/>
          </p:nvPr>
        </p:nvSpPr>
        <p:spPr/>
        <p:txBody>
          <a:bodyPr/>
          <a:lstStyle/>
          <a:p>
            <a:r>
              <a:rPr lang="en-GB" dirty="0"/>
              <a:t>Share your work </a:t>
            </a:r>
          </a:p>
        </p:txBody>
      </p:sp>
      <p:sp>
        <p:nvSpPr>
          <p:cNvPr id="3" name="Content Placeholder 2">
            <a:extLst>
              <a:ext uri="{FF2B5EF4-FFF2-40B4-BE49-F238E27FC236}">
                <a16:creationId xmlns:a16="http://schemas.microsoft.com/office/drawing/2014/main" id="{089804F0-57BE-4B45-8C0D-BC85F4433B7B}"/>
              </a:ext>
            </a:extLst>
          </p:cNvPr>
          <p:cNvSpPr>
            <a:spLocks noGrp="1"/>
          </p:cNvSpPr>
          <p:nvPr>
            <p:ph idx="1"/>
          </p:nvPr>
        </p:nvSpPr>
        <p:spPr/>
        <p:txBody>
          <a:bodyPr/>
          <a:lstStyle/>
          <a:p>
            <a:r>
              <a:rPr lang="en-GB" dirty="0"/>
              <a:t>Lets look at the posters that you have created. </a:t>
            </a:r>
          </a:p>
        </p:txBody>
      </p:sp>
    </p:spTree>
    <p:extLst>
      <p:ext uri="{BB962C8B-B14F-4D97-AF65-F5344CB8AC3E}">
        <p14:creationId xmlns:p14="http://schemas.microsoft.com/office/powerpoint/2010/main" val="251746108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ppt/theme/themeOverride2.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docProps/app.xml><?xml version="1.0" encoding="utf-8"?>
<Properties xmlns="http://schemas.openxmlformats.org/officeDocument/2006/extended-properties" xmlns:vt="http://schemas.openxmlformats.org/officeDocument/2006/docPropsVTypes">
  <Template>PPT template</Template>
  <TotalTime>779</TotalTime>
  <Words>1122</Words>
  <Application>Microsoft Office PowerPoint</Application>
  <PresentationFormat>On-screen Show (4:3)</PresentationFormat>
  <Paragraphs>143</Paragraphs>
  <Slides>19</Slides>
  <Notes>16</Notes>
  <HiddenSlides>0</HiddenSlides>
  <MMClips>5</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Myriad Pro</vt:lpstr>
      <vt:lpstr>Arial</vt:lpstr>
      <vt:lpstr>Speak Pro</vt:lpstr>
      <vt:lpstr>Verdana</vt:lpstr>
      <vt:lpstr>20140311PresentationUWTSDTemplate</vt:lpstr>
      <vt:lpstr>LCLM 4002</vt:lpstr>
      <vt:lpstr>Digital Safety</vt:lpstr>
      <vt:lpstr>During this session… </vt:lpstr>
      <vt:lpstr>How busy is the internet? </vt:lpstr>
      <vt:lpstr>Key digital Safety Skills</vt:lpstr>
      <vt:lpstr>What threats are there? </vt:lpstr>
      <vt:lpstr>PowerPoint Presentation</vt:lpstr>
      <vt:lpstr>Your thoughts.. </vt:lpstr>
      <vt:lpstr>Virus Protection </vt:lpstr>
      <vt:lpstr>PowerPoint Presentation</vt:lpstr>
      <vt:lpstr>Privacy Settings on accounts </vt:lpstr>
      <vt:lpstr>Online banking </vt:lpstr>
      <vt:lpstr>Break </vt:lpstr>
      <vt:lpstr>PowerPoint Presentation</vt:lpstr>
      <vt:lpstr>Domain names </vt:lpstr>
      <vt:lpstr>Webpages – can they be trusted? </vt:lpstr>
      <vt:lpstr>Misinformation </vt:lpstr>
      <vt:lpstr>Group activity </vt:lpstr>
      <vt:lpstr>Share your work </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Koushik Modak</cp:lastModifiedBy>
  <cp:revision>46</cp:revision>
  <cp:lastPrinted>2018-07-09T15:27:01Z</cp:lastPrinted>
  <dcterms:created xsi:type="dcterms:W3CDTF">2002-10-07T19:43:58Z</dcterms:created>
  <dcterms:modified xsi:type="dcterms:W3CDTF">2022-11-11T13:41:48Z</dcterms:modified>
</cp:coreProperties>
</file>