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69" r:id="rId5"/>
    <p:sldId id="259" r:id="rId6"/>
    <p:sldId id="264" r:id="rId7"/>
    <p:sldId id="265" r:id="rId8"/>
    <p:sldId id="266" r:id="rId9"/>
    <p:sldId id="260" r:id="rId10"/>
    <p:sldId id="261" r:id="rId11"/>
    <p:sldId id="262" r:id="rId12"/>
    <p:sldId id="267" r:id="rId13"/>
    <p:sldId id="268"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p:scale>
          <a:sx n="78" d="100"/>
          <a:sy n="78" d="100"/>
        </p:scale>
        <p:origin x="10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98A0168-EB40-45AF-89A1-87DE0A55FFC6}" type="datetime1">
              <a:rPr lang="en-US" smtClean="0"/>
              <a:t>2/9/2026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69030516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0A88F0-556B-4BB7-8AAB-D63AEB65C662}"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4166014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0E05506-6815-4E0E-B1DE-ECA35C2016DF}"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794062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C6E85F7-A724-48A4-9D33-CEBC5174E865}"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614238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2806E7A-BDD3-46A3-BEE2-EB821F9236B4}" type="datetime1">
              <a:rPr lang="en-US" smtClean="0"/>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252197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D1540C-9440-4E7A-B71A-BEFEE06869E3}" type="datetime1">
              <a:rPr lang="en-US" smtClean="0"/>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11699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E0318DDB-88AC-4039-B59C-B05DC4C9C16C}" type="datetime1">
              <a:rPr lang="en-US" smtClean="0"/>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490255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082ABFB-60E7-4BA1-866A-7059F058065B}"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417894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694112F-55F4-4776-A323-7418930321C8}" type="datetime1">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989007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FBEA57F-793F-4683-BD8A-741FD4B89154}" type="datetime1">
              <a:rPr lang="en-US" smtClean="0"/>
              <a:t>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52586035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BEA57F-793F-4683-BD8A-741FD4B89154}" type="datetime1">
              <a:rPr lang="en-US" smtClean="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1612497113"/>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BEA57F-793F-4683-BD8A-741FD4B89154}" type="datetime1">
              <a:rPr lang="en-US" smtClean="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143679217"/>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BEA57F-793F-4683-BD8A-741FD4B89154}" type="datetime1">
              <a:rPr lang="en-US" smtClean="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3828526914"/>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BEA57F-793F-4683-BD8A-741FD4B89154}" type="datetime1">
              <a:rPr lang="en-US" smtClean="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00214292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BEA57F-793F-4683-BD8A-741FD4B89154}" type="datetime1">
              <a:rPr lang="en-US" smtClean="0"/>
              <a:t>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dirty="0"/>
          </a:p>
        </p:txBody>
      </p:sp>
    </p:spTree>
    <p:extLst>
      <p:ext uri="{BB962C8B-B14F-4D97-AF65-F5344CB8AC3E}">
        <p14:creationId xmlns:p14="http://schemas.microsoft.com/office/powerpoint/2010/main" val="269762944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8CA68F-747D-436A-B5BB-2EBC3ED499E4}"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42861214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DD8DC11-9E39-40A0-B3DC-E3F2AD04A616}" type="datetime1">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218699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BEA57F-793F-4683-BD8A-741FD4B89154}" type="datetime1">
              <a:rPr lang="en-US" smtClean="0"/>
              <a:t>2/9/2026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D2C36F-4504-47C0-B82F-A167342A2754}" type="slidenum">
              <a:rPr lang="en-US" smtClean="0"/>
              <a:t>‹#›</a:t>
            </a:fld>
            <a:endParaRPr lang="en-US" dirty="0"/>
          </a:p>
        </p:txBody>
      </p:sp>
    </p:spTree>
    <p:extLst>
      <p:ext uri="{BB962C8B-B14F-4D97-AF65-F5344CB8AC3E}">
        <p14:creationId xmlns:p14="http://schemas.microsoft.com/office/powerpoint/2010/main" val="3808034802"/>
      </p:ext>
    </p:extLst>
  </p:cSld>
  <p:clrMap bg1="dk1" tx1="lt1" bg2="dk2" tx2="lt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6" name="Picture 2" descr="Tesco Online Shopping - Super Market Near Me Open">
            <a:extLst>
              <a:ext uri="{FF2B5EF4-FFF2-40B4-BE49-F238E27FC236}">
                <a16:creationId xmlns:a16="http://schemas.microsoft.com/office/drawing/2014/main" id="{C9003E2A-C87F-A1C9-A57A-BFF8DA2282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959" r="15684"/>
          <a:stretch>
            <a:fillRect/>
          </a:stretch>
        </p:blipFill>
        <p:spPr bwMode="auto">
          <a:xfrm>
            <a:off x="2059997" y="975"/>
            <a:ext cx="804184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7" descr="A colorful lines on a black background&#10;&#10;AI-generated content may be incorrect.">
            <a:extLst>
              <a:ext uri="{FF2B5EF4-FFF2-40B4-BE49-F238E27FC236}">
                <a16:creationId xmlns:a16="http://schemas.microsoft.com/office/drawing/2014/main" id="{611F35EB-B018-43E7-4929-8536F030CB36}"/>
              </a:ext>
            </a:extLst>
          </p:cNvPr>
          <p:cNvPicPr>
            <a:picLocks noChangeAspect="1"/>
          </p:cNvPicPr>
          <p:nvPr/>
        </p:nvPicPr>
        <p:blipFill>
          <a:blip r:embed="rId4"/>
          <a:srcRect t="19643"/>
          <a:stretch>
            <a:fillRect/>
          </a:stretch>
        </p:blipFill>
        <p:spPr>
          <a:xfrm>
            <a:off x="20" y="10"/>
            <a:ext cx="12191979" cy="6857989"/>
          </a:xfrm>
          <a:custGeom>
            <a:avLst/>
            <a:gdLst/>
            <a:ahLst/>
            <a:cxnLst/>
            <a:rect l="l" t="t" r="r" b="b"/>
            <a:pathLst>
              <a:path w="12192000" h="6858000">
                <a:moveTo>
                  <a:pt x="6090347" y="706999"/>
                </a:moveTo>
                <a:cubicBezTo>
                  <a:pt x="4588386" y="706999"/>
                  <a:pt x="3370806" y="1924579"/>
                  <a:pt x="3370806" y="3426541"/>
                </a:cubicBezTo>
                <a:cubicBezTo>
                  <a:pt x="3370806" y="4928503"/>
                  <a:pt x="4588386" y="6146083"/>
                  <a:pt x="6090347" y="6146083"/>
                </a:cubicBezTo>
                <a:cubicBezTo>
                  <a:pt x="7592308" y="6146083"/>
                  <a:pt x="8809888" y="4928503"/>
                  <a:pt x="8809888" y="3426541"/>
                </a:cubicBezTo>
                <a:cubicBezTo>
                  <a:pt x="8809888" y="1924579"/>
                  <a:pt x="7592308" y="706999"/>
                  <a:pt x="6090347" y="706999"/>
                </a:cubicBezTo>
                <a:close/>
                <a:moveTo>
                  <a:pt x="6082303" y="247854"/>
                </a:moveTo>
                <a:cubicBezTo>
                  <a:pt x="7836802" y="247854"/>
                  <a:pt x="9259104" y="1671227"/>
                  <a:pt x="9259104" y="3427045"/>
                </a:cubicBezTo>
                <a:cubicBezTo>
                  <a:pt x="9259104" y="5182864"/>
                  <a:pt x="7836802" y="6606237"/>
                  <a:pt x="6082303" y="6606237"/>
                </a:cubicBezTo>
                <a:cubicBezTo>
                  <a:pt x="4327804" y="6606237"/>
                  <a:pt x="2905501" y="5182864"/>
                  <a:pt x="2905501" y="3427045"/>
                </a:cubicBezTo>
                <a:cubicBezTo>
                  <a:pt x="2905501" y="1671227"/>
                  <a:pt x="4327804" y="247854"/>
                  <a:pt x="6082303" y="247854"/>
                </a:cubicBezTo>
                <a:close/>
                <a:moveTo>
                  <a:pt x="7947654" y="0"/>
                </a:moveTo>
                <a:lnTo>
                  <a:pt x="12192000" y="0"/>
                </a:lnTo>
                <a:lnTo>
                  <a:pt x="12192000" y="6858000"/>
                </a:lnTo>
                <a:lnTo>
                  <a:pt x="7923439" y="6858000"/>
                </a:lnTo>
                <a:lnTo>
                  <a:pt x="7938929" y="6850061"/>
                </a:lnTo>
                <a:cubicBezTo>
                  <a:pt x="9153123" y="6189975"/>
                  <a:pt x="9977382" y="4902578"/>
                  <a:pt x="9977382" y="3422520"/>
                </a:cubicBezTo>
                <a:cubicBezTo>
                  <a:pt x="9977382" y="2009738"/>
                  <a:pt x="9226353" y="772500"/>
                  <a:pt x="8102044" y="88839"/>
                </a:cubicBezTo>
                <a:close/>
                <a:moveTo>
                  <a:pt x="0" y="0"/>
                </a:moveTo>
                <a:lnTo>
                  <a:pt x="4216953" y="0"/>
                </a:lnTo>
                <a:lnTo>
                  <a:pt x="4062563" y="88839"/>
                </a:lnTo>
                <a:cubicBezTo>
                  <a:pt x="2938253" y="772500"/>
                  <a:pt x="2187224" y="2009738"/>
                  <a:pt x="2187224" y="3422520"/>
                </a:cubicBezTo>
                <a:cubicBezTo>
                  <a:pt x="2187224" y="4902578"/>
                  <a:pt x="3011483" y="6189975"/>
                  <a:pt x="4225677" y="6850061"/>
                </a:cubicBezTo>
                <a:lnTo>
                  <a:pt x="4241167" y="6858000"/>
                </a:lnTo>
                <a:lnTo>
                  <a:pt x="0" y="6858000"/>
                </a:lnTo>
                <a:close/>
              </a:path>
            </a:pathLst>
          </a:custGeom>
          <a:ln w="60325" cmpd="dbl">
            <a:solidFill>
              <a:schemeClr val="tx1"/>
            </a:solidFill>
          </a:ln>
        </p:spPr>
      </p:pic>
      <p:pic>
        <p:nvPicPr>
          <p:cNvPr id="1119" name="Picture 1118">
            <a:extLst>
              <a:ext uri="{FF2B5EF4-FFF2-40B4-BE49-F238E27FC236}">
                <a16:creationId xmlns:a16="http://schemas.microsoft.com/office/drawing/2014/main" id="{19C7F06A-1310-42E3-8232-1082DC7922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3495" y="0"/>
            <a:ext cx="12188825" cy="6856214"/>
          </a:xfrm>
          <a:prstGeom prst="rect">
            <a:avLst/>
          </a:prstGeom>
        </p:spPr>
      </p:pic>
      <p:sp>
        <p:nvSpPr>
          <p:cNvPr id="1120" name="Rounded Rectangle 6">
            <a:extLst>
              <a:ext uri="{FF2B5EF4-FFF2-40B4-BE49-F238E27FC236}">
                <a16:creationId xmlns:a16="http://schemas.microsoft.com/office/drawing/2014/main" id="{185F813D-FC7D-4AAE-A980-A379292C4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712912" y="2125133"/>
            <a:ext cx="8736013" cy="2607734"/>
          </a:xfrm>
          <a:prstGeom prst="roundRect">
            <a:avLst>
              <a:gd name="adj" fmla="val 8234"/>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E5186D49-662A-3E50-C76D-BA8D2C2B9385}"/>
              </a:ext>
            </a:extLst>
          </p:cNvPr>
          <p:cNvSpPr>
            <a:spLocks noGrp="1"/>
          </p:cNvSpPr>
          <p:nvPr>
            <p:ph type="ctrTitle"/>
          </p:nvPr>
        </p:nvSpPr>
        <p:spPr>
          <a:xfrm>
            <a:off x="1918758" y="2278493"/>
            <a:ext cx="8354484" cy="1473025"/>
          </a:xfrm>
        </p:spPr>
        <p:txBody>
          <a:bodyPr>
            <a:normAutofit/>
          </a:bodyPr>
          <a:lstStyle/>
          <a:p>
            <a:pPr algn="ctr">
              <a:lnSpc>
                <a:spcPct val="90000"/>
              </a:lnSpc>
            </a:pPr>
            <a:r>
              <a:rPr lang="en-GB" sz="1200" b="1"/>
              <a:t>PROGRAMME: BA (Hons) leadership and Management Skills for the Workplace</a:t>
            </a:r>
            <a:br>
              <a:rPr lang="en-GB" sz="1200" b="1"/>
            </a:br>
            <a:r>
              <a:rPr lang="en-GB" sz="1200" b="1"/>
              <a:t>Module: Developing and Managing Individual and Team</a:t>
            </a:r>
            <a:br>
              <a:rPr lang="en-GB" sz="1200" b="1"/>
            </a:br>
            <a:r>
              <a:rPr lang="en-GB" sz="1200" b="1"/>
              <a:t>Module code: LCLM5002</a:t>
            </a:r>
            <a:br>
              <a:rPr lang="en-GB" sz="1200" b="1"/>
            </a:br>
            <a:r>
              <a:rPr lang="en-GB" sz="1200" b="1"/>
              <a:t>Module leader: Doreen Nyaa Amundam</a:t>
            </a:r>
            <a:br>
              <a:rPr lang="en-GB" sz="1200" b="1"/>
            </a:br>
            <a:r>
              <a:rPr lang="en-GB" sz="1200" b="1"/>
              <a:t>Assignment Title: Component 1Individual Presentation</a:t>
            </a:r>
            <a:br>
              <a:rPr lang="en-GB" sz="1200" b="1"/>
            </a:br>
            <a:r>
              <a:rPr lang="en-GB" sz="1200" b="1"/>
              <a:t>Name: Ousman Darame</a:t>
            </a:r>
            <a:br>
              <a:rPr lang="en-GB" sz="1200" b="1"/>
            </a:br>
            <a:r>
              <a:rPr lang="en-GB" sz="1200" b="1"/>
              <a:t>Student Number: 2410947</a:t>
            </a:r>
          </a:p>
        </p:txBody>
      </p:sp>
    </p:spTree>
    <p:extLst>
      <p:ext uri="{BB962C8B-B14F-4D97-AF65-F5344CB8AC3E}">
        <p14:creationId xmlns:p14="http://schemas.microsoft.com/office/powerpoint/2010/main" val="25875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50" name="Picture 2" descr="Tesco Online Shopping - Super Market Near Me Open">
            <a:extLst>
              <a:ext uri="{FF2B5EF4-FFF2-40B4-BE49-F238E27FC236}">
                <a16:creationId xmlns:a16="http://schemas.microsoft.com/office/drawing/2014/main" id="{68B21088-A497-2237-F375-3247324EC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250"/>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2054">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57"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5BF817-02BC-487E-269B-07DF5E43A6BF}"/>
              </a:ext>
            </a:extLst>
          </p:cNvPr>
          <p:cNvSpPr>
            <a:spLocks noGrp="1"/>
          </p:cNvSpPr>
          <p:nvPr>
            <p:ph type="title"/>
          </p:nvPr>
        </p:nvSpPr>
        <p:spPr>
          <a:xfrm>
            <a:off x="1380067" y="838200"/>
            <a:ext cx="9437159" cy="1227667"/>
          </a:xfrm>
        </p:spPr>
        <p:txBody>
          <a:bodyPr>
            <a:normAutofit/>
          </a:bodyPr>
          <a:lstStyle/>
          <a:p>
            <a:r>
              <a:rPr lang="en-GB" dirty="0"/>
              <a:t>Table of content</a:t>
            </a:r>
            <a:br>
              <a:rPr lang="en-GB" dirty="0"/>
            </a:br>
            <a:endParaRPr lang="en-GB" dirty="0"/>
          </a:p>
        </p:txBody>
      </p:sp>
      <p:sp>
        <p:nvSpPr>
          <p:cNvPr id="3" name="Content Placeholder 2">
            <a:extLst>
              <a:ext uri="{FF2B5EF4-FFF2-40B4-BE49-F238E27FC236}">
                <a16:creationId xmlns:a16="http://schemas.microsoft.com/office/drawing/2014/main" id="{2B0D6616-0F7D-6F40-CE51-3048A3672C75}"/>
              </a:ext>
            </a:extLst>
          </p:cNvPr>
          <p:cNvSpPr>
            <a:spLocks noGrp="1"/>
          </p:cNvSpPr>
          <p:nvPr>
            <p:ph idx="1"/>
          </p:nvPr>
        </p:nvSpPr>
        <p:spPr>
          <a:xfrm>
            <a:off x="1380067" y="2006601"/>
            <a:ext cx="9437159" cy="3784600"/>
          </a:xfrm>
        </p:spPr>
        <p:txBody>
          <a:bodyPr>
            <a:normAutofit fontScale="85000" lnSpcReduction="20000"/>
          </a:bodyPr>
          <a:lstStyle/>
          <a:p>
            <a:pPr>
              <a:lnSpc>
                <a:spcPct val="90000"/>
              </a:lnSpc>
            </a:pPr>
            <a:r>
              <a:rPr lang="en-GB" dirty="0"/>
              <a:t>A brief introduction of TESCO</a:t>
            </a:r>
          </a:p>
          <a:p>
            <a:pPr>
              <a:lnSpc>
                <a:spcPct val="90000"/>
              </a:lnSpc>
            </a:pPr>
            <a:r>
              <a:rPr lang="en-GB" dirty="0"/>
              <a:t>Recruitment process of a team member including </a:t>
            </a:r>
            <a:r>
              <a:rPr lang="en-GB" b="1" dirty="0"/>
              <a:t>Job analysis, Job description and Person specification </a:t>
            </a:r>
            <a:endParaRPr lang="en-GB" dirty="0"/>
          </a:p>
          <a:p>
            <a:pPr>
              <a:lnSpc>
                <a:spcPct val="90000"/>
              </a:lnSpc>
            </a:pPr>
            <a:r>
              <a:rPr lang="en-GB" dirty="0"/>
              <a:t>Steps in recruiting the right team member to ensure the smooth running of the organisation.</a:t>
            </a:r>
          </a:p>
          <a:p>
            <a:pPr>
              <a:lnSpc>
                <a:spcPct val="90000"/>
              </a:lnSpc>
            </a:pPr>
            <a:r>
              <a:rPr lang="en-GB" b="1" dirty="0"/>
              <a:t>Job analysis</a:t>
            </a:r>
          </a:p>
          <a:p>
            <a:pPr>
              <a:lnSpc>
                <a:spcPct val="90000"/>
              </a:lnSpc>
            </a:pPr>
            <a:r>
              <a:rPr lang="en-GB" b="1" dirty="0"/>
              <a:t>Job description</a:t>
            </a:r>
          </a:p>
          <a:p>
            <a:pPr>
              <a:lnSpc>
                <a:spcPct val="90000"/>
              </a:lnSpc>
            </a:pPr>
            <a:r>
              <a:rPr lang="en-GB" b="1" dirty="0"/>
              <a:t>Person specification</a:t>
            </a:r>
            <a:endParaRPr lang="en-GB" dirty="0"/>
          </a:p>
          <a:p>
            <a:pPr lvl="0">
              <a:lnSpc>
                <a:spcPct val="90000"/>
              </a:lnSpc>
            </a:pPr>
            <a:r>
              <a:rPr lang="en-GB" dirty="0"/>
              <a:t>Identify and analyse any learning/training and development needs of an individual within your chosen company. Use learning and development theories to support your analysis Humanist /Experiential learning)</a:t>
            </a:r>
          </a:p>
          <a:p>
            <a:pPr lvl="0">
              <a:lnSpc>
                <a:spcPct val="90000"/>
              </a:lnSpc>
            </a:pPr>
            <a:r>
              <a:rPr lang="en-GB" dirty="0"/>
              <a:t>Behaviourist theories</a:t>
            </a:r>
          </a:p>
          <a:p>
            <a:pPr lvl="0">
              <a:lnSpc>
                <a:spcPct val="90000"/>
              </a:lnSpc>
            </a:pPr>
            <a:r>
              <a:rPr lang="en-GB" dirty="0"/>
              <a:t>Cognitivist theories</a:t>
            </a:r>
          </a:p>
          <a:p>
            <a:pPr lvl="0">
              <a:lnSpc>
                <a:spcPct val="90000"/>
              </a:lnSpc>
            </a:pPr>
            <a:r>
              <a:rPr lang="en-GB" dirty="0"/>
              <a:t>Humanist /Experiential learning theories</a:t>
            </a:r>
          </a:p>
          <a:p>
            <a:pPr lvl="0">
              <a:lnSpc>
                <a:spcPct val="90000"/>
              </a:lnSpc>
            </a:pPr>
            <a:r>
              <a:rPr lang="en-GB" dirty="0"/>
              <a:t>Conclusion</a:t>
            </a:r>
          </a:p>
          <a:p>
            <a:pPr lvl="0">
              <a:lnSpc>
                <a:spcPct val="90000"/>
              </a:lnSpc>
            </a:pPr>
            <a:r>
              <a:rPr lang="en-GB" dirty="0"/>
              <a:t> List of references </a:t>
            </a:r>
          </a:p>
          <a:p>
            <a:pPr>
              <a:lnSpc>
                <a:spcPct val="90000"/>
              </a:lnSpc>
            </a:pPr>
            <a:endParaRPr lang="en-GB" dirty="0"/>
          </a:p>
        </p:txBody>
      </p:sp>
      <p:sp>
        <p:nvSpPr>
          <p:cNvPr id="7" name="Footer Placeholder 4">
            <a:extLst>
              <a:ext uri="{FF2B5EF4-FFF2-40B4-BE49-F238E27FC236}">
                <a16:creationId xmlns:a16="http://schemas.microsoft.com/office/drawing/2014/main" id="{62222B0F-166E-3760-A73C-895DC6765C09}"/>
              </a:ext>
            </a:extLst>
          </p:cNvPr>
          <p:cNvSpPr>
            <a:spLocks noGrp="1"/>
          </p:cNvSpPr>
          <p:nvPr>
            <p:ph type="ftr" sz="quarter" idx="11"/>
          </p:nvPr>
        </p:nvSpPr>
        <p:spPr>
          <a:xfrm>
            <a:off x="1380068" y="5870575"/>
            <a:ext cx="6400799" cy="377825"/>
          </a:xfrm>
        </p:spPr>
        <p:txBody>
          <a:bodyPr>
            <a:normAutofit/>
          </a:bodyPr>
          <a:lstStyle/>
          <a:p>
            <a:endParaRPr lang="en-US"/>
          </a:p>
        </p:txBody>
      </p:sp>
      <p:sp>
        <p:nvSpPr>
          <p:cNvPr id="4" name="Date Placeholder 3">
            <a:extLst>
              <a:ext uri="{FF2B5EF4-FFF2-40B4-BE49-F238E27FC236}">
                <a16:creationId xmlns:a16="http://schemas.microsoft.com/office/drawing/2014/main" id="{B2729793-BD74-FAF7-2083-51909221A3B7}"/>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85955CCE-BFEF-651D-AA05-FD0064E0D82E}"/>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2</a:t>
            </a:fld>
            <a:endParaRPr lang="en-US"/>
          </a:p>
        </p:txBody>
      </p:sp>
    </p:spTree>
    <p:extLst>
      <p:ext uri="{BB962C8B-B14F-4D97-AF65-F5344CB8AC3E}">
        <p14:creationId xmlns:p14="http://schemas.microsoft.com/office/powerpoint/2010/main" val="59937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A698C-B560-E7C1-AC43-9CC8B0612537}"/>
              </a:ext>
            </a:extLst>
          </p:cNvPr>
          <p:cNvSpPr>
            <a:spLocks noGrp="1"/>
          </p:cNvSpPr>
          <p:nvPr>
            <p:ph type="title"/>
          </p:nvPr>
        </p:nvSpPr>
        <p:spPr>
          <a:xfrm>
            <a:off x="4955458" y="639097"/>
            <a:ext cx="6593075" cy="1612490"/>
          </a:xfrm>
        </p:spPr>
        <p:txBody>
          <a:bodyPr>
            <a:normAutofit/>
          </a:bodyPr>
          <a:lstStyle/>
          <a:p>
            <a:r>
              <a:rPr lang="en-GB"/>
              <a:t>A brief introduction of TESCO</a:t>
            </a:r>
            <a:br>
              <a:rPr lang="en-GB"/>
            </a:br>
            <a:endParaRPr lang="en-GB"/>
          </a:p>
        </p:txBody>
      </p:sp>
      <p:pic>
        <p:nvPicPr>
          <p:cNvPr id="16" name="Picture 15" descr="Abstract blurred background of department store">
            <a:extLst>
              <a:ext uri="{FF2B5EF4-FFF2-40B4-BE49-F238E27FC236}">
                <a16:creationId xmlns:a16="http://schemas.microsoft.com/office/drawing/2014/main" id="{0250B7C7-7F9E-8E1A-27EB-F6F9FD0824D1}"/>
              </a:ext>
            </a:extLst>
          </p:cNvPr>
          <p:cNvPicPr>
            <a:picLocks noChangeAspect="1"/>
          </p:cNvPicPr>
          <p:nvPr/>
        </p:nvPicPr>
        <p:blipFill>
          <a:blip r:embed="rId3"/>
          <a:srcRect l="21482" r="33394"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31AA9E43-5DAA-6863-78CC-244BA78DA3E8}"/>
              </a:ext>
            </a:extLst>
          </p:cNvPr>
          <p:cNvSpPr>
            <a:spLocks noGrp="1"/>
          </p:cNvSpPr>
          <p:nvPr>
            <p:ph idx="1"/>
          </p:nvPr>
        </p:nvSpPr>
        <p:spPr>
          <a:xfrm>
            <a:off x="4955458" y="2251587"/>
            <a:ext cx="6593075" cy="3972232"/>
          </a:xfrm>
        </p:spPr>
        <p:txBody>
          <a:bodyPr>
            <a:normAutofit/>
          </a:bodyPr>
          <a:lstStyle/>
          <a:p>
            <a:pPr marL="0" indent="0">
              <a:buNone/>
            </a:pPr>
            <a:r>
              <a:rPr lang="en-GB" dirty="0"/>
              <a:t>Tesco is one of the world's largest multinational retailers, known primarily for its grocery and general merchandise stores. From an HR practitioner's perspective, Tesco is a fascinating case due to its massive and diverse workforce, spanning various roles from store colleagues and distribution staff to corporate professionals across multiple countries. This scale means HR at Tesco deals with complex challenges and opportunities in areas like recruitment, talent management, training and development, employee relations, compensation and benefits, and fostering an inclusive culture. Their HR strategies are crucial for maintaining operational efficiency, driving customer satisfaction, and adapting to a rapidly changing retail landscape.</a:t>
            </a:r>
          </a:p>
        </p:txBody>
      </p:sp>
      <p:sp>
        <p:nvSpPr>
          <p:cNvPr id="5" name="Footer Placeholder 4">
            <a:extLst>
              <a:ext uri="{FF2B5EF4-FFF2-40B4-BE49-F238E27FC236}">
                <a16:creationId xmlns:a16="http://schemas.microsoft.com/office/drawing/2014/main" id="{B574451D-225B-EAD4-D971-EEB80C418F4B}"/>
              </a:ext>
            </a:extLst>
          </p:cNvPr>
          <p:cNvSpPr>
            <a:spLocks noGrp="1"/>
          </p:cNvSpPr>
          <p:nvPr>
            <p:ph type="ftr" sz="quarter" idx="11"/>
          </p:nvPr>
        </p:nvSpPr>
        <p:spPr>
          <a:xfrm>
            <a:off x="719663" y="6391687"/>
            <a:ext cx="3826937" cy="377825"/>
          </a:xfrm>
        </p:spPr>
        <p:txBody>
          <a:bodyPr>
            <a:normAutofit/>
          </a:bodyPr>
          <a:lstStyle/>
          <a:p>
            <a:endParaRPr lang="en-US">
              <a:solidFill>
                <a:srgbClr val="FFFFFF"/>
              </a:solidFill>
            </a:endParaRPr>
          </a:p>
        </p:txBody>
      </p:sp>
      <p:sp>
        <p:nvSpPr>
          <p:cNvPr id="4" name="Date Placeholder 3">
            <a:extLst>
              <a:ext uri="{FF2B5EF4-FFF2-40B4-BE49-F238E27FC236}">
                <a16:creationId xmlns:a16="http://schemas.microsoft.com/office/drawing/2014/main" id="{42223AAD-31B3-C4F8-F7DD-04B6DAC90239}"/>
              </a:ext>
            </a:extLst>
          </p:cNvPr>
          <p:cNvSpPr>
            <a:spLocks noGrp="1"/>
          </p:cNvSpPr>
          <p:nvPr>
            <p:ph type="dt" sz="half" idx="10"/>
          </p:nvPr>
        </p:nvSpPr>
        <p:spPr>
          <a:xfrm>
            <a:off x="9286517" y="6391687"/>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12185765-0D8C-4B10-882A-06870F5DA6B2}"/>
              </a:ext>
            </a:extLst>
          </p:cNvPr>
          <p:cNvSpPr>
            <a:spLocks noGrp="1"/>
          </p:cNvSpPr>
          <p:nvPr>
            <p:ph type="sldNum" sz="quarter" idx="12"/>
          </p:nvPr>
        </p:nvSpPr>
        <p:spPr>
          <a:xfrm>
            <a:off x="10962917" y="6391687"/>
            <a:ext cx="551167" cy="377825"/>
          </a:xfrm>
        </p:spPr>
        <p:txBody>
          <a:bodyPr>
            <a:normAutofit/>
          </a:bodyPr>
          <a:lstStyle/>
          <a:p>
            <a:pPr>
              <a:spcAft>
                <a:spcPts val="600"/>
              </a:spcAft>
            </a:pPr>
            <a:fld id="{81D2C36F-4504-47C0-B82F-A167342A2754}" type="slidenum">
              <a:rPr lang="en-US" smtClean="0"/>
              <a:pPr>
                <a:spcAft>
                  <a:spcPts val="600"/>
                </a:spcAft>
              </a:pPr>
              <a:t>3</a:t>
            </a:fld>
            <a:endParaRPr lang="en-US"/>
          </a:p>
        </p:txBody>
      </p:sp>
    </p:spTree>
    <p:extLst>
      <p:ext uri="{BB962C8B-B14F-4D97-AF65-F5344CB8AC3E}">
        <p14:creationId xmlns:p14="http://schemas.microsoft.com/office/powerpoint/2010/main" val="3419100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3CCF-DC64-16B4-6517-6C555D0E0BFB}"/>
              </a:ext>
            </a:extLst>
          </p:cNvPr>
          <p:cNvSpPr>
            <a:spLocks noGrp="1"/>
          </p:cNvSpPr>
          <p:nvPr>
            <p:ph type="title"/>
          </p:nvPr>
        </p:nvSpPr>
        <p:spPr>
          <a:xfrm>
            <a:off x="685801" y="138794"/>
            <a:ext cx="10131425" cy="808263"/>
          </a:xfrm>
        </p:spPr>
        <p:txBody>
          <a:bodyPr/>
          <a:lstStyle/>
          <a:p>
            <a:r>
              <a:rPr lang="en-GB" dirty="0"/>
              <a:t>RECRUITMENT PROCESS</a:t>
            </a:r>
          </a:p>
        </p:txBody>
      </p:sp>
      <p:graphicFrame>
        <p:nvGraphicFramePr>
          <p:cNvPr id="7" name="Content Placeholder 6">
            <a:extLst>
              <a:ext uri="{FF2B5EF4-FFF2-40B4-BE49-F238E27FC236}">
                <a16:creationId xmlns:a16="http://schemas.microsoft.com/office/drawing/2014/main" id="{B24CFDAB-B7A6-B77B-B1A0-DA3E31E16572}"/>
              </a:ext>
            </a:extLst>
          </p:cNvPr>
          <p:cNvGraphicFramePr>
            <a:graphicFrameLocks noGrp="1"/>
          </p:cNvGraphicFramePr>
          <p:nvPr>
            <p:ph idx="1"/>
            <p:extLst>
              <p:ext uri="{D42A27DB-BD31-4B8C-83A1-F6EECF244321}">
                <p14:modId xmlns:p14="http://schemas.microsoft.com/office/powerpoint/2010/main" val="1388192197"/>
              </p:ext>
            </p:extLst>
          </p:nvPr>
        </p:nvGraphicFramePr>
        <p:xfrm>
          <a:off x="130630" y="808265"/>
          <a:ext cx="3354090" cy="1737360"/>
        </p:xfrm>
        <a:graphic>
          <a:graphicData uri="http://schemas.openxmlformats.org/drawingml/2006/table">
            <a:tbl>
              <a:tblPr firstRow="1" bandRow="1">
                <a:tableStyleId>{5C22544A-7EE6-4342-B048-85BDC9FD1C3A}</a:tableStyleId>
              </a:tblPr>
              <a:tblGrid>
                <a:gridCol w="3354090">
                  <a:extLst>
                    <a:ext uri="{9D8B030D-6E8A-4147-A177-3AD203B41FA5}">
                      <a16:colId xmlns:a16="http://schemas.microsoft.com/office/drawing/2014/main" val="3104211565"/>
                    </a:ext>
                  </a:extLst>
                </a:gridCol>
              </a:tblGrid>
              <a:tr h="1737360">
                <a:tc>
                  <a:txBody>
                    <a:bodyPr/>
                    <a:lstStyle/>
                    <a:p>
                      <a:r>
                        <a:rPr lang="en-GB" dirty="0"/>
                        <a:t> </a:t>
                      </a:r>
                      <a:r>
                        <a:rPr lang="en-GB" dirty="0">
                          <a:solidFill>
                            <a:schemeClr val="accent3"/>
                          </a:solidFill>
                        </a:rPr>
                        <a:t>need</a:t>
                      </a:r>
                      <a:r>
                        <a:rPr lang="en-GB" dirty="0"/>
                        <a:t> </a:t>
                      </a:r>
                      <a:r>
                        <a:rPr lang="en-GB" dirty="0">
                          <a:solidFill>
                            <a:schemeClr val="accent3"/>
                          </a:solidFill>
                        </a:rPr>
                        <a:t>assessment</a:t>
                      </a:r>
                    </a:p>
                    <a:p>
                      <a:r>
                        <a:rPr lang="en-GB" dirty="0"/>
                        <a:t>Understanding how Tesco is growing or entering new markets, which may affect hiring needs and the types of candidates sought.</a:t>
                      </a:r>
                    </a:p>
                  </a:txBody>
                  <a:tcPr/>
                </a:tc>
                <a:extLst>
                  <a:ext uri="{0D108BD9-81ED-4DB2-BD59-A6C34878D82A}">
                    <a16:rowId xmlns:a16="http://schemas.microsoft.com/office/drawing/2014/main" val="3066701611"/>
                  </a:ext>
                </a:extLst>
              </a:tr>
            </a:tbl>
          </a:graphicData>
        </a:graphic>
      </p:graphicFrame>
      <p:sp>
        <p:nvSpPr>
          <p:cNvPr id="4" name="Date Placeholder 3">
            <a:extLst>
              <a:ext uri="{FF2B5EF4-FFF2-40B4-BE49-F238E27FC236}">
                <a16:creationId xmlns:a16="http://schemas.microsoft.com/office/drawing/2014/main" id="{5298AE87-222E-3718-90F9-FA740F29320E}"/>
              </a:ext>
            </a:extLst>
          </p:cNvPr>
          <p:cNvSpPr>
            <a:spLocks noGrp="1"/>
          </p:cNvSpPr>
          <p:nvPr>
            <p:ph type="dt" sz="half" idx="10"/>
          </p:nvPr>
        </p:nvSpPr>
        <p:spPr/>
        <p:txBody>
          <a:bodyPr/>
          <a:lstStyle/>
          <a:p>
            <a:fld id="{BE0A88F0-556B-4BB7-8AAB-D63AEB65C662}" type="datetime1">
              <a:rPr lang="en-US" smtClean="0"/>
              <a:t>2/9/2026</a:t>
            </a:fld>
            <a:endParaRPr lang="en-US"/>
          </a:p>
        </p:txBody>
      </p:sp>
      <p:sp>
        <p:nvSpPr>
          <p:cNvPr id="6" name="Slide Number Placeholder 5">
            <a:extLst>
              <a:ext uri="{FF2B5EF4-FFF2-40B4-BE49-F238E27FC236}">
                <a16:creationId xmlns:a16="http://schemas.microsoft.com/office/drawing/2014/main" id="{90886D82-D2B3-F7AC-180C-498631CEED13}"/>
              </a:ext>
            </a:extLst>
          </p:cNvPr>
          <p:cNvSpPr>
            <a:spLocks noGrp="1"/>
          </p:cNvSpPr>
          <p:nvPr>
            <p:ph type="sldNum" sz="quarter" idx="12"/>
          </p:nvPr>
        </p:nvSpPr>
        <p:spPr/>
        <p:txBody>
          <a:bodyPr/>
          <a:lstStyle/>
          <a:p>
            <a:fld id="{81D2C36F-4504-47C0-B82F-A167342A2754}" type="slidenum">
              <a:rPr lang="en-US" smtClean="0"/>
              <a:t>4</a:t>
            </a:fld>
            <a:endParaRPr lang="en-US"/>
          </a:p>
        </p:txBody>
      </p:sp>
      <p:graphicFrame>
        <p:nvGraphicFramePr>
          <p:cNvPr id="8" name="Table 7">
            <a:extLst>
              <a:ext uri="{FF2B5EF4-FFF2-40B4-BE49-F238E27FC236}">
                <a16:creationId xmlns:a16="http://schemas.microsoft.com/office/drawing/2014/main" id="{667C514E-BE3B-D4FE-CE29-592E2833B9D0}"/>
              </a:ext>
            </a:extLst>
          </p:cNvPr>
          <p:cNvGraphicFramePr>
            <a:graphicFrameLocks noGrp="1"/>
          </p:cNvGraphicFramePr>
          <p:nvPr>
            <p:extLst>
              <p:ext uri="{D42A27DB-BD31-4B8C-83A1-F6EECF244321}">
                <p14:modId xmlns:p14="http://schemas.microsoft.com/office/powerpoint/2010/main" val="167659414"/>
              </p:ext>
            </p:extLst>
          </p:nvPr>
        </p:nvGraphicFramePr>
        <p:xfrm>
          <a:off x="4000499" y="947056"/>
          <a:ext cx="3726149" cy="1463040"/>
        </p:xfrm>
        <a:graphic>
          <a:graphicData uri="http://schemas.openxmlformats.org/drawingml/2006/table">
            <a:tbl>
              <a:tblPr firstRow="1" bandRow="1">
                <a:tableStyleId>{5C22544A-7EE6-4342-B048-85BDC9FD1C3A}</a:tableStyleId>
              </a:tblPr>
              <a:tblGrid>
                <a:gridCol w="3726149">
                  <a:extLst>
                    <a:ext uri="{9D8B030D-6E8A-4147-A177-3AD203B41FA5}">
                      <a16:colId xmlns:a16="http://schemas.microsoft.com/office/drawing/2014/main" val="4019330134"/>
                    </a:ext>
                  </a:extLst>
                </a:gridCol>
              </a:tblGrid>
              <a:tr h="1391541">
                <a:tc>
                  <a:txBody>
                    <a:bodyPr/>
                    <a:lstStyle/>
                    <a:p>
                      <a:r>
                        <a:rPr lang="en-GB" dirty="0">
                          <a:solidFill>
                            <a:schemeClr val="accent3"/>
                          </a:solidFill>
                        </a:rPr>
                        <a:t>Checking</a:t>
                      </a:r>
                      <a:r>
                        <a:rPr lang="en-GB" dirty="0"/>
                        <a:t> </a:t>
                      </a:r>
                      <a:r>
                        <a:rPr lang="en-GB" dirty="0">
                          <a:solidFill>
                            <a:schemeClr val="accent3"/>
                          </a:solidFill>
                        </a:rPr>
                        <a:t>the</a:t>
                      </a:r>
                      <a:r>
                        <a:rPr lang="en-GB" dirty="0"/>
                        <a:t> </a:t>
                      </a:r>
                      <a:r>
                        <a:rPr lang="en-GB" dirty="0">
                          <a:solidFill>
                            <a:schemeClr val="accent3"/>
                          </a:solidFill>
                        </a:rPr>
                        <a:t>recruitment option</a:t>
                      </a:r>
                    </a:p>
                    <a:p>
                      <a:r>
                        <a:rPr lang="en-GB" dirty="0"/>
                        <a:t>External: Focusing on attracting candidates from outside Tesco to bring in fresh talent and diverse perspectives.</a:t>
                      </a:r>
                    </a:p>
                  </a:txBody>
                  <a:tcPr/>
                </a:tc>
                <a:extLst>
                  <a:ext uri="{0D108BD9-81ED-4DB2-BD59-A6C34878D82A}">
                    <a16:rowId xmlns:a16="http://schemas.microsoft.com/office/drawing/2014/main" val="664313475"/>
                  </a:ext>
                </a:extLst>
              </a:tr>
            </a:tbl>
          </a:graphicData>
        </a:graphic>
      </p:graphicFrame>
      <p:graphicFrame>
        <p:nvGraphicFramePr>
          <p:cNvPr id="9" name="Table 8">
            <a:extLst>
              <a:ext uri="{FF2B5EF4-FFF2-40B4-BE49-F238E27FC236}">
                <a16:creationId xmlns:a16="http://schemas.microsoft.com/office/drawing/2014/main" id="{6863285C-B73B-D537-CB3A-5C70D4CC837D}"/>
              </a:ext>
            </a:extLst>
          </p:cNvPr>
          <p:cNvGraphicFramePr>
            <a:graphicFrameLocks noGrp="1"/>
          </p:cNvGraphicFramePr>
          <p:nvPr>
            <p:extLst>
              <p:ext uri="{D42A27DB-BD31-4B8C-83A1-F6EECF244321}">
                <p14:modId xmlns:p14="http://schemas.microsoft.com/office/powerpoint/2010/main" val="1648483237"/>
              </p:ext>
            </p:extLst>
          </p:nvPr>
        </p:nvGraphicFramePr>
        <p:xfrm>
          <a:off x="8482693" y="428879"/>
          <a:ext cx="3562278" cy="1685672"/>
        </p:xfrm>
        <a:graphic>
          <a:graphicData uri="http://schemas.openxmlformats.org/drawingml/2006/table">
            <a:tbl>
              <a:tblPr firstRow="1" bandRow="1">
                <a:tableStyleId>{5C22544A-7EE6-4342-B048-85BDC9FD1C3A}</a:tableStyleId>
              </a:tblPr>
              <a:tblGrid>
                <a:gridCol w="3562278">
                  <a:extLst>
                    <a:ext uri="{9D8B030D-6E8A-4147-A177-3AD203B41FA5}">
                      <a16:colId xmlns:a16="http://schemas.microsoft.com/office/drawing/2014/main" val="3791994284"/>
                    </a:ext>
                  </a:extLst>
                </a:gridCol>
              </a:tblGrid>
              <a:tr h="1685672">
                <a:tc>
                  <a:txBody>
                    <a:bodyPr/>
                    <a:lstStyle/>
                    <a:p>
                      <a:r>
                        <a:rPr lang="en-GB" dirty="0">
                          <a:solidFill>
                            <a:schemeClr val="accent3"/>
                          </a:solidFill>
                        </a:rPr>
                        <a:t>Advertising</a:t>
                      </a:r>
                      <a:r>
                        <a:rPr lang="en-GB" dirty="0"/>
                        <a:t> </a:t>
                      </a:r>
                      <a:r>
                        <a:rPr lang="en-GB" dirty="0">
                          <a:solidFill>
                            <a:schemeClr val="accent3"/>
                          </a:solidFill>
                        </a:rPr>
                        <a:t>in</a:t>
                      </a:r>
                      <a:r>
                        <a:rPr lang="en-GB" dirty="0"/>
                        <a:t> </a:t>
                      </a:r>
                      <a:r>
                        <a:rPr lang="en-GB" dirty="0">
                          <a:solidFill>
                            <a:schemeClr val="accent3"/>
                          </a:solidFill>
                        </a:rPr>
                        <a:t>national</a:t>
                      </a:r>
                      <a:r>
                        <a:rPr lang="en-GB" dirty="0"/>
                        <a:t> </a:t>
                      </a:r>
                      <a:r>
                        <a:rPr lang="en-GB" dirty="0">
                          <a:solidFill>
                            <a:schemeClr val="accent3"/>
                          </a:solidFill>
                        </a:rPr>
                        <a:t>dailies</a:t>
                      </a:r>
                    </a:p>
                    <a:p>
                      <a:r>
                        <a:rPr lang="en-GB" dirty="0">
                          <a:solidFill>
                            <a:schemeClr val="tx1"/>
                          </a:solidFill>
                        </a:rPr>
                        <a:t>English: </a:t>
                      </a:r>
                      <a:r>
                        <a:rPr lang="en-GB" dirty="0"/>
                        <a:t>Placing job ads in major newspapers to reach audience and attract potential candidates.</a:t>
                      </a:r>
                      <a:br>
                        <a:rPr lang="en-GB" dirty="0"/>
                      </a:br>
                      <a:endParaRPr lang="en-GB" dirty="0">
                        <a:solidFill>
                          <a:schemeClr val="tx1"/>
                        </a:solidFill>
                      </a:endParaRPr>
                    </a:p>
                  </a:txBody>
                  <a:tcPr/>
                </a:tc>
                <a:extLst>
                  <a:ext uri="{0D108BD9-81ED-4DB2-BD59-A6C34878D82A}">
                    <a16:rowId xmlns:a16="http://schemas.microsoft.com/office/drawing/2014/main" val="838246756"/>
                  </a:ext>
                </a:extLst>
              </a:tr>
            </a:tbl>
          </a:graphicData>
        </a:graphic>
      </p:graphicFrame>
      <p:graphicFrame>
        <p:nvGraphicFramePr>
          <p:cNvPr id="10" name="Table 9">
            <a:extLst>
              <a:ext uri="{FF2B5EF4-FFF2-40B4-BE49-F238E27FC236}">
                <a16:creationId xmlns:a16="http://schemas.microsoft.com/office/drawing/2014/main" id="{B1EEA17E-EA7B-90EA-B799-6DA74F32E575}"/>
              </a:ext>
            </a:extLst>
          </p:cNvPr>
          <p:cNvGraphicFramePr>
            <a:graphicFrameLocks noGrp="1"/>
          </p:cNvGraphicFramePr>
          <p:nvPr>
            <p:extLst>
              <p:ext uri="{D42A27DB-BD31-4B8C-83A1-F6EECF244321}">
                <p14:modId xmlns:p14="http://schemas.microsoft.com/office/powerpoint/2010/main" val="1263811728"/>
              </p:ext>
            </p:extLst>
          </p:nvPr>
        </p:nvGraphicFramePr>
        <p:xfrm>
          <a:off x="8221435" y="2542357"/>
          <a:ext cx="3839935" cy="1737360"/>
        </p:xfrm>
        <a:graphic>
          <a:graphicData uri="http://schemas.openxmlformats.org/drawingml/2006/table">
            <a:tbl>
              <a:tblPr firstRow="1" bandRow="1">
                <a:tableStyleId>{5C22544A-7EE6-4342-B048-85BDC9FD1C3A}</a:tableStyleId>
              </a:tblPr>
              <a:tblGrid>
                <a:gridCol w="3839935">
                  <a:extLst>
                    <a:ext uri="{9D8B030D-6E8A-4147-A177-3AD203B41FA5}">
                      <a16:colId xmlns:a16="http://schemas.microsoft.com/office/drawing/2014/main" val="819433719"/>
                    </a:ext>
                  </a:extLst>
                </a:gridCol>
              </a:tblGrid>
              <a:tr h="1685672">
                <a:tc>
                  <a:txBody>
                    <a:bodyPr/>
                    <a:lstStyle/>
                    <a:p>
                      <a:r>
                        <a:rPr lang="en-GB" dirty="0">
                          <a:solidFill>
                            <a:schemeClr val="accent3"/>
                          </a:solidFill>
                        </a:rPr>
                        <a:t>Sorting</a:t>
                      </a:r>
                      <a:r>
                        <a:rPr lang="en-GB" dirty="0"/>
                        <a:t> </a:t>
                      </a:r>
                      <a:r>
                        <a:rPr lang="en-GB" dirty="0">
                          <a:solidFill>
                            <a:schemeClr val="accent3"/>
                          </a:solidFill>
                        </a:rPr>
                        <a:t>Application</a:t>
                      </a:r>
                    </a:p>
                    <a:p>
                      <a:r>
                        <a:rPr lang="en-GB" dirty="0">
                          <a:solidFill>
                            <a:schemeClr val="tx1"/>
                          </a:solidFill>
                        </a:rPr>
                        <a:t>Based</a:t>
                      </a:r>
                      <a:r>
                        <a:rPr lang="en-GB" dirty="0">
                          <a:solidFill>
                            <a:schemeClr val="accent3"/>
                          </a:solidFill>
                        </a:rPr>
                        <a:t> </a:t>
                      </a:r>
                      <a:r>
                        <a:rPr lang="en-GB" dirty="0">
                          <a:solidFill>
                            <a:schemeClr val="tx1"/>
                          </a:solidFill>
                        </a:rPr>
                        <a:t>on</a:t>
                      </a:r>
                      <a:r>
                        <a:rPr lang="en-GB" dirty="0">
                          <a:solidFill>
                            <a:schemeClr val="accent3"/>
                          </a:solidFill>
                        </a:rPr>
                        <a:t> </a:t>
                      </a:r>
                      <a:r>
                        <a:rPr lang="en-GB" dirty="0">
                          <a:solidFill>
                            <a:schemeClr val="tx1"/>
                          </a:solidFill>
                        </a:rPr>
                        <a:t>the</a:t>
                      </a:r>
                      <a:r>
                        <a:rPr lang="en-GB" dirty="0">
                          <a:solidFill>
                            <a:schemeClr val="accent3"/>
                          </a:solidFill>
                        </a:rPr>
                        <a:t> </a:t>
                      </a:r>
                      <a:r>
                        <a:rPr lang="en-GB" dirty="0">
                          <a:solidFill>
                            <a:schemeClr val="tx1"/>
                          </a:solidFill>
                        </a:rPr>
                        <a:t>selection</a:t>
                      </a:r>
                      <a:r>
                        <a:rPr lang="en-GB" dirty="0">
                          <a:solidFill>
                            <a:schemeClr val="accent3"/>
                          </a:solidFill>
                        </a:rPr>
                        <a:t> </a:t>
                      </a:r>
                      <a:r>
                        <a:rPr lang="en-GB" dirty="0">
                          <a:solidFill>
                            <a:schemeClr val="tx1"/>
                          </a:solidFill>
                        </a:rPr>
                        <a:t>criteria: </a:t>
                      </a:r>
                      <a:r>
                        <a:rPr lang="en-GB" dirty="0"/>
                        <a:t>Ensuring all recruitment decisions align with the defined qualifications and competencies needed for the job.</a:t>
                      </a:r>
                      <a:endParaRPr lang="en-GB" dirty="0">
                        <a:solidFill>
                          <a:schemeClr val="tx1"/>
                        </a:solidFill>
                      </a:endParaRPr>
                    </a:p>
                    <a:p>
                      <a:endParaRPr lang="en-GB" dirty="0">
                        <a:solidFill>
                          <a:schemeClr val="accent3"/>
                        </a:solidFill>
                      </a:endParaRPr>
                    </a:p>
                  </a:txBody>
                  <a:tcPr/>
                </a:tc>
                <a:extLst>
                  <a:ext uri="{0D108BD9-81ED-4DB2-BD59-A6C34878D82A}">
                    <a16:rowId xmlns:a16="http://schemas.microsoft.com/office/drawing/2014/main" val="3618504770"/>
                  </a:ext>
                </a:extLst>
              </a:tr>
            </a:tbl>
          </a:graphicData>
        </a:graphic>
      </p:graphicFrame>
      <p:sp>
        <p:nvSpPr>
          <p:cNvPr id="11" name="Arrow: Right 10">
            <a:extLst>
              <a:ext uri="{FF2B5EF4-FFF2-40B4-BE49-F238E27FC236}">
                <a16:creationId xmlns:a16="http://schemas.microsoft.com/office/drawing/2014/main" id="{3EC56DF8-EBCA-247E-0356-D1E9DF5A5FFB}"/>
              </a:ext>
            </a:extLst>
          </p:cNvPr>
          <p:cNvSpPr/>
          <p:nvPr/>
        </p:nvSpPr>
        <p:spPr>
          <a:xfrm>
            <a:off x="3561225" y="1599026"/>
            <a:ext cx="362769" cy="1810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39224396-E4EB-00CB-7729-435DFB3F1170}"/>
              </a:ext>
            </a:extLst>
          </p:cNvPr>
          <p:cNvSpPr/>
          <p:nvPr/>
        </p:nvSpPr>
        <p:spPr>
          <a:xfrm>
            <a:off x="7867183" y="1239050"/>
            <a:ext cx="555173" cy="30127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B4E354F8-212E-16A2-3427-3C145CC9C656}"/>
              </a:ext>
            </a:extLst>
          </p:cNvPr>
          <p:cNvSpPr/>
          <p:nvPr/>
        </p:nvSpPr>
        <p:spPr>
          <a:xfrm>
            <a:off x="10189860" y="2170835"/>
            <a:ext cx="224518" cy="256920"/>
          </a:xfrm>
          <a:prstGeom prst="downArrow">
            <a:avLst>
              <a:gd name="adj1" fmla="val 50000"/>
              <a:gd name="adj2" fmla="val 5842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14" name="Table 13">
            <a:extLst>
              <a:ext uri="{FF2B5EF4-FFF2-40B4-BE49-F238E27FC236}">
                <a16:creationId xmlns:a16="http://schemas.microsoft.com/office/drawing/2014/main" id="{A94F56EF-11BB-AF88-CB75-5418D4DFB795}"/>
              </a:ext>
            </a:extLst>
          </p:cNvPr>
          <p:cNvGraphicFramePr>
            <a:graphicFrameLocks noGrp="1"/>
          </p:cNvGraphicFramePr>
          <p:nvPr>
            <p:extLst>
              <p:ext uri="{D42A27DB-BD31-4B8C-83A1-F6EECF244321}">
                <p14:modId xmlns:p14="http://schemas.microsoft.com/office/powerpoint/2010/main" val="652736948"/>
              </p:ext>
            </p:extLst>
          </p:nvPr>
        </p:nvGraphicFramePr>
        <p:xfrm>
          <a:off x="4131128" y="2718708"/>
          <a:ext cx="3595519" cy="1737360"/>
        </p:xfrm>
        <a:graphic>
          <a:graphicData uri="http://schemas.openxmlformats.org/drawingml/2006/table">
            <a:tbl>
              <a:tblPr firstRow="1" bandRow="1">
                <a:tableStyleId>{5C22544A-7EE6-4342-B048-85BDC9FD1C3A}</a:tableStyleId>
              </a:tblPr>
              <a:tblGrid>
                <a:gridCol w="3595519">
                  <a:extLst>
                    <a:ext uri="{9D8B030D-6E8A-4147-A177-3AD203B41FA5}">
                      <a16:colId xmlns:a16="http://schemas.microsoft.com/office/drawing/2014/main" val="1198768089"/>
                    </a:ext>
                  </a:extLst>
                </a:gridCol>
              </a:tblGrid>
              <a:tr h="1561010">
                <a:tc>
                  <a:txBody>
                    <a:bodyPr/>
                    <a:lstStyle/>
                    <a:p>
                      <a:r>
                        <a:rPr lang="en-GB" dirty="0">
                          <a:solidFill>
                            <a:schemeClr val="accent3"/>
                          </a:solidFill>
                        </a:rPr>
                        <a:t>Written</a:t>
                      </a:r>
                      <a:r>
                        <a:rPr lang="en-GB" dirty="0"/>
                        <a:t> </a:t>
                      </a:r>
                      <a:r>
                        <a:rPr lang="en-GB" dirty="0">
                          <a:solidFill>
                            <a:schemeClr val="accent3"/>
                          </a:solidFill>
                        </a:rPr>
                        <a:t>text</a:t>
                      </a:r>
                    </a:p>
                    <a:p>
                      <a:r>
                        <a:rPr lang="en-GB" dirty="0"/>
                        <a:t>Communicational skills: Assessing a candidate's ability to communicate effectively, which is crucial in a customer-focused environment like Tesco.</a:t>
                      </a:r>
                    </a:p>
                  </a:txBody>
                  <a:tcPr/>
                </a:tc>
                <a:extLst>
                  <a:ext uri="{0D108BD9-81ED-4DB2-BD59-A6C34878D82A}">
                    <a16:rowId xmlns:a16="http://schemas.microsoft.com/office/drawing/2014/main" val="607093860"/>
                  </a:ext>
                </a:extLst>
              </a:tr>
            </a:tbl>
          </a:graphicData>
        </a:graphic>
      </p:graphicFrame>
      <p:graphicFrame>
        <p:nvGraphicFramePr>
          <p:cNvPr id="15" name="Table 14">
            <a:extLst>
              <a:ext uri="{FF2B5EF4-FFF2-40B4-BE49-F238E27FC236}">
                <a16:creationId xmlns:a16="http://schemas.microsoft.com/office/drawing/2014/main" id="{AED663A0-F295-AAEA-B7C4-6B77D0C62D77}"/>
              </a:ext>
            </a:extLst>
          </p:cNvPr>
          <p:cNvGraphicFramePr>
            <a:graphicFrameLocks noGrp="1"/>
          </p:cNvGraphicFramePr>
          <p:nvPr>
            <p:extLst>
              <p:ext uri="{D42A27DB-BD31-4B8C-83A1-F6EECF244321}">
                <p14:modId xmlns:p14="http://schemas.microsoft.com/office/powerpoint/2010/main" val="2005542586"/>
              </p:ext>
            </p:extLst>
          </p:nvPr>
        </p:nvGraphicFramePr>
        <p:xfrm>
          <a:off x="130629" y="2718707"/>
          <a:ext cx="3536829" cy="2286000"/>
        </p:xfrm>
        <a:graphic>
          <a:graphicData uri="http://schemas.openxmlformats.org/drawingml/2006/table">
            <a:tbl>
              <a:tblPr firstRow="1" bandRow="1">
                <a:tableStyleId>{5C22544A-7EE6-4342-B048-85BDC9FD1C3A}</a:tableStyleId>
              </a:tblPr>
              <a:tblGrid>
                <a:gridCol w="3536829">
                  <a:extLst>
                    <a:ext uri="{9D8B030D-6E8A-4147-A177-3AD203B41FA5}">
                      <a16:colId xmlns:a16="http://schemas.microsoft.com/office/drawing/2014/main" val="2237350342"/>
                    </a:ext>
                  </a:extLst>
                </a:gridCol>
              </a:tblGrid>
              <a:tr h="2163855">
                <a:tc>
                  <a:txBody>
                    <a:bodyPr/>
                    <a:lstStyle/>
                    <a:p>
                      <a:r>
                        <a:rPr lang="en-GB" dirty="0">
                          <a:solidFill>
                            <a:schemeClr val="accent3"/>
                          </a:solidFill>
                        </a:rPr>
                        <a:t>Interview</a:t>
                      </a:r>
                    </a:p>
                    <a:p>
                      <a:r>
                        <a:rPr lang="en-GB" dirty="0">
                          <a:solidFill>
                            <a:schemeClr val="tx1"/>
                          </a:solidFill>
                        </a:rPr>
                        <a:t>Preliminary</a:t>
                      </a:r>
                      <a:r>
                        <a:rPr lang="en-GB" dirty="0">
                          <a:solidFill>
                            <a:schemeClr val="accent3"/>
                          </a:solidFill>
                        </a:rPr>
                        <a:t> </a:t>
                      </a:r>
                      <a:r>
                        <a:rPr lang="en-GB" dirty="0">
                          <a:solidFill>
                            <a:schemeClr val="tx1"/>
                          </a:solidFill>
                        </a:rPr>
                        <a:t>interview elimination process(short listing) - </a:t>
                      </a:r>
                      <a:r>
                        <a:rPr lang="en-GB" dirty="0"/>
                        <a:t>A first round of interviews, often brief, to eliminate candidates who do not meet the basic requirements before moving on to more comprehensive evaluations.</a:t>
                      </a:r>
                      <a:endParaRPr lang="en-GB" dirty="0">
                        <a:solidFill>
                          <a:schemeClr val="tx1"/>
                        </a:solidFill>
                      </a:endParaRPr>
                    </a:p>
                  </a:txBody>
                  <a:tcPr/>
                </a:tc>
                <a:extLst>
                  <a:ext uri="{0D108BD9-81ED-4DB2-BD59-A6C34878D82A}">
                    <a16:rowId xmlns:a16="http://schemas.microsoft.com/office/drawing/2014/main" val="2174162057"/>
                  </a:ext>
                </a:extLst>
              </a:tr>
            </a:tbl>
          </a:graphicData>
        </a:graphic>
      </p:graphicFrame>
      <p:sp>
        <p:nvSpPr>
          <p:cNvPr id="16" name="Arrow: Left 15">
            <a:extLst>
              <a:ext uri="{FF2B5EF4-FFF2-40B4-BE49-F238E27FC236}">
                <a16:creationId xmlns:a16="http://schemas.microsoft.com/office/drawing/2014/main" id="{A0AA3016-05F3-43D9-1031-5059C40168D8}"/>
              </a:ext>
            </a:extLst>
          </p:cNvPr>
          <p:cNvSpPr/>
          <p:nvPr/>
        </p:nvSpPr>
        <p:spPr>
          <a:xfrm>
            <a:off x="7773425" y="3603143"/>
            <a:ext cx="432197" cy="17292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44BBB730-6565-E287-ED15-33C5DAAF90D2}"/>
              </a:ext>
            </a:extLst>
          </p:cNvPr>
          <p:cNvSpPr/>
          <p:nvPr/>
        </p:nvSpPr>
        <p:spPr>
          <a:xfrm>
            <a:off x="3714236" y="3776066"/>
            <a:ext cx="400564" cy="24639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8" name="Table 17">
            <a:extLst>
              <a:ext uri="{FF2B5EF4-FFF2-40B4-BE49-F238E27FC236}">
                <a16:creationId xmlns:a16="http://schemas.microsoft.com/office/drawing/2014/main" id="{A85D256F-346A-421F-F05B-D370C3ED612D}"/>
              </a:ext>
            </a:extLst>
          </p:cNvPr>
          <p:cNvGraphicFramePr>
            <a:graphicFrameLocks noGrp="1"/>
          </p:cNvGraphicFramePr>
          <p:nvPr>
            <p:extLst>
              <p:ext uri="{D42A27DB-BD31-4B8C-83A1-F6EECF244321}">
                <p14:modId xmlns:p14="http://schemas.microsoft.com/office/powerpoint/2010/main" val="531764506"/>
              </p:ext>
            </p:extLst>
          </p:nvPr>
        </p:nvGraphicFramePr>
        <p:xfrm>
          <a:off x="123582" y="5258974"/>
          <a:ext cx="4236636" cy="1517383"/>
        </p:xfrm>
        <a:graphic>
          <a:graphicData uri="http://schemas.openxmlformats.org/drawingml/2006/table">
            <a:tbl>
              <a:tblPr firstRow="1" bandRow="1">
                <a:tableStyleId>{5C22544A-7EE6-4342-B048-85BDC9FD1C3A}</a:tableStyleId>
              </a:tblPr>
              <a:tblGrid>
                <a:gridCol w="4236636">
                  <a:extLst>
                    <a:ext uri="{9D8B030D-6E8A-4147-A177-3AD203B41FA5}">
                      <a16:colId xmlns:a16="http://schemas.microsoft.com/office/drawing/2014/main" val="2212997277"/>
                    </a:ext>
                  </a:extLst>
                </a:gridCol>
              </a:tblGrid>
              <a:tr h="1517383">
                <a:tc>
                  <a:txBody>
                    <a:bodyPr/>
                    <a:lstStyle/>
                    <a:p>
                      <a:r>
                        <a:rPr lang="en-GB" dirty="0">
                          <a:solidFill>
                            <a:schemeClr val="accent3"/>
                          </a:solidFill>
                        </a:rPr>
                        <a:t>Selection</a:t>
                      </a:r>
                      <a:br>
                        <a:rPr lang="en-GB" dirty="0"/>
                      </a:br>
                      <a:r>
                        <a:rPr lang="en-GB" dirty="0"/>
                        <a:t>Application blank filling: Candidates complete a standardized application form to provide essential information about their qualifications and experience.</a:t>
                      </a:r>
                      <a:endParaRPr lang="en-GB" dirty="0">
                        <a:solidFill>
                          <a:schemeClr val="tx1"/>
                        </a:solidFill>
                      </a:endParaRPr>
                    </a:p>
                  </a:txBody>
                  <a:tcPr/>
                </a:tc>
                <a:extLst>
                  <a:ext uri="{0D108BD9-81ED-4DB2-BD59-A6C34878D82A}">
                    <a16:rowId xmlns:a16="http://schemas.microsoft.com/office/drawing/2014/main" val="2837594553"/>
                  </a:ext>
                </a:extLst>
              </a:tr>
            </a:tbl>
          </a:graphicData>
        </a:graphic>
      </p:graphicFrame>
      <p:sp>
        <p:nvSpPr>
          <p:cNvPr id="19" name="Arrow: Down 18">
            <a:extLst>
              <a:ext uri="{FF2B5EF4-FFF2-40B4-BE49-F238E27FC236}">
                <a16:creationId xmlns:a16="http://schemas.microsoft.com/office/drawing/2014/main" id="{98781ACB-4576-A7C8-8CA3-F4B2218CCD28}"/>
              </a:ext>
            </a:extLst>
          </p:cNvPr>
          <p:cNvSpPr/>
          <p:nvPr/>
        </p:nvSpPr>
        <p:spPr>
          <a:xfrm>
            <a:off x="1626120" y="5038538"/>
            <a:ext cx="127586" cy="19149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0" name="Table 19">
            <a:extLst>
              <a:ext uri="{FF2B5EF4-FFF2-40B4-BE49-F238E27FC236}">
                <a16:creationId xmlns:a16="http://schemas.microsoft.com/office/drawing/2014/main" id="{0985708D-1D93-F7D4-36BD-B1FDA8D80E67}"/>
              </a:ext>
            </a:extLst>
          </p:cNvPr>
          <p:cNvGraphicFramePr>
            <a:graphicFrameLocks noGrp="1"/>
          </p:cNvGraphicFramePr>
          <p:nvPr>
            <p:extLst>
              <p:ext uri="{D42A27DB-BD31-4B8C-83A1-F6EECF244321}">
                <p14:modId xmlns:p14="http://schemas.microsoft.com/office/powerpoint/2010/main" val="2610061595"/>
              </p:ext>
            </p:extLst>
          </p:nvPr>
        </p:nvGraphicFramePr>
        <p:xfrm>
          <a:off x="4743450" y="4664743"/>
          <a:ext cx="3317350" cy="2054463"/>
        </p:xfrm>
        <a:graphic>
          <a:graphicData uri="http://schemas.openxmlformats.org/drawingml/2006/table">
            <a:tbl>
              <a:tblPr firstRow="1" bandRow="1">
                <a:tableStyleId>{5C22544A-7EE6-4342-B048-85BDC9FD1C3A}</a:tableStyleId>
              </a:tblPr>
              <a:tblGrid>
                <a:gridCol w="3317350">
                  <a:extLst>
                    <a:ext uri="{9D8B030D-6E8A-4147-A177-3AD203B41FA5}">
                      <a16:colId xmlns:a16="http://schemas.microsoft.com/office/drawing/2014/main" val="2606731125"/>
                    </a:ext>
                  </a:extLst>
                </a:gridCol>
              </a:tblGrid>
              <a:tr h="2054463">
                <a:tc>
                  <a:txBody>
                    <a:bodyPr/>
                    <a:lstStyle/>
                    <a:p>
                      <a:r>
                        <a:rPr lang="en-GB" dirty="0">
                          <a:solidFill>
                            <a:schemeClr val="accent3"/>
                          </a:solidFill>
                        </a:rPr>
                        <a:t>Orientation/Induction</a:t>
                      </a:r>
                    </a:p>
                    <a:p>
                      <a:r>
                        <a:rPr lang="en-GB" dirty="0"/>
                        <a:t>Placement: The process of welcoming new hires and providing them with the necessary training and information to integrate into the company.</a:t>
                      </a:r>
                    </a:p>
                  </a:txBody>
                  <a:tcPr/>
                </a:tc>
                <a:extLst>
                  <a:ext uri="{0D108BD9-81ED-4DB2-BD59-A6C34878D82A}">
                    <a16:rowId xmlns:a16="http://schemas.microsoft.com/office/drawing/2014/main" val="490216284"/>
                  </a:ext>
                </a:extLst>
              </a:tr>
            </a:tbl>
          </a:graphicData>
        </a:graphic>
      </p:graphicFrame>
      <p:sp>
        <p:nvSpPr>
          <p:cNvPr id="21" name="Arrow: Right 20">
            <a:extLst>
              <a:ext uri="{FF2B5EF4-FFF2-40B4-BE49-F238E27FC236}">
                <a16:creationId xmlns:a16="http://schemas.microsoft.com/office/drawing/2014/main" id="{CF8424DD-FA8E-3B9C-F675-2833B3A80E8B}"/>
              </a:ext>
            </a:extLst>
          </p:cNvPr>
          <p:cNvSpPr/>
          <p:nvPr/>
        </p:nvSpPr>
        <p:spPr>
          <a:xfrm>
            <a:off x="4380681" y="5793051"/>
            <a:ext cx="362769" cy="15063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22" name="Table 21">
            <a:extLst>
              <a:ext uri="{FF2B5EF4-FFF2-40B4-BE49-F238E27FC236}">
                <a16:creationId xmlns:a16="http://schemas.microsoft.com/office/drawing/2014/main" id="{D43D9275-6E2B-86CD-2307-F9715592E4A0}"/>
              </a:ext>
            </a:extLst>
          </p:cNvPr>
          <p:cNvGraphicFramePr>
            <a:graphicFrameLocks noGrp="1"/>
          </p:cNvGraphicFramePr>
          <p:nvPr>
            <p:extLst>
              <p:ext uri="{D42A27DB-BD31-4B8C-83A1-F6EECF244321}">
                <p14:modId xmlns:p14="http://schemas.microsoft.com/office/powerpoint/2010/main" val="58477170"/>
              </p:ext>
            </p:extLst>
          </p:nvPr>
        </p:nvGraphicFramePr>
        <p:xfrm>
          <a:off x="8589660" y="4531179"/>
          <a:ext cx="3455311" cy="2188027"/>
        </p:xfrm>
        <a:graphic>
          <a:graphicData uri="http://schemas.openxmlformats.org/drawingml/2006/table">
            <a:tbl>
              <a:tblPr firstRow="1" bandRow="1">
                <a:tableStyleId>{5C22544A-7EE6-4342-B048-85BDC9FD1C3A}</a:tableStyleId>
              </a:tblPr>
              <a:tblGrid>
                <a:gridCol w="3455311">
                  <a:extLst>
                    <a:ext uri="{9D8B030D-6E8A-4147-A177-3AD203B41FA5}">
                      <a16:colId xmlns:a16="http://schemas.microsoft.com/office/drawing/2014/main" val="1134328285"/>
                    </a:ext>
                  </a:extLst>
                </a:gridCol>
              </a:tblGrid>
              <a:tr h="2188027">
                <a:tc>
                  <a:txBody>
                    <a:bodyPr/>
                    <a:lstStyle/>
                    <a:p>
                      <a:r>
                        <a:rPr lang="en-GB" dirty="0">
                          <a:solidFill>
                            <a:schemeClr val="accent3"/>
                          </a:solidFill>
                        </a:rPr>
                        <a:t>Follow</a:t>
                      </a:r>
                      <a:r>
                        <a:rPr lang="en-GB" dirty="0"/>
                        <a:t> </a:t>
                      </a:r>
                      <a:r>
                        <a:rPr lang="en-GB" dirty="0">
                          <a:solidFill>
                            <a:schemeClr val="accent3"/>
                          </a:solidFill>
                        </a:rPr>
                        <a:t>up</a:t>
                      </a:r>
                    </a:p>
                    <a:p>
                      <a:r>
                        <a:rPr lang="en-GB" dirty="0"/>
                        <a:t>HR department Interact with new entrants: The HR team engages with new employees to assist with onboarding and ensure they feel welcomed and supported in their new roles.</a:t>
                      </a:r>
                    </a:p>
                  </a:txBody>
                  <a:tcPr/>
                </a:tc>
                <a:extLst>
                  <a:ext uri="{0D108BD9-81ED-4DB2-BD59-A6C34878D82A}">
                    <a16:rowId xmlns:a16="http://schemas.microsoft.com/office/drawing/2014/main" val="2268487923"/>
                  </a:ext>
                </a:extLst>
              </a:tr>
            </a:tbl>
          </a:graphicData>
        </a:graphic>
      </p:graphicFrame>
      <p:sp>
        <p:nvSpPr>
          <p:cNvPr id="23" name="Arrow: Right 22">
            <a:extLst>
              <a:ext uri="{FF2B5EF4-FFF2-40B4-BE49-F238E27FC236}">
                <a16:creationId xmlns:a16="http://schemas.microsoft.com/office/drawing/2014/main" id="{3EF379B2-5F53-4D85-C053-4BE3E11D16F9}"/>
              </a:ext>
            </a:extLst>
          </p:cNvPr>
          <p:cNvSpPr/>
          <p:nvPr/>
        </p:nvSpPr>
        <p:spPr>
          <a:xfrm>
            <a:off x="8137000" y="5584087"/>
            <a:ext cx="432197" cy="35959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17562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F07E-D636-BC2A-F813-6A650B182E2E}"/>
              </a:ext>
            </a:extLst>
          </p:cNvPr>
          <p:cNvSpPr>
            <a:spLocks noGrp="1"/>
          </p:cNvSpPr>
          <p:nvPr>
            <p:ph type="title"/>
          </p:nvPr>
        </p:nvSpPr>
        <p:spPr>
          <a:xfrm>
            <a:off x="4955458" y="639097"/>
            <a:ext cx="6593075" cy="1612490"/>
          </a:xfrm>
        </p:spPr>
        <p:txBody>
          <a:bodyPr>
            <a:normAutofit/>
          </a:bodyPr>
          <a:lstStyle/>
          <a:p>
            <a:pPr>
              <a:lnSpc>
                <a:spcPct val="90000"/>
              </a:lnSpc>
            </a:pPr>
            <a:r>
              <a:rPr lang="en-GB" sz="2500"/>
              <a:t>Steps in recruiting the right team member to ensure the smooth running of the organisation.</a:t>
            </a:r>
            <a:br>
              <a:rPr lang="en-GB" sz="2500"/>
            </a:br>
            <a:endParaRPr lang="en-GB" sz="2500"/>
          </a:p>
        </p:txBody>
      </p:sp>
      <p:pic>
        <p:nvPicPr>
          <p:cNvPr id="4098" name="Picture 2" descr="Tesco Online Shopping - Super Market Near Me Open">
            <a:extLst>
              <a:ext uri="{FF2B5EF4-FFF2-40B4-BE49-F238E27FC236}">
                <a16:creationId xmlns:a16="http://schemas.microsoft.com/office/drawing/2014/main" id="{D53400CF-473A-1AA6-5064-291D40BBB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858" r="30583"/>
          <a:stretch>
            <a:fillRect/>
          </a:stretch>
        </p:blipFill>
        <p:spPr bwMode="auto">
          <a:xfrm>
            <a:off x="20" y="975"/>
            <a:ext cx="463598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017440-B7B1-7CF9-84DD-4369891710EF}"/>
              </a:ext>
            </a:extLst>
          </p:cNvPr>
          <p:cNvSpPr>
            <a:spLocks noGrp="1"/>
          </p:cNvSpPr>
          <p:nvPr>
            <p:ph idx="1"/>
          </p:nvPr>
        </p:nvSpPr>
        <p:spPr>
          <a:xfrm>
            <a:off x="4955458" y="2251587"/>
            <a:ext cx="6593075" cy="3972232"/>
          </a:xfrm>
        </p:spPr>
        <p:txBody>
          <a:bodyPr>
            <a:normAutofit/>
          </a:bodyPr>
          <a:lstStyle/>
          <a:p>
            <a:pPr marL="0" indent="0">
              <a:lnSpc>
                <a:spcPct val="90000"/>
              </a:lnSpc>
              <a:buNone/>
            </a:pPr>
            <a:r>
              <a:rPr lang="en-GB" sz="1700"/>
              <a:t>As an HR practitioner at Tesco, ensuring the smooth running of the organization through recruitment starts with a thorough identification of the business need, understanding the specific role and skills required to fill gaps or support growth. This leads to the definition of a clear job description, detailing responsibilities and expected competencies. Next, we attract talent through various channels, leveraging Tesco's brand and reaching a diverse pool of candidates. Applications are then carefully screened to identify those who best match the initial criteria. The assessment phase involves a multi-faceted approach, often including interviews, practical tests, and sometimes assessment </a:t>
            </a:r>
            <a:r>
              <a:rPr lang="en-GB" sz="1700" err="1"/>
              <a:t>centers</a:t>
            </a:r>
            <a:r>
              <a:rPr lang="en-GB" sz="1700"/>
              <a:t>, to comprehensively evaluate candidates' skills, experience, and cultural fit. Following this, the most suitable individual is selected, and a competitive offer is extended. Finally, a robust onboarding process is crucial to integrate the new team member effectively, ensuring they quickly become productive and feel a part of the Tesco family, contributing to the overall efficiency and success of the organization.</a:t>
            </a:r>
          </a:p>
        </p:txBody>
      </p:sp>
      <p:sp>
        <p:nvSpPr>
          <p:cNvPr id="5" name="Footer Placeholder 4">
            <a:extLst>
              <a:ext uri="{FF2B5EF4-FFF2-40B4-BE49-F238E27FC236}">
                <a16:creationId xmlns:a16="http://schemas.microsoft.com/office/drawing/2014/main" id="{474EF44F-9387-89DB-954D-2A03431F321A}"/>
              </a:ext>
            </a:extLst>
          </p:cNvPr>
          <p:cNvSpPr>
            <a:spLocks noGrp="1"/>
          </p:cNvSpPr>
          <p:nvPr>
            <p:ph type="ftr" sz="quarter" idx="11"/>
          </p:nvPr>
        </p:nvSpPr>
        <p:spPr>
          <a:xfrm>
            <a:off x="719663" y="6391687"/>
            <a:ext cx="3826937" cy="377825"/>
          </a:xfrm>
        </p:spPr>
        <p:txBody>
          <a:bodyPr>
            <a:normAutofit/>
          </a:bodyPr>
          <a:lstStyle/>
          <a:p>
            <a:endParaRPr lang="en-US">
              <a:solidFill>
                <a:srgbClr val="FFFFFF"/>
              </a:solidFill>
            </a:endParaRPr>
          </a:p>
        </p:txBody>
      </p:sp>
      <p:sp>
        <p:nvSpPr>
          <p:cNvPr id="4" name="Date Placeholder 3">
            <a:extLst>
              <a:ext uri="{FF2B5EF4-FFF2-40B4-BE49-F238E27FC236}">
                <a16:creationId xmlns:a16="http://schemas.microsoft.com/office/drawing/2014/main" id="{66FD23EA-6643-5CFF-AC2B-F9EA9E9670D8}"/>
              </a:ext>
            </a:extLst>
          </p:cNvPr>
          <p:cNvSpPr>
            <a:spLocks noGrp="1"/>
          </p:cNvSpPr>
          <p:nvPr>
            <p:ph type="dt" sz="half" idx="10"/>
          </p:nvPr>
        </p:nvSpPr>
        <p:spPr>
          <a:xfrm>
            <a:off x="9286517" y="6391687"/>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3B8B69C3-4E26-5870-2F66-ED45D86B8CF5}"/>
              </a:ext>
            </a:extLst>
          </p:cNvPr>
          <p:cNvSpPr>
            <a:spLocks noGrp="1"/>
          </p:cNvSpPr>
          <p:nvPr>
            <p:ph type="sldNum" sz="quarter" idx="12"/>
          </p:nvPr>
        </p:nvSpPr>
        <p:spPr>
          <a:xfrm>
            <a:off x="10962917" y="6391687"/>
            <a:ext cx="551167" cy="377825"/>
          </a:xfrm>
        </p:spPr>
        <p:txBody>
          <a:bodyPr>
            <a:normAutofit/>
          </a:bodyPr>
          <a:lstStyle/>
          <a:p>
            <a:pPr>
              <a:spcAft>
                <a:spcPts val="600"/>
              </a:spcAft>
            </a:pPr>
            <a:fld id="{81D2C36F-4504-47C0-B82F-A167342A2754}" type="slidenum">
              <a:rPr lang="en-US" smtClean="0"/>
              <a:pPr>
                <a:spcAft>
                  <a:spcPts val="600"/>
                </a:spcAft>
              </a:pPr>
              <a:t>5</a:t>
            </a:fld>
            <a:endParaRPr lang="en-US"/>
          </a:p>
        </p:txBody>
      </p:sp>
    </p:spTree>
    <p:extLst>
      <p:ext uri="{BB962C8B-B14F-4D97-AF65-F5344CB8AC3E}">
        <p14:creationId xmlns:p14="http://schemas.microsoft.com/office/powerpoint/2010/main" val="4125922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10 Tesco eGift Card - Tesco | Groupon">
            <a:extLst>
              <a:ext uri="{FF2B5EF4-FFF2-40B4-BE49-F238E27FC236}">
                <a16:creationId xmlns:a16="http://schemas.microsoft.com/office/drawing/2014/main" id="{A4CA5BAE-43BB-996A-F2F4-F77786A10010}"/>
              </a:ext>
            </a:extLst>
          </p:cNvPr>
          <p:cNvPicPr>
            <a:picLocks noChangeAspect="1" noChangeArrowheads="1"/>
          </p:cNvPicPr>
          <p:nvPr/>
        </p:nvPicPr>
        <p:blipFill>
          <a:blip r:embed="rId2">
            <a:alphaModFix amt="25000"/>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131" name="Picture 513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DE2E9674-1AC3-0D65-65D8-4C67FEA82781}"/>
              </a:ext>
            </a:extLst>
          </p:cNvPr>
          <p:cNvSpPr>
            <a:spLocks noGrp="1"/>
          </p:cNvSpPr>
          <p:nvPr>
            <p:ph type="title"/>
          </p:nvPr>
        </p:nvSpPr>
        <p:spPr>
          <a:xfrm>
            <a:off x="685801" y="609600"/>
            <a:ext cx="10131425" cy="1456267"/>
          </a:xfrm>
        </p:spPr>
        <p:txBody>
          <a:bodyPr>
            <a:normAutofit/>
          </a:bodyPr>
          <a:lstStyle/>
          <a:p>
            <a:r>
              <a:rPr lang="en-GB" b="1" dirty="0"/>
              <a:t>Job analysis</a:t>
            </a:r>
            <a:endParaRPr lang="en-GB" dirty="0"/>
          </a:p>
        </p:txBody>
      </p:sp>
      <p:sp>
        <p:nvSpPr>
          <p:cNvPr id="3" name="Content Placeholder 2">
            <a:extLst>
              <a:ext uri="{FF2B5EF4-FFF2-40B4-BE49-F238E27FC236}">
                <a16:creationId xmlns:a16="http://schemas.microsoft.com/office/drawing/2014/main" id="{69606FD5-2519-FC2B-CB9D-E2B5A736F26E}"/>
              </a:ext>
            </a:extLst>
          </p:cNvPr>
          <p:cNvSpPr>
            <a:spLocks noGrp="1"/>
          </p:cNvSpPr>
          <p:nvPr>
            <p:ph idx="1"/>
          </p:nvPr>
        </p:nvSpPr>
        <p:spPr>
          <a:xfrm>
            <a:off x="685801" y="2142067"/>
            <a:ext cx="10131425" cy="3649133"/>
          </a:xfrm>
        </p:spPr>
        <p:txBody>
          <a:bodyPr>
            <a:normAutofit/>
          </a:bodyPr>
          <a:lstStyle/>
          <a:p>
            <a:pPr marL="0" indent="0">
              <a:buNone/>
            </a:pPr>
            <a:r>
              <a:rPr lang="en-GB" dirty="0"/>
              <a:t> This is where we thoroughly investigate what the job entails. For a Tesco team member, this would involve observing existing staff in similar roles, talking to team leaders and managers about daily tasks, responsibilities, and the challenges they face. We'd look at things like the physical demands (lifting, standing), the required interaction with customers, the use of equipment (tills, scanners), and the specific shift patterns. The goal is to gather all the data needed to understand the role's true nature and requirements.</a:t>
            </a:r>
          </a:p>
        </p:txBody>
      </p:sp>
      <p:sp>
        <p:nvSpPr>
          <p:cNvPr id="5" name="Footer Placeholder 4">
            <a:extLst>
              <a:ext uri="{FF2B5EF4-FFF2-40B4-BE49-F238E27FC236}">
                <a16:creationId xmlns:a16="http://schemas.microsoft.com/office/drawing/2014/main" id="{04AC7FF0-846C-C69D-5802-80FA7BF0719F}"/>
              </a:ext>
            </a:extLst>
          </p:cNvPr>
          <p:cNvSpPr>
            <a:spLocks noGrp="1"/>
          </p:cNvSpPr>
          <p:nvPr>
            <p:ph type="ftr" sz="quarter" idx="11"/>
          </p:nvPr>
        </p:nvSpPr>
        <p:spPr>
          <a:xfrm>
            <a:off x="685800" y="5870575"/>
            <a:ext cx="7827659" cy="377825"/>
          </a:xfrm>
        </p:spPr>
        <p:txBody>
          <a:bodyPr>
            <a:normAutofit/>
          </a:bodyPr>
          <a:lstStyle/>
          <a:p>
            <a:endParaRPr lang="en-US"/>
          </a:p>
        </p:txBody>
      </p:sp>
      <p:sp>
        <p:nvSpPr>
          <p:cNvPr id="4" name="Date Placeholder 3">
            <a:extLst>
              <a:ext uri="{FF2B5EF4-FFF2-40B4-BE49-F238E27FC236}">
                <a16:creationId xmlns:a16="http://schemas.microsoft.com/office/drawing/2014/main" id="{E2620014-967F-CE74-3AEA-85499B066268}"/>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07B0D50F-1FD9-D3EA-5CCB-AA665C25B03F}"/>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6</a:t>
            </a:fld>
            <a:endParaRPr lang="en-US"/>
          </a:p>
        </p:txBody>
      </p:sp>
    </p:spTree>
    <p:extLst>
      <p:ext uri="{BB962C8B-B14F-4D97-AF65-F5344CB8AC3E}">
        <p14:creationId xmlns:p14="http://schemas.microsoft.com/office/powerpoint/2010/main" val="1822612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6146" name="Picture 2" descr="£10 Tesco eGift Card - Tesco | Groupon">
            <a:extLst>
              <a:ext uri="{FF2B5EF4-FFF2-40B4-BE49-F238E27FC236}">
                <a16:creationId xmlns:a16="http://schemas.microsoft.com/office/drawing/2014/main" id="{1FFB15C8-1EA8-4578-D48B-7A4A88A3EC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6150">
            <a:extLst>
              <a:ext uri="{FF2B5EF4-FFF2-40B4-BE49-F238E27FC236}">
                <a16:creationId xmlns:a16="http://schemas.microsoft.com/office/drawing/2014/main" id="{C63E20F8-074D-4B3B-AE66-7BBD6F1CB7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53" name="Rectangle 6152">
            <a:extLst>
              <a:ext uri="{FF2B5EF4-FFF2-40B4-BE49-F238E27FC236}">
                <a16:creationId xmlns:a16="http://schemas.microsoft.com/office/drawing/2014/main" id="{168A5C37-E0A9-462D-BC65-C14D9025F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62026" y="607814"/>
            <a:ext cx="10264775" cy="5640586"/>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prstClr val="white"/>
              </a:buClr>
              <a:buSzPct val="100000"/>
              <a:buFont typeface="Arial"/>
              <a:buNone/>
              <a:tabLst/>
              <a:defRPr/>
            </a:pPr>
            <a:endParaRPr kumimoji="0" lang="en-US" sz="1600" b="0" i="0" u="none" strike="noStrike" kern="1200" cap="all"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FD7267-F498-F60D-4FB6-8839B86A19E6}"/>
              </a:ext>
            </a:extLst>
          </p:cNvPr>
          <p:cNvSpPr>
            <a:spLocks noGrp="1"/>
          </p:cNvSpPr>
          <p:nvPr>
            <p:ph type="title"/>
          </p:nvPr>
        </p:nvSpPr>
        <p:spPr>
          <a:xfrm>
            <a:off x="1380067" y="787400"/>
            <a:ext cx="9437159" cy="1278467"/>
          </a:xfrm>
        </p:spPr>
        <p:txBody>
          <a:bodyPr>
            <a:normAutofit/>
          </a:bodyPr>
          <a:lstStyle/>
          <a:p>
            <a:pPr algn="ctr"/>
            <a:r>
              <a:rPr lang="en-GB" b="1" dirty="0"/>
              <a:t>Job description</a:t>
            </a:r>
            <a:endParaRPr lang="en-GB" dirty="0"/>
          </a:p>
        </p:txBody>
      </p:sp>
      <p:sp>
        <p:nvSpPr>
          <p:cNvPr id="3" name="Content Placeholder 2">
            <a:extLst>
              <a:ext uri="{FF2B5EF4-FFF2-40B4-BE49-F238E27FC236}">
                <a16:creationId xmlns:a16="http://schemas.microsoft.com/office/drawing/2014/main" id="{340F4E75-8CF6-23AB-5BC9-D47A342E1FF6}"/>
              </a:ext>
            </a:extLst>
          </p:cNvPr>
          <p:cNvSpPr>
            <a:spLocks noGrp="1"/>
          </p:cNvSpPr>
          <p:nvPr>
            <p:ph idx="1"/>
          </p:nvPr>
        </p:nvSpPr>
        <p:spPr>
          <a:xfrm>
            <a:off x="1380067" y="2142067"/>
            <a:ext cx="9437159" cy="3725333"/>
          </a:xfrm>
        </p:spPr>
        <p:txBody>
          <a:bodyPr>
            <a:normAutofit/>
          </a:bodyPr>
          <a:lstStyle/>
          <a:p>
            <a:pPr marL="0" indent="0">
              <a:buNone/>
            </a:pPr>
            <a:r>
              <a:rPr lang="en-GB"/>
              <a:t>Once we have that deep understanding, we create the Job Description. This document formally outlines the role. For a Tesco team member, it would typically include the job title (e.g., Customer Assistant, Warehouse Operative), the department they'll work in, who they report to, and the overall purpose of the role (e.g., "to provide excellent customer service and ensure stock availability"). It then details the main duties and responsibilities, such as "processing customer transactions accurately," "stocking shelves," "maintaining store cleanliness," or "assisting customers with queries." This document is crucial for attracting the right candidates and setting expectations.</a:t>
            </a:r>
            <a:endParaRPr lang="en-GB" dirty="0"/>
          </a:p>
        </p:txBody>
      </p:sp>
      <p:sp>
        <p:nvSpPr>
          <p:cNvPr id="4" name="Date Placeholder 3">
            <a:extLst>
              <a:ext uri="{FF2B5EF4-FFF2-40B4-BE49-F238E27FC236}">
                <a16:creationId xmlns:a16="http://schemas.microsoft.com/office/drawing/2014/main" id="{D253CA33-9B0E-193A-4FF3-13B43DE60FED}"/>
              </a:ext>
            </a:extLst>
          </p:cNvPr>
          <p:cNvSpPr>
            <a:spLocks noGrp="1"/>
          </p:cNvSpPr>
          <p:nvPr>
            <p:ph type="dt" sz="half" idx="10"/>
          </p:nvPr>
        </p:nvSpPr>
        <p:spPr>
          <a:xfrm>
            <a:off x="8784393" y="5870575"/>
            <a:ext cx="1600200" cy="377825"/>
          </a:xfrm>
        </p:spPr>
        <p:txBody>
          <a:bodyPr>
            <a:normAutofit/>
          </a:bodyPr>
          <a:lstStyle/>
          <a:p>
            <a:pPr>
              <a:spcAft>
                <a:spcPts val="600"/>
              </a:spcAft>
            </a:pPr>
            <a:fld id="{BE0A88F0-556B-4BB7-8AAB-D63AEB65C662}" type="datetime1">
              <a:rPr lang="en-US">
                <a:solidFill>
                  <a:prstClr val="white"/>
                </a:solidFill>
              </a:rPr>
              <a:pPr>
                <a:spcAft>
                  <a:spcPts val="600"/>
                </a:spcAft>
              </a:pPr>
              <a:t>2/16/2026</a:t>
            </a:fld>
            <a:endParaRPr lang="en-US">
              <a:solidFill>
                <a:prstClr val="white"/>
              </a:solidFill>
            </a:endParaRPr>
          </a:p>
        </p:txBody>
      </p:sp>
      <p:sp>
        <p:nvSpPr>
          <p:cNvPr id="5" name="Footer Placeholder 4">
            <a:extLst>
              <a:ext uri="{FF2B5EF4-FFF2-40B4-BE49-F238E27FC236}">
                <a16:creationId xmlns:a16="http://schemas.microsoft.com/office/drawing/2014/main" id="{8B91DB55-ABA5-FA60-3376-D7E2496645E9}"/>
              </a:ext>
            </a:extLst>
          </p:cNvPr>
          <p:cNvSpPr>
            <a:spLocks noGrp="1"/>
          </p:cNvSpPr>
          <p:nvPr>
            <p:ph type="ftr" sz="quarter" idx="11"/>
          </p:nvPr>
        </p:nvSpPr>
        <p:spPr>
          <a:xfrm>
            <a:off x="1134534" y="5870575"/>
            <a:ext cx="7827659" cy="377825"/>
          </a:xfrm>
        </p:spPr>
        <p:txBody>
          <a:bodyPr>
            <a:normAutofit/>
          </a:bodyPr>
          <a:lstStyle/>
          <a:p>
            <a:endParaRPr lang="en-US">
              <a:solidFill>
                <a:prstClr val="white"/>
              </a:solidFill>
            </a:endParaRPr>
          </a:p>
        </p:txBody>
      </p:sp>
      <p:sp>
        <p:nvSpPr>
          <p:cNvPr id="6" name="Slide Number Placeholder 5">
            <a:extLst>
              <a:ext uri="{FF2B5EF4-FFF2-40B4-BE49-F238E27FC236}">
                <a16:creationId xmlns:a16="http://schemas.microsoft.com/office/drawing/2014/main" id="{7B582FA8-04AF-0604-23CA-A810E72198E6}"/>
              </a:ext>
            </a:extLst>
          </p:cNvPr>
          <p:cNvSpPr>
            <a:spLocks noGrp="1"/>
          </p:cNvSpPr>
          <p:nvPr>
            <p:ph type="sldNum" sz="quarter" idx="12"/>
          </p:nvPr>
        </p:nvSpPr>
        <p:spPr>
          <a:xfrm>
            <a:off x="10460793" y="5870575"/>
            <a:ext cx="551167" cy="377825"/>
          </a:xfrm>
        </p:spPr>
        <p:txBody>
          <a:bodyPr>
            <a:normAutofit/>
          </a:bodyPr>
          <a:lstStyle/>
          <a:p>
            <a:pPr>
              <a:spcAft>
                <a:spcPts val="600"/>
              </a:spcAft>
            </a:pPr>
            <a:fld id="{81D2C36F-4504-47C0-B82F-A167342A2754}" type="slidenum">
              <a:rPr lang="en-US">
                <a:solidFill>
                  <a:prstClr val="white"/>
                </a:solidFill>
              </a:rPr>
              <a:pPr>
                <a:spcAft>
                  <a:spcPts val="600"/>
                </a:spcAft>
              </a:pPr>
              <a:t>7</a:t>
            </a:fld>
            <a:endParaRPr lang="en-US">
              <a:solidFill>
                <a:prstClr val="white"/>
              </a:solidFill>
            </a:endParaRPr>
          </a:p>
        </p:txBody>
      </p:sp>
    </p:spTree>
    <p:extLst>
      <p:ext uri="{BB962C8B-B14F-4D97-AF65-F5344CB8AC3E}">
        <p14:creationId xmlns:p14="http://schemas.microsoft.com/office/powerpoint/2010/main" val="41119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10 Tesco eGift Card - Tesco | Groupon">
            <a:extLst>
              <a:ext uri="{FF2B5EF4-FFF2-40B4-BE49-F238E27FC236}">
                <a16:creationId xmlns:a16="http://schemas.microsoft.com/office/drawing/2014/main" id="{C001FB3B-B6C0-17DE-A213-A971F3793E75}"/>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7176">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B720D6F-8E5F-03A3-8FBF-F72AC29E6407}"/>
              </a:ext>
            </a:extLst>
          </p:cNvPr>
          <p:cNvSpPr>
            <a:spLocks noGrp="1"/>
          </p:cNvSpPr>
          <p:nvPr>
            <p:ph type="title"/>
          </p:nvPr>
        </p:nvSpPr>
        <p:spPr>
          <a:xfrm>
            <a:off x="685801" y="609600"/>
            <a:ext cx="10131425" cy="1456267"/>
          </a:xfrm>
        </p:spPr>
        <p:txBody>
          <a:bodyPr>
            <a:normAutofit/>
          </a:bodyPr>
          <a:lstStyle/>
          <a:p>
            <a:r>
              <a:rPr lang="en-GB" b="1" dirty="0"/>
              <a:t>Person specification </a:t>
            </a:r>
            <a:br>
              <a:rPr lang="en-GB" dirty="0"/>
            </a:br>
            <a:endParaRPr lang="en-GB" dirty="0"/>
          </a:p>
        </p:txBody>
      </p:sp>
      <p:sp>
        <p:nvSpPr>
          <p:cNvPr id="3" name="Content Placeholder 2">
            <a:extLst>
              <a:ext uri="{FF2B5EF4-FFF2-40B4-BE49-F238E27FC236}">
                <a16:creationId xmlns:a16="http://schemas.microsoft.com/office/drawing/2014/main" id="{B08DD960-0C60-844C-BCF4-2C6851699060}"/>
              </a:ext>
            </a:extLst>
          </p:cNvPr>
          <p:cNvSpPr>
            <a:spLocks noGrp="1"/>
          </p:cNvSpPr>
          <p:nvPr>
            <p:ph idx="1"/>
          </p:nvPr>
        </p:nvSpPr>
        <p:spPr>
          <a:xfrm>
            <a:off x="685801" y="2142067"/>
            <a:ext cx="10131425" cy="3649133"/>
          </a:xfrm>
        </p:spPr>
        <p:txBody>
          <a:bodyPr>
            <a:normAutofit/>
          </a:bodyPr>
          <a:lstStyle/>
          <a:p>
            <a:pPr marL="0" indent="0">
              <a:buNone/>
            </a:pPr>
            <a:r>
              <a:rPr lang="en-GB" dirty="0"/>
              <a:t>Finally, we develop the Person Specification. This is derived directly from the job description and outlines the essential and desirable qualities a candidate needs to perform the job successfully. For a Tesco team member, essential criteria might include basic literacy and numeracy, the ability to work in a team, reliability, and a customer-focused attitude. Desirable criteria could be previous retail experience, specific product knowledge, or flexibility with working hours. This document helps us screen applicants and guides the interview process, ensuring we're assessing candidates against relevant criteria.</a:t>
            </a:r>
          </a:p>
        </p:txBody>
      </p:sp>
      <p:sp>
        <p:nvSpPr>
          <p:cNvPr id="5" name="Footer Placeholder 4">
            <a:extLst>
              <a:ext uri="{FF2B5EF4-FFF2-40B4-BE49-F238E27FC236}">
                <a16:creationId xmlns:a16="http://schemas.microsoft.com/office/drawing/2014/main" id="{453F4DBE-7323-A664-A09E-7769CFACE8D1}"/>
              </a:ext>
            </a:extLst>
          </p:cNvPr>
          <p:cNvSpPr>
            <a:spLocks noGrp="1"/>
          </p:cNvSpPr>
          <p:nvPr>
            <p:ph type="ftr" sz="quarter" idx="11"/>
          </p:nvPr>
        </p:nvSpPr>
        <p:spPr>
          <a:xfrm>
            <a:off x="685800" y="5870575"/>
            <a:ext cx="7827659" cy="377825"/>
          </a:xfrm>
        </p:spPr>
        <p:txBody>
          <a:bodyPr>
            <a:normAutofit/>
          </a:bodyPr>
          <a:lstStyle/>
          <a:p>
            <a:endParaRPr lang="en-US"/>
          </a:p>
        </p:txBody>
      </p:sp>
      <p:sp>
        <p:nvSpPr>
          <p:cNvPr id="4" name="Date Placeholder 3">
            <a:extLst>
              <a:ext uri="{FF2B5EF4-FFF2-40B4-BE49-F238E27FC236}">
                <a16:creationId xmlns:a16="http://schemas.microsoft.com/office/drawing/2014/main" id="{7B8EADD8-43C6-2219-C045-F3EA6D04ABC9}"/>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D85438DB-3362-0530-F1D8-0D32D5D7811E}"/>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8</a:t>
            </a:fld>
            <a:endParaRPr lang="en-US"/>
          </a:p>
        </p:txBody>
      </p:sp>
    </p:spTree>
    <p:extLst>
      <p:ext uri="{BB962C8B-B14F-4D97-AF65-F5344CB8AC3E}">
        <p14:creationId xmlns:p14="http://schemas.microsoft.com/office/powerpoint/2010/main" val="19150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10 Tesco eGift Card - Tesco | Groupon">
            <a:extLst>
              <a:ext uri="{FF2B5EF4-FFF2-40B4-BE49-F238E27FC236}">
                <a16:creationId xmlns:a16="http://schemas.microsoft.com/office/drawing/2014/main" id="{2464D322-2955-DE9C-40CE-F0CC8630FA7D}"/>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8201" name="Picture 820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FFF346A-331D-A2BD-60F5-BFEE09D2434A}"/>
              </a:ext>
            </a:extLst>
          </p:cNvPr>
          <p:cNvSpPr>
            <a:spLocks noGrp="1"/>
          </p:cNvSpPr>
          <p:nvPr>
            <p:ph type="title"/>
          </p:nvPr>
        </p:nvSpPr>
        <p:spPr>
          <a:xfrm>
            <a:off x="685801" y="609600"/>
            <a:ext cx="10131425" cy="1456267"/>
          </a:xfrm>
        </p:spPr>
        <p:txBody>
          <a:bodyPr>
            <a:normAutofit/>
          </a:bodyPr>
          <a:lstStyle/>
          <a:p>
            <a:r>
              <a:rPr lang="en-GB" sz="3300"/>
              <a:t>Identify and analyse any learning/training and development needs of an individual IN TESCO.</a:t>
            </a:r>
          </a:p>
        </p:txBody>
      </p:sp>
      <p:sp>
        <p:nvSpPr>
          <p:cNvPr id="3" name="Content Placeholder 2">
            <a:extLst>
              <a:ext uri="{FF2B5EF4-FFF2-40B4-BE49-F238E27FC236}">
                <a16:creationId xmlns:a16="http://schemas.microsoft.com/office/drawing/2014/main" id="{F921804C-0215-BDE5-DF9F-DA00C678BCD9}"/>
              </a:ext>
            </a:extLst>
          </p:cNvPr>
          <p:cNvSpPr>
            <a:spLocks noGrp="1"/>
          </p:cNvSpPr>
          <p:nvPr>
            <p:ph idx="1"/>
          </p:nvPr>
        </p:nvSpPr>
        <p:spPr>
          <a:xfrm>
            <a:off x="685801" y="2142067"/>
            <a:ext cx="10131425" cy="3649133"/>
          </a:xfrm>
        </p:spPr>
        <p:txBody>
          <a:bodyPr>
            <a:normAutofit/>
          </a:bodyPr>
          <a:lstStyle/>
          <a:p>
            <a:pPr marL="0" indent="0">
              <a:buNone/>
            </a:pPr>
            <a:r>
              <a:rPr lang="en-GB" dirty="0"/>
              <a:t>As an HR practitioner at Tesco, identifying and analysing the learning and development needs of a newly recruited team member is crucial for their success and the overall performance of the organization. </a:t>
            </a:r>
            <a:br>
              <a:rPr lang="en-GB" dirty="0"/>
            </a:br>
            <a:r>
              <a:rPr lang="en-GB" dirty="0"/>
              <a:t>One common area for development might be in customer service skills, especially if the individual is joining a role that requires direct interaction with customers. The importance of effective customer service in retail cannot be overstated, as it directly impacts customer satisfaction and loyalty. </a:t>
            </a:r>
            <a:br>
              <a:rPr lang="en-GB" dirty="0"/>
            </a:br>
            <a:br>
              <a:rPr lang="en-GB" dirty="0"/>
            </a:br>
            <a:r>
              <a:rPr lang="en-GB" dirty="0"/>
              <a:t>To analyse this need, we can use Kolb's Experiential Learning Theory, which emphasizes learning through experience. For the new team member, a structured onboarding program that includes shadowing experienced employees can provide practical insights into customer interactions. This hands-on experience allows them to observe best practices in real-time, which is essential in a customer-focused environment like Tesco.</a:t>
            </a:r>
          </a:p>
        </p:txBody>
      </p:sp>
      <p:sp>
        <p:nvSpPr>
          <p:cNvPr id="4" name="Date Placeholder 3">
            <a:extLst>
              <a:ext uri="{FF2B5EF4-FFF2-40B4-BE49-F238E27FC236}">
                <a16:creationId xmlns:a16="http://schemas.microsoft.com/office/drawing/2014/main" id="{E64E9A90-5CE8-F2F1-5FD6-3EC1E1D7752A}"/>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118F160B-C082-DDF1-8FB5-7CD630909B9B}"/>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9</a:t>
            </a:fld>
            <a:endParaRPr lang="en-US"/>
          </a:p>
        </p:txBody>
      </p:sp>
    </p:spTree>
    <p:extLst>
      <p:ext uri="{BB962C8B-B14F-4D97-AF65-F5344CB8AC3E}">
        <p14:creationId xmlns:p14="http://schemas.microsoft.com/office/powerpoint/2010/main" val="2546305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pples on a weighing scale">
            <a:extLst>
              <a:ext uri="{FF2B5EF4-FFF2-40B4-BE49-F238E27FC236}">
                <a16:creationId xmlns:a16="http://schemas.microsoft.com/office/drawing/2014/main" id="{892362B8-9BE0-D209-D508-83084700F0A6}"/>
              </a:ext>
            </a:extLst>
          </p:cNvPr>
          <p:cNvPicPr>
            <a:picLocks noChangeAspect="1"/>
          </p:cNvPicPr>
          <p:nvPr/>
        </p:nvPicPr>
        <p:blipFill>
          <a:blip r:embed="rId2">
            <a:alphaModFix amt="25000"/>
          </a:blip>
          <a:srcRect t="13124" b="2606"/>
          <a:stretch>
            <a:fillRect/>
          </a:stretch>
        </p:blipFill>
        <p:spPr>
          <a:xfrm>
            <a:off x="20" y="10"/>
            <a:ext cx="12191980" cy="6857990"/>
          </a:xfrm>
          <a:prstGeom prst="rect">
            <a:avLst/>
          </a:prstGeom>
        </p:spPr>
      </p:pic>
      <p:pic>
        <p:nvPicPr>
          <p:cNvPr id="14" name="Picture 13">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45A437D2-E85E-2AAD-AA16-74292B13A621}"/>
              </a:ext>
            </a:extLst>
          </p:cNvPr>
          <p:cNvSpPr>
            <a:spLocks noGrp="1"/>
          </p:cNvSpPr>
          <p:nvPr>
            <p:ph type="title"/>
          </p:nvPr>
        </p:nvSpPr>
        <p:spPr>
          <a:xfrm>
            <a:off x="685801" y="609600"/>
            <a:ext cx="10131425" cy="1456267"/>
          </a:xfrm>
        </p:spPr>
        <p:txBody>
          <a:bodyPr>
            <a:normAutofit/>
          </a:bodyPr>
          <a:lstStyle/>
          <a:p>
            <a:r>
              <a:rPr lang="en-GB" dirty="0"/>
              <a:t>Behaviourist theories</a:t>
            </a:r>
          </a:p>
        </p:txBody>
      </p:sp>
      <p:sp>
        <p:nvSpPr>
          <p:cNvPr id="3" name="Content Placeholder 2">
            <a:extLst>
              <a:ext uri="{FF2B5EF4-FFF2-40B4-BE49-F238E27FC236}">
                <a16:creationId xmlns:a16="http://schemas.microsoft.com/office/drawing/2014/main" id="{29110C4A-D040-DDD6-1DE0-98E73AC46ED1}"/>
              </a:ext>
            </a:extLst>
          </p:cNvPr>
          <p:cNvSpPr>
            <a:spLocks noGrp="1"/>
          </p:cNvSpPr>
          <p:nvPr>
            <p:ph idx="1"/>
          </p:nvPr>
        </p:nvSpPr>
        <p:spPr>
          <a:xfrm>
            <a:off x="685801" y="2142067"/>
            <a:ext cx="10131425" cy="3649133"/>
          </a:xfrm>
        </p:spPr>
        <p:txBody>
          <a:bodyPr>
            <a:normAutofit/>
          </a:bodyPr>
          <a:lstStyle/>
          <a:p>
            <a:pPr marL="0" indent="0">
              <a:buNone/>
            </a:pPr>
            <a:r>
              <a:rPr lang="en-GB" dirty="0"/>
              <a:t>From a Behaviourist perspective, we focus on observable behaviours and reinforcement. For our new Customer Assistant, this means structured, repetitive training. We'd use direct instruction and practice for tasks like operating the till. They would learn the exact steps for scanning items, processing payments, and bagging groceries. Immediate feedback from a supervisor or trainer (e.g., "That's right, now try scanning the next item faster") would reinforce correct actions. Drills and simulations, where they repeatedly practice till operations or specific customer interactions, would help them internalize the correct responses through repetition and positive reinforcement when they perform correctly. This theory is great for building foundational, routine skills.</a:t>
            </a:r>
            <a:br>
              <a:rPr lang="en-GB" dirty="0"/>
            </a:br>
            <a:endParaRPr lang="en-GB" dirty="0"/>
          </a:p>
        </p:txBody>
      </p:sp>
      <p:sp>
        <p:nvSpPr>
          <p:cNvPr id="5" name="Footer Placeholder 4">
            <a:extLst>
              <a:ext uri="{FF2B5EF4-FFF2-40B4-BE49-F238E27FC236}">
                <a16:creationId xmlns:a16="http://schemas.microsoft.com/office/drawing/2014/main" id="{0F5BF9E8-0883-C55D-0CAC-B2267E23A6D2}"/>
              </a:ext>
            </a:extLst>
          </p:cNvPr>
          <p:cNvSpPr>
            <a:spLocks noGrp="1"/>
          </p:cNvSpPr>
          <p:nvPr>
            <p:ph type="ftr" sz="quarter" idx="11"/>
          </p:nvPr>
        </p:nvSpPr>
        <p:spPr>
          <a:xfrm>
            <a:off x="685800" y="5870575"/>
            <a:ext cx="7827659" cy="377825"/>
          </a:xfrm>
        </p:spPr>
        <p:txBody>
          <a:bodyPr>
            <a:normAutofit/>
          </a:bodyPr>
          <a:lstStyle/>
          <a:p>
            <a:endParaRPr lang="en-US"/>
          </a:p>
        </p:txBody>
      </p:sp>
      <p:sp>
        <p:nvSpPr>
          <p:cNvPr id="4" name="Date Placeholder 3">
            <a:extLst>
              <a:ext uri="{FF2B5EF4-FFF2-40B4-BE49-F238E27FC236}">
                <a16:creationId xmlns:a16="http://schemas.microsoft.com/office/drawing/2014/main" id="{FC9BD517-F68D-E057-E180-7171D18D49E5}"/>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70A67E0E-9E8B-D663-200B-CB5CE6499FBB}"/>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10</a:t>
            </a:fld>
            <a:endParaRPr lang="en-US"/>
          </a:p>
        </p:txBody>
      </p:sp>
    </p:spTree>
    <p:extLst>
      <p:ext uri="{BB962C8B-B14F-4D97-AF65-F5344CB8AC3E}">
        <p14:creationId xmlns:p14="http://schemas.microsoft.com/office/powerpoint/2010/main" val="2011778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10 Tesco eGift Card - Tesco | Groupon">
            <a:extLst>
              <a:ext uri="{FF2B5EF4-FFF2-40B4-BE49-F238E27FC236}">
                <a16:creationId xmlns:a16="http://schemas.microsoft.com/office/drawing/2014/main" id="{F30FB776-D3B0-F9F2-E733-D7C9C5BC41F0}"/>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9225" name="Picture 9224">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551B08C-E234-0705-39DD-A527E8AFB998}"/>
              </a:ext>
            </a:extLst>
          </p:cNvPr>
          <p:cNvSpPr>
            <a:spLocks noGrp="1"/>
          </p:cNvSpPr>
          <p:nvPr>
            <p:ph type="title"/>
          </p:nvPr>
        </p:nvSpPr>
        <p:spPr>
          <a:xfrm>
            <a:off x="685801" y="609600"/>
            <a:ext cx="10131425" cy="1456267"/>
          </a:xfrm>
        </p:spPr>
        <p:txBody>
          <a:bodyPr>
            <a:normAutofit/>
          </a:bodyPr>
          <a:lstStyle/>
          <a:p>
            <a:r>
              <a:rPr lang="en-GB" dirty="0"/>
              <a:t>Cognitivist theories</a:t>
            </a:r>
          </a:p>
        </p:txBody>
      </p:sp>
      <p:sp>
        <p:nvSpPr>
          <p:cNvPr id="3" name="Content Placeholder 2">
            <a:extLst>
              <a:ext uri="{FF2B5EF4-FFF2-40B4-BE49-F238E27FC236}">
                <a16:creationId xmlns:a16="http://schemas.microsoft.com/office/drawing/2014/main" id="{5B30B76D-F516-42B2-CDC4-2B27F5813EDB}"/>
              </a:ext>
            </a:extLst>
          </p:cNvPr>
          <p:cNvSpPr>
            <a:spLocks noGrp="1"/>
          </p:cNvSpPr>
          <p:nvPr>
            <p:ph idx="1"/>
          </p:nvPr>
        </p:nvSpPr>
        <p:spPr>
          <a:xfrm>
            <a:off x="685801" y="2142067"/>
            <a:ext cx="10131425" cy="3649133"/>
          </a:xfrm>
        </p:spPr>
        <p:txBody>
          <a:bodyPr>
            <a:normAutofit/>
          </a:bodyPr>
          <a:lstStyle/>
          <a:p>
            <a:pPr marL="0" indent="0">
              <a:buNone/>
            </a:pPr>
            <a:r>
              <a:rPr lang="en-GB" dirty="0"/>
              <a:t>A Cognitivist approach would focus on helping the Customer Assistant understand why certain procedures are in place and how to problem-solve. Instead of just memorizing till codes, they'd learn the underlying logic of the system. For customer service, we wouldn't just give them scripts; we'd present scenarios (e.g., "A customer is unhappy with a damaged product, what's your thought process for resolving this?"). Training would involve explaining the reasoning behind health and safety rules or age verification policies, helping them build mental models of effective customer interactions. This allows them to adapt to new situations rather than just following rote instructions, encouraging critical thinking and decision-making in their role.</a:t>
            </a:r>
          </a:p>
        </p:txBody>
      </p:sp>
      <p:sp>
        <p:nvSpPr>
          <p:cNvPr id="5" name="Footer Placeholder 4">
            <a:extLst>
              <a:ext uri="{FF2B5EF4-FFF2-40B4-BE49-F238E27FC236}">
                <a16:creationId xmlns:a16="http://schemas.microsoft.com/office/drawing/2014/main" id="{7BFA9538-88C0-47DF-5D30-DCD4437D1CE8}"/>
              </a:ext>
            </a:extLst>
          </p:cNvPr>
          <p:cNvSpPr>
            <a:spLocks noGrp="1"/>
          </p:cNvSpPr>
          <p:nvPr>
            <p:ph type="ftr" sz="quarter" idx="11"/>
          </p:nvPr>
        </p:nvSpPr>
        <p:spPr>
          <a:xfrm>
            <a:off x="685800" y="5870575"/>
            <a:ext cx="7827659" cy="377825"/>
          </a:xfrm>
        </p:spPr>
        <p:txBody>
          <a:bodyPr>
            <a:normAutofit/>
          </a:bodyPr>
          <a:lstStyle/>
          <a:p>
            <a:endParaRPr lang="en-US"/>
          </a:p>
        </p:txBody>
      </p:sp>
      <p:sp>
        <p:nvSpPr>
          <p:cNvPr id="4" name="Date Placeholder 3">
            <a:extLst>
              <a:ext uri="{FF2B5EF4-FFF2-40B4-BE49-F238E27FC236}">
                <a16:creationId xmlns:a16="http://schemas.microsoft.com/office/drawing/2014/main" id="{80E5B940-6262-CA70-1A81-BFAB084AAF58}"/>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13F81676-A97C-5F0A-AFAA-3C04E9CC550C}"/>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11</a:t>
            </a:fld>
            <a:endParaRPr lang="en-US"/>
          </a:p>
        </p:txBody>
      </p:sp>
    </p:spTree>
    <p:extLst>
      <p:ext uri="{BB962C8B-B14F-4D97-AF65-F5344CB8AC3E}">
        <p14:creationId xmlns:p14="http://schemas.microsoft.com/office/powerpoint/2010/main" val="2285825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42" name="Picture 2" descr="£10 Tesco eGift Card - Tesco | Groupon">
            <a:extLst>
              <a:ext uri="{FF2B5EF4-FFF2-40B4-BE49-F238E27FC236}">
                <a16:creationId xmlns:a16="http://schemas.microsoft.com/office/drawing/2014/main" id="{C5053766-C451-4C80-7439-E6AF0BCF0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247" name="Picture 10246">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49"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A1E80E2-D66E-2091-B447-AA2AFF5EECE9}"/>
              </a:ext>
            </a:extLst>
          </p:cNvPr>
          <p:cNvSpPr>
            <a:spLocks noGrp="1"/>
          </p:cNvSpPr>
          <p:nvPr>
            <p:ph type="title"/>
          </p:nvPr>
        </p:nvSpPr>
        <p:spPr>
          <a:xfrm>
            <a:off x="1380067" y="838200"/>
            <a:ext cx="9437159" cy="1227667"/>
          </a:xfrm>
        </p:spPr>
        <p:txBody>
          <a:bodyPr>
            <a:normAutofit/>
          </a:bodyPr>
          <a:lstStyle/>
          <a:p>
            <a:r>
              <a:rPr lang="en-GB" dirty="0"/>
              <a:t>Humanist /Experiential learning theories</a:t>
            </a:r>
          </a:p>
        </p:txBody>
      </p:sp>
      <p:sp>
        <p:nvSpPr>
          <p:cNvPr id="3" name="Content Placeholder 2">
            <a:extLst>
              <a:ext uri="{FF2B5EF4-FFF2-40B4-BE49-F238E27FC236}">
                <a16:creationId xmlns:a16="http://schemas.microsoft.com/office/drawing/2014/main" id="{CD08387C-30E3-0E76-1FD2-A9165BBE96B9}"/>
              </a:ext>
            </a:extLst>
          </p:cNvPr>
          <p:cNvSpPr>
            <a:spLocks noGrp="1"/>
          </p:cNvSpPr>
          <p:nvPr>
            <p:ph idx="1"/>
          </p:nvPr>
        </p:nvSpPr>
        <p:spPr>
          <a:xfrm>
            <a:off x="1380067" y="2006601"/>
            <a:ext cx="9437159" cy="3784600"/>
          </a:xfrm>
        </p:spPr>
        <p:txBody>
          <a:bodyPr>
            <a:normAutofit/>
          </a:bodyPr>
          <a:lstStyle/>
          <a:p>
            <a:pPr marL="0" indent="0">
              <a:buNone/>
            </a:pPr>
            <a:r>
              <a:rPr lang="en-GB" dirty="0"/>
              <a:t>Finally, the Humanist/Experiential learning approach emphasizes personal growth, self-discovery, and learning through doing. For our Customer Assistant, this would involve shadowing experienced colleagues to see real-life customer interactions and till operations. They'd be encouraged to reflect on their own experiences, perhaps through debriefing sessions with a mentor after their first few shifts. Role-playing different customer scenarios, where they can actively participate and experiment with different responses in a safe environment, would be key. This approach values their individual contribution and aims to build their confidence and sense of ownership in their role, making the learning more personally meaningful and fostering a positive attitude towards continuous improvement.</a:t>
            </a:r>
          </a:p>
        </p:txBody>
      </p:sp>
      <p:sp>
        <p:nvSpPr>
          <p:cNvPr id="5" name="Footer Placeholder 4">
            <a:extLst>
              <a:ext uri="{FF2B5EF4-FFF2-40B4-BE49-F238E27FC236}">
                <a16:creationId xmlns:a16="http://schemas.microsoft.com/office/drawing/2014/main" id="{30EAF32F-AF58-DE70-FD53-0DE9C4D77328}"/>
              </a:ext>
            </a:extLst>
          </p:cNvPr>
          <p:cNvSpPr>
            <a:spLocks noGrp="1"/>
          </p:cNvSpPr>
          <p:nvPr>
            <p:ph type="ftr" sz="quarter" idx="11"/>
          </p:nvPr>
        </p:nvSpPr>
        <p:spPr>
          <a:xfrm>
            <a:off x="1380068" y="5870575"/>
            <a:ext cx="6400799" cy="377825"/>
          </a:xfrm>
        </p:spPr>
        <p:txBody>
          <a:bodyPr>
            <a:normAutofit/>
          </a:bodyPr>
          <a:lstStyle/>
          <a:p>
            <a:endParaRPr lang="en-US"/>
          </a:p>
        </p:txBody>
      </p:sp>
      <p:sp>
        <p:nvSpPr>
          <p:cNvPr id="4" name="Date Placeholder 3">
            <a:extLst>
              <a:ext uri="{FF2B5EF4-FFF2-40B4-BE49-F238E27FC236}">
                <a16:creationId xmlns:a16="http://schemas.microsoft.com/office/drawing/2014/main" id="{27DDFA7D-41BC-5F22-FF06-651E68C57C98}"/>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4D216F65-7EB5-58B3-BDF5-3C795F8479D8}"/>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12</a:t>
            </a:fld>
            <a:endParaRPr lang="en-US"/>
          </a:p>
        </p:txBody>
      </p:sp>
    </p:spTree>
    <p:extLst>
      <p:ext uri="{BB962C8B-B14F-4D97-AF65-F5344CB8AC3E}">
        <p14:creationId xmlns:p14="http://schemas.microsoft.com/office/powerpoint/2010/main" val="4132570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266" name="Picture 2" descr="£10 Tesco eGift Card - Tesco | Groupon">
            <a:extLst>
              <a:ext uri="{FF2B5EF4-FFF2-40B4-BE49-F238E27FC236}">
                <a16:creationId xmlns:a16="http://schemas.microsoft.com/office/drawing/2014/main" id="{C25F7128-6414-649D-A31F-65F4D216E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271" name="Picture 11270">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273"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6A9BCE6F-E980-9BE1-E8B1-E747FECF8265}"/>
              </a:ext>
            </a:extLst>
          </p:cNvPr>
          <p:cNvSpPr>
            <a:spLocks noGrp="1"/>
          </p:cNvSpPr>
          <p:nvPr>
            <p:ph type="title"/>
          </p:nvPr>
        </p:nvSpPr>
        <p:spPr>
          <a:xfrm>
            <a:off x="1380067" y="838200"/>
            <a:ext cx="9437159" cy="1227667"/>
          </a:xfrm>
        </p:spPr>
        <p:txBody>
          <a:bodyPr>
            <a:normAutofit/>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740F1E84-A7B8-2F25-8861-CEB206BFE7E4}"/>
              </a:ext>
            </a:extLst>
          </p:cNvPr>
          <p:cNvSpPr>
            <a:spLocks noGrp="1"/>
          </p:cNvSpPr>
          <p:nvPr>
            <p:ph idx="1"/>
          </p:nvPr>
        </p:nvSpPr>
        <p:spPr>
          <a:xfrm>
            <a:off x="1380067" y="2006601"/>
            <a:ext cx="9437159" cy="3784600"/>
          </a:xfrm>
        </p:spPr>
        <p:txBody>
          <a:bodyPr>
            <a:normAutofit/>
          </a:bodyPr>
          <a:lstStyle/>
          <a:p>
            <a:pPr marL="0" indent="0">
              <a:buNone/>
            </a:pPr>
            <a:r>
              <a:rPr lang="en-GB" dirty="0"/>
              <a:t>As an HR practitioner at Tesco, my role is ultimately about fostering a positive and productive environment for our diverse team. We focus on attracting and retaining top talent, ensuring fair and consistent policies, and supporting our colleagues' development so they can deliver excellent service to our customers. It's about balancing business needs with employee well-being, driving engagement, and contributing to Tesco's success through its most valuable asset: its people.</a:t>
            </a:r>
          </a:p>
        </p:txBody>
      </p:sp>
      <p:sp>
        <p:nvSpPr>
          <p:cNvPr id="5" name="Footer Placeholder 4">
            <a:extLst>
              <a:ext uri="{FF2B5EF4-FFF2-40B4-BE49-F238E27FC236}">
                <a16:creationId xmlns:a16="http://schemas.microsoft.com/office/drawing/2014/main" id="{592E470F-8D77-A6C9-0899-ABE9DE8F36B8}"/>
              </a:ext>
            </a:extLst>
          </p:cNvPr>
          <p:cNvSpPr>
            <a:spLocks noGrp="1"/>
          </p:cNvSpPr>
          <p:nvPr>
            <p:ph type="ftr" sz="quarter" idx="11"/>
          </p:nvPr>
        </p:nvSpPr>
        <p:spPr>
          <a:xfrm>
            <a:off x="1380068" y="5870575"/>
            <a:ext cx="6400799" cy="377825"/>
          </a:xfrm>
        </p:spPr>
        <p:txBody>
          <a:bodyPr>
            <a:normAutofit/>
          </a:bodyPr>
          <a:lstStyle/>
          <a:p>
            <a:endParaRPr lang="en-US"/>
          </a:p>
        </p:txBody>
      </p:sp>
      <p:sp>
        <p:nvSpPr>
          <p:cNvPr id="4" name="Date Placeholder 3">
            <a:extLst>
              <a:ext uri="{FF2B5EF4-FFF2-40B4-BE49-F238E27FC236}">
                <a16:creationId xmlns:a16="http://schemas.microsoft.com/office/drawing/2014/main" id="{1B01CEE3-C640-259D-6387-296CB62F3EBE}"/>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83D7756F-B10A-9A3D-B316-B2F5DE5EB23F}"/>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13</a:t>
            </a:fld>
            <a:endParaRPr lang="en-US"/>
          </a:p>
        </p:txBody>
      </p:sp>
    </p:spTree>
    <p:extLst>
      <p:ext uri="{BB962C8B-B14F-4D97-AF65-F5344CB8AC3E}">
        <p14:creationId xmlns:p14="http://schemas.microsoft.com/office/powerpoint/2010/main" val="1780446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10 Tesco eGift Card - Tesco | Groupon">
            <a:extLst>
              <a:ext uri="{FF2B5EF4-FFF2-40B4-BE49-F238E27FC236}">
                <a16:creationId xmlns:a16="http://schemas.microsoft.com/office/drawing/2014/main" id="{3B7C597A-FDD8-C8BD-35AA-ADD55056DF0C}"/>
              </a:ext>
            </a:extLst>
          </p:cNvPr>
          <p:cNvPicPr>
            <a:picLocks noChangeAspect="1" noChangeArrowheads="1"/>
          </p:cNvPicPr>
          <p:nvPr/>
        </p:nvPicPr>
        <p:blipFill>
          <a:blip r:embed="rId2">
            <a:alphaModFix amt="25000"/>
            <a:extLst>
              <a:ext uri="{28A0092B-C50C-407E-A947-70E740481C1C}">
                <a14:useLocalDpi xmlns:a14="http://schemas.microsoft.com/office/drawing/2010/main" val="0"/>
              </a:ext>
            </a:extLst>
          </a:blip>
          <a:srcRect b="6639"/>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297" name="Picture 12296">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D1165340-EB16-A5E0-61C4-21A4C240F6D7}"/>
              </a:ext>
            </a:extLst>
          </p:cNvPr>
          <p:cNvSpPr>
            <a:spLocks noGrp="1"/>
          </p:cNvSpPr>
          <p:nvPr>
            <p:ph type="title"/>
          </p:nvPr>
        </p:nvSpPr>
        <p:spPr>
          <a:xfrm>
            <a:off x="685801" y="609600"/>
            <a:ext cx="10131425" cy="1456267"/>
          </a:xfrm>
        </p:spPr>
        <p:txBody>
          <a:bodyPr>
            <a:normAutofit/>
          </a:bodyPr>
          <a:lstStyle/>
          <a:p>
            <a:r>
              <a:rPr lang="en-GB" dirty="0"/>
              <a:t>List of references </a:t>
            </a:r>
            <a:br>
              <a:rPr lang="en-GB" dirty="0"/>
            </a:br>
            <a:endParaRPr lang="en-GB" dirty="0"/>
          </a:p>
        </p:txBody>
      </p:sp>
      <p:sp>
        <p:nvSpPr>
          <p:cNvPr id="3" name="Content Placeholder 2">
            <a:extLst>
              <a:ext uri="{FF2B5EF4-FFF2-40B4-BE49-F238E27FC236}">
                <a16:creationId xmlns:a16="http://schemas.microsoft.com/office/drawing/2014/main" id="{738DB37C-AC2C-3365-7B71-64E995A8BC33}"/>
              </a:ext>
            </a:extLst>
          </p:cNvPr>
          <p:cNvSpPr>
            <a:spLocks noGrp="1"/>
          </p:cNvSpPr>
          <p:nvPr>
            <p:ph idx="1"/>
          </p:nvPr>
        </p:nvSpPr>
        <p:spPr>
          <a:xfrm>
            <a:off x="685801" y="2142067"/>
            <a:ext cx="10131425" cy="3649133"/>
          </a:xfrm>
        </p:spPr>
        <p:txBody>
          <a:bodyPr>
            <a:normAutofit/>
          </a:bodyPr>
          <a:lstStyle/>
          <a:p>
            <a:pPr marL="0" indent="0">
              <a:buNone/>
            </a:pPr>
            <a:r>
              <a:rPr lang="en-GB" dirty="0"/>
              <a:t> 1: According to Davies (2024, p. 12), 'a robust onboarding process is crucial to integrate the new team member effectively. I see what you're asking for Davies, O. (2024) 'Recruitment at Tesco: An insider's view, HR Insights, 15(3), pp. 10-25.</a:t>
            </a:r>
          </a:p>
          <a:p>
            <a:pPr marL="0" indent="0">
              <a:buNone/>
            </a:pPr>
            <a:r>
              <a:rPr lang="en-GB" dirty="0"/>
              <a:t>2: Kolb, D. A. (1984) Experiential learning: Experience as the source of learning and development. Englewood Cliffs, NJ: Prentice-Hall.</a:t>
            </a:r>
          </a:p>
          <a:p>
            <a:pPr marL="0" indent="0">
              <a:buNone/>
            </a:pPr>
            <a:r>
              <a:rPr lang="en-GB" dirty="0"/>
              <a:t>3: Armstrong, M. and Taylor, S. (2014) 'Armstrong's Handbook of Human Resource Management Practice', 13th ed. London: Kogan Page. (Armstrong and Taylor, 2014)</a:t>
            </a:r>
          </a:p>
          <a:p>
            <a:pPr marL="0" indent="0">
              <a:buNone/>
            </a:pPr>
            <a:r>
              <a:rPr lang="en-GB" dirty="0"/>
              <a:t>4:McGowan, P. and McGowan, D. (2014) 'Developing a Person Specification: A Guide for Employers', [online] Available at: [Accessed 2 February 2026]. (McGowan and McGowan, 2014)</a:t>
            </a:r>
          </a:p>
          <a:p>
            <a:pPr marL="0" indent="0">
              <a:buNone/>
            </a:pPr>
            <a:r>
              <a:rPr lang="en-GB" dirty="0"/>
              <a:t>5: Brannick, M.T., Levine, E.L. and Morgeson, F.P. (2007) 'Job Analysis: Methods, Research, and Applications for Human Resource Management', Thousand Oaks, CA: Sage Publications. (Brannick et al., 2007)</a:t>
            </a:r>
          </a:p>
        </p:txBody>
      </p:sp>
      <p:sp>
        <p:nvSpPr>
          <p:cNvPr id="5" name="Footer Placeholder 4">
            <a:extLst>
              <a:ext uri="{FF2B5EF4-FFF2-40B4-BE49-F238E27FC236}">
                <a16:creationId xmlns:a16="http://schemas.microsoft.com/office/drawing/2014/main" id="{70471F5E-EF8B-CAC0-AD06-7E05F4CC190B}"/>
              </a:ext>
            </a:extLst>
          </p:cNvPr>
          <p:cNvSpPr>
            <a:spLocks noGrp="1"/>
          </p:cNvSpPr>
          <p:nvPr>
            <p:ph type="ftr" sz="quarter" idx="11"/>
          </p:nvPr>
        </p:nvSpPr>
        <p:spPr>
          <a:xfrm>
            <a:off x="685800" y="5870575"/>
            <a:ext cx="7827659" cy="377825"/>
          </a:xfrm>
        </p:spPr>
        <p:txBody>
          <a:bodyPr>
            <a:normAutofit/>
          </a:bodyPr>
          <a:lstStyle/>
          <a:p>
            <a:endParaRPr lang="en-US"/>
          </a:p>
        </p:txBody>
      </p:sp>
      <p:sp>
        <p:nvSpPr>
          <p:cNvPr id="4" name="Date Placeholder 3">
            <a:extLst>
              <a:ext uri="{FF2B5EF4-FFF2-40B4-BE49-F238E27FC236}">
                <a16:creationId xmlns:a16="http://schemas.microsoft.com/office/drawing/2014/main" id="{3ED058B3-940F-2F94-867D-6EAA64739714}"/>
              </a:ext>
            </a:extLst>
          </p:cNvPr>
          <p:cNvSpPr>
            <a:spLocks noGrp="1"/>
          </p:cNvSpPr>
          <p:nvPr>
            <p:ph type="dt" sz="half" idx="10"/>
          </p:nvPr>
        </p:nvSpPr>
        <p:spPr>
          <a:xfrm>
            <a:off x="8589660" y="5870575"/>
            <a:ext cx="1600200" cy="377825"/>
          </a:xfrm>
        </p:spPr>
        <p:txBody>
          <a:bodyPr>
            <a:normAutofit/>
          </a:bodyPr>
          <a:lstStyle/>
          <a:p>
            <a:pPr>
              <a:spcAft>
                <a:spcPts val="600"/>
              </a:spcAft>
            </a:pPr>
            <a:fld id="{BE0A88F0-556B-4BB7-8AAB-D63AEB65C662}" type="datetime1">
              <a:rPr lang="en-US" smtClean="0"/>
              <a:pPr>
                <a:spcAft>
                  <a:spcPts val="600"/>
                </a:spcAft>
              </a:pPr>
              <a:t>2/9/2026</a:t>
            </a:fld>
            <a:endParaRPr lang="en-US"/>
          </a:p>
        </p:txBody>
      </p:sp>
      <p:sp>
        <p:nvSpPr>
          <p:cNvPr id="6" name="Slide Number Placeholder 5">
            <a:extLst>
              <a:ext uri="{FF2B5EF4-FFF2-40B4-BE49-F238E27FC236}">
                <a16:creationId xmlns:a16="http://schemas.microsoft.com/office/drawing/2014/main" id="{0195B304-67DC-95AB-74DF-7F2217B92A09}"/>
              </a:ext>
            </a:extLst>
          </p:cNvPr>
          <p:cNvSpPr>
            <a:spLocks noGrp="1"/>
          </p:cNvSpPr>
          <p:nvPr>
            <p:ph type="sldNum" sz="quarter" idx="12"/>
          </p:nvPr>
        </p:nvSpPr>
        <p:spPr>
          <a:xfrm>
            <a:off x="10266060" y="5870575"/>
            <a:ext cx="551167" cy="377825"/>
          </a:xfrm>
        </p:spPr>
        <p:txBody>
          <a:bodyPr>
            <a:normAutofit/>
          </a:bodyPr>
          <a:lstStyle/>
          <a:p>
            <a:pPr>
              <a:spcAft>
                <a:spcPts val="600"/>
              </a:spcAft>
            </a:pPr>
            <a:fld id="{81D2C36F-4504-47C0-B82F-A167342A2754}" type="slidenum">
              <a:rPr lang="en-US" smtClean="0"/>
              <a:pPr>
                <a:spcAft>
                  <a:spcPts val="600"/>
                </a:spcAft>
              </a:pPr>
              <a:t>14</a:t>
            </a:fld>
            <a:endParaRPr lang="en-US"/>
          </a:p>
        </p:txBody>
      </p:sp>
    </p:spTree>
    <p:extLst>
      <p:ext uri="{BB962C8B-B14F-4D97-AF65-F5344CB8AC3E}">
        <p14:creationId xmlns:p14="http://schemas.microsoft.com/office/powerpoint/2010/main" val="35265021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23117</TotalTime>
  <Words>1908</Words>
  <Application>Microsoft Office PowerPoint</Application>
  <PresentationFormat>Widescreen</PresentationFormat>
  <Paragraphs>84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Celestial</vt:lpstr>
      <vt:lpstr>PROGRAMME: BA (Hons) leadership and Management Skills for the Workplace Module: Developing and Managing Individual and Team Module code: LCLM5002 Module leader: Doreen Nyaa Amundam Assignment Title: Component 1Individual Presentation Name: Ousman Darame Student Number: 2410947</vt:lpstr>
      <vt:lpstr>Table of content </vt:lpstr>
      <vt:lpstr>A brief introduction of TESCO </vt:lpstr>
      <vt:lpstr>RECRUITMENT PROCESS</vt:lpstr>
      <vt:lpstr>Steps in recruiting the right team member to ensure the smooth running of the organisation. </vt:lpstr>
      <vt:lpstr>Job analysis</vt:lpstr>
      <vt:lpstr>Job description</vt:lpstr>
      <vt:lpstr>Person specification  </vt:lpstr>
      <vt:lpstr>Identify and analyse any learning/training and development needs of an individual IN TESCO.</vt:lpstr>
      <vt:lpstr>Behaviourist theories</vt:lpstr>
      <vt:lpstr>Cognitivist theories</vt:lpstr>
      <vt:lpstr>Humanist /Experiential learning theories</vt:lpstr>
      <vt:lpstr>Conclusion </vt:lpstr>
      <vt:lpstr>List of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Ousman Darame</dc:creator>
  <cp:lastModifiedBy>Ousman Darame</cp:lastModifiedBy>
  <cp:revision>7</cp:revision>
  <dcterms:created xsi:type="dcterms:W3CDTF">2026-01-26T10:25:05Z</dcterms:created>
  <dcterms:modified xsi:type="dcterms:W3CDTF">2026-02-16T11:00:10Z</dcterms:modified>
</cp:coreProperties>
</file>