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21.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81" r:id="rId1"/>
  </p:sldMasterIdLst>
  <p:notesMasterIdLst>
    <p:notesMasterId r:id="rId27"/>
  </p:notesMasterIdLst>
  <p:sldIdLst>
    <p:sldId id="256" r:id="rId2"/>
    <p:sldId id="279" r:id="rId3"/>
    <p:sldId id="280" r:id="rId4"/>
    <p:sldId id="257" r:id="rId5"/>
    <p:sldId id="258" r:id="rId6"/>
    <p:sldId id="281" r:id="rId7"/>
    <p:sldId id="259" r:id="rId8"/>
    <p:sldId id="261" r:id="rId9"/>
    <p:sldId id="260" r:id="rId10"/>
    <p:sldId id="262" r:id="rId11"/>
    <p:sldId id="263" r:id="rId12"/>
    <p:sldId id="264" r:id="rId13"/>
    <p:sldId id="282" r:id="rId14"/>
    <p:sldId id="284" r:id="rId15"/>
    <p:sldId id="289" r:id="rId16"/>
    <p:sldId id="290" r:id="rId17"/>
    <p:sldId id="287" r:id="rId18"/>
    <p:sldId id="285" r:id="rId19"/>
    <p:sldId id="288" r:id="rId20"/>
    <p:sldId id="286" r:id="rId21"/>
    <p:sldId id="276" r:id="rId22"/>
    <p:sldId id="277" r:id="rId23"/>
    <p:sldId id="278" r:id="rId24"/>
    <p:sldId id="265" r:id="rId25"/>
    <p:sldId id="267" r:id="rId26"/>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596BDF9-AB41-47BF-BB06-9AFA18040CB3}" v="1" dt="2022-10-10T19:50:18.66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68761" autoAdjust="0"/>
  </p:normalViewPr>
  <p:slideViewPr>
    <p:cSldViewPr snapToGrid="0">
      <p:cViewPr>
        <p:scale>
          <a:sx n="64" d="100"/>
          <a:sy n="64" d="100"/>
        </p:scale>
        <p:origin x="246" y="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Knight" userId="fcc6b1b8-7f69-4c06-9fd3-1a1553b3cd99" providerId="ADAL" clId="{A596BDF9-AB41-47BF-BB06-9AFA18040CB3}"/>
    <pc:docChg chg="modSld">
      <pc:chgData name="Laura Knight" userId="fcc6b1b8-7f69-4c06-9fd3-1a1553b3cd99" providerId="ADAL" clId="{A596BDF9-AB41-47BF-BB06-9AFA18040CB3}" dt="2022-10-10T19:50:18.663" v="0" actId="20577"/>
      <pc:docMkLst>
        <pc:docMk/>
      </pc:docMkLst>
      <pc:sldChg chg="modSp">
        <pc:chgData name="Laura Knight" userId="fcc6b1b8-7f69-4c06-9fd3-1a1553b3cd99" providerId="ADAL" clId="{A596BDF9-AB41-47BF-BB06-9AFA18040CB3}" dt="2022-10-10T19:50:18.663" v="0" actId="20577"/>
        <pc:sldMkLst>
          <pc:docMk/>
          <pc:sldMk cId="1645073474" sldId="256"/>
        </pc:sldMkLst>
        <pc:spChg chg="mod">
          <ac:chgData name="Laura Knight" userId="fcc6b1b8-7f69-4c06-9fd3-1a1553b3cd99" providerId="ADAL" clId="{A596BDF9-AB41-47BF-BB06-9AFA18040CB3}" dt="2022-10-10T19:50:18.663" v="0" actId="20577"/>
          <ac:spMkLst>
            <pc:docMk/>
            <pc:sldMk cId="1645073474" sldId="256"/>
            <ac:spMk id="3" creationId="{00000000-0000-0000-0000-000000000000}"/>
          </ac:spMkLst>
        </pc:spChg>
      </pc:sldChg>
    </pc:docChg>
  </pc:docChgLst>
</pc:chgInfo>
</file>

<file path=ppt/diagrams/_rels/data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4" Type="http://schemas.openxmlformats.org/officeDocument/2006/relationships/image" Target="../media/image20.svg"/></Relationships>
</file>

<file path=ppt/diagrams/_rels/data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4" Type="http://schemas.openxmlformats.org/officeDocument/2006/relationships/image" Target="../media/image26.svg"/></Relationships>
</file>

<file path=ppt/diagrams/_rels/drawing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4" Type="http://schemas.openxmlformats.org/officeDocument/2006/relationships/image" Target="../media/image20.svg"/></Relationships>
</file>

<file path=ppt/diagrams/_rels/drawing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4" Type="http://schemas.openxmlformats.org/officeDocument/2006/relationships/image" Target="../media/image26.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8B6C2DB-1161-4A39-938B-64170BF275DF}" type="doc">
      <dgm:prSet loTypeId="urn:microsoft.com/office/officeart/2005/8/layout/vList5" loCatId="list" qsTypeId="urn:microsoft.com/office/officeart/2005/8/quickstyle/simple1" qsCatId="simple" csTypeId="urn:microsoft.com/office/officeart/2005/8/colors/colorful5" csCatId="colorful" phldr="1"/>
      <dgm:spPr/>
      <dgm:t>
        <a:bodyPr/>
        <a:lstStyle/>
        <a:p>
          <a:endParaRPr lang="en-US"/>
        </a:p>
      </dgm:t>
    </dgm:pt>
    <dgm:pt modelId="{4FA28F90-3CA5-4582-8CC6-849CD28AB3A8}">
      <dgm:prSet/>
      <dgm:spPr/>
      <dgm:t>
        <a:bodyPr/>
        <a:lstStyle/>
        <a:p>
          <a:r>
            <a:rPr lang="en-GB"/>
            <a:t>By the end of this session, you should be able to…..</a:t>
          </a:r>
          <a:endParaRPr lang="en-US"/>
        </a:p>
      </dgm:t>
    </dgm:pt>
    <dgm:pt modelId="{1E844246-B5EC-4ED8-86C0-57769C99ADB4}" type="parTrans" cxnId="{127E3B67-29DB-4D34-8CF0-6FFE9F865D27}">
      <dgm:prSet/>
      <dgm:spPr/>
      <dgm:t>
        <a:bodyPr/>
        <a:lstStyle/>
        <a:p>
          <a:endParaRPr lang="en-US"/>
        </a:p>
      </dgm:t>
    </dgm:pt>
    <dgm:pt modelId="{EA4A4288-140F-4372-92AF-CA22A1A7BFC9}" type="sibTrans" cxnId="{127E3B67-29DB-4D34-8CF0-6FFE9F865D27}">
      <dgm:prSet/>
      <dgm:spPr/>
      <dgm:t>
        <a:bodyPr/>
        <a:lstStyle/>
        <a:p>
          <a:endParaRPr lang="en-US"/>
        </a:p>
      </dgm:t>
    </dgm:pt>
    <dgm:pt modelId="{D6ACEA96-D7CF-4310-8CE9-BE106CD8ABC1}">
      <dgm:prSet/>
      <dgm:spPr/>
      <dgm:t>
        <a:bodyPr/>
        <a:lstStyle/>
        <a:p>
          <a:r>
            <a:rPr lang="en-GB" dirty="0"/>
            <a:t>Define the term ‘classicism’</a:t>
          </a:r>
          <a:endParaRPr lang="en-US" dirty="0"/>
        </a:p>
      </dgm:t>
    </dgm:pt>
    <dgm:pt modelId="{584BB7B4-27D4-4B61-871D-6AD23F915134}" type="parTrans" cxnId="{322464FC-7D34-40EE-B49F-0DA7BFB51314}">
      <dgm:prSet/>
      <dgm:spPr/>
      <dgm:t>
        <a:bodyPr/>
        <a:lstStyle/>
        <a:p>
          <a:endParaRPr lang="en-US"/>
        </a:p>
      </dgm:t>
    </dgm:pt>
    <dgm:pt modelId="{E72E83D5-0CEA-4029-822E-C983E4A55CA3}" type="sibTrans" cxnId="{322464FC-7D34-40EE-B49F-0DA7BFB51314}">
      <dgm:prSet/>
      <dgm:spPr/>
      <dgm:t>
        <a:bodyPr/>
        <a:lstStyle/>
        <a:p>
          <a:endParaRPr lang="en-US"/>
        </a:p>
      </dgm:t>
    </dgm:pt>
    <dgm:pt modelId="{390C5710-C2C4-49C8-8420-BD5606519BF8}">
      <dgm:prSet/>
      <dgm:spPr/>
      <dgm:t>
        <a:bodyPr/>
        <a:lstStyle/>
        <a:p>
          <a:r>
            <a:rPr lang="en-US" dirty="0"/>
            <a:t>Identify modern crime prevention strategies based on the classicist school of thought</a:t>
          </a:r>
        </a:p>
      </dgm:t>
    </dgm:pt>
    <dgm:pt modelId="{67789CD3-1F7A-4248-999F-73D8CE71C796}" type="parTrans" cxnId="{2672DC6F-9B97-4AA0-992A-A88B362FD169}">
      <dgm:prSet/>
      <dgm:spPr/>
    </dgm:pt>
    <dgm:pt modelId="{15FD67FB-621A-4B35-AA78-FC3412FAEA98}" type="sibTrans" cxnId="{2672DC6F-9B97-4AA0-992A-A88B362FD169}">
      <dgm:prSet/>
      <dgm:spPr/>
    </dgm:pt>
    <dgm:pt modelId="{176F6674-682E-45C5-89D7-4944AD778427}" type="pres">
      <dgm:prSet presAssocID="{68B6C2DB-1161-4A39-938B-64170BF275DF}" presName="Name0" presStyleCnt="0">
        <dgm:presLayoutVars>
          <dgm:dir/>
          <dgm:animLvl val="lvl"/>
          <dgm:resizeHandles val="exact"/>
        </dgm:presLayoutVars>
      </dgm:prSet>
      <dgm:spPr/>
    </dgm:pt>
    <dgm:pt modelId="{70E1A54C-FB41-407B-90E9-B0FF4E13ACBA}" type="pres">
      <dgm:prSet presAssocID="{4FA28F90-3CA5-4582-8CC6-849CD28AB3A8}" presName="linNode" presStyleCnt="0"/>
      <dgm:spPr/>
    </dgm:pt>
    <dgm:pt modelId="{9D4F6346-8696-4F79-850C-57412386A131}" type="pres">
      <dgm:prSet presAssocID="{4FA28F90-3CA5-4582-8CC6-849CD28AB3A8}" presName="parentText" presStyleLbl="node1" presStyleIdx="0" presStyleCnt="1">
        <dgm:presLayoutVars>
          <dgm:chMax val="1"/>
          <dgm:bulletEnabled val="1"/>
        </dgm:presLayoutVars>
      </dgm:prSet>
      <dgm:spPr/>
    </dgm:pt>
    <dgm:pt modelId="{DC79189D-6BD9-4BC5-9CBC-1625D0B40460}" type="pres">
      <dgm:prSet presAssocID="{4FA28F90-3CA5-4582-8CC6-849CD28AB3A8}" presName="descendantText" presStyleLbl="alignAccFollowNode1" presStyleIdx="0" presStyleCnt="1">
        <dgm:presLayoutVars>
          <dgm:bulletEnabled val="1"/>
        </dgm:presLayoutVars>
      </dgm:prSet>
      <dgm:spPr/>
    </dgm:pt>
  </dgm:ptLst>
  <dgm:cxnLst>
    <dgm:cxn modelId="{94831024-6A8C-41F1-A13A-260CCF5663BB}" type="presOf" srcId="{390C5710-C2C4-49C8-8420-BD5606519BF8}" destId="{DC79189D-6BD9-4BC5-9CBC-1625D0B40460}" srcOrd="0" destOrd="1" presId="urn:microsoft.com/office/officeart/2005/8/layout/vList5"/>
    <dgm:cxn modelId="{127E3B67-29DB-4D34-8CF0-6FFE9F865D27}" srcId="{68B6C2DB-1161-4A39-938B-64170BF275DF}" destId="{4FA28F90-3CA5-4582-8CC6-849CD28AB3A8}" srcOrd="0" destOrd="0" parTransId="{1E844246-B5EC-4ED8-86C0-57769C99ADB4}" sibTransId="{EA4A4288-140F-4372-92AF-CA22A1A7BFC9}"/>
    <dgm:cxn modelId="{F4B30D4C-4671-4A43-8EFD-D512D4A237F2}" type="presOf" srcId="{D6ACEA96-D7CF-4310-8CE9-BE106CD8ABC1}" destId="{DC79189D-6BD9-4BC5-9CBC-1625D0B40460}" srcOrd="0" destOrd="0" presId="urn:microsoft.com/office/officeart/2005/8/layout/vList5"/>
    <dgm:cxn modelId="{2672DC6F-9B97-4AA0-992A-A88B362FD169}" srcId="{4FA28F90-3CA5-4582-8CC6-849CD28AB3A8}" destId="{390C5710-C2C4-49C8-8420-BD5606519BF8}" srcOrd="1" destOrd="0" parTransId="{67789CD3-1F7A-4248-999F-73D8CE71C796}" sibTransId="{15FD67FB-621A-4B35-AA78-FC3412FAEA98}"/>
    <dgm:cxn modelId="{7B3D2B58-4685-4DEE-9337-DB44EE59CAB9}" type="presOf" srcId="{4FA28F90-3CA5-4582-8CC6-849CD28AB3A8}" destId="{9D4F6346-8696-4F79-850C-57412386A131}" srcOrd="0" destOrd="0" presId="urn:microsoft.com/office/officeart/2005/8/layout/vList5"/>
    <dgm:cxn modelId="{7D5947F6-CD16-4FD8-B853-076F891735AA}" type="presOf" srcId="{68B6C2DB-1161-4A39-938B-64170BF275DF}" destId="{176F6674-682E-45C5-89D7-4944AD778427}" srcOrd="0" destOrd="0" presId="urn:microsoft.com/office/officeart/2005/8/layout/vList5"/>
    <dgm:cxn modelId="{322464FC-7D34-40EE-B49F-0DA7BFB51314}" srcId="{4FA28F90-3CA5-4582-8CC6-849CD28AB3A8}" destId="{D6ACEA96-D7CF-4310-8CE9-BE106CD8ABC1}" srcOrd="0" destOrd="0" parTransId="{584BB7B4-27D4-4B61-871D-6AD23F915134}" sibTransId="{E72E83D5-0CEA-4029-822E-C983E4A55CA3}"/>
    <dgm:cxn modelId="{66427DF3-512C-495D-B69A-A8C270293BD5}" type="presParOf" srcId="{176F6674-682E-45C5-89D7-4944AD778427}" destId="{70E1A54C-FB41-407B-90E9-B0FF4E13ACBA}" srcOrd="0" destOrd="0" presId="urn:microsoft.com/office/officeart/2005/8/layout/vList5"/>
    <dgm:cxn modelId="{E108FFA9-8CC4-4920-BC48-DA55C20186D3}" type="presParOf" srcId="{70E1A54C-FB41-407B-90E9-B0FF4E13ACBA}" destId="{9D4F6346-8696-4F79-850C-57412386A131}" srcOrd="0" destOrd="0" presId="urn:microsoft.com/office/officeart/2005/8/layout/vList5"/>
    <dgm:cxn modelId="{D2B50292-D1BA-428B-9FAC-005DDB9FE381}" type="presParOf" srcId="{70E1A54C-FB41-407B-90E9-B0FF4E13ACBA}" destId="{DC79189D-6BD9-4BC5-9CBC-1625D0B40460}"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280CF93-512D-4A53-88C4-126D31C16D5B}" type="doc">
      <dgm:prSet loTypeId="urn:microsoft.com/office/officeart/2005/8/layout/default" loCatId="list" qsTypeId="urn:microsoft.com/office/officeart/2005/8/quickstyle/simple2" qsCatId="simple" csTypeId="urn:microsoft.com/office/officeart/2005/8/colors/accent0_3" csCatId="mainScheme"/>
      <dgm:spPr/>
      <dgm:t>
        <a:bodyPr/>
        <a:lstStyle/>
        <a:p>
          <a:endParaRPr lang="en-US"/>
        </a:p>
      </dgm:t>
    </dgm:pt>
    <dgm:pt modelId="{04611422-9E46-48A2-957E-59B4EC0692ED}">
      <dgm:prSet/>
      <dgm:spPr/>
      <dgm:t>
        <a:bodyPr/>
        <a:lstStyle/>
        <a:p>
          <a:r>
            <a:rPr lang="en-US" b="1"/>
            <a:t>Crime was an act carried out by a rational human being</a:t>
          </a:r>
          <a:endParaRPr lang="en-US"/>
        </a:p>
      </dgm:t>
    </dgm:pt>
    <dgm:pt modelId="{9BA9ABC3-128E-44E1-9B2E-33E76E858CE7}" type="parTrans" cxnId="{9D58B68A-2816-4ECE-B76F-600BD8EF71C1}">
      <dgm:prSet/>
      <dgm:spPr/>
      <dgm:t>
        <a:bodyPr/>
        <a:lstStyle/>
        <a:p>
          <a:endParaRPr lang="en-US"/>
        </a:p>
      </dgm:t>
    </dgm:pt>
    <dgm:pt modelId="{8B4084CF-4DE6-4932-954C-ED569B18C49B}" type="sibTrans" cxnId="{9D58B68A-2816-4ECE-B76F-600BD8EF71C1}">
      <dgm:prSet/>
      <dgm:spPr/>
      <dgm:t>
        <a:bodyPr/>
        <a:lstStyle/>
        <a:p>
          <a:endParaRPr lang="en-US"/>
        </a:p>
      </dgm:t>
    </dgm:pt>
    <dgm:pt modelId="{F9AE936E-10B6-4AD1-BABB-29D6F60628FD}">
      <dgm:prSet/>
      <dgm:spPr/>
      <dgm:t>
        <a:bodyPr/>
        <a:lstStyle/>
        <a:p>
          <a:r>
            <a:rPr lang="en-US"/>
            <a:t>Main aim of state intervention was </a:t>
          </a:r>
          <a:r>
            <a:rPr lang="en-US" b="1"/>
            <a:t>deterrence</a:t>
          </a:r>
          <a:endParaRPr lang="en-US"/>
        </a:p>
      </dgm:t>
    </dgm:pt>
    <dgm:pt modelId="{D550D769-C4FF-4593-BB20-635F90643AA5}" type="parTrans" cxnId="{FA4EF600-5775-4BF1-A728-998D535E3D65}">
      <dgm:prSet/>
      <dgm:spPr/>
      <dgm:t>
        <a:bodyPr/>
        <a:lstStyle/>
        <a:p>
          <a:endParaRPr lang="en-US"/>
        </a:p>
      </dgm:t>
    </dgm:pt>
    <dgm:pt modelId="{6304BBA3-0495-47F9-B914-2AC987186574}" type="sibTrans" cxnId="{FA4EF600-5775-4BF1-A728-998D535E3D65}">
      <dgm:prSet/>
      <dgm:spPr/>
      <dgm:t>
        <a:bodyPr/>
        <a:lstStyle/>
        <a:p>
          <a:endParaRPr lang="en-US"/>
        </a:p>
      </dgm:t>
    </dgm:pt>
    <dgm:pt modelId="{1A1642DE-DDE6-447D-AB12-5865A3061FE9}">
      <dgm:prSet/>
      <dgm:spPr/>
      <dgm:t>
        <a:bodyPr/>
        <a:lstStyle/>
        <a:p>
          <a:r>
            <a:rPr lang="en-US"/>
            <a:t>Responses to crime should be </a:t>
          </a:r>
          <a:r>
            <a:rPr lang="en-US" b="1"/>
            <a:t>consistent</a:t>
          </a:r>
          <a:endParaRPr lang="en-US"/>
        </a:p>
      </dgm:t>
    </dgm:pt>
    <dgm:pt modelId="{1CEE66A8-2CCE-480B-9E0F-FA56CDA53E07}" type="parTrans" cxnId="{D1F8888C-9685-463D-B65E-379C5C3DA45D}">
      <dgm:prSet/>
      <dgm:spPr/>
      <dgm:t>
        <a:bodyPr/>
        <a:lstStyle/>
        <a:p>
          <a:endParaRPr lang="en-US"/>
        </a:p>
      </dgm:t>
    </dgm:pt>
    <dgm:pt modelId="{03398AA1-25D5-4D11-863B-14CA81F61422}" type="sibTrans" cxnId="{D1F8888C-9685-463D-B65E-379C5C3DA45D}">
      <dgm:prSet/>
      <dgm:spPr/>
      <dgm:t>
        <a:bodyPr/>
        <a:lstStyle/>
        <a:p>
          <a:endParaRPr lang="en-US"/>
        </a:p>
      </dgm:t>
    </dgm:pt>
    <dgm:pt modelId="{171FC0E0-1350-4B73-A9C5-E1BA86E96808}">
      <dgm:prSet/>
      <dgm:spPr/>
      <dgm:t>
        <a:bodyPr/>
        <a:lstStyle/>
        <a:p>
          <a:r>
            <a:rPr lang="en-US" b="1"/>
            <a:t>Discretion</a:t>
          </a:r>
          <a:r>
            <a:rPr lang="en-US"/>
            <a:t> of professionals (judges and Magistrates) should be restricted</a:t>
          </a:r>
        </a:p>
      </dgm:t>
    </dgm:pt>
    <dgm:pt modelId="{C7B59FE2-67CA-481A-8020-4A3FB7005225}" type="parTrans" cxnId="{B6333E9B-980C-422B-B945-64D9EA1CC95B}">
      <dgm:prSet/>
      <dgm:spPr/>
      <dgm:t>
        <a:bodyPr/>
        <a:lstStyle/>
        <a:p>
          <a:endParaRPr lang="en-US"/>
        </a:p>
      </dgm:t>
    </dgm:pt>
    <dgm:pt modelId="{A0D6726B-DA3C-4F1F-B137-019C748F58E4}" type="sibTrans" cxnId="{B6333E9B-980C-422B-B945-64D9EA1CC95B}">
      <dgm:prSet/>
      <dgm:spPr/>
      <dgm:t>
        <a:bodyPr/>
        <a:lstStyle/>
        <a:p>
          <a:endParaRPr lang="en-US"/>
        </a:p>
      </dgm:t>
    </dgm:pt>
    <dgm:pt modelId="{193C7980-2800-44A0-93ED-88762F4F04E3}" type="pres">
      <dgm:prSet presAssocID="{A280CF93-512D-4A53-88C4-126D31C16D5B}" presName="diagram" presStyleCnt="0">
        <dgm:presLayoutVars>
          <dgm:dir/>
          <dgm:resizeHandles val="exact"/>
        </dgm:presLayoutVars>
      </dgm:prSet>
      <dgm:spPr/>
    </dgm:pt>
    <dgm:pt modelId="{02059752-6113-4BD1-B1DB-EAF7A0A1EF54}" type="pres">
      <dgm:prSet presAssocID="{04611422-9E46-48A2-957E-59B4EC0692ED}" presName="node" presStyleLbl="node1" presStyleIdx="0" presStyleCnt="4">
        <dgm:presLayoutVars>
          <dgm:bulletEnabled val="1"/>
        </dgm:presLayoutVars>
      </dgm:prSet>
      <dgm:spPr/>
    </dgm:pt>
    <dgm:pt modelId="{B67F6CA6-BAEC-4203-90DC-800D9C43BEEC}" type="pres">
      <dgm:prSet presAssocID="{8B4084CF-4DE6-4932-954C-ED569B18C49B}" presName="sibTrans" presStyleCnt="0"/>
      <dgm:spPr/>
    </dgm:pt>
    <dgm:pt modelId="{66675915-0B51-4996-A3D1-B8C9FF2F015D}" type="pres">
      <dgm:prSet presAssocID="{F9AE936E-10B6-4AD1-BABB-29D6F60628FD}" presName="node" presStyleLbl="node1" presStyleIdx="1" presStyleCnt="4">
        <dgm:presLayoutVars>
          <dgm:bulletEnabled val="1"/>
        </dgm:presLayoutVars>
      </dgm:prSet>
      <dgm:spPr/>
    </dgm:pt>
    <dgm:pt modelId="{87BE0846-332C-41C0-BF3F-B3DCFF4F2058}" type="pres">
      <dgm:prSet presAssocID="{6304BBA3-0495-47F9-B914-2AC987186574}" presName="sibTrans" presStyleCnt="0"/>
      <dgm:spPr/>
    </dgm:pt>
    <dgm:pt modelId="{BB292267-C78B-4C3E-936A-7E450E9ED03E}" type="pres">
      <dgm:prSet presAssocID="{1A1642DE-DDE6-447D-AB12-5865A3061FE9}" presName="node" presStyleLbl="node1" presStyleIdx="2" presStyleCnt="4">
        <dgm:presLayoutVars>
          <dgm:bulletEnabled val="1"/>
        </dgm:presLayoutVars>
      </dgm:prSet>
      <dgm:spPr/>
    </dgm:pt>
    <dgm:pt modelId="{B87E78ED-371C-4652-95B0-488EAF2BE0D0}" type="pres">
      <dgm:prSet presAssocID="{03398AA1-25D5-4D11-863B-14CA81F61422}" presName="sibTrans" presStyleCnt="0"/>
      <dgm:spPr/>
    </dgm:pt>
    <dgm:pt modelId="{62A8862A-35AB-4131-A497-C821D4B0E23A}" type="pres">
      <dgm:prSet presAssocID="{171FC0E0-1350-4B73-A9C5-E1BA86E96808}" presName="node" presStyleLbl="node1" presStyleIdx="3" presStyleCnt="4">
        <dgm:presLayoutVars>
          <dgm:bulletEnabled val="1"/>
        </dgm:presLayoutVars>
      </dgm:prSet>
      <dgm:spPr/>
    </dgm:pt>
  </dgm:ptLst>
  <dgm:cxnLst>
    <dgm:cxn modelId="{FA4EF600-5775-4BF1-A728-998D535E3D65}" srcId="{A280CF93-512D-4A53-88C4-126D31C16D5B}" destId="{F9AE936E-10B6-4AD1-BABB-29D6F60628FD}" srcOrd="1" destOrd="0" parTransId="{D550D769-C4FF-4593-BB20-635F90643AA5}" sibTransId="{6304BBA3-0495-47F9-B914-2AC987186574}"/>
    <dgm:cxn modelId="{B09C6808-9F68-4D67-85F5-07E2FE56D798}" type="presOf" srcId="{A280CF93-512D-4A53-88C4-126D31C16D5B}" destId="{193C7980-2800-44A0-93ED-88762F4F04E3}" srcOrd="0" destOrd="0" presId="urn:microsoft.com/office/officeart/2005/8/layout/default"/>
    <dgm:cxn modelId="{B0D5621E-A2B8-441A-90B7-7F8573B7DC86}" type="presOf" srcId="{1A1642DE-DDE6-447D-AB12-5865A3061FE9}" destId="{BB292267-C78B-4C3E-936A-7E450E9ED03E}" srcOrd="0" destOrd="0" presId="urn:microsoft.com/office/officeart/2005/8/layout/default"/>
    <dgm:cxn modelId="{97F0443A-A4DD-4011-9567-F69330C761AB}" type="presOf" srcId="{171FC0E0-1350-4B73-A9C5-E1BA86E96808}" destId="{62A8862A-35AB-4131-A497-C821D4B0E23A}" srcOrd="0" destOrd="0" presId="urn:microsoft.com/office/officeart/2005/8/layout/default"/>
    <dgm:cxn modelId="{9D58B68A-2816-4ECE-B76F-600BD8EF71C1}" srcId="{A280CF93-512D-4A53-88C4-126D31C16D5B}" destId="{04611422-9E46-48A2-957E-59B4EC0692ED}" srcOrd="0" destOrd="0" parTransId="{9BA9ABC3-128E-44E1-9B2E-33E76E858CE7}" sibTransId="{8B4084CF-4DE6-4932-954C-ED569B18C49B}"/>
    <dgm:cxn modelId="{D1F8888C-9685-463D-B65E-379C5C3DA45D}" srcId="{A280CF93-512D-4A53-88C4-126D31C16D5B}" destId="{1A1642DE-DDE6-447D-AB12-5865A3061FE9}" srcOrd="2" destOrd="0" parTransId="{1CEE66A8-2CCE-480B-9E0F-FA56CDA53E07}" sibTransId="{03398AA1-25D5-4D11-863B-14CA81F61422}"/>
    <dgm:cxn modelId="{B6333E9B-980C-422B-B945-64D9EA1CC95B}" srcId="{A280CF93-512D-4A53-88C4-126D31C16D5B}" destId="{171FC0E0-1350-4B73-A9C5-E1BA86E96808}" srcOrd="3" destOrd="0" parTransId="{C7B59FE2-67CA-481A-8020-4A3FB7005225}" sibTransId="{A0D6726B-DA3C-4F1F-B137-019C748F58E4}"/>
    <dgm:cxn modelId="{E9A49CB0-5B12-4C02-9A1A-F114D4EC6357}" type="presOf" srcId="{F9AE936E-10B6-4AD1-BABB-29D6F60628FD}" destId="{66675915-0B51-4996-A3D1-B8C9FF2F015D}" srcOrd="0" destOrd="0" presId="urn:microsoft.com/office/officeart/2005/8/layout/default"/>
    <dgm:cxn modelId="{86BB62FF-712A-46AF-9FE2-596AC5409DB1}" type="presOf" srcId="{04611422-9E46-48A2-957E-59B4EC0692ED}" destId="{02059752-6113-4BD1-B1DB-EAF7A0A1EF54}" srcOrd="0" destOrd="0" presId="urn:microsoft.com/office/officeart/2005/8/layout/default"/>
    <dgm:cxn modelId="{5ABE4D97-DFE8-4251-B19A-C8382E1EC22B}" type="presParOf" srcId="{193C7980-2800-44A0-93ED-88762F4F04E3}" destId="{02059752-6113-4BD1-B1DB-EAF7A0A1EF54}" srcOrd="0" destOrd="0" presId="urn:microsoft.com/office/officeart/2005/8/layout/default"/>
    <dgm:cxn modelId="{253CF7B0-5453-4DAF-B787-49D4B9F055EA}" type="presParOf" srcId="{193C7980-2800-44A0-93ED-88762F4F04E3}" destId="{B67F6CA6-BAEC-4203-90DC-800D9C43BEEC}" srcOrd="1" destOrd="0" presId="urn:microsoft.com/office/officeart/2005/8/layout/default"/>
    <dgm:cxn modelId="{B30CF1A9-8166-4D6A-A3B6-45BCE98401B5}" type="presParOf" srcId="{193C7980-2800-44A0-93ED-88762F4F04E3}" destId="{66675915-0B51-4996-A3D1-B8C9FF2F015D}" srcOrd="2" destOrd="0" presId="urn:microsoft.com/office/officeart/2005/8/layout/default"/>
    <dgm:cxn modelId="{C38B6AB3-931C-4F24-9335-1917E78D8AA3}" type="presParOf" srcId="{193C7980-2800-44A0-93ED-88762F4F04E3}" destId="{87BE0846-332C-41C0-BF3F-B3DCFF4F2058}" srcOrd="3" destOrd="0" presId="urn:microsoft.com/office/officeart/2005/8/layout/default"/>
    <dgm:cxn modelId="{91A8DB5B-3FDE-4E0B-AEF4-180951B9F2BA}" type="presParOf" srcId="{193C7980-2800-44A0-93ED-88762F4F04E3}" destId="{BB292267-C78B-4C3E-936A-7E450E9ED03E}" srcOrd="4" destOrd="0" presId="urn:microsoft.com/office/officeart/2005/8/layout/default"/>
    <dgm:cxn modelId="{8F4EE21D-2630-46F4-BB28-E3F231CA4225}" type="presParOf" srcId="{193C7980-2800-44A0-93ED-88762F4F04E3}" destId="{B87E78ED-371C-4652-95B0-488EAF2BE0D0}" srcOrd="5" destOrd="0" presId="urn:microsoft.com/office/officeart/2005/8/layout/default"/>
    <dgm:cxn modelId="{DBA2A63F-334A-4861-9FCC-61640CB1B84C}" type="presParOf" srcId="{193C7980-2800-44A0-93ED-88762F4F04E3}" destId="{62A8862A-35AB-4131-A497-C821D4B0E23A}" srcOrd="6"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33E40D1-14EE-47C3-B873-4F0D7375499F}"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722EA5C7-5E40-4BF2-80AD-050FDE64F31F}">
      <dgm:prSet/>
      <dgm:spPr/>
      <dgm:t>
        <a:bodyPr/>
        <a:lstStyle/>
        <a:p>
          <a:r>
            <a:rPr lang="en-GB" b="1"/>
            <a:t>Significant impact on criminological theory</a:t>
          </a:r>
          <a:endParaRPr lang="en-US"/>
        </a:p>
      </dgm:t>
    </dgm:pt>
    <dgm:pt modelId="{B252B6A0-2085-4D0E-87CD-6EDF1143CC91}" type="parTrans" cxnId="{F6EC6362-87FD-4FAA-B6EA-E391AD04D927}">
      <dgm:prSet/>
      <dgm:spPr/>
      <dgm:t>
        <a:bodyPr/>
        <a:lstStyle/>
        <a:p>
          <a:endParaRPr lang="en-US"/>
        </a:p>
      </dgm:t>
    </dgm:pt>
    <dgm:pt modelId="{6EE1DB92-67AD-4302-8110-B884C5366FE8}" type="sibTrans" cxnId="{F6EC6362-87FD-4FAA-B6EA-E391AD04D927}">
      <dgm:prSet/>
      <dgm:spPr/>
      <dgm:t>
        <a:bodyPr/>
        <a:lstStyle/>
        <a:p>
          <a:endParaRPr lang="en-US"/>
        </a:p>
      </dgm:t>
    </dgm:pt>
    <dgm:pt modelId="{68E695D5-B597-47B9-808D-AF9EA35CE79C}">
      <dgm:prSet/>
      <dgm:spPr/>
      <dgm:t>
        <a:bodyPr/>
        <a:lstStyle/>
        <a:p>
          <a:r>
            <a:rPr lang="en-GB" b="1"/>
            <a:t>Even greater impact on criminal justice practice</a:t>
          </a:r>
          <a:endParaRPr lang="en-US"/>
        </a:p>
      </dgm:t>
    </dgm:pt>
    <dgm:pt modelId="{B3E6BD02-2C9E-44EF-A1D1-D7AFECC909FE}" type="parTrans" cxnId="{0490A304-0645-4493-A05B-7C24416FFF05}">
      <dgm:prSet/>
      <dgm:spPr/>
      <dgm:t>
        <a:bodyPr/>
        <a:lstStyle/>
        <a:p>
          <a:endParaRPr lang="en-US"/>
        </a:p>
      </dgm:t>
    </dgm:pt>
    <dgm:pt modelId="{2A7EFEFB-EE87-4497-A210-80CDE008B552}" type="sibTrans" cxnId="{0490A304-0645-4493-A05B-7C24416FFF05}">
      <dgm:prSet/>
      <dgm:spPr/>
      <dgm:t>
        <a:bodyPr/>
        <a:lstStyle/>
        <a:p>
          <a:endParaRPr lang="en-US"/>
        </a:p>
      </dgm:t>
    </dgm:pt>
    <dgm:pt modelId="{7DEA7621-2841-49DE-B3DF-5101AB130E44}">
      <dgm:prSet/>
      <dgm:spPr/>
      <dgm:t>
        <a:bodyPr/>
        <a:lstStyle/>
        <a:p>
          <a:r>
            <a:rPr lang="en-GB"/>
            <a:t>e.g. ideas such as punishments being appropriate to the nature of the crime have formed a basis for modern criminal justice systems throughout the world.</a:t>
          </a:r>
          <a:endParaRPr lang="en-US"/>
        </a:p>
      </dgm:t>
    </dgm:pt>
    <dgm:pt modelId="{048CD7DD-E092-4247-BFD8-F765E8D9A5E0}" type="parTrans" cxnId="{41D89D3D-CF23-4B1D-B2B8-88806A7D747D}">
      <dgm:prSet/>
      <dgm:spPr/>
      <dgm:t>
        <a:bodyPr/>
        <a:lstStyle/>
        <a:p>
          <a:endParaRPr lang="en-US"/>
        </a:p>
      </dgm:t>
    </dgm:pt>
    <dgm:pt modelId="{B3464007-B8AB-49E4-8B28-143CD0FDE481}" type="sibTrans" cxnId="{41D89D3D-CF23-4B1D-B2B8-88806A7D747D}">
      <dgm:prSet/>
      <dgm:spPr/>
      <dgm:t>
        <a:bodyPr/>
        <a:lstStyle/>
        <a:p>
          <a:endParaRPr lang="en-US"/>
        </a:p>
      </dgm:t>
    </dgm:pt>
    <dgm:pt modelId="{52078D1B-3EC8-4DFB-BFFA-DDFE168CEA84}">
      <dgm:prSet/>
      <dgm:spPr/>
      <dgm:t>
        <a:bodyPr/>
        <a:lstStyle/>
        <a:p>
          <a:r>
            <a:rPr lang="en-GB"/>
            <a:t>Classicism is commonly reflected in processes surrounding deterrence.</a:t>
          </a:r>
          <a:endParaRPr lang="en-US"/>
        </a:p>
      </dgm:t>
    </dgm:pt>
    <dgm:pt modelId="{D532EE0E-EAB7-4691-AF11-43509D6C1F40}" type="parTrans" cxnId="{504C1B48-A874-494D-91D0-163775CFEE85}">
      <dgm:prSet/>
      <dgm:spPr/>
      <dgm:t>
        <a:bodyPr/>
        <a:lstStyle/>
        <a:p>
          <a:endParaRPr lang="en-US"/>
        </a:p>
      </dgm:t>
    </dgm:pt>
    <dgm:pt modelId="{50CB1204-A5B5-4F81-85DE-FBAD78257596}" type="sibTrans" cxnId="{504C1B48-A874-494D-91D0-163775CFEE85}">
      <dgm:prSet/>
      <dgm:spPr/>
      <dgm:t>
        <a:bodyPr/>
        <a:lstStyle/>
        <a:p>
          <a:endParaRPr lang="en-US"/>
        </a:p>
      </dgm:t>
    </dgm:pt>
    <dgm:pt modelId="{613E6CE4-DA42-4830-B3E4-7961D2AA547C}" type="pres">
      <dgm:prSet presAssocID="{B33E40D1-14EE-47C3-B873-4F0D7375499F}" presName="diagram" presStyleCnt="0">
        <dgm:presLayoutVars>
          <dgm:dir/>
          <dgm:resizeHandles val="exact"/>
        </dgm:presLayoutVars>
      </dgm:prSet>
      <dgm:spPr/>
    </dgm:pt>
    <dgm:pt modelId="{CAAF317E-EF28-4074-AF02-2C73222B85FD}" type="pres">
      <dgm:prSet presAssocID="{722EA5C7-5E40-4BF2-80AD-050FDE64F31F}" presName="node" presStyleLbl="node1" presStyleIdx="0" presStyleCnt="4">
        <dgm:presLayoutVars>
          <dgm:bulletEnabled val="1"/>
        </dgm:presLayoutVars>
      </dgm:prSet>
      <dgm:spPr/>
    </dgm:pt>
    <dgm:pt modelId="{8976F307-08C9-4D2E-BC4E-CE00E87B4C80}" type="pres">
      <dgm:prSet presAssocID="{6EE1DB92-67AD-4302-8110-B884C5366FE8}" presName="sibTrans" presStyleCnt="0"/>
      <dgm:spPr/>
    </dgm:pt>
    <dgm:pt modelId="{4C479000-0146-40F4-9790-F2138438CC06}" type="pres">
      <dgm:prSet presAssocID="{68E695D5-B597-47B9-808D-AF9EA35CE79C}" presName="node" presStyleLbl="node1" presStyleIdx="1" presStyleCnt="4">
        <dgm:presLayoutVars>
          <dgm:bulletEnabled val="1"/>
        </dgm:presLayoutVars>
      </dgm:prSet>
      <dgm:spPr/>
    </dgm:pt>
    <dgm:pt modelId="{EE12B1CC-81AD-4438-9FA6-8687CB7C21E5}" type="pres">
      <dgm:prSet presAssocID="{2A7EFEFB-EE87-4497-A210-80CDE008B552}" presName="sibTrans" presStyleCnt="0"/>
      <dgm:spPr/>
    </dgm:pt>
    <dgm:pt modelId="{F696DEBB-BB39-4C57-98AE-5E839444DC0F}" type="pres">
      <dgm:prSet presAssocID="{7DEA7621-2841-49DE-B3DF-5101AB130E44}" presName="node" presStyleLbl="node1" presStyleIdx="2" presStyleCnt="4">
        <dgm:presLayoutVars>
          <dgm:bulletEnabled val="1"/>
        </dgm:presLayoutVars>
      </dgm:prSet>
      <dgm:spPr/>
    </dgm:pt>
    <dgm:pt modelId="{834E111F-9505-41D6-BA45-761CC7251843}" type="pres">
      <dgm:prSet presAssocID="{B3464007-B8AB-49E4-8B28-143CD0FDE481}" presName="sibTrans" presStyleCnt="0"/>
      <dgm:spPr/>
    </dgm:pt>
    <dgm:pt modelId="{F49D604F-153D-4B9C-A581-205882541BF4}" type="pres">
      <dgm:prSet presAssocID="{52078D1B-3EC8-4DFB-BFFA-DDFE168CEA84}" presName="node" presStyleLbl="node1" presStyleIdx="3" presStyleCnt="4">
        <dgm:presLayoutVars>
          <dgm:bulletEnabled val="1"/>
        </dgm:presLayoutVars>
      </dgm:prSet>
      <dgm:spPr/>
    </dgm:pt>
  </dgm:ptLst>
  <dgm:cxnLst>
    <dgm:cxn modelId="{0490A304-0645-4493-A05B-7C24416FFF05}" srcId="{B33E40D1-14EE-47C3-B873-4F0D7375499F}" destId="{68E695D5-B597-47B9-808D-AF9EA35CE79C}" srcOrd="1" destOrd="0" parTransId="{B3E6BD02-2C9E-44EF-A1D1-D7AFECC909FE}" sibTransId="{2A7EFEFB-EE87-4497-A210-80CDE008B552}"/>
    <dgm:cxn modelId="{41D89D3D-CF23-4B1D-B2B8-88806A7D747D}" srcId="{B33E40D1-14EE-47C3-B873-4F0D7375499F}" destId="{7DEA7621-2841-49DE-B3DF-5101AB130E44}" srcOrd="2" destOrd="0" parTransId="{048CD7DD-E092-4247-BFD8-F765E8D9A5E0}" sibTransId="{B3464007-B8AB-49E4-8B28-143CD0FDE481}"/>
    <dgm:cxn modelId="{52486960-1E4C-48CC-B9A1-5D0125BC3AD8}" type="presOf" srcId="{B33E40D1-14EE-47C3-B873-4F0D7375499F}" destId="{613E6CE4-DA42-4830-B3E4-7961D2AA547C}" srcOrd="0" destOrd="0" presId="urn:microsoft.com/office/officeart/2005/8/layout/default"/>
    <dgm:cxn modelId="{F6EC6362-87FD-4FAA-B6EA-E391AD04D927}" srcId="{B33E40D1-14EE-47C3-B873-4F0D7375499F}" destId="{722EA5C7-5E40-4BF2-80AD-050FDE64F31F}" srcOrd="0" destOrd="0" parTransId="{B252B6A0-2085-4D0E-87CD-6EDF1143CC91}" sibTransId="{6EE1DB92-67AD-4302-8110-B884C5366FE8}"/>
    <dgm:cxn modelId="{504C1B48-A874-494D-91D0-163775CFEE85}" srcId="{B33E40D1-14EE-47C3-B873-4F0D7375499F}" destId="{52078D1B-3EC8-4DFB-BFFA-DDFE168CEA84}" srcOrd="3" destOrd="0" parTransId="{D532EE0E-EAB7-4691-AF11-43509D6C1F40}" sibTransId="{50CB1204-A5B5-4F81-85DE-FBAD78257596}"/>
    <dgm:cxn modelId="{8C524F4F-46BB-4B19-B5C2-219B9E3600B0}" type="presOf" srcId="{68E695D5-B597-47B9-808D-AF9EA35CE79C}" destId="{4C479000-0146-40F4-9790-F2138438CC06}" srcOrd="0" destOrd="0" presId="urn:microsoft.com/office/officeart/2005/8/layout/default"/>
    <dgm:cxn modelId="{0E819289-B118-4F5B-B5AB-D376E1AA3387}" type="presOf" srcId="{7DEA7621-2841-49DE-B3DF-5101AB130E44}" destId="{F696DEBB-BB39-4C57-98AE-5E839444DC0F}" srcOrd="0" destOrd="0" presId="urn:microsoft.com/office/officeart/2005/8/layout/default"/>
    <dgm:cxn modelId="{8BF6BCA9-C797-4CF5-9122-EEF32E45411B}" type="presOf" srcId="{52078D1B-3EC8-4DFB-BFFA-DDFE168CEA84}" destId="{F49D604F-153D-4B9C-A581-205882541BF4}" srcOrd="0" destOrd="0" presId="urn:microsoft.com/office/officeart/2005/8/layout/default"/>
    <dgm:cxn modelId="{8C2ED6CD-B5D8-4058-83E6-B4420200BB38}" type="presOf" srcId="{722EA5C7-5E40-4BF2-80AD-050FDE64F31F}" destId="{CAAF317E-EF28-4074-AF02-2C73222B85FD}" srcOrd="0" destOrd="0" presId="urn:microsoft.com/office/officeart/2005/8/layout/default"/>
    <dgm:cxn modelId="{183A0575-BCFD-4DED-8758-1FF448061355}" type="presParOf" srcId="{613E6CE4-DA42-4830-B3E4-7961D2AA547C}" destId="{CAAF317E-EF28-4074-AF02-2C73222B85FD}" srcOrd="0" destOrd="0" presId="urn:microsoft.com/office/officeart/2005/8/layout/default"/>
    <dgm:cxn modelId="{C4EF8495-90DB-4FA9-B03B-B13EAF848389}" type="presParOf" srcId="{613E6CE4-DA42-4830-B3E4-7961D2AA547C}" destId="{8976F307-08C9-4D2E-BC4E-CE00E87B4C80}" srcOrd="1" destOrd="0" presId="urn:microsoft.com/office/officeart/2005/8/layout/default"/>
    <dgm:cxn modelId="{EA7DEC4C-51A1-493F-B6C7-6CBEA6FFCCD6}" type="presParOf" srcId="{613E6CE4-DA42-4830-B3E4-7961D2AA547C}" destId="{4C479000-0146-40F4-9790-F2138438CC06}" srcOrd="2" destOrd="0" presId="urn:microsoft.com/office/officeart/2005/8/layout/default"/>
    <dgm:cxn modelId="{32BE9C50-68CE-4880-965E-21732C291D02}" type="presParOf" srcId="{613E6CE4-DA42-4830-B3E4-7961D2AA547C}" destId="{EE12B1CC-81AD-4438-9FA6-8687CB7C21E5}" srcOrd="3" destOrd="0" presId="urn:microsoft.com/office/officeart/2005/8/layout/default"/>
    <dgm:cxn modelId="{73CD9091-23B1-44A5-9DB2-A92496233445}" type="presParOf" srcId="{613E6CE4-DA42-4830-B3E4-7961D2AA547C}" destId="{F696DEBB-BB39-4C57-98AE-5E839444DC0F}" srcOrd="4" destOrd="0" presId="urn:microsoft.com/office/officeart/2005/8/layout/default"/>
    <dgm:cxn modelId="{84C0FB20-A071-4E0E-983F-52152D013175}" type="presParOf" srcId="{613E6CE4-DA42-4830-B3E4-7961D2AA547C}" destId="{834E111F-9505-41D6-BA45-761CC7251843}" srcOrd="5" destOrd="0" presId="urn:microsoft.com/office/officeart/2005/8/layout/default"/>
    <dgm:cxn modelId="{54685733-1BA9-49FD-88A6-DD837BA28719}" type="presParOf" srcId="{613E6CE4-DA42-4830-B3E4-7961D2AA547C}" destId="{F49D604F-153D-4B9C-A581-205882541BF4}"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483A10B-CB93-4763-BB3A-14566862DC5F}" type="doc">
      <dgm:prSet loTypeId="urn:microsoft.com/office/officeart/2005/8/layout/vList2" loCatId="list" qsTypeId="urn:microsoft.com/office/officeart/2005/8/quickstyle/simple2" qsCatId="simple" csTypeId="urn:microsoft.com/office/officeart/2005/8/colors/colorful1" csCatId="colorful"/>
      <dgm:spPr/>
      <dgm:t>
        <a:bodyPr/>
        <a:lstStyle/>
        <a:p>
          <a:endParaRPr lang="en-US"/>
        </a:p>
      </dgm:t>
    </dgm:pt>
    <dgm:pt modelId="{E1A57AC3-CFE6-4360-B868-CF07DCD522AF}">
      <dgm:prSet/>
      <dgm:spPr/>
      <dgm:t>
        <a:bodyPr/>
        <a:lstStyle/>
        <a:p>
          <a:r>
            <a:rPr lang="en-GB"/>
            <a:t>The approach taken by Classicist criminologists can be challenged on a number of grounds:</a:t>
          </a:r>
          <a:endParaRPr lang="en-US"/>
        </a:p>
      </dgm:t>
    </dgm:pt>
    <dgm:pt modelId="{FFF15A1E-9849-411C-9CC1-DE9A75685D3C}" type="parTrans" cxnId="{D1B0933F-D162-461E-9A97-EDDDB131C193}">
      <dgm:prSet/>
      <dgm:spPr/>
      <dgm:t>
        <a:bodyPr/>
        <a:lstStyle/>
        <a:p>
          <a:endParaRPr lang="en-US"/>
        </a:p>
      </dgm:t>
    </dgm:pt>
    <dgm:pt modelId="{29762639-3BBC-43EF-987C-37C9E8D018E0}" type="sibTrans" cxnId="{D1B0933F-D162-461E-9A97-EDDDB131C193}">
      <dgm:prSet/>
      <dgm:spPr/>
      <dgm:t>
        <a:bodyPr/>
        <a:lstStyle/>
        <a:p>
          <a:endParaRPr lang="en-US"/>
        </a:p>
      </dgm:t>
    </dgm:pt>
    <dgm:pt modelId="{4CDA98CD-5663-40DD-9903-D0AF68C38FDD}">
      <dgm:prSet/>
      <dgm:spPr/>
      <dgm:t>
        <a:bodyPr/>
        <a:lstStyle/>
        <a:p>
          <a:r>
            <a:rPr lang="en-GB" b="1"/>
            <a:t>There was no hard evidence to justify their views</a:t>
          </a:r>
          <a:endParaRPr lang="en-US"/>
        </a:p>
      </dgm:t>
    </dgm:pt>
    <dgm:pt modelId="{2978D369-5372-4039-B867-BC38E17AA4A5}" type="parTrans" cxnId="{E1B3069E-1B52-46D5-80BF-92A753C419BE}">
      <dgm:prSet/>
      <dgm:spPr/>
      <dgm:t>
        <a:bodyPr/>
        <a:lstStyle/>
        <a:p>
          <a:endParaRPr lang="en-US"/>
        </a:p>
      </dgm:t>
    </dgm:pt>
    <dgm:pt modelId="{2384D98B-72BA-4DAC-A7B3-2036552E7DFE}" type="sibTrans" cxnId="{E1B3069E-1B52-46D5-80BF-92A753C419BE}">
      <dgm:prSet/>
      <dgm:spPr/>
      <dgm:t>
        <a:bodyPr/>
        <a:lstStyle/>
        <a:p>
          <a:endParaRPr lang="en-US"/>
        </a:p>
      </dgm:t>
    </dgm:pt>
    <dgm:pt modelId="{715581C1-F39C-4385-A378-358E1CCAF717}">
      <dgm:prSet/>
      <dgm:spPr/>
      <dgm:t>
        <a:bodyPr/>
        <a:lstStyle/>
        <a:p>
          <a:r>
            <a:rPr lang="en-GB" b="1"/>
            <a:t>There was too much emphasis placed on rationality</a:t>
          </a:r>
          <a:endParaRPr lang="en-US"/>
        </a:p>
      </dgm:t>
    </dgm:pt>
    <dgm:pt modelId="{AFD192E6-C2F3-4DA2-9554-53AB3E5A9E4F}" type="parTrans" cxnId="{82ABFE02-9318-4B29-8069-5E86446C5F02}">
      <dgm:prSet/>
      <dgm:spPr/>
      <dgm:t>
        <a:bodyPr/>
        <a:lstStyle/>
        <a:p>
          <a:endParaRPr lang="en-US"/>
        </a:p>
      </dgm:t>
    </dgm:pt>
    <dgm:pt modelId="{947E3F0B-ECFE-47CA-92E7-0F57057BB539}" type="sibTrans" cxnId="{82ABFE02-9318-4B29-8069-5E86446C5F02}">
      <dgm:prSet/>
      <dgm:spPr/>
      <dgm:t>
        <a:bodyPr/>
        <a:lstStyle/>
        <a:p>
          <a:endParaRPr lang="en-US"/>
        </a:p>
      </dgm:t>
    </dgm:pt>
    <dgm:pt modelId="{BADC3E5E-A76A-4299-A91A-CE833494D715}">
      <dgm:prSet/>
      <dgm:spPr/>
      <dgm:t>
        <a:bodyPr/>
        <a:lstStyle/>
        <a:p>
          <a:r>
            <a:rPr lang="en-GB" b="1"/>
            <a:t>The importance of discretion was underemphasised</a:t>
          </a:r>
          <a:endParaRPr lang="en-US"/>
        </a:p>
      </dgm:t>
    </dgm:pt>
    <dgm:pt modelId="{B94EF752-5647-4BFC-9275-2DF3FA6AE5C2}" type="parTrans" cxnId="{88892308-141C-4BCD-B4B8-750282C6135A}">
      <dgm:prSet/>
      <dgm:spPr/>
      <dgm:t>
        <a:bodyPr/>
        <a:lstStyle/>
        <a:p>
          <a:endParaRPr lang="en-US"/>
        </a:p>
      </dgm:t>
    </dgm:pt>
    <dgm:pt modelId="{2B11432D-9878-4A50-B924-81420EB8AEE7}" type="sibTrans" cxnId="{88892308-141C-4BCD-B4B8-750282C6135A}">
      <dgm:prSet/>
      <dgm:spPr/>
      <dgm:t>
        <a:bodyPr/>
        <a:lstStyle/>
        <a:p>
          <a:endParaRPr lang="en-US"/>
        </a:p>
      </dgm:t>
    </dgm:pt>
    <dgm:pt modelId="{77356BCE-0321-4A7A-8898-A6E44A27B737}" type="pres">
      <dgm:prSet presAssocID="{D483A10B-CB93-4763-BB3A-14566862DC5F}" presName="linear" presStyleCnt="0">
        <dgm:presLayoutVars>
          <dgm:animLvl val="lvl"/>
          <dgm:resizeHandles val="exact"/>
        </dgm:presLayoutVars>
      </dgm:prSet>
      <dgm:spPr/>
    </dgm:pt>
    <dgm:pt modelId="{A87ACF49-9D90-43A5-BDB3-0EB6A066DFD2}" type="pres">
      <dgm:prSet presAssocID="{E1A57AC3-CFE6-4360-B868-CF07DCD522AF}" presName="parentText" presStyleLbl="node1" presStyleIdx="0" presStyleCnt="1">
        <dgm:presLayoutVars>
          <dgm:chMax val="0"/>
          <dgm:bulletEnabled val="1"/>
        </dgm:presLayoutVars>
      </dgm:prSet>
      <dgm:spPr/>
    </dgm:pt>
    <dgm:pt modelId="{04AC8EEC-CFC6-41A1-9534-F772217836C9}" type="pres">
      <dgm:prSet presAssocID="{E1A57AC3-CFE6-4360-B868-CF07DCD522AF}" presName="childText" presStyleLbl="revTx" presStyleIdx="0" presStyleCnt="1">
        <dgm:presLayoutVars>
          <dgm:bulletEnabled val="1"/>
        </dgm:presLayoutVars>
      </dgm:prSet>
      <dgm:spPr/>
    </dgm:pt>
  </dgm:ptLst>
  <dgm:cxnLst>
    <dgm:cxn modelId="{82ABFE02-9318-4B29-8069-5E86446C5F02}" srcId="{E1A57AC3-CFE6-4360-B868-CF07DCD522AF}" destId="{715581C1-F39C-4385-A378-358E1CCAF717}" srcOrd="1" destOrd="0" parTransId="{AFD192E6-C2F3-4DA2-9554-53AB3E5A9E4F}" sibTransId="{947E3F0B-ECFE-47CA-92E7-0F57057BB539}"/>
    <dgm:cxn modelId="{88892308-141C-4BCD-B4B8-750282C6135A}" srcId="{E1A57AC3-CFE6-4360-B868-CF07DCD522AF}" destId="{BADC3E5E-A76A-4299-A91A-CE833494D715}" srcOrd="2" destOrd="0" parTransId="{B94EF752-5647-4BFC-9275-2DF3FA6AE5C2}" sibTransId="{2B11432D-9878-4A50-B924-81420EB8AEE7}"/>
    <dgm:cxn modelId="{D1B0933F-D162-461E-9A97-EDDDB131C193}" srcId="{D483A10B-CB93-4763-BB3A-14566862DC5F}" destId="{E1A57AC3-CFE6-4360-B868-CF07DCD522AF}" srcOrd="0" destOrd="0" parTransId="{FFF15A1E-9849-411C-9CC1-DE9A75685D3C}" sibTransId="{29762639-3BBC-43EF-987C-37C9E8D018E0}"/>
    <dgm:cxn modelId="{546C0B60-8D51-4A28-932D-66D5B81284A3}" type="presOf" srcId="{715581C1-F39C-4385-A378-358E1CCAF717}" destId="{04AC8EEC-CFC6-41A1-9534-F772217836C9}" srcOrd="0" destOrd="1" presId="urn:microsoft.com/office/officeart/2005/8/layout/vList2"/>
    <dgm:cxn modelId="{7CE46F7A-4BAD-46C1-B7C8-1904655D5A3D}" type="presOf" srcId="{4CDA98CD-5663-40DD-9903-D0AF68C38FDD}" destId="{04AC8EEC-CFC6-41A1-9534-F772217836C9}" srcOrd="0" destOrd="0" presId="urn:microsoft.com/office/officeart/2005/8/layout/vList2"/>
    <dgm:cxn modelId="{84EBF787-4A85-4EF5-9A86-749788000896}" type="presOf" srcId="{E1A57AC3-CFE6-4360-B868-CF07DCD522AF}" destId="{A87ACF49-9D90-43A5-BDB3-0EB6A066DFD2}" srcOrd="0" destOrd="0" presId="urn:microsoft.com/office/officeart/2005/8/layout/vList2"/>
    <dgm:cxn modelId="{8C5BFE95-B7F7-45FC-A8CD-9ECC08D39D69}" type="presOf" srcId="{D483A10B-CB93-4763-BB3A-14566862DC5F}" destId="{77356BCE-0321-4A7A-8898-A6E44A27B737}" srcOrd="0" destOrd="0" presId="urn:microsoft.com/office/officeart/2005/8/layout/vList2"/>
    <dgm:cxn modelId="{E1B3069E-1B52-46D5-80BF-92A753C419BE}" srcId="{E1A57AC3-CFE6-4360-B868-CF07DCD522AF}" destId="{4CDA98CD-5663-40DD-9903-D0AF68C38FDD}" srcOrd="0" destOrd="0" parTransId="{2978D369-5372-4039-B867-BC38E17AA4A5}" sibTransId="{2384D98B-72BA-4DAC-A7B3-2036552E7DFE}"/>
    <dgm:cxn modelId="{67FDCFE6-86D9-4CB2-9AE0-8F0E501D7E3B}" type="presOf" srcId="{BADC3E5E-A76A-4299-A91A-CE833494D715}" destId="{04AC8EEC-CFC6-41A1-9534-F772217836C9}" srcOrd="0" destOrd="2" presId="urn:microsoft.com/office/officeart/2005/8/layout/vList2"/>
    <dgm:cxn modelId="{4A4C9487-8447-4BC8-9EEB-D49338A43CF0}" type="presParOf" srcId="{77356BCE-0321-4A7A-8898-A6E44A27B737}" destId="{A87ACF49-9D90-43A5-BDB3-0EB6A066DFD2}" srcOrd="0" destOrd="0" presId="urn:microsoft.com/office/officeart/2005/8/layout/vList2"/>
    <dgm:cxn modelId="{97779DB5-BA5B-4450-8CEB-764EED6CAC60}" type="presParOf" srcId="{77356BCE-0321-4A7A-8898-A6E44A27B737}" destId="{04AC8EEC-CFC6-41A1-9534-F772217836C9}" srcOrd="1"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33A6261-36BA-4331-92EF-7CAAAEA75FE4}"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521F077C-9F1C-4888-9A75-5E519917EDE5}">
      <dgm:prSet/>
      <dgm:spPr/>
      <dgm:t>
        <a:bodyPr/>
        <a:lstStyle/>
        <a:p>
          <a:r>
            <a:rPr lang="en-GB"/>
            <a:t>•each human being is rational;</a:t>
          </a:r>
          <a:endParaRPr lang="en-US"/>
        </a:p>
      </dgm:t>
    </dgm:pt>
    <dgm:pt modelId="{495FDF30-9083-4433-932B-A76F35AA26A1}" type="parTrans" cxnId="{81BCAB63-E250-4541-852B-C119E492C068}">
      <dgm:prSet/>
      <dgm:spPr/>
      <dgm:t>
        <a:bodyPr/>
        <a:lstStyle/>
        <a:p>
          <a:endParaRPr lang="en-US"/>
        </a:p>
      </dgm:t>
    </dgm:pt>
    <dgm:pt modelId="{035CDDE6-078D-486B-9036-E80802D0EF40}" type="sibTrans" cxnId="{81BCAB63-E250-4541-852B-C119E492C068}">
      <dgm:prSet/>
      <dgm:spPr/>
      <dgm:t>
        <a:bodyPr/>
        <a:lstStyle/>
        <a:p>
          <a:endParaRPr lang="en-US"/>
        </a:p>
      </dgm:t>
    </dgm:pt>
    <dgm:pt modelId="{3D07F855-D051-401D-A82A-61D6F4AF3908}">
      <dgm:prSet/>
      <dgm:spPr/>
      <dgm:t>
        <a:bodyPr/>
        <a:lstStyle/>
        <a:p>
          <a:r>
            <a:rPr lang="en-GB"/>
            <a:t>•rational consideration involves weighing up gains against possible dangers;</a:t>
          </a:r>
          <a:endParaRPr lang="en-US"/>
        </a:p>
      </dgm:t>
    </dgm:pt>
    <dgm:pt modelId="{42329135-5A62-4399-AD03-8D4AEB5E5E9C}" type="parTrans" cxnId="{5B148105-ED58-4EC0-A3B4-78808CBBBB23}">
      <dgm:prSet/>
      <dgm:spPr/>
      <dgm:t>
        <a:bodyPr/>
        <a:lstStyle/>
        <a:p>
          <a:endParaRPr lang="en-US"/>
        </a:p>
      </dgm:t>
    </dgm:pt>
    <dgm:pt modelId="{A21999D9-A597-466B-8BD9-AA02E3D80535}" type="sibTrans" cxnId="{5B148105-ED58-4EC0-A3B4-78808CBBBB23}">
      <dgm:prSet/>
      <dgm:spPr/>
      <dgm:t>
        <a:bodyPr/>
        <a:lstStyle/>
        <a:p>
          <a:endParaRPr lang="en-US"/>
        </a:p>
      </dgm:t>
    </dgm:pt>
    <dgm:pt modelId="{CC9CD970-93A7-489F-933D-B87D650E5BA1}">
      <dgm:prSet/>
      <dgm:spPr/>
      <dgm:t>
        <a:bodyPr/>
        <a:lstStyle/>
        <a:p>
          <a:r>
            <a:rPr lang="en-GB"/>
            <a:t>•rational assessment decides how each person will behave (both their legal and illegal behaviours);</a:t>
          </a:r>
          <a:endParaRPr lang="en-US"/>
        </a:p>
      </dgm:t>
    </dgm:pt>
    <dgm:pt modelId="{78FCAEAF-57D5-4387-94CB-4055669CC44F}" type="parTrans" cxnId="{CAC34A41-8432-4A3C-8766-EFCA259D208F}">
      <dgm:prSet/>
      <dgm:spPr/>
      <dgm:t>
        <a:bodyPr/>
        <a:lstStyle/>
        <a:p>
          <a:endParaRPr lang="en-US"/>
        </a:p>
      </dgm:t>
    </dgm:pt>
    <dgm:pt modelId="{6F60F3F7-2877-413C-95B5-D209C7774715}" type="sibTrans" cxnId="{CAC34A41-8432-4A3C-8766-EFCA259D208F}">
      <dgm:prSet/>
      <dgm:spPr/>
      <dgm:t>
        <a:bodyPr/>
        <a:lstStyle/>
        <a:p>
          <a:endParaRPr lang="en-US"/>
        </a:p>
      </dgm:t>
    </dgm:pt>
    <dgm:pt modelId="{75DC4DB8-23D5-4F05-ABDA-6639DE0823F8}">
      <dgm:prSet/>
      <dgm:spPr/>
      <dgm:t>
        <a:bodyPr/>
        <a:lstStyle/>
        <a:p>
          <a:r>
            <a:rPr lang="en-GB"/>
            <a:t>•before acting, each person weighs up the likely pleasure against the possible pain;</a:t>
          </a:r>
          <a:endParaRPr lang="en-US"/>
        </a:p>
      </dgm:t>
    </dgm:pt>
    <dgm:pt modelId="{A1F57757-EEC4-4A42-8FD3-9734A9AB7114}" type="parTrans" cxnId="{E227AD53-A912-462E-BFAE-0AB5A5DA610C}">
      <dgm:prSet/>
      <dgm:spPr/>
      <dgm:t>
        <a:bodyPr/>
        <a:lstStyle/>
        <a:p>
          <a:endParaRPr lang="en-US"/>
        </a:p>
      </dgm:t>
    </dgm:pt>
    <dgm:pt modelId="{8F8B5362-AD8D-42A8-B874-ECC094B60455}" type="sibTrans" cxnId="{E227AD53-A912-462E-BFAE-0AB5A5DA610C}">
      <dgm:prSet/>
      <dgm:spPr/>
      <dgm:t>
        <a:bodyPr/>
        <a:lstStyle/>
        <a:p>
          <a:endParaRPr lang="en-US"/>
        </a:p>
      </dgm:t>
    </dgm:pt>
    <dgm:pt modelId="{21A60192-3134-4462-AFC3-2C3F4F9614B8}">
      <dgm:prSet/>
      <dgm:spPr/>
      <dgm:t>
        <a:bodyPr/>
        <a:lstStyle/>
        <a:p>
          <a:r>
            <a:rPr lang="en-GB"/>
            <a:t>•their choice will depend on which action will give the person most individual pleasure;</a:t>
          </a:r>
          <a:endParaRPr lang="en-US"/>
        </a:p>
      </dgm:t>
    </dgm:pt>
    <dgm:pt modelId="{3CDBD9D7-7C4B-47CD-BDD3-6FC222D4516E}" type="parTrans" cxnId="{8413A61B-B82D-467A-832D-59C575E8AB74}">
      <dgm:prSet/>
      <dgm:spPr/>
      <dgm:t>
        <a:bodyPr/>
        <a:lstStyle/>
        <a:p>
          <a:endParaRPr lang="en-US"/>
        </a:p>
      </dgm:t>
    </dgm:pt>
    <dgm:pt modelId="{3F48DE0B-68F2-4FD4-A823-70E4782FC054}" type="sibTrans" cxnId="{8413A61B-B82D-467A-832D-59C575E8AB74}">
      <dgm:prSet/>
      <dgm:spPr/>
      <dgm:t>
        <a:bodyPr/>
        <a:lstStyle/>
        <a:p>
          <a:endParaRPr lang="en-US"/>
        </a:p>
      </dgm:t>
    </dgm:pt>
    <dgm:pt modelId="{D1F87719-E51D-4CA9-AD77-C93DC558F7F6}">
      <dgm:prSet/>
      <dgm:spPr/>
      <dgm:t>
        <a:bodyPr/>
        <a:lstStyle/>
        <a:p>
          <a:r>
            <a:rPr lang="en-GB"/>
            <a:t>•possible future punishment (if it is sufficiently swift, severe, and certain) may reduce the likelihood that illegal behaviour is chosen.</a:t>
          </a:r>
          <a:endParaRPr lang="en-US"/>
        </a:p>
      </dgm:t>
    </dgm:pt>
    <dgm:pt modelId="{AF6803D0-DF17-4BEB-82D5-A3EB383598F9}" type="parTrans" cxnId="{7139AD3F-555B-4E5C-AF5E-B1B69ED40165}">
      <dgm:prSet/>
      <dgm:spPr/>
      <dgm:t>
        <a:bodyPr/>
        <a:lstStyle/>
        <a:p>
          <a:endParaRPr lang="en-US"/>
        </a:p>
      </dgm:t>
    </dgm:pt>
    <dgm:pt modelId="{00E3D894-2902-46A3-95B1-DC64D82F29DB}" type="sibTrans" cxnId="{7139AD3F-555B-4E5C-AF5E-B1B69ED40165}">
      <dgm:prSet/>
      <dgm:spPr/>
      <dgm:t>
        <a:bodyPr/>
        <a:lstStyle/>
        <a:p>
          <a:endParaRPr lang="en-US"/>
        </a:p>
      </dgm:t>
    </dgm:pt>
    <dgm:pt modelId="{725A2184-3ED1-4522-BEDB-06989D0E978D}" type="pres">
      <dgm:prSet presAssocID="{C33A6261-36BA-4331-92EF-7CAAAEA75FE4}" presName="linear" presStyleCnt="0">
        <dgm:presLayoutVars>
          <dgm:animLvl val="lvl"/>
          <dgm:resizeHandles val="exact"/>
        </dgm:presLayoutVars>
      </dgm:prSet>
      <dgm:spPr/>
    </dgm:pt>
    <dgm:pt modelId="{BBA6FB7E-258C-4C96-82CB-334ACE9D31DB}" type="pres">
      <dgm:prSet presAssocID="{521F077C-9F1C-4888-9A75-5E519917EDE5}" presName="parentText" presStyleLbl="node1" presStyleIdx="0" presStyleCnt="6">
        <dgm:presLayoutVars>
          <dgm:chMax val="0"/>
          <dgm:bulletEnabled val="1"/>
        </dgm:presLayoutVars>
      </dgm:prSet>
      <dgm:spPr/>
    </dgm:pt>
    <dgm:pt modelId="{241D8890-C9BC-446B-B6D0-DD46080863D3}" type="pres">
      <dgm:prSet presAssocID="{035CDDE6-078D-486B-9036-E80802D0EF40}" presName="spacer" presStyleCnt="0"/>
      <dgm:spPr/>
    </dgm:pt>
    <dgm:pt modelId="{A2F0C45F-5D65-4F79-98D0-2827B0983877}" type="pres">
      <dgm:prSet presAssocID="{3D07F855-D051-401D-A82A-61D6F4AF3908}" presName="parentText" presStyleLbl="node1" presStyleIdx="1" presStyleCnt="6">
        <dgm:presLayoutVars>
          <dgm:chMax val="0"/>
          <dgm:bulletEnabled val="1"/>
        </dgm:presLayoutVars>
      </dgm:prSet>
      <dgm:spPr/>
    </dgm:pt>
    <dgm:pt modelId="{38FAA0B4-69AB-41D6-ADAC-FE5B5EBC5045}" type="pres">
      <dgm:prSet presAssocID="{A21999D9-A597-466B-8BD9-AA02E3D80535}" presName="spacer" presStyleCnt="0"/>
      <dgm:spPr/>
    </dgm:pt>
    <dgm:pt modelId="{CE3DE221-6BE3-4E27-B60C-D52F3B848A6C}" type="pres">
      <dgm:prSet presAssocID="{CC9CD970-93A7-489F-933D-B87D650E5BA1}" presName="parentText" presStyleLbl="node1" presStyleIdx="2" presStyleCnt="6">
        <dgm:presLayoutVars>
          <dgm:chMax val="0"/>
          <dgm:bulletEnabled val="1"/>
        </dgm:presLayoutVars>
      </dgm:prSet>
      <dgm:spPr/>
    </dgm:pt>
    <dgm:pt modelId="{172590DC-A2A2-4B4E-91BA-9605ADA31E5C}" type="pres">
      <dgm:prSet presAssocID="{6F60F3F7-2877-413C-95B5-D209C7774715}" presName="spacer" presStyleCnt="0"/>
      <dgm:spPr/>
    </dgm:pt>
    <dgm:pt modelId="{71E758D3-C8C1-4944-A01E-9F1794EC65F3}" type="pres">
      <dgm:prSet presAssocID="{75DC4DB8-23D5-4F05-ABDA-6639DE0823F8}" presName="parentText" presStyleLbl="node1" presStyleIdx="3" presStyleCnt="6">
        <dgm:presLayoutVars>
          <dgm:chMax val="0"/>
          <dgm:bulletEnabled val="1"/>
        </dgm:presLayoutVars>
      </dgm:prSet>
      <dgm:spPr/>
    </dgm:pt>
    <dgm:pt modelId="{5BE5ADD5-84C0-4BC8-8331-5E483F967B59}" type="pres">
      <dgm:prSet presAssocID="{8F8B5362-AD8D-42A8-B874-ECC094B60455}" presName="spacer" presStyleCnt="0"/>
      <dgm:spPr/>
    </dgm:pt>
    <dgm:pt modelId="{1BE74017-254B-46EC-A5E1-AE1A37F1195F}" type="pres">
      <dgm:prSet presAssocID="{21A60192-3134-4462-AFC3-2C3F4F9614B8}" presName="parentText" presStyleLbl="node1" presStyleIdx="4" presStyleCnt="6">
        <dgm:presLayoutVars>
          <dgm:chMax val="0"/>
          <dgm:bulletEnabled val="1"/>
        </dgm:presLayoutVars>
      </dgm:prSet>
      <dgm:spPr/>
    </dgm:pt>
    <dgm:pt modelId="{A209BD67-0A0C-4988-97EC-60B20A1A650F}" type="pres">
      <dgm:prSet presAssocID="{3F48DE0B-68F2-4FD4-A823-70E4782FC054}" presName="spacer" presStyleCnt="0"/>
      <dgm:spPr/>
    </dgm:pt>
    <dgm:pt modelId="{1ADDAC03-6A9E-4940-8074-A5E2F0536B34}" type="pres">
      <dgm:prSet presAssocID="{D1F87719-E51D-4CA9-AD77-C93DC558F7F6}" presName="parentText" presStyleLbl="node1" presStyleIdx="5" presStyleCnt="6">
        <dgm:presLayoutVars>
          <dgm:chMax val="0"/>
          <dgm:bulletEnabled val="1"/>
        </dgm:presLayoutVars>
      </dgm:prSet>
      <dgm:spPr/>
    </dgm:pt>
  </dgm:ptLst>
  <dgm:cxnLst>
    <dgm:cxn modelId="{5B148105-ED58-4EC0-A3B4-78808CBBBB23}" srcId="{C33A6261-36BA-4331-92EF-7CAAAEA75FE4}" destId="{3D07F855-D051-401D-A82A-61D6F4AF3908}" srcOrd="1" destOrd="0" parTransId="{42329135-5A62-4399-AD03-8D4AEB5E5E9C}" sibTransId="{A21999D9-A597-466B-8BD9-AA02E3D80535}"/>
    <dgm:cxn modelId="{8413A61B-B82D-467A-832D-59C575E8AB74}" srcId="{C33A6261-36BA-4331-92EF-7CAAAEA75FE4}" destId="{21A60192-3134-4462-AFC3-2C3F4F9614B8}" srcOrd="4" destOrd="0" parTransId="{3CDBD9D7-7C4B-47CD-BDD3-6FC222D4516E}" sibTransId="{3F48DE0B-68F2-4FD4-A823-70E4782FC054}"/>
    <dgm:cxn modelId="{AE563B2A-5DA3-485A-A186-607B9AC320CA}" type="presOf" srcId="{3D07F855-D051-401D-A82A-61D6F4AF3908}" destId="{A2F0C45F-5D65-4F79-98D0-2827B0983877}" srcOrd="0" destOrd="0" presId="urn:microsoft.com/office/officeart/2005/8/layout/vList2"/>
    <dgm:cxn modelId="{7139AD3F-555B-4E5C-AF5E-B1B69ED40165}" srcId="{C33A6261-36BA-4331-92EF-7CAAAEA75FE4}" destId="{D1F87719-E51D-4CA9-AD77-C93DC558F7F6}" srcOrd="5" destOrd="0" parTransId="{AF6803D0-DF17-4BEB-82D5-A3EB383598F9}" sibTransId="{00E3D894-2902-46A3-95B1-DC64D82F29DB}"/>
    <dgm:cxn modelId="{CAC34A41-8432-4A3C-8766-EFCA259D208F}" srcId="{C33A6261-36BA-4331-92EF-7CAAAEA75FE4}" destId="{CC9CD970-93A7-489F-933D-B87D650E5BA1}" srcOrd="2" destOrd="0" parTransId="{78FCAEAF-57D5-4387-94CB-4055669CC44F}" sibTransId="{6F60F3F7-2877-413C-95B5-D209C7774715}"/>
    <dgm:cxn modelId="{81BCAB63-E250-4541-852B-C119E492C068}" srcId="{C33A6261-36BA-4331-92EF-7CAAAEA75FE4}" destId="{521F077C-9F1C-4888-9A75-5E519917EDE5}" srcOrd="0" destOrd="0" parTransId="{495FDF30-9083-4433-932B-A76F35AA26A1}" sibTransId="{035CDDE6-078D-486B-9036-E80802D0EF40}"/>
    <dgm:cxn modelId="{7F6DB36B-0467-49C1-9668-007A4BDE6DCC}" type="presOf" srcId="{CC9CD970-93A7-489F-933D-B87D650E5BA1}" destId="{CE3DE221-6BE3-4E27-B60C-D52F3B848A6C}" srcOrd="0" destOrd="0" presId="urn:microsoft.com/office/officeart/2005/8/layout/vList2"/>
    <dgm:cxn modelId="{21429F72-264E-49D4-BDA4-7246E407E4B7}" type="presOf" srcId="{D1F87719-E51D-4CA9-AD77-C93DC558F7F6}" destId="{1ADDAC03-6A9E-4940-8074-A5E2F0536B34}" srcOrd="0" destOrd="0" presId="urn:microsoft.com/office/officeart/2005/8/layout/vList2"/>
    <dgm:cxn modelId="{E227AD53-A912-462E-BFAE-0AB5A5DA610C}" srcId="{C33A6261-36BA-4331-92EF-7CAAAEA75FE4}" destId="{75DC4DB8-23D5-4F05-ABDA-6639DE0823F8}" srcOrd="3" destOrd="0" parTransId="{A1F57757-EEC4-4A42-8FD3-9734A9AB7114}" sibTransId="{8F8B5362-AD8D-42A8-B874-ECC094B60455}"/>
    <dgm:cxn modelId="{B36BE69D-2CC5-4C73-BC84-DD3922171E66}" type="presOf" srcId="{75DC4DB8-23D5-4F05-ABDA-6639DE0823F8}" destId="{71E758D3-C8C1-4944-A01E-9F1794EC65F3}" srcOrd="0" destOrd="0" presId="urn:microsoft.com/office/officeart/2005/8/layout/vList2"/>
    <dgm:cxn modelId="{24F19A9E-5093-42C6-815B-01D091ED2EBF}" type="presOf" srcId="{521F077C-9F1C-4888-9A75-5E519917EDE5}" destId="{BBA6FB7E-258C-4C96-82CB-334ACE9D31DB}" srcOrd="0" destOrd="0" presId="urn:microsoft.com/office/officeart/2005/8/layout/vList2"/>
    <dgm:cxn modelId="{8141A4A2-87F7-4CD2-8695-E759FE290660}" type="presOf" srcId="{C33A6261-36BA-4331-92EF-7CAAAEA75FE4}" destId="{725A2184-3ED1-4522-BEDB-06989D0E978D}" srcOrd="0" destOrd="0" presId="urn:microsoft.com/office/officeart/2005/8/layout/vList2"/>
    <dgm:cxn modelId="{85B289AC-5179-483B-85AF-BEC8F923AE5B}" type="presOf" srcId="{21A60192-3134-4462-AFC3-2C3F4F9614B8}" destId="{1BE74017-254B-46EC-A5E1-AE1A37F1195F}" srcOrd="0" destOrd="0" presId="urn:microsoft.com/office/officeart/2005/8/layout/vList2"/>
    <dgm:cxn modelId="{237C63D0-69CE-4D83-A57F-099640737296}" type="presParOf" srcId="{725A2184-3ED1-4522-BEDB-06989D0E978D}" destId="{BBA6FB7E-258C-4C96-82CB-334ACE9D31DB}" srcOrd="0" destOrd="0" presId="urn:microsoft.com/office/officeart/2005/8/layout/vList2"/>
    <dgm:cxn modelId="{0A183CC4-5A41-4CB7-9696-04E43E6B8D88}" type="presParOf" srcId="{725A2184-3ED1-4522-BEDB-06989D0E978D}" destId="{241D8890-C9BC-446B-B6D0-DD46080863D3}" srcOrd="1" destOrd="0" presId="urn:microsoft.com/office/officeart/2005/8/layout/vList2"/>
    <dgm:cxn modelId="{296DDA7D-2753-4D71-A010-A474D8EA5E15}" type="presParOf" srcId="{725A2184-3ED1-4522-BEDB-06989D0E978D}" destId="{A2F0C45F-5D65-4F79-98D0-2827B0983877}" srcOrd="2" destOrd="0" presId="urn:microsoft.com/office/officeart/2005/8/layout/vList2"/>
    <dgm:cxn modelId="{1A4FB483-F11F-49C5-BB46-650AF51369DC}" type="presParOf" srcId="{725A2184-3ED1-4522-BEDB-06989D0E978D}" destId="{38FAA0B4-69AB-41D6-ADAC-FE5B5EBC5045}" srcOrd="3" destOrd="0" presId="urn:microsoft.com/office/officeart/2005/8/layout/vList2"/>
    <dgm:cxn modelId="{97C036E9-0D57-47E3-8B09-B732D9716D62}" type="presParOf" srcId="{725A2184-3ED1-4522-BEDB-06989D0E978D}" destId="{CE3DE221-6BE3-4E27-B60C-D52F3B848A6C}" srcOrd="4" destOrd="0" presId="urn:microsoft.com/office/officeart/2005/8/layout/vList2"/>
    <dgm:cxn modelId="{91B16840-6348-4FBE-9BE8-B1E3808F0FF8}" type="presParOf" srcId="{725A2184-3ED1-4522-BEDB-06989D0E978D}" destId="{172590DC-A2A2-4B4E-91BA-9605ADA31E5C}" srcOrd="5" destOrd="0" presId="urn:microsoft.com/office/officeart/2005/8/layout/vList2"/>
    <dgm:cxn modelId="{2C113010-DE5E-45CE-A4AE-E0D3AAF99837}" type="presParOf" srcId="{725A2184-3ED1-4522-BEDB-06989D0E978D}" destId="{71E758D3-C8C1-4944-A01E-9F1794EC65F3}" srcOrd="6" destOrd="0" presId="urn:microsoft.com/office/officeart/2005/8/layout/vList2"/>
    <dgm:cxn modelId="{337DEAB1-954F-46B6-B313-7017A164EDDE}" type="presParOf" srcId="{725A2184-3ED1-4522-BEDB-06989D0E978D}" destId="{5BE5ADD5-84C0-4BC8-8331-5E483F967B59}" srcOrd="7" destOrd="0" presId="urn:microsoft.com/office/officeart/2005/8/layout/vList2"/>
    <dgm:cxn modelId="{6373F584-3C44-4CE7-9E99-E19E535E0403}" type="presParOf" srcId="{725A2184-3ED1-4522-BEDB-06989D0E978D}" destId="{1BE74017-254B-46EC-A5E1-AE1A37F1195F}" srcOrd="8" destOrd="0" presId="urn:microsoft.com/office/officeart/2005/8/layout/vList2"/>
    <dgm:cxn modelId="{71ED1195-84E3-4062-BAE8-4FF35B918253}" type="presParOf" srcId="{725A2184-3ED1-4522-BEDB-06989D0E978D}" destId="{A209BD67-0A0C-4988-97EC-60B20A1A650F}" srcOrd="9" destOrd="0" presId="urn:microsoft.com/office/officeart/2005/8/layout/vList2"/>
    <dgm:cxn modelId="{3AFE071D-C637-49DD-A794-0E17342B5FC8}" type="presParOf" srcId="{725A2184-3ED1-4522-BEDB-06989D0E978D}" destId="{1ADDAC03-6A9E-4940-8074-A5E2F0536B34}"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35571C6-36F1-4259-AC22-FB3982ACAE85}"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B9FEF9FF-62F6-48DB-B97A-F85BE5C7D672}">
      <dgm:prSet custT="1"/>
      <dgm:spPr/>
      <dgm:t>
        <a:bodyPr/>
        <a:lstStyle/>
        <a:p>
          <a:r>
            <a:rPr lang="en-GB" sz="1500" dirty="0"/>
            <a:t>- </a:t>
          </a:r>
          <a:r>
            <a:rPr lang="en-GB" sz="3600" dirty="0"/>
            <a:t>Crime serves a purpose</a:t>
          </a:r>
          <a:endParaRPr lang="en-US" sz="1500" dirty="0"/>
        </a:p>
      </dgm:t>
    </dgm:pt>
    <dgm:pt modelId="{D4985639-B365-4A5C-8976-1DDCACC4F1A0}" type="parTrans" cxnId="{075314E9-B1B7-45B4-A604-98BCE23141B0}">
      <dgm:prSet/>
      <dgm:spPr/>
      <dgm:t>
        <a:bodyPr/>
        <a:lstStyle/>
        <a:p>
          <a:endParaRPr lang="en-US"/>
        </a:p>
      </dgm:t>
    </dgm:pt>
    <dgm:pt modelId="{A3EA29E2-AAA8-4D1B-B291-0324AC1255A4}" type="sibTrans" cxnId="{075314E9-B1B7-45B4-A604-98BCE23141B0}">
      <dgm:prSet/>
      <dgm:spPr/>
      <dgm:t>
        <a:bodyPr/>
        <a:lstStyle/>
        <a:p>
          <a:endParaRPr lang="en-US"/>
        </a:p>
      </dgm:t>
    </dgm:pt>
    <dgm:pt modelId="{899A3552-820F-4183-B7A9-556001C369B5}">
      <dgm:prSet custT="1"/>
      <dgm:spPr/>
      <dgm:t>
        <a:bodyPr/>
        <a:lstStyle/>
        <a:p>
          <a:r>
            <a:rPr lang="en-GB" sz="3200" dirty="0"/>
            <a:t>- Happiness, respect, admiration amongst peers</a:t>
          </a:r>
          <a:endParaRPr lang="en-US" sz="3200" dirty="0"/>
        </a:p>
      </dgm:t>
    </dgm:pt>
    <dgm:pt modelId="{89C8C34D-1FE0-41A0-821F-F728BDEA60BA}" type="parTrans" cxnId="{7FCBED67-88D4-43C3-8F78-071FBC3A9387}">
      <dgm:prSet/>
      <dgm:spPr/>
      <dgm:t>
        <a:bodyPr/>
        <a:lstStyle/>
        <a:p>
          <a:endParaRPr lang="en-US"/>
        </a:p>
      </dgm:t>
    </dgm:pt>
    <dgm:pt modelId="{EEEBE631-1317-41A4-B5FC-03CEF96E1C2F}" type="sibTrans" cxnId="{7FCBED67-88D4-43C3-8F78-071FBC3A9387}">
      <dgm:prSet/>
      <dgm:spPr/>
      <dgm:t>
        <a:bodyPr/>
        <a:lstStyle/>
        <a:p>
          <a:endParaRPr lang="en-US"/>
        </a:p>
      </dgm:t>
    </dgm:pt>
    <dgm:pt modelId="{279D834E-0518-471F-BF2B-E5ABFF08DA91}">
      <dgm:prSet custT="1"/>
      <dgm:spPr/>
      <dgm:t>
        <a:bodyPr/>
        <a:lstStyle/>
        <a:p>
          <a:pPr algn="ctr"/>
          <a:r>
            <a:rPr lang="en-GB" sz="1500" dirty="0"/>
            <a:t>- </a:t>
          </a:r>
          <a:r>
            <a:rPr lang="en-GB" sz="2000" dirty="0"/>
            <a:t>Cornish and Clarke (2006): recognise that in many cases the decision is made quickly or with reduced capacity to be rational </a:t>
          </a:r>
          <a:endParaRPr lang="en-US" sz="1500" dirty="0"/>
        </a:p>
      </dgm:t>
    </dgm:pt>
    <dgm:pt modelId="{61081F2E-D4DF-415A-9B1E-8FFD5F0B0C89}" type="parTrans" cxnId="{ABEDB0F6-897D-40B5-B524-E79DB07B163F}">
      <dgm:prSet/>
      <dgm:spPr/>
      <dgm:t>
        <a:bodyPr/>
        <a:lstStyle/>
        <a:p>
          <a:endParaRPr lang="en-US"/>
        </a:p>
      </dgm:t>
    </dgm:pt>
    <dgm:pt modelId="{CB123EF5-3447-4CBD-931D-9D77E816A74A}" type="sibTrans" cxnId="{ABEDB0F6-897D-40B5-B524-E79DB07B163F}">
      <dgm:prSet/>
      <dgm:spPr/>
      <dgm:t>
        <a:bodyPr/>
        <a:lstStyle/>
        <a:p>
          <a:endParaRPr lang="en-US"/>
        </a:p>
      </dgm:t>
    </dgm:pt>
    <dgm:pt modelId="{5ED1554C-CA8F-4913-AC7D-CC98B027755D}">
      <dgm:prSet custT="1"/>
      <dgm:spPr/>
      <dgm:t>
        <a:bodyPr/>
        <a:lstStyle/>
        <a:p>
          <a:r>
            <a:rPr lang="en-GB" sz="1800" dirty="0"/>
            <a:t>Clarke and Cornish argue that criminals, like everyone else, are making the most rational or sensible decision for them at the time, with the information and with the capacity they have at that moment</a:t>
          </a:r>
          <a:endParaRPr lang="en-US" sz="1800" dirty="0"/>
        </a:p>
      </dgm:t>
    </dgm:pt>
    <dgm:pt modelId="{FB16E608-37B6-4E5B-9EE8-0E09115004A5}" type="parTrans" cxnId="{6AC0B1A5-F473-4D5C-8E80-D79732698701}">
      <dgm:prSet/>
      <dgm:spPr/>
      <dgm:t>
        <a:bodyPr/>
        <a:lstStyle/>
        <a:p>
          <a:endParaRPr lang="en-US"/>
        </a:p>
      </dgm:t>
    </dgm:pt>
    <dgm:pt modelId="{D3992E5F-1183-4939-8CDB-FBC3B8746BA7}" type="sibTrans" cxnId="{6AC0B1A5-F473-4D5C-8E80-D79732698701}">
      <dgm:prSet/>
      <dgm:spPr/>
      <dgm:t>
        <a:bodyPr/>
        <a:lstStyle/>
        <a:p>
          <a:endParaRPr lang="en-US"/>
        </a:p>
      </dgm:t>
    </dgm:pt>
    <dgm:pt modelId="{BFF9C1E4-139F-4BAF-821C-F6E6D49A1315}" type="pres">
      <dgm:prSet presAssocID="{535571C6-36F1-4259-AC22-FB3982ACAE85}" presName="outerComposite" presStyleCnt="0">
        <dgm:presLayoutVars>
          <dgm:chMax val="5"/>
          <dgm:dir/>
          <dgm:resizeHandles val="exact"/>
        </dgm:presLayoutVars>
      </dgm:prSet>
      <dgm:spPr/>
    </dgm:pt>
    <dgm:pt modelId="{E66B0551-3677-4E77-9CCC-621ECB92C633}" type="pres">
      <dgm:prSet presAssocID="{535571C6-36F1-4259-AC22-FB3982ACAE85}" presName="dummyMaxCanvas" presStyleCnt="0">
        <dgm:presLayoutVars/>
      </dgm:prSet>
      <dgm:spPr/>
    </dgm:pt>
    <dgm:pt modelId="{CB692ED8-D2B5-4A06-B919-E98D3E0C7E34}" type="pres">
      <dgm:prSet presAssocID="{535571C6-36F1-4259-AC22-FB3982ACAE85}" presName="FourNodes_1" presStyleLbl="node1" presStyleIdx="0" presStyleCnt="4">
        <dgm:presLayoutVars>
          <dgm:bulletEnabled val="1"/>
        </dgm:presLayoutVars>
      </dgm:prSet>
      <dgm:spPr/>
    </dgm:pt>
    <dgm:pt modelId="{47685990-A52D-44F4-B986-05CE5E3FE9A8}" type="pres">
      <dgm:prSet presAssocID="{535571C6-36F1-4259-AC22-FB3982ACAE85}" presName="FourNodes_2" presStyleLbl="node1" presStyleIdx="1" presStyleCnt="4">
        <dgm:presLayoutVars>
          <dgm:bulletEnabled val="1"/>
        </dgm:presLayoutVars>
      </dgm:prSet>
      <dgm:spPr/>
    </dgm:pt>
    <dgm:pt modelId="{A63EAB79-15DE-4764-8849-134726FA2703}" type="pres">
      <dgm:prSet presAssocID="{535571C6-36F1-4259-AC22-FB3982ACAE85}" presName="FourNodes_3" presStyleLbl="node1" presStyleIdx="2" presStyleCnt="4">
        <dgm:presLayoutVars>
          <dgm:bulletEnabled val="1"/>
        </dgm:presLayoutVars>
      </dgm:prSet>
      <dgm:spPr/>
    </dgm:pt>
    <dgm:pt modelId="{64E6E9D2-4645-4491-85BB-53D63B4BE869}" type="pres">
      <dgm:prSet presAssocID="{535571C6-36F1-4259-AC22-FB3982ACAE85}" presName="FourNodes_4" presStyleLbl="node1" presStyleIdx="3" presStyleCnt="4">
        <dgm:presLayoutVars>
          <dgm:bulletEnabled val="1"/>
        </dgm:presLayoutVars>
      </dgm:prSet>
      <dgm:spPr/>
    </dgm:pt>
    <dgm:pt modelId="{51462AC6-6F17-4845-966F-F954C77A25FC}" type="pres">
      <dgm:prSet presAssocID="{535571C6-36F1-4259-AC22-FB3982ACAE85}" presName="FourConn_1-2" presStyleLbl="fgAccFollowNode1" presStyleIdx="0" presStyleCnt="3">
        <dgm:presLayoutVars>
          <dgm:bulletEnabled val="1"/>
        </dgm:presLayoutVars>
      </dgm:prSet>
      <dgm:spPr/>
    </dgm:pt>
    <dgm:pt modelId="{4E47EB7B-33E4-4E8F-BE18-95743621BF2A}" type="pres">
      <dgm:prSet presAssocID="{535571C6-36F1-4259-AC22-FB3982ACAE85}" presName="FourConn_2-3" presStyleLbl="fgAccFollowNode1" presStyleIdx="1" presStyleCnt="3">
        <dgm:presLayoutVars>
          <dgm:bulletEnabled val="1"/>
        </dgm:presLayoutVars>
      </dgm:prSet>
      <dgm:spPr/>
    </dgm:pt>
    <dgm:pt modelId="{16B35298-A8CD-4AD4-B562-ECBDEDFEDD4D}" type="pres">
      <dgm:prSet presAssocID="{535571C6-36F1-4259-AC22-FB3982ACAE85}" presName="FourConn_3-4" presStyleLbl="fgAccFollowNode1" presStyleIdx="2" presStyleCnt="3">
        <dgm:presLayoutVars>
          <dgm:bulletEnabled val="1"/>
        </dgm:presLayoutVars>
      </dgm:prSet>
      <dgm:spPr/>
    </dgm:pt>
    <dgm:pt modelId="{A2ED05E5-4721-48C5-BB25-B9430BF3ADEB}" type="pres">
      <dgm:prSet presAssocID="{535571C6-36F1-4259-AC22-FB3982ACAE85}" presName="FourNodes_1_text" presStyleLbl="node1" presStyleIdx="3" presStyleCnt="4">
        <dgm:presLayoutVars>
          <dgm:bulletEnabled val="1"/>
        </dgm:presLayoutVars>
      </dgm:prSet>
      <dgm:spPr/>
    </dgm:pt>
    <dgm:pt modelId="{ED817243-F890-4397-BFD5-5623DE7D1D27}" type="pres">
      <dgm:prSet presAssocID="{535571C6-36F1-4259-AC22-FB3982ACAE85}" presName="FourNodes_2_text" presStyleLbl="node1" presStyleIdx="3" presStyleCnt="4">
        <dgm:presLayoutVars>
          <dgm:bulletEnabled val="1"/>
        </dgm:presLayoutVars>
      </dgm:prSet>
      <dgm:spPr/>
    </dgm:pt>
    <dgm:pt modelId="{EA2A4B75-53DE-4CA0-9FC5-F2518F71B7AB}" type="pres">
      <dgm:prSet presAssocID="{535571C6-36F1-4259-AC22-FB3982ACAE85}" presName="FourNodes_3_text" presStyleLbl="node1" presStyleIdx="3" presStyleCnt="4">
        <dgm:presLayoutVars>
          <dgm:bulletEnabled val="1"/>
        </dgm:presLayoutVars>
      </dgm:prSet>
      <dgm:spPr/>
    </dgm:pt>
    <dgm:pt modelId="{9F740791-1166-4205-9BF7-937D20DFB3F9}" type="pres">
      <dgm:prSet presAssocID="{535571C6-36F1-4259-AC22-FB3982ACAE85}" presName="FourNodes_4_text" presStyleLbl="node1" presStyleIdx="3" presStyleCnt="4">
        <dgm:presLayoutVars>
          <dgm:bulletEnabled val="1"/>
        </dgm:presLayoutVars>
      </dgm:prSet>
      <dgm:spPr/>
    </dgm:pt>
  </dgm:ptLst>
  <dgm:cxnLst>
    <dgm:cxn modelId="{B10E1F02-4B01-47E5-8219-7A614B98B912}" type="presOf" srcId="{B9FEF9FF-62F6-48DB-B97A-F85BE5C7D672}" destId="{A2ED05E5-4721-48C5-BB25-B9430BF3ADEB}" srcOrd="1" destOrd="0" presId="urn:microsoft.com/office/officeart/2005/8/layout/vProcess5"/>
    <dgm:cxn modelId="{F84E9618-BAF5-4C1B-8AA1-E21F099D1C07}" type="presOf" srcId="{535571C6-36F1-4259-AC22-FB3982ACAE85}" destId="{BFF9C1E4-139F-4BAF-821C-F6E6D49A1315}" srcOrd="0" destOrd="0" presId="urn:microsoft.com/office/officeart/2005/8/layout/vProcess5"/>
    <dgm:cxn modelId="{C31CA625-BE5F-469E-A8B9-18137E0C5E62}" type="presOf" srcId="{899A3552-820F-4183-B7A9-556001C369B5}" destId="{47685990-A52D-44F4-B986-05CE5E3FE9A8}" srcOrd="0" destOrd="0" presId="urn:microsoft.com/office/officeart/2005/8/layout/vProcess5"/>
    <dgm:cxn modelId="{2D6BA628-9940-4853-9F86-4A2B6DC65503}" type="presOf" srcId="{5ED1554C-CA8F-4913-AC7D-CC98B027755D}" destId="{9F740791-1166-4205-9BF7-937D20DFB3F9}" srcOrd="1" destOrd="0" presId="urn:microsoft.com/office/officeart/2005/8/layout/vProcess5"/>
    <dgm:cxn modelId="{1564F72B-0F5A-4B2D-AE21-C7CAB1444D7A}" type="presOf" srcId="{899A3552-820F-4183-B7A9-556001C369B5}" destId="{ED817243-F890-4397-BFD5-5623DE7D1D27}" srcOrd="1" destOrd="0" presId="urn:microsoft.com/office/officeart/2005/8/layout/vProcess5"/>
    <dgm:cxn modelId="{D0DB973B-23D4-4991-B83D-DF28D539F73D}" type="presOf" srcId="{CB123EF5-3447-4CBD-931D-9D77E816A74A}" destId="{16B35298-A8CD-4AD4-B562-ECBDEDFEDD4D}" srcOrd="0" destOrd="0" presId="urn:microsoft.com/office/officeart/2005/8/layout/vProcess5"/>
    <dgm:cxn modelId="{16C0FF3E-14E6-4E0B-B22A-CC559D70B7A7}" type="presOf" srcId="{B9FEF9FF-62F6-48DB-B97A-F85BE5C7D672}" destId="{CB692ED8-D2B5-4A06-B919-E98D3E0C7E34}" srcOrd="0" destOrd="0" presId="urn:microsoft.com/office/officeart/2005/8/layout/vProcess5"/>
    <dgm:cxn modelId="{7A746F5C-8345-4868-B2B8-72F278E1496E}" type="presOf" srcId="{EEEBE631-1317-41A4-B5FC-03CEF96E1C2F}" destId="{4E47EB7B-33E4-4E8F-BE18-95743621BF2A}" srcOrd="0" destOrd="0" presId="urn:microsoft.com/office/officeart/2005/8/layout/vProcess5"/>
    <dgm:cxn modelId="{7FCBED67-88D4-43C3-8F78-071FBC3A9387}" srcId="{535571C6-36F1-4259-AC22-FB3982ACAE85}" destId="{899A3552-820F-4183-B7A9-556001C369B5}" srcOrd="1" destOrd="0" parTransId="{89C8C34D-1FE0-41A0-821F-F728BDEA60BA}" sibTransId="{EEEBE631-1317-41A4-B5FC-03CEF96E1C2F}"/>
    <dgm:cxn modelId="{59033580-7AE2-430F-8E64-7F529C26F884}" type="presOf" srcId="{A3EA29E2-AAA8-4D1B-B291-0324AC1255A4}" destId="{51462AC6-6F17-4845-966F-F954C77A25FC}" srcOrd="0" destOrd="0" presId="urn:microsoft.com/office/officeart/2005/8/layout/vProcess5"/>
    <dgm:cxn modelId="{6AC0B1A5-F473-4D5C-8E80-D79732698701}" srcId="{535571C6-36F1-4259-AC22-FB3982ACAE85}" destId="{5ED1554C-CA8F-4913-AC7D-CC98B027755D}" srcOrd="3" destOrd="0" parTransId="{FB16E608-37B6-4E5B-9EE8-0E09115004A5}" sibTransId="{D3992E5F-1183-4939-8CDB-FBC3B8746BA7}"/>
    <dgm:cxn modelId="{A3292CAA-01CB-493B-B419-2F8C3B15AA85}" type="presOf" srcId="{279D834E-0518-471F-BF2B-E5ABFF08DA91}" destId="{A63EAB79-15DE-4764-8849-134726FA2703}" srcOrd="0" destOrd="0" presId="urn:microsoft.com/office/officeart/2005/8/layout/vProcess5"/>
    <dgm:cxn modelId="{075314E9-B1B7-45B4-A604-98BCE23141B0}" srcId="{535571C6-36F1-4259-AC22-FB3982ACAE85}" destId="{B9FEF9FF-62F6-48DB-B97A-F85BE5C7D672}" srcOrd="0" destOrd="0" parTransId="{D4985639-B365-4A5C-8976-1DDCACC4F1A0}" sibTransId="{A3EA29E2-AAA8-4D1B-B291-0324AC1255A4}"/>
    <dgm:cxn modelId="{328925ED-D01D-40C4-A002-38C8370995E7}" type="presOf" srcId="{279D834E-0518-471F-BF2B-E5ABFF08DA91}" destId="{EA2A4B75-53DE-4CA0-9FC5-F2518F71B7AB}" srcOrd="1" destOrd="0" presId="urn:microsoft.com/office/officeart/2005/8/layout/vProcess5"/>
    <dgm:cxn modelId="{ABEDB0F6-897D-40B5-B524-E79DB07B163F}" srcId="{535571C6-36F1-4259-AC22-FB3982ACAE85}" destId="{279D834E-0518-471F-BF2B-E5ABFF08DA91}" srcOrd="2" destOrd="0" parTransId="{61081F2E-D4DF-415A-9B1E-8FFD5F0B0C89}" sibTransId="{CB123EF5-3447-4CBD-931D-9D77E816A74A}"/>
    <dgm:cxn modelId="{7B4480F9-781C-463E-A8BE-F922CAFA46DE}" type="presOf" srcId="{5ED1554C-CA8F-4913-AC7D-CC98B027755D}" destId="{64E6E9D2-4645-4491-85BB-53D63B4BE869}" srcOrd="0" destOrd="0" presId="urn:microsoft.com/office/officeart/2005/8/layout/vProcess5"/>
    <dgm:cxn modelId="{8AD1D486-20A7-4322-B354-7F14B26D9E48}" type="presParOf" srcId="{BFF9C1E4-139F-4BAF-821C-F6E6D49A1315}" destId="{E66B0551-3677-4E77-9CCC-621ECB92C633}" srcOrd="0" destOrd="0" presId="urn:microsoft.com/office/officeart/2005/8/layout/vProcess5"/>
    <dgm:cxn modelId="{D979D262-DD6F-431B-B12C-2DFBA8CD4BBC}" type="presParOf" srcId="{BFF9C1E4-139F-4BAF-821C-F6E6D49A1315}" destId="{CB692ED8-D2B5-4A06-B919-E98D3E0C7E34}" srcOrd="1" destOrd="0" presId="urn:microsoft.com/office/officeart/2005/8/layout/vProcess5"/>
    <dgm:cxn modelId="{52ADFE36-A889-4039-BFF7-D52C68843BF5}" type="presParOf" srcId="{BFF9C1E4-139F-4BAF-821C-F6E6D49A1315}" destId="{47685990-A52D-44F4-B986-05CE5E3FE9A8}" srcOrd="2" destOrd="0" presId="urn:microsoft.com/office/officeart/2005/8/layout/vProcess5"/>
    <dgm:cxn modelId="{87900AAB-84A0-4AE8-BAB0-FBEAA2DD4615}" type="presParOf" srcId="{BFF9C1E4-139F-4BAF-821C-F6E6D49A1315}" destId="{A63EAB79-15DE-4764-8849-134726FA2703}" srcOrd="3" destOrd="0" presId="urn:microsoft.com/office/officeart/2005/8/layout/vProcess5"/>
    <dgm:cxn modelId="{72A3DF3E-D96A-4C9D-8380-A942BE89A69B}" type="presParOf" srcId="{BFF9C1E4-139F-4BAF-821C-F6E6D49A1315}" destId="{64E6E9D2-4645-4491-85BB-53D63B4BE869}" srcOrd="4" destOrd="0" presId="urn:microsoft.com/office/officeart/2005/8/layout/vProcess5"/>
    <dgm:cxn modelId="{B62C59FD-801B-422D-A111-23E80EA329C1}" type="presParOf" srcId="{BFF9C1E4-139F-4BAF-821C-F6E6D49A1315}" destId="{51462AC6-6F17-4845-966F-F954C77A25FC}" srcOrd="5" destOrd="0" presId="urn:microsoft.com/office/officeart/2005/8/layout/vProcess5"/>
    <dgm:cxn modelId="{FF6CF0F2-C35F-4945-8911-215B032838F9}" type="presParOf" srcId="{BFF9C1E4-139F-4BAF-821C-F6E6D49A1315}" destId="{4E47EB7B-33E4-4E8F-BE18-95743621BF2A}" srcOrd="6" destOrd="0" presId="urn:microsoft.com/office/officeart/2005/8/layout/vProcess5"/>
    <dgm:cxn modelId="{EEF14EDA-8877-4148-903E-548EDC4D1925}" type="presParOf" srcId="{BFF9C1E4-139F-4BAF-821C-F6E6D49A1315}" destId="{16B35298-A8CD-4AD4-B562-ECBDEDFEDD4D}" srcOrd="7" destOrd="0" presId="urn:microsoft.com/office/officeart/2005/8/layout/vProcess5"/>
    <dgm:cxn modelId="{49A9A438-6F25-4D0C-9C7E-EA210AD6A13C}" type="presParOf" srcId="{BFF9C1E4-139F-4BAF-821C-F6E6D49A1315}" destId="{A2ED05E5-4721-48C5-BB25-B9430BF3ADEB}" srcOrd="8" destOrd="0" presId="urn:microsoft.com/office/officeart/2005/8/layout/vProcess5"/>
    <dgm:cxn modelId="{FF7A1CBC-EEE2-4B33-B636-33B2F92378CA}" type="presParOf" srcId="{BFF9C1E4-139F-4BAF-821C-F6E6D49A1315}" destId="{ED817243-F890-4397-BFD5-5623DE7D1D27}" srcOrd="9" destOrd="0" presId="urn:microsoft.com/office/officeart/2005/8/layout/vProcess5"/>
    <dgm:cxn modelId="{ED7E9875-50CE-4CED-B7E2-0AC68DF9162E}" type="presParOf" srcId="{BFF9C1E4-139F-4BAF-821C-F6E6D49A1315}" destId="{EA2A4B75-53DE-4CA0-9FC5-F2518F71B7AB}" srcOrd="10" destOrd="0" presId="urn:microsoft.com/office/officeart/2005/8/layout/vProcess5"/>
    <dgm:cxn modelId="{0B9A935B-8E12-4456-8239-C9C4B9C2ABC0}" type="presParOf" srcId="{BFF9C1E4-139F-4BAF-821C-F6E6D49A1315}" destId="{9F740791-1166-4205-9BF7-937D20DFB3F9}"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7946D749-1BBC-48D2-9D80-5A4F1C9EA90F}"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F2B8A546-4F92-4AC6-BA93-0D8A84948616}">
      <dgm:prSet/>
      <dgm:spPr/>
      <dgm:t>
        <a:bodyPr/>
        <a:lstStyle/>
        <a:p>
          <a:r>
            <a:rPr lang="en-GB" dirty="0"/>
            <a:t>Q: If there is a problem with thefts from shops in one area of town and CCTV was installed in that area what do you think the outcome might be?</a:t>
          </a:r>
          <a:endParaRPr lang="en-US" dirty="0"/>
        </a:p>
      </dgm:t>
    </dgm:pt>
    <dgm:pt modelId="{0C2388B3-5BC0-4979-9F66-D7142E94224C}" type="parTrans" cxnId="{D15136F1-51C0-4EA0-8B2E-1A40A6DA7F1E}">
      <dgm:prSet/>
      <dgm:spPr/>
      <dgm:t>
        <a:bodyPr/>
        <a:lstStyle/>
        <a:p>
          <a:endParaRPr lang="en-US"/>
        </a:p>
      </dgm:t>
    </dgm:pt>
    <dgm:pt modelId="{19A7BB39-F704-4304-A35D-38E5C629BC65}" type="sibTrans" cxnId="{D15136F1-51C0-4EA0-8B2E-1A40A6DA7F1E}">
      <dgm:prSet/>
      <dgm:spPr/>
      <dgm:t>
        <a:bodyPr/>
        <a:lstStyle/>
        <a:p>
          <a:endParaRPr lang="en-US"/>
        </a:p>
      </dgm:t>
    </dgm:pt>
    <dgm:pt modelId="{64DA4147-01D6-48DC-A8FF-57D930946C36}">
      <dgm:prSet/>
      <dgm:spPr/>
      <dgm:t>
        <a:bodyPr/>
        <a:lstStyle/>
        <a:p>
          <a:r>
            <a:rPr lang="en-GB" dirty="0"/>
            <a:t>Q: If buses were being vandalised late night on certain bus routes it was thought that introducing </a:t>
          </a:r>
          <a:r>
            <a:rPr lang="en-GB" dirty="0">
              <a:latin typeface="Calibri Light" panose="020F0302020204030204"/>
            </a:rPr>
            <a:t>conductors</a:t>
          </a:r>
          <a:r>
            <a:rPr lang="en-GB" dirty="0"/>
            <a:t> would protect the buses. What do you think might happen?</a:t>
          </a:r>
          <a:endParaRPr lang="en-US" dirty="0"/>
        </a:p>
      </dgm:t>
    </dgm:pt>
    <dgm:pt modelId="{4B34CF35-F727-480B-8997-09BAAE97E2F3}" type="parTrans" cxnId="{E0C27ACB-8C94-4B32-955A-8CCB6135F02B}">
      <dgm:prSet/>
      <dgm:spPr/>
      <dgm:t>
        <a:bodyPr/>
        <a:lstStyle/>
        <a:p>
          <a:endParaRPr lang="en-US"/>
        </a:p>
      </dgm:t>
    </dgm:pt>
    <dgm:pt modelId="{6F68B2C0-1CC0-420B-A4B1-99D8CFC60366}" type="sibTrans" cxnId="{E0C27ACB-8C94-4B32-955A-8CCB6135F02B}">
      <dgm:prSet/>
      <dgm:spPr/>
      <dgm:t>
        <a:bodyPr/>
        <a:lstStyle/>
        <a:p>
          <a:endParaRPr lang="en-US"/>
        </a:p>
      </dgm:t>
    </dgm:pt>
    <dgm:pt modelId="{3388F5B9-7BC8-4AAC-A969-9D2A84184F04}" type="pres">
      <dgm:prSet presAssocID="{7946D749-1BBC-48D2-9D80-5A4F1C9EA90F}" presName="root" presStyleCnt="0">
        <dgm:presLayoutVars>
          <dgm:dir/>
          <dgm:resizeHandles val="exact"/>
        </dgm:presLayoutVars>
      </dgm:prSet>
      <dgm:spPr/>
    </dgm:pt>
    <dgm:pt modelId="{12679F97-243D-4E3D-8638-07F4D3AB981A}" type="pres">
      <dgm:prSet presAssocID="{F2B8A546-4F92-4AC6-BA93-0D8A84948616}" presName="compNode" presStyleCnt="0"/>
      <dgm:spPr/>
    </dgm:pt>
    <dgm:pt modelId="{3658D935-0459-4D82-B981-92DACFE0A186}" type="pres">
      <dgm:prSet presAssocID="{F2B8A546-4F92-4AC6-BA93-0D8A84948616}" presName="bgRect" presStyleLbl="bgShp" presStyleIdx="0" presStyleCnt="2"/>
      <dgm:spPr/>
    </dgm:pt>
    <dgm:pt modelId="{01F2881B-B561-4E71-87DD-5054FB5A797A}" type="pres">
      <dgm:prSet presAssocID="{F2B8A546-4F92-4AC6-BA93-0D8A84948616}" presName="iconRect" presStyleLbl="node1" presStyleIdx="0" presStyleCnt="2"/>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ecurity Camera"/>
        </a:ext>
      </dgm:extLst>
    </dgm:pt>
    <dgm:pt modelId="{B9ACE705-521F-4F38-A04D-14E52AE15918}" type="pres">
      <dgm:prSet presAssocID="{F2B8A546-4F92-4AC6-BA93-0D8A84948616}" presName="spaceRect" presStyleCnt="0"/>
      <dgm:spPr/>
    </dgm:pt>
    <dgm:pt modelId="{9DB538B8-AE56-4D4A-9561-C536B350E7FA}" type="pres">
      <dgm:prSet presAssocID="{F2B8A546-4F92-4AC6-BA93-0D8A84948616}" presName="parTx" presStyleLbl="revTx" presStyleIdx="0" presStyleCnt="2">
        <dgm:presLayoutVars>
          <dgm:chMax val="0"/>
          <dgm:chPref val="0"/>
        </dgm:presLayoutVars>
      </dgm:prSet>
      <dgm:spPr/>
    </dgm:pt>
    <dgm:pt modelId="{B9D70697-4C2F-4755-BE47-327F935027B7}" type="pres">
      <dgm:prSet presAssocID="{19A7BB39-F704-4304-A35D-38E5C629BC65}" presName="sibTrans" presStyleCnt="0"/>
      <dgm:spPr/>
    </dgm:pt>
    <dgm:pt modelId="{14A1D994-9661-4FF6-86AB-1F8E412280D6}" type="pres">
      <dgm:prSet presAssocID="{64DA4147-01D6-48DC-A8FF-57D930946C36}" presName="compNode" presStyleCnt="0"/>
      <dgm:spPr/>
    </dgm:pt>
    <dgm:pt modelId="{4A9C4E0B-68FB-4FD5-B74C-AEF3F7E8DF80}" type="pres">
      <dgm:prSet presAssocID="{64DA4147-01D6-48DC-A8FF-57D930946C36}" presName="bgRect" presStyleLbl="bgShp" presStyleIdx="1" presStyleCnt="2"/>
      <dgm:spPr/>
    </dgm:pt>
    <dgm:pt modelId="{6EA52367-824C-449C-9E3A-04A8F6097101}" type="pres">
      <dgm:prSet presAssocID="{64DA4147-01D6-48DC-A8FF-57D930946C36}" presName="iconRect" presStyleLbl="node1" presStyleIdx="1" presStyleCnt="2"/>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s"/>
        </a:ext>
      </dgm:extLst>
    </dgm:pt>
    <dgm:pt modelId="{F39DC99B-4316-4B9C-93E8-D39178351926}" type="pres">
      <dgm:prSet presAssocID="{64DA4147-01D6-48DC-A8FF-57D930946C36}" presName="spaceRect" presStyleCnt="0"/>
      <dgm:spPr/>
    </dgm:pt>
    <dgm:pt modelId="{4E9664F0-7A60-41FE-BC56-216EB2119D01}" type="pres">
      <dgm:prSet presAssocID="{64DA4147-01D6-48DC-A8FF-57D930946C36}" presName="parTx" presStyleLbl="revTx" presStyleIdx="1" presStyleCnt="2">
        <dgm:presLayoutVars>
          <dgm:chMax val="0"/>
          <dgm:chPref val="0"/>
        </dgm:presLayoutVars>
      </dgm:prSet>
      <dgm:spPr/>
    </dgm:pt>
  </dgm:ptLst>
  <dgm:cxnLst>
    <dgm:cxn modelId="{96DFFE4D-0CC3-4CB8-8440-5FC0B2A417A4}" type="presOf" srcId="{7946D749-1BBC-48D2-9D80-5A4F1C9EA90F}" destId="{3388F5B9-7BC8-4AAC-A969-9D2A84184F04}" srcOrd="0" destOrd="0" presId="urn:microsoft.com/office/officeart/2018/2/layout/IconVerticalSolidList"/>
    <dgm:cxn modelId="{259B5889-5B2F-49DD-9882-2898E72F1164}" type="presOf" srcId="{64DA4147-01D6-48DC-A8FF-57D930946C36}" destId="{4E9664F0-7A60-41FE-BC56-216EB2119D01}" srcOrd="0" destOrd="0" presId="urn:microsoft.com/office/officeart/2018/2/layout/IconVerticalSolidList"/>
    <dgm:cxn modelId="{C124FBC4-B8F2-4747-B92E-3C83F8A6C74F}" type="presOf" srcId="{F2B8A546-4F92-4AC6-BA93-0D8A84948616}" destId="{9DB538B8-AE56-4D4A-9561-C536B350E7FA}" srcOrd="0" destOrd="0" presId="urn:microsoft.com/office/officeart/2018/2/layout/IconVerticalSolidList"/>
    <dgm:cxn modelId="{E0C27ACB-8C94-4B32-955A-8CCB6135F02B}" srcId="{7946D749-1BBC-48D2-9D80-5A4F1C9EA90F}" destId="{64DA4147-01D6-48DC-A8FF-57D930946C36}" srcOrd="1" destOrd="0" parTransId="{4B34CF35-F727-480B-8997-09BAAE97E2F3}" sibTransId="{6F68B2C0-1CC0-420B-A4B1-99D8CFC60366}"/>
    <dgm:cxn modelId="{D15136F1-51C0-4EA0-8B2E-1A40A6DA7F1E}" srcId="{7946D749-1BBC-48D2-9D80-5A4F1C9EA90F}" destId="{F2B8A546-4F92-4AC6-BA93-0D8A84948616}" srcOrd="0" destOrd="0" parTransId="{0C2388B3-5BC0-4979-9F66-D7142E94224C}" sibTransId="{19A7BB39-F704-4304-A35D-38E5C629BC65}"/>
    <dgm:cxn modelId="{07143DB2-4E9E-4DCC-B81A-E818C1D3F2D5}" type="presParOf" srcId="{3388F5B9-7BC8-4AAC-A969-9D2A84184F04}" destId="{12679F97-243D-4E3D-8638-07F4D3AB981A}" srcOrd="0" destOrd="0" presId="urn:microsoft.com/office/officeart/2018/2/layout/IconVerticalSolidList"/>
    <dgm:cxn modelId="{521C7CB1-8DCF-4698-B6DA-60C5FA368621}" type="presParOf" srcId="{12679F97-243D-4E3D-8638-07F4D3AB981A}" destId="{3658D935-0459-4D82-B981-92DACFE0A186}" srcOrd="0" destOrd="0" presId="urn:microsoft.com/office/officeart/2018/2/layout/IconVerticalSolidList"/>
    <dgm:cxn modelId="{641BE2AD-1677-4CAC-8F05-0AEF5E8D1A75}" type="presParOf" srcId="{12679F97-243D-4E3D-8638-07F4D3AB981A}" destId="{01F2881B-B561-4E71-87DD-5054FB5A797A}" srcOrd="1" destOrd="0" presId="urn:microsoft.com/office/officeart/2018/2/layout/IconVerticalSolidList"/>
    <dgm:cxn modelId="{20551FC9-C7FA-4FB3-B1C5-F923E951A77C}" type="presParOf" srcId="{12679F97-243D-4E3D-8638-07F4D3AB981A}" destId="{B9ACE705-521F-4F38-A04D-14E52AE15918}" srcOrd="2" destOrd="0" presId="urn:microsoft.com/office/officeart/2018/2/layout/IconVerticalSolidList"/>
    <dgm:cxn modelId="{1BAFFE91-4EAC-4D18-AECE-3EFE8FC64278}" type="presParOf" srcId="{12679F97-243D-4E3D-8638-07F4D3AB981A}" destId="{9DB538B8-AE56-4D4A-9561-C536B350E7FA}" srcOrd="3" destOrd="0" presId="urn:microsoft.com/office/officeart/2018/2/layout/IconVerticalSolidList"/>
    <dgm:cxn modelId="{DB102448-F59F-4B2F-8E32-ACA830567106}" type="presParOf" srcId="{3388F5B9-7BC8-4AAC-A969-9D2A84184F04}" destId="{B9D70697-4C2F-4755-BE47-327F935027B7}" srcOrd="1" destOrd="0" presId="urn:microsoft.com/office/officeart/2018/2/layout/IconVerticalSolidList"/>
    <dgm:cxn modelId="{28E05315-0F9D-4F3A-AF49-92EB4E488447}" type="presParOf" srcId="{3388F5B9-7BC8-4AAC-A969-9D2A84184F04}" destId="{14A1D994-9661-4FF6-86AB-1F8E412280D6}" srcOrd="2" destOrd="0" presId="urn:microsoft.com/office/officeart/2018/2/layout/IconVerticalSolidList"/>
    <dgm:cxn modelId="{757E2BF2-4909-4739-A641-8C574DAC1992}" type="presParOf" srcId="{14A1D994-9661-4FF6-86AB-1F8E412280D6}" destId="{4A9C4E0B-68FB-4FD5-B74C-AEF3F7E8DF80}" srcOrd="0" destOrd="0" presId="urn:microsoft.com/office/officeart/2018/2/layout/IconVerticalSolidList"/>
    <dgm:cxn modelId="{BD661C11-6052-4B97-A1C0-B9BD705684BA}" type="presParOf" srcId="{14A1D994-9661-4FF6-86AB-1F8E412280D6}" destId="{6EA52367-824C-449C-9E3A-04A8F6097101}" srcOrd="1" destOrd="0" presId="urn:microsoft.com/office/officeart/2018/2/layout/IconVerticalSolidList"/>
    <dgm:cxn modelId="{9280E1CB-ADAB-411E-9E0B-937292DD4973}" type="presParOf" srcId="{14A1D994-9661-4FF6-86AB-1F8E412280D6}" destId="{F39DC99B-4316-4B9C-93E8-D39178351926}" srcOrd="2" destOrd="0" presId="urn:microsoft.com/office/officeart/2018/2/layout/IconVerticalSolidList"/>
    <dgm:cxn modelId="{4FCCEE9D-F33F-4CC2-BE21-443B548E7DF4}" type="presParOf" srcId="{14A1D994-9661-4FF6-86AB-1F8E412280D6}" destId="{4E9664F0-7A60-41FE-BC56-216EB2119D01}"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5B1B1320-7357-413E-9043-E1284D0BD6A2}" type="doc">
      <dgm:prSet loTypeId="urn:microsoft.com/office/officeart/2005/8/layout/default" loCatId="list" qsTypeId="urn:microsoft.com/office/officeart/2005/8/quickstyle/simple1" qsCatId="simple" csTypeId="urn:microsoft.com/office/officeart/2005/8/colors/colorful5" csCatId="colorful"/>
      <dgm:spPr/>
      <dgm:t>
        <a:bodyPr/>
        <a:lstStyle/>
        <a:p>
          <a:endParaRPr lang="en-US"/>
        </a:p>
      </dgm:t>
    </dgm:pt>
    <dgm:pt modelId="{2CB10A39-29B4-4967-8EAD-FDFAC30A9F88}">
      <dgm:prSet/>
      <dgm:spPr/>
      <dgm:t>
        <a:bodyPr/>
        <a:lstStyle/>
        <a:p>
          <a:r>
            <a:rPr lang="en-GB" b="1"/>
            <a:t>Services provided by Safer Swansea</a:t>
          </a:r>
          <a:endParaRPr lang="en-US"/>
        </a:p>
      </dgm:t>
    </dgm:pt>
    <dgm:pt modelId="{9618BDBD-C427-4289-981D-623333291F5C}" type="parTrans" cxnId="{89D6286F-2082-4BDC-9ACC-A62F5E98A2D2}">
      <dgm:prSet/>
      <dgm:spPr/>
      <dgm:t>
        <a:bodyPr/>
        <a:lstStyle/>
        <a:p>
          <a:endParaRPr lang="en-US"/>
        </a:p>
      </dgm:t>
    </dgm:pt>
    <dgm:pt modelId="{7709C3BC-E3A7-4195-A1E3-9CB2AC3A6F12}" type="sibTrans" cxnId="{89D6286F-2082-4BDC-9ACC-A62F5E98A2D2}">
      <dgm:prSet/>
      <dgm:spPr/>
      <dgm:t>
        <a:bodyPr/>
        <a:lstStyle/>
        <a:p>
          <a:endParaRPr lang="en-US"/>
        </a:p>
      </dgm:t>
    </dgm:pt>
    <dgm:pt modelId="{092FF86A-5786-4D32-96FE-6DDAB3197F8A}">
      <dgm:prSet/>
      <dgm:spPr/>
      <dgm:t>
        <a:bodyPr/>
        <a:lstStyle/>
        <a:p>
          <a:r>
            <a:rPr lang="en-GB"/>
            <a:t>Swansea's CCTV system and mobile CCTV vehicle</a:t>
          </a:r>
          <a:endParaRPr lang="en-US"/>
        </a:p>
      </dgm:t>
    </dgm:pt>
    <dgm:pt modelId="{AEDDFDD1-0173-4886-ABDE-F20FA9A8D406}" type="parTrans" cxnId="{2B1D6EFB-BF1C-49E2-8B19-E0E76643AE1B}">
      <dgm:prSet/>
      <dgm:spPr/>
      <dgm:t>
        <a:bodyPr/>
        <a:lstStyle/>
        <a:p>
          <a:endParaRPr lang="en-US"/>
        </a:p>
      </dgm:t>
    </dgm:pt>
    <dgm:pt modelId="{F76CC8EE-B0C4-49FC-923A-22E794F3DD35}" type="sibTrans" cxnId="{2B1D6EFB-BF1C-49E2-8B19-E0E76643AE1B}">
      <dgm:prSet/>
      <dgm:spPr/>
      <dgm:t>
        <a:bodyPr/>
        <a:lstStyle/>
        <a:p>
          <a:endParaRPr lang="en-US"/>
        </a:p>
      </dgm:t>
    </dgm:pt>
    <dgm:pt modelId="{5A319526-3818-4F63-9E43-7506BA1EA628}">
      <dgm:prSet/>
      <dgm:spPr/>
      <dgm:t>
        <a:bodyPr/>
        <a:lstStyle/>
        <a:p>
          <a:r>
            <a:rPr lang="en-GB"/>
            <a:t>The Safer Swansea and Neath Port Talbot anti-social behaviour reduction team</a:t>
          </a:r>
          <a:endParaRPr lang="en-US"/>
        </a:p>
      </dgm:t>
    </dgm:pt>
    <dgm:pt modelId="{2675FBD1-7564-477C-AD5A-9093079E6AF3}" type="parTrans" cxnId="{5F2C9BBC-FD6D-42A6-85E4-07AC5F5241D5}">
      <dgm:prSet/>
      <dgm:spPr/>
      <dgm:t>
        <a:bodyPr/>
        <a:lstStyle/>
        <a:p>
          <a:endParaRPr lang="en-US"/>
        </a:p>
      </dgm:t>
    </dgm:pt>
    <dgm:pt modelId="{0FC66FDF-9E5D-41BB-8D88-A97372D5EFAE}" type="sibTrans" cxnId="{5F2C9BBC-FD6D-42A6-85E4-07AC5F5241D5}">
      <dgm:prSet/>
      <dgm:spPr/>
      <dgm:t>
        <a:bodyPr/>
        <a:lstStyle/>
        <a:p>
          <a:endParaRPr lang="en-US"/>
        </a:p>
      </dgm:t>
    </dgm:pt>
    <dgm:pt modelId="{61AA8E31-0C18-45E6-82AA-EDF3BD96ED3F}">
      <dgm:prSet/>
      <dgm:spPr/>
      <dgm:t>
        <a:bodyPr/>
        <a:lstStyle/>
        <a:p>
          <a:r>
            <a:rPr lang="en-GB"/>
            <a:t>Safer Swansea's domestic abuse forum</a:t>
          </a:r>
          <a:endParaRPr lang="en-US"/>
        </a:p>
      </dgm:t>
    </dgm:pt>
    <dgm:pt modelId="{677CDAE6-76B2-440F-94B5-FC8805A98A24}" type="parTrans" cxnId="{EC3C5BCE-3795-4275-8CCA-2018CC647E35}">
      <dgm:prSet/>
      <dgm:spPr/>
      <dgm:t>
        <a:bodyPr/>
        <a:lstStyle/>
        <a:p>
          <a:endParaRPr lang="en-US"/>
        </a:p>
      </dgm:t>
    </dgm:pt>
    <dgm:pt modelId="{2C7D0997-0500-48E1-A6F5-EAD2862E1B00}" type="sibTrans" cxnId="{EC3C5BCE-3795-4275-8CCA-2018CC647E35}">
      <dgm:prSet/>
      <dgm:spPr/>
      <dgm:t>
        <a:bodyPr/>
        <a:lstStyle/>
        <a:p>
          <a:endParaRPr lang="en-US"/>
        </a:p>
      </dgm:t>
    </dgm:pt>
    <dgm:pt modelId="{FE74E563-256E-4B1D-995B-35830A76D247}">
      <dgm:prSet/>
      <dgm:spPr/>
      <dgm:t>
        <a:bodyPr/>
        <a:lstStyle/>
        <a:p>
          <a:r>
            <a:rPr lang="en-GB"/>
            <a:t>The business crime reduction partnership and the exclusion scheme</a:t>
          </a:r>
          <a:endParaRPr lang="en-US"/>
        </a:p>
      </dgm:t>
    </dgm:pt>
    <dgm:pt modelId="{F7BE97BF-A4D8-40BE-923A-A7468389E70D}" type="parTrans" cxnId="{AC338183-00C8-40E1-9912-C1DEE263B9FE}">
      <dgm:prSet/>
      <dgm:spPr/>
      <dgm:t>
        <a:bodyPr/>
        <a:lstStyle/>
        <a:p>
          <a:endParaRPr lang="en-US"/>
        </a:p>
      </dgm:t>
    </dgm:pt>
    <dgm:pt modelId="{CD389681-1609-4147-A810-C17912CCAAE8}" type="sibTrans" cxnId="{AC338183-00C8-40E1-9912-C1DEE263B9FE}">
      <dgm:prSet/>
      <dgm:spPr/>
      <dgm:t>
        <a:bodyPr/>
        <a:lstStyle/>
        <a:p>
          <a:endParaRPr lang="en-US"/>
        </a:p>
      </dgm:t>
    </dgm:pt>
    <dgm:pt modelId="{EA801B2B-92ED-4944-9F63-3A41E835FBA4}">
      <dgm:prSet/>
      <dgm:spPr/>
      <dgm:t>
        <a:bodyPr/>
        <a:lstStyle/>
        <a:p>
          <a:r>
            <a:rPr lang="en-GB"/>
            <a:t>Drugs enforcement action in partnership with police using our drug itemiser machines</a:t>
          </a:r>
          <a:endParaRPr lang="en-US"/>
        </a:p>
      </dgm:t>
    </dgm:pt>
    <dgm:pt modelId="{08CF3808-2D53-4AE2-B529-469B27563DDD}" type="parTrans" cxnId="{8730CE67-3DE2-4CA4-890C-CC785DE9D6A3}">
      <dgm:prSet/>
      <dgm:spPr/>
      <dgm:t>
        <a:bodyPr/>
        <a:lstStyle/>
        <a:p>
          <a:endParaRPr lang="en-US"/>
        </a:p>
      </dgm:t>
    </dgm:pt>
    <dgm:pt modelId="{C9C922B2-6459-40D7-91EA-A7D9F10E02CE}" type="sibTrans" cxnId="{8730CE67-3DE2-4CA4-890C-CC785DE9D6A3}">
      <dgm:prSet/>
      <dgm:spPr/>
      <dgm:t>
        <a:bodyPr/>
        <a:lstStyle/>
        <a:p>
          <a:endParaRPr lang="en-US"/>
        </a:p>
      </dgm:t>
    </dgm:pt>
    <dgm:pt modelId="{C7FFDB95-F649-4D74-A9D1-958B90D145C7}">
      <dgm:prSet/>
      <dgm:spPr/>
      <dgm:t>
        <a:bodyPr/>
        <a:lstStyle/>
        <a:p>
          <a:r>
            <a:rPr lang="en-GB"/>
            <a:t>Developing crime reduction projects to reduce crime and vulnerability to crime</a:t>
          </a:r>
          <a:endParaRPr lang="en-US"/>
        </a:p>
      </dgm:t>
    </dgm:pt>
    <dgm:pt modelId="{2268DC3D-2831-4493-8807-574B101509C7}" type="parTrans" cxnId="{3FCAAAD3-733B-49D4-BEA4-EC8E64F26839}">
      <dgm:prSet/>
      <dgm:spPr/>
      <dgm:t>
        <a:bodyPr/>
        <a:lstStyle/>
        <a:p>
          <a:endParaRPr lang="en-US"/>
        </a:p>
      </dgm:t>
    </dgm:pt>
    <dgm:pt modelId="{397DEA70-8E57-408A-870A-A2DF48090F93}" type="sibTrans" cxnId="{3FCAAAD3-733B-49D4-BEA4-EC8E64F26839}">
      <dgm:prSet/>
      <dgm:spPr/>
      <dgm:t>
        <a:bodyPr/>
        <a:lstStyle/>
        <a:p>
          <a:endParaRPr lang="en-US"/>
        </a:p>
      </dgm:t>
    </dgm:pt>
    <dgm:pt modelId="{C25A837C-163A-48D3-97AC-3D1B74C11565}">
      <dgm:prSet/>
      <dgm:spPr/>
      <dgm:t>
        <a:bodyPr/>
        <a:lstStyle/>
        <a:p>
          <a:r>
            <a:rPr lang="en-GB"/>
            <a:t>Providing reassurance and crime prevention advice to the public through a variety of communication methods</a:t>
          </a:r>
          <a:endParaRPr lang="en-US"/>
        </a:p>
      </dgm:t>
    </dgm:pt>
    <dgm:pt modelId="{9C4F8076-A949-4ECA-88A8-A15F869B205A}" type="parTrans" cxnId="{167269CC-A7DA-4789-900C-62EEDB7E347F}">
      <dgm:prSet/>
      <dgm:spPr/>
      <dgm:t>
        <a:bodyPr/>
        <a:lstStyle/>
        <a:p>
          <a:endParaRPr lang="en-US"/>
        </a:p>
      </dgm:t>
    </dgm:pt>
    <dgm:pt modelId="{28DD90C3-57A2-4DFA-BF1C-600657610FC0}" type="sibTrans" cxnId="{167269CC-A7DA-4789-900C-62EEDB7E347F}">
      <dgm:prSet/>
      <dgm:spPr/>
      <dgm:t>
        <a:bodyPr/>
        <a:lstStyle/>
        <a:p>
          <a:endParaRPr lang="en-US"/>
        </a:p>
      </dgm:t>
    </dgm:pt>
    <dgm:pt modelId="{AA98846D-8712-4BC5-A412-DC86A60AD0FF}">
      <dgm:prSet/>
      <dgm:spPr/>
      <dgm:t>
        <a:bodyPr/>
        <a:lstStyle/>
        <a:p>
          <a:r>
            <a:rPr lang="en-GB"/>
            <a:t>Actively engaging with communities face to face to provide reassurance and to address community safety issues people raise through the Partnership and Communities Together (PACT) process</a:t>
          </a:r>
          <a:endParaRPr lang="en-US"/>
        </a:p>
      </dgm:t>
    </dgm:pt>
    <dgm:pt modelId="{932BEB31-9E78-4787-951B-1B8FA593B906}" type="parTrans" cxnId="{7DF54DCA-6B86-40E0-A24E-C587B991AF59}">
      <dgm:prSet/>
      <dgm:spPr/>
      <dgm:t>
        <a:bodyPr/>
        <a:lstStyle/>
        <a:p>
          <a:endParaRPr lang="en-US"/>
        </a:p>
      </dgm:t>
    </dgm:pt>
    <dgm:pt modelId="{49679499-8AAA-4C6A-9EBE-DDD95584E82D}" type="sibTrans" cxnId="{7DF54DCA-6B86-40E0-A24E-C587B991AF59}">
      <dgm:prSet/>
      <dgm:spPr/>
      <dgm:t>
        <a:bodyPr/>
        <a:lstStyle/>
        <a:p>
          <a:endParaRPr lang="en-US"/>
        </a:p>
      </dgm:t>
    </dgm:pt>
    <dgm:pt modelId="{95AD9EB6-CF22-45DC-94F6-36A2C6D4B99D}">
      <dgm:prSet/>
      <dgm:spPr/>
      <dgm:t>
        <a:bodyPr/>
        <a:lstStyle/>
        <a:p>
          <a:r>
            <a:rPr lang="en-GB"/>
            <a:t>The city centre's pick up and drop off point serving the night-time economy</a:t>
          </a:r>
          <a:endParaRPr lang="en-US"/>
        </a:p>
      </dgm:t>
    </dgm:pt>
    <dgm:pt modelId="{18A20312-8F49-471C-8BDD-D374B0F5E0CE}" type="parTrans" cxnId="{CE13B4EB-8F9E-4A20-A51A-398D14B045CC}">
      <dgm:prSet/>
      <dgm:spPr/>
      <dgm:t>
        <a:bodyPr/>
        <a:lstStyle/>
        <a:p>
          <a:endParaRPr lang="en-US"/>
        </a:p>
      </dgm:t>
    </dgm:pt>
    <dgm:pt modelId="{A8F54090-7295-4A6F-89F4-FF4111C6E798}" type="sibTrans" cxnId="{CE13B4EB-8F9E-4A20-A51A-398D14B045CC}">
      <dgm:prSet/>
      <dgm:spPr/>
      <dgm:t>
        <a:bodyPr/>
        <a:lstStyle/>
        <a:p>
          <a:endParaRPr lang="en-US"/>
        </a:p>
      </dgm:t>
    </dgm:pt>
    <dgm:pt modelId="{2736126A-2662-40D5-BF17-934580577984}" type="pres">
      <dgm:prSet presAssocID="{5B1B1320-7357-413E-9043-E1284D0BD6A2}" presName="diagram" presStyleCnt="0">
        <dgm:presLayoutVars>
          <dgm:dir/>
          <dgm:resizeHandles val="exact"/>
        </dgm:presLayoutVars>
      </dgm:prSet>
      <dgm:spPr/>
    </dgm:pt>
    <dgm:pt modelId="{A939D7F3-5FAD-4397-B79B-B0285092EA6A}" type="pres">
      <dgm:prSet presAssocID="{2CB10A39-29B4-4967-8EAD-FDFAC30A9F88}" presName="node" presStyleLbl="node1" presStyleIdx="0" presStyleCnt="10">
        <dgm:presLayoutVars>
          <dgm:bulletEnabled val="1"/>
        </dgm:presLayoutVars>
      </dgm:prSet>
      <dgm:spPr/>
    </dgm:pt>
    <dgm:pt modelId="{5221CB99-0E1B-4F42-B8B1-D2535CE6AEC5}" type="pres">
      <dgm:prSet presAssocID="{7709C3BC-E3A7-4195-A1E3-9CB2AC3A6F12}" presName="sibTrans" presStyleCnt="0"/>
      <dgm:spPr/>
    </dgm:pt>
    <dgm:pt modelId="{D8233A56-402D-461E-B66C-D19F5C62AB2F}" type="pres">
      <dgm:prSet presAssocID="{092FF86A-5786-4D32-96FE-6DDAB3197F8A}" presName="node" presStyleLbl="node1" presStyleIdx="1" presStyleCnt="10">
        <dgm:presLayoutVars>
          <dgm:bulletEnabled val="1"/>
        </dgm:presLayoutVars>
      </dgm:prSet>
      <dgm:spPr/>
    </dgm:pt>
    <dgm:pt modelId="{9A5E06F3-0EDB-4EE1-A396-B7EB5348FE8D}" type="pres">
      <dgm:prSet presAssocID="{F76CC8EE-B0C4-49FC-923A-22E794F3DD35}" presName="sibTrans" presStyleCnt="0"/>
      <dgm:spPr/>
    </dgm:pt>
    <dgm:pt modelId="{F85CB736-5673-460B-BCB3-3BEBE91B040A}" type="pres">
      <dgm:prSet presAssocID="{5A319526-3818-4F63-9E43-7506BA1EA628}" presName="node" presStyleLbl="node1" presStyleIdx="2" presStyleCnt="10">
        <dgm:presLayoutVars>
          <dgm:bulletEnabled val="1"/>
        </dgm:presLayoutVars>
      </dgm:prSet>
      <dgm:spPr/>
    </dgm:pt>
    <dgm:pt modelId="{1C65C868-B7FE-4CF0-998B-C90831974FB1}" type="pres">
      <dgm:prSet presAssocID="{0FC66FDF-9E5D-41BB-8D88-A97372D5EFAE}" presName="sibTrans" presStyleCnt="0"/>
      <dgm:spPr/>
    </dgm:pt>
    <dgm:pt modelId="{5F3CE13E-0495-440A-823C-931BF705792B}" type="pres">
      <dgm:prSet presAssocID="{61AA8E31-0C18-45E6-82AA-EDF3BD96ED3F}" presName="node" presStyleLbl="node1" presStyleIdx="3" presStyleCnt="10">
        <dgm:presLayoutVars>
          <dgm:bulletEnabled val="1"/>
        </dgm:presLayoutVars>
      </dgm:prSet>
      <dgm:spPr/>
    </dgm:pt>
    <dgm:pt modelId="{DFBC0310-5E14-4A9C-93F5-5527FA77DA51}" type="pres">
      <dgm:prSet presAssocID="{2C7D0997-0500-48E1-A6F5-EAD2862E1B00}" presName="sibTrans" presStyleCnt="0"/>
      <dgm:spPr/>
    </dgm:pt>
    <dgm:pt modelId="{772FDE88-8F0F-46D7-9039-DED360D050AE}" type="pres">
      <dgm:prSet presAssocID="{FE74E563-256E-4B1D-995B-35830A76D247}" presName="node" presStyleLbl="node1" presStyleIdx="4" presStyleCnt="10">
        <dgm:presLayoutVars>
          <dgm:bulletEnabled val="1"/>
        </dgm:presLayoutVars>
      </dgm:prSet>
      <dgm:spPr/>
    </dgm:pt>
    <dgm:pt modelId="{FE9BF605-C1F4-4EC7-BDE2-17E732FA86F2}" type="pres">
      <dgm:prSet presAssocID="{CD389681-1609-4147-A810-C17912CCAAE8}" presName="sibTrans" presStyleCnt="0"/>
      <dgm:spPr/>
    </dgm:pt>
    <dgm:pt modelId="{9E46221B-5A55-459B-AA30-211887BC7E39}" type="pres">
      <dgm:prSet presAssocID="{EA801B2B-92ED-4944-9F63-3A41E835FBA4}" presName="node" presStyleLbl="node1" presStyleIdx="5" presStyleCnt="10">
        <dgm:presLayoutVars>
          <dgm:bulletEnabled val="1"/>
        </dgm:presLayoutVars>
      </dgm:prSet>
      <dgm:spPr/>
    </dgm:pt>
    <dgm:pt modelId="{CF48D1DC-24CF-4708-8717-548E2D3E39AC}" type="pres">
      <dgm:prSet presAssocID="{C9C922B2-6459-40D7-91EA-A7D9F10E02CE}" presName="sibTrans" presStyleCnt="0"/>
      <dgm:spPr/>
    </dgm:pt>
    <dgm:pt modelId="{8F4A5EF4-88BE-4B0A-BD70-1383AF7BC84B}" type="pres">
      <dgm:prSet presAssocID="{C7FFDB95-F649-4D74-A9D1-958B90D145C7}" presName="node" presStyleLbl="node1" presStyleIdx="6" presStyleCnt="10">
        <dgm:presLayoutVars>
          <dgm:bulletEnabled val="1"/>
        </dgm:presLayoutVars>
      </dgm:prSet>
      <dgm:spPr/>
    </dgm:pt>
    <dgm:pt modelId="{22DD9E26-AF88-4FF3-B447-7211BD18CF2B}" type="pres">
      <dgm:prSet presAssocID="{397DEA70-8E57-408A-870A-A2DF48090F93}" presName="sibTrans" presStyleCnt="0"/>
      <dgm:spPr/>
    </dgm:pt>
    <dgm:pt modelId="{14078C9B-67A4-4030-A52C-E65ED811A01E}" type="pres">
      <dgm:prSet presAssocID="{C25A837C-163A-48D3-97AC-3D1B74C11565}" presName="node" presStyleLbl="node1" presStyleIdx="7" presStyleCnt="10">
        <dgm:presLayoutVars>
          <dgm:bulletEnabled val="1"/>
        </dgm:presLayoutVars>
      </dgm:prSet>
      <dgm:spPr/>
    </dgm:pt>
    <dgm:pt modelId="{2797DD89-299E-4EBC-B5D4-1332BF6E258C}" type="pres">
      <dgm:prSet presAssocID="{28DD90C3-57A2-4DFA-BF1C-600657610FC0}" presName="sibTrans" presStyleCnt="0"/>
      <dgm:spPr/>
    </dgm:pt>
    <dgm:pt modelId="{A3879000-48C3-4FAA-B8F0-F7F89609C0C8}" type="pres">
      <dgm:prSet presAssocID="{AA98846D-8712-4BC5-A412-DC86A60AD0FF}" presName="node" presStyleLbl="node1" presStyleIdx="8" presStyleCnt="10">
        <dgm:presLayoutVars>
          <dgm:bulletEnabled val="1"/>
        </dgm:presLayoutVars>
      </dgm:prSet>
      <dgm:spPr/>
    </dgm:pt>
    <dgm:pt modelId="{2897B6AD-66FC-41B9-8F92-B7D246BB363B}" type="pres">
      <dgm:prSet presAssocID="{49679499-8AAA-4C6A-9EBE-DDD95584E82D}" presName="sibTrans" presStyleCnt="0"/>
      <dgm:spPr/>
    </dgm:pt>
    <dgm:pt modelId="{DF7CF6F1-A38B-4445-805B-0A4A780648BC}" type="pres">
      <dgm:prSet presAssocID="{95AD9EB6-CF22-45DC-94F6-36A2C6D4B99D}" presName="node" presStyleLbl="node1" presStyleIdx="9" presStyleCnt="10">
        <dgm:presLayoutVars>
          <dgm:bulletEnabled val="1"/>
        </dgm:presLayoutVars>
      </dgm:prSet>
      <dgm:spPr/>
    </dgm:pt>
  </dgm:ptLst>
  <dgm:cxnLst>
    <dgm:cxn modelId="{C5F7DB1A-5A6B-4828-9A83-FC556EEB6582}" type="presOf" srcId="{5B1B1320-7357-413E-9043-E1284D0BD6A2}" destId="{2736126A-2662-40D5-BF17-934580577984}" srcOrd="0" destOrd="0" presId="urn:microsoft.com/office/officeart/2005/8/layout/default"/>
    <dgm:cxn modelId="{59E67638-C2AF-47B9-900D-A0DCC469B93F}" type="presOf" srcId="{C25A837C-163A-48D3-97AC-3D1B74C11565}" destId="{14078C9B-67A4-4030-A52C-E65ED811A01E}" srcOrd="0" destOrd="0" presId="urn:microsoft.com/office/officeart/2005/8/layout/default"/>
    <dgm:cxn modelId="{CD39B73A-9E88-4D43-AD67-F985C2D35CC5}" type="presOf" srcId="{2CB10A39-29B4-4967-8EAD-FDFAC30A9F88}" destId="{A939D7F3-5FAD-4397-B79B-B0285092EA6A}" srcOrd="0" destOrd="0" presId="urn:microsoft.com/office/officeart/2005/8/layout/default"/>
    <dgm:cxn modelId="{63CEF565-B884-4EAE-9888-2E48DAC8ED8A}" type="presOf" srcId="{FE74E563-256E-4B1D-995B-35830A76D247}" destId="{772FDE88-8F0F-46D7-9039-DED360D050AE}" srcOrd="0" destOrd="0" presId="urn:microsoft.com/office/officeart/2005/8/layout/default"/>
    <dgm:cxn modelId="{8730CE67-3DE2-4CA4-890C-CC785DE9D6A3}" srcId="{5B1B1320-7357-413E-9043-E1284D0BD6A2}" destId="{EA801B2B-92ED-4944-9F63-3A41E835FBA4}" srcOrd="5" destOrd="0" parTransId="{08CF3808-2D53-4AE2-B529-469B27563DDD}" sibTransId="{C9C922B2-6459-40D7-91EA-A7D9F10E02CE}"/>
    <dgm:cxn modelId="{89D6286F-2082-4BDC-9ACC-A62F5E98A2D2}" srcId="{5B1B1320-7357-413E-9043-E1284D0BD6A2}" destId="{2CB10A39-29B4-4967-8EAD-FDFAC30A9F88}" srcOrd="0" destOrd="0" parTransId="{9618BDBD-C427-4289-981D-623333291F5C}" sibTransId="{7709C3BC-E3A7-4195-A1E3-9CB2AC3A6F12}"/>
    <dgm:cxn modelId="{9B7BAC79-15E9-4A25-8EAE-7D91FAAB7559}" type="presOf" srcId="{AA98846D-8712-4BC5-A412-DC86A60AD0FF}" destId="{A3879000-48C3-4FAA-B8F0-F7F89609C0C8}" srcOrd="0" destOrd="0" presId="urn:microsoft.com/office/officeart/2005/8/layout/default"/>
    <dgm:cxn modelId="{7120487C-172B-4AC8-A9AC-2379079D6638}" type="presOf" srcId="{092FF86A-5786-4D32-96FE-6DDAB3197F8A}" destId="{D8233A56-402D-461E-B66C-D19F5C62AB2F}" srcOrd="0" destOrd="0" presId="urn:microsoft.com/office/officeart/2005/8/layout/default"/>
    <dgm:cxn modelId="{AC338183-00C8-40E1-9912-C1DEE263B9FE}" srcId="{5B1B1320-7357-413E-9043-E1284D0BD6A2}" destId="{FE74E563-256E-4B1D-995B-35830A76D247}" srcOrd="4" destOrd="0" parTransId="{F7BE97BF-A4D8-40BE-923A-A7468389E70D}" sibTransId="{CD389681-1609-4147-A810-C17912CCAAE8}"/>
    <dgm:cxn modelId="{557509A9-60CD-4162-B2DF-D2FC587A043D}" type="presOf" srcId="{61AA8E31-0C18-45E6-82AA-EDF3BD96ED3F}" destId="{5F3CE13E-0495-440A-823C-931BF705792B}" srcOrd="0" destOrd="0" presId="urn:microsoft.com/office/officeart/2005/8/layout/default"/>
    <dgm:cxn modelId="{5F2C9BBC-FD6D-42A6-85E4-07AC5F5241D5}" srcId="{5B1B1320-7357-413E-9043-E1284D0BD6A2}" destId="{5A319526-3818-4F63-9E43-7506BA1EA628}" srcOrd="2" destOrd="0" parTransId="{2675FBD1-7564-477C-AD5A-9093079E6AF3}" sibTransId="{0FC66FDF-9E5D-41BB-8D88-A97372D5EFAE}"/>
    <dgm:cxn modelId="{7DF54DCA-6B86-40E0-A24E-C587B991AF59}" srcId="{5B1B1320-7357-413E-9043-E1284D0BD6A2}" destId="{AA98846D-8712-4BC5-A412-DC86A60AD0FF}" srcOrd="8" destOrd="0" parTransId="{932BEB31-9E78-4787-951B-1B8FA593B906}" sibTransId="{49679499-8AAA-4C6A-9EBE-DDD95584E82D}"/>
    <dgm:cxn modelId="{167269CC-A7DA-4789-900C-62EEDB7E347F}" srcId="{5B1B1320-7357-413E-9043-E1284D0BD6A2}" destId="{C25A837C-163A-48D3-97AC-3D1B74C11565}" srcOrd="7" destOrd="0" parTransId="{9C4F8076-A949-4ECA-88A8-A15F869B205A}" sibTransId="{28DD90C3-57A2-4DFA-BF1C-600657610FC0}"/>
    <dgm:cxn modelId="{EC3C5BCE-3795-4275-8CCA-2018CC647E35}" srcId="{5B1B1320-7357-413E-9043-E1284D0BD6A2}" destId="{61AA8E31-0C18-45E6-82AA-EDF3BD96ED3F}" srcOrd="3" destOrd="0" parTransId="{677CDAE6-76B2-440F-94B5-FC8805A98A24}" sibTransId="{2C7D0997-0500-48E1-A6F5-EAD2862E1B00}"/>
    <dgm:cxn modelId="{3FCAAAD3-733B-49D4-BEA4-EC8E64F26839}" srcId="{5B1B1320-7357-413E-9043-E1284D0BD6A2}" destId="{C7FFDB95-F649-4D74-A9D1-958B90D145C7}" srcOrd="6" destOrd="0" parTransId="{2268DC3D-2831-4493-8807-574B101509C7}" sibTransId="{397DEA70-8E57-408A-870A-A2DF48090F93}"/>
    <dgm:cxn modelId="{C26597D8-48CB-491F-8168-F6561F94AB8C}" type="presOf" srcId="{C7FFDB95-F649-4D74-A9D1-958B90D145C7}" destId="{8F4A5EF4-88BE-4B0A-BD70-1383AF7BC84B}" srcOrd="0" destOrd="0" presId="urn:microsoft.com/office/officeart/2005/8/layout/default"/>
    <dgm:cxn modelId="{CA3EA1E3-69F7-456F-9EE3-CCC634F77459}" type="presOf" srcId="{EA801B2B-92ED-4944-9F63-3A41E835FBA4}" destId="{9E46221B-5A55-459B-AA30-211887BC7E39}" srcOrd="0" destOrd="0" presId="urn:microsoft.com/office/officeart/2005/8/layout/default"/>
    <dgm:cxn modelId="{C1C5FFE8-C2AA-4EEF-B027-D6006DD282FB}" type="presOf" srcId="{95AD9EB6-CF22-45DC-94F6-36A2C6D4B99D}" destId="{DF7CF6F1-A38B-4445-805B-0A4A780648BC}" srcOrd="0" destOrd="0" presId="urn:microsoft.com/office/officeart/2005/8/layout/default"/>
    <dgm:cxn modelId="{CE13B4EB-8F9E-4A20-A51A-398D14B045CC}" srcId="{5B1B1320-7357-413E-9043-E1284D0BD6A2}" destId="{95AD9EB6-CF22-45DC-94F6-36A2C6D4B99D}" srcOrd="9" destOrd="0" parTransId="{18A20312-8F49-471C-8BDD-D374B0F5E0CE}" sibTransId="{A8F54090-7295-4A6F-89F4-FF4111C6E798}"/>
    <dgm:cxn modelId="{8C5F71F4-A98B-4B9B-BBC7-9094F9A7140E}" type="presOf" srcId="{5A319526-3818-4F63-9E43-7506BA1EA628}" destId="{F85CB736-5673-460B-BCB3-3BEBE91B040A}" srcOrd="0" destOrd="0" presId="urn:microsoft.com/office/officeart/2005/8/layout/default"/>
    <dgm:cxn modelId="{2B1D6EFB-BF1C-49E2-8B19-E0E76643AE1B}" srcId="{5B1B1320-7357-413E-9043-E1284D0BD6A2}" destId="{092FF86A-5786-4D32-96FE-6DDAB3197F8A}" srcOrd="1" destOrd="0" parTransId="{AEDDFDD1-0173-4886-ABDE-F20FA9A8D406}" sibTransId="{F76CC8EE-B0C4-49FC-923A-22E794F3DD35}"/>
    <dgm:cxn modelId="{BEFC87F7-D953-43CB-B28E-EBCEA4567ED7}" type="presParOf" srcId="{2736126A-2662-40D5-BF17-934580577984}" destId="{A939D7F3-5FAD-4397-B79B-B0285092EA6A}" srcOrd="0" destOrd="0" presId="urn:microsoft.com/office/officeart/2005/8/layout/default"/>
    <dgm:cxn modelId="{0F27046B-F08E-481D-9A84-90281C71B73D}" type="presParOf" srcId="{2736126A-2662-40D5-BF17-934580577984}" destId="{5221CB99-0E1B-4F42-B8B1-D2535CE6AEC5}" srcOrd="1" destOrd="0" presId="urn:microsoft.com/office/officeart/2005/8/layout/default"/>
    <dgm:cxn modelId="{2A608010-AD12-48C4-81E4-C2087DE3FCE0}" type="presParOf" srcId="{2736126A-2662-40D5-BF17-934580577984}" destId="{D8233A56-402D-461E-B66C-D19F5C62AB2F}" srcOrd="2" destOrd="0" presId="urn:microsoft.com/office/officeart/2005/8/layout/default"/>
    <dgm:cxn modelId="{501668BC-FC58-4064-9C06-49884C91A53C}" type="presParOf" srcId="{2736126A-2662-40D5-BF17-934580577984}" destId="{9A5E06F3-0EDB-4EE1-A396-B7EB5348FE8D}" srcOrd="3" destOrd="0" presId="urn:microsoft.com/office/officeart/2005/8/layout/default"/>
    <dgm:cxn modelId="{03EE8B5A-DCAB-4E63-8FBC-D3656C0D7294}" type="presParOf" srcId="{2736126A-2662-40D5-BF17-934580577984}" destId="{F85CB736-5673-460B-BCB3-3BEBE91B040A}" srcOrd="4" destOrd="0" presId="urn:microsoft.com/office/officeart/2005/8/layout/default"/>
    <dgm:cxn modelId="{9F55DA03-C3C8-45A9-8D81-169916E9254E}" type="presParOf" srcId="{2736126A-2662-40D5-BF17-934580577984}" destId="{1C65C868-B7FE-4CF0-998B-C90831974FB1}" srcOrd="5" destOrd="0" presId="urn:microsoft.com/office/officeart/2005/8/layout/default"/>
    <dgm:cxn modelId="{AEFE0EDA-72AF-4A83-A73E-C7366D781A22}" type="presParOf" srcId="{2736126A-2662-40D5-BF17-934580577984}" destId="{5F3CE13E-0495-440A-823C-931BF705792B}" srcOrd="6" destOrd="0" presId="urn:microsoft.com/office/officeart/2005/8/layout/default"/>
    <dgm:cxn modelId="{C71BC461-DF3D-402C-80F3-74489323BBB1}" type="presParOf" srcId="{2736126A-2662-40D5-BF17-934580577984}" destId="{DFBC0310-5E14-4A9C-93F5-5527FA77DA51}" srcOrd="7" destOrd="0" presId="urn:microsoft.com/office/officeart/2005/8/layout/default"/>
    <dgm:cxn modelId="{2A980FF9-F87A-4D4E-9236-5C4C465BA554}" type="presParOf" srcId="{2736126A-2662-40D5-BF17-934580577984}" destId="{772FDE88-8F0F-46D7-9039-DED360D050AE}" srcOrd="8" destOrd="0" presId="urn:microsoft.com/office/officeart/2005/8/layout/default"/>
    <dgm:cxn modelId="{8AEA07A7-E728-4078-A5BB-B8C354842DFA}" type="presParOf" srcId="{2736126A-2662-40D5-BF17-934580577984}" destId="{FE9BF605-C1F4-4EC7-BDE2-17E732FA86F2}" srcOrd="9" destOrd="0" presId="urn:microsoft.com/office/officeart/2005/8/layout/default"/>
    <dgm:cxn modelId="{C4348412-AF21-447C-9003-4744E23CBBE0}" type="presParOf" srcId="{2736126A-2662-40D5-BF17-934580577984}" destId="{9E46221B-5A55-459B-AA30-211887BC7E39}" srcOrd="10" destOrd="0" presId="urn:microsoft.com/office/officeart/2005/8/layout/default"/>
    <dgm:cxn modelId="{B81477BB-666E-43AC-B537-D0B55CF3D2F1}" type="presParOf" srcId="{2736126A-2662-40D5-BF17-934580577984}" destId="{CF48D1DC-24CF-4708-8717-548E2D3E39AC}" srcOrd="11" destOrd="0" presId="urn:microsoft.com/office/officeart/2005/8/layout/default"/>
    <dgm:cxn modelId="{E69E0F50-7186-440B-861E-9D93F6275343}" type="presParOf" srcId="{2736126A-2662-40D5-BF17-934580577984}" destId="{8F4A5EF4-88BE-4B0A-BD70-1383AF7BC84B}" srcOrd="12" destOrd="0" presId="urn:microsoft.com/office/officeart/2005/8/layout/default"/>
    <dgm:cxn modelId="{505973F4-7B1E-4221-844C-C60FA9DF751A}" type="presParOf" srcId="{2736126A-2662-40D5-BF17-934580577984}" destId="{22DD9E26-AF88-4FF3-B447-7211BD18CF2B}" srcOrd="13" destOrd="0" presId="urn:microsoft.com/office/officeart/2005/8/layout/default"/>
    <dgm:cxn modelId="{AAF57B0F-273F-413F-8E4A-B960AB2E1EB6}" type="presParOf" srcId="{2736126A-2662-40D5-BF17-934580577984}" destId="{14078C9B-67A4-4030-A52C-E65ED811A01E}" srcOrd="14" destOrd="0" presId="urn:microsoft.com/office/officeart/2005/8/layout/default"/>
    <dgm:cxn modelId="{5FC4046B-E140-4705-949D-E8AF8010A7D5}" type="presParOf" srcId="{2736126A-2662-40D5-BF17-934580577984}" destId="{2797DD89-299E-4EBC-B5D4-1332BF6E258C}" srcOrd="15" destOrd="0" presId="urn:microsoft.com/office/officeart/2005/8/layout/default"/>
    <dgm:cxn modelId="{E816D65F-4653-4F03-BAED-578641128C79}" type="presParOf" srcId="{2736126A-2662-40D5-BF17-934580577984}" destId="{A3879000-48C3-4FAA-B8F0-F7F89609C0C8}" srcOrd="16" destOrd="0" presId="urn:microsoft.com/office/officeart/2005/8/layout/default"/>
    <dgm:cxn modelId="{B4A03C9D-95F8-471E-9E35-0EADBA7EE831}" type="presParOf" srcId="{2736126A-2662-40D5-BF17-934580577984}" destId="{2897B6AD-66FC-41B9-8F92-B7D246BB363B}" srcOrd="17" destOrd="0" presId="urn:microsoft.com/office/officeart/2005/8/layout/default"/>
    <dgm:cxn modelId="{9C9918B6-0AC8-41BF-8C69-74CCC9491650}" type="presParOf" srcId="{2736126A-2662-40D5-BF17-934580577984}" destId="{DF7CF6F1-A38B-4445-805B-0A4A780648BC}" srcOrd="1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210501E8-0068-41E9-8374-491591067375}"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35C28B01-80A1-4B8A-B306-046C8E1BB198}">
      <dgm:prSet/>
      <dgm:spPr/>
      <dgm:t>
        <a:bodyPr/>
        <a:lstStyle/>
        <a:p>
          <a:pPr>
            <a:defRPr cap="all"/>
          </a:pPr>
          <a:r>
            <a:rPr lang="en-GB" b="1"/>
            <a:t>Explain what classicist criminology is</a:t>
          </a:r>
          <a:endParaRPr lang="en-US"/>
        </a:p>
      </dgm:t>
    </dgm:pt>
    <dgm:pt modelId="{6C94C48F-E14B-40E4-9076-9523161426E7}" type="parTrans" cxnId="{BBD5529C-B099-4261-BA15-89D7F23E11EC}">
      <dgm:prSet/>
      <dgm:spPr/>
      <dgm:t>
        <a:bodyPr/>
        <a:lstStyle/>
        <a:p>
          <a:endParaRPr lang="en-US"/>
        </a:p>
      </dgm:t>
    </dgm:pt>
    <dgm:pt modelId="{07C5301A-1139-49FD-BEEF-AE91D7A0DDD2}" type="sibTrans" cxnId="{BBD5529C-B099-4261-BA15-89D7F23E11EC}">
      <dgm:prSet/>
      <dgm:spPr/>
      <dgm:t>
        <a:bodyPr/>
        <a:lstStyle/>
        <a:p>
          <a:endParaRPr lang="en-US"/>
        </a:p>
      </dgm:t>
    </dgm:pt>
    <dgm:pt modelId="{60AC0D39-42BE-4369-A322-EF702A467FEB}">
      <dgm:prSet/>
      <dgm:spPr/>
      <dgm:t>
        <a:bodyPr/>
        <a:lstStyle/>
        <a:p>
          <a:pPr>
            <a:defRPr cap="all"/>
          </a:pPr>
          <a:r>
            <a:rPr lang="en-GB" b="1"/>
            <a:t>Where can we see classicist criminology in our justice system today?</a:t>
          </a:r>
          <a:endParaRPr lang="en-US"/>
        </a:p>
      </dgm:t>
    </dgm:pt>
    <dgm:pt modelId="{F9E18C97-9B73-48A7-BB16-CBE76C3BFE5D}" type="parTrans" cxnId="{87D40CD6-2D1A-471D-A644-CE0F13A5AD28}">
      <dgm:prSet/>
      <dgm:spPr/>
      <dgm:t>
        <a:bodyPr/>
        <a:lstStyle/>
        <a:p>
          <a:endParaRPr lang="en-US"/>
        </a:p>
      </dgm:t>
    </dgm:pt>
    <dgm:pt modelId="{72162892-835E-42EF-A21B-316A8EDE0E68}" type="sibTrans" cxnId="{87D40CD6-2D1A-471D-A644-CE0F13A5AD28}">
      <dgm:prSet/>
      <dgm:spPr/>
      <dgm:t>
        <a:bodyPr/>
        <a:lstStyle/>
        <a:p>
          <a:endParaRPr lang="en-US"/>
        </a:p>
      </dgm:t>
    </dgm:pt>
    <dgm:pt modelId="{D05F5458-4473-4E91-845F-F8CDC8E3AC71}">
      <dgm:prSet/>
      <dgm:spPr/>
      <dgm:t>
        <a:bodyPr/>
        <a:lstStyle/>
        <a:p>
          <a:pPr>
            <a:defRPr cap="all"/>
          </a:pPr>
          <a:r>
            <a:rPr lang="en-GB" b="1"/>
            <a:t>What is the key difference between classicism and positivism?</a:t>
          </a:r>
          <a:endParaRPr lang="en-US"/>
        </a:p>
      </dgm:t>
    </dgm:pt>
    <dgm:pt modelId="{F8CFA9F3-0466-4CCF-BF5D-41C266B1EB0D}" type="parTrans" cxnId="{0D6AA81F-C812-4F3C-9713-658EA9E81FA8}">
      <dgm:prSet/>
      <dgm:spPr/>
      <dgm:t>
        <a:bodyPr/>
        <a:lstStyle/>
        <a:p>
          <a:endParaRPr lang="en-US"/>
        </a:p>
      </dgm:t>
    </dgm:pt>
    <dgm:pt modelId="{2B344E5C-1473-4475-857F-E38958382AF1}" type="sibTrans" cxnId="{0D6AA81F-C812-4F3C-9713-658EA9E81FA8}">
      <dgm:prSet/>
      <dgm:spPr/>
      <dgm:t>
        <a:bodyPr/>
        <a:lstStyle/>
        <a:p>
          <a:endParaRPr lang="en-US"/>
        </a:p>
      </dgm:t>
    </dgm:pt>
    <dgm:pt modelId="{E7362190-A600-452A-B607-68090062CE2C}" type="pres">
      <dgm:prSet presAssocID="{210501E8-0068-41E9-8374-491591067375}" presName="root" presStyleCnt="0">
        <dgm:presLayoutVars>
          <dgm:dir/>
          <dgm:resizeHandles val="exact"/>
        </dgm:presLayoutVars>
      </dgm:prSet>
      <dgm:spPr/>
    </dgm:pt>
    <dgm:pt modelId="{210A2A68-5376-4239-906A-6E96481E9BB1}" type="pres">
      <dgm:prSet presAssocID="{35C28B01-80A1-4B8A-B306-046C8E1BB198}" presName="compNode" presStyleCnt="0"/>
      <dgm:spPr/>
    </dgm:pt>
    <dgm:pt modelId="{445627E6-9A1F-4D93-8C22-BEEEDCEB2FB3}" type="pres">
      <dgm:prSet presAssocID="{35C28B01-80A1-4B8A-B306-046C8E1BB198}" presName="iconBgRect" presStyleLbl="bgShp" presStyleIdx="0" presStyleCnt="3"/>
      <dgm:spPr>
        <a:prstGeom prst="round2DiagRect">
          <a:avLst>
            <a:gd name="adj1" fmla="val 29727"/>
            <a:gd name="adj2" fmla="val 0"/>
          </a:avLst>
        </a:prstGeom>
      </dgm:spPr>
    </dgm:pt>
    <dgm:pt modelId="{FB2D1A3A-29DC-4682-8ACA-03299C1A0FB8}" type="pres">
      <dgm:prSet presAssocID="{35C28B01-80A1-4B8A-B306-046C8E1BB19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65CA5908-0B1E-4ABF-9559-85CEBF6DD77B}" type="pres">
      <dgm:prSet presAssocID="{35C28B01-80A1-4B8A-B306-046C8E1BB198}" presName="spaceRect" presStyleCnt="0"/>
      <dgm:spPr/>
    </dgm:pt>
    <dgm:pt modelId="{07685AE6-2EEB-4CCE-B43B-6978820026DD}" type="pres">
      <dgm:prSet presAssocID="{35C28B01-80A1-4B8A-B306-046C8E1BB198}" presName="textRect" presStyleLbl="revTx" presStyleIdx="0" presStyleCnt="3">
        <dgm:presLayoutVars>
          <dgm:chMax val="1"/>
          <dgm:chPref val="1"/>
        </dgm:presLayoutVars>
      </dgm:prSet>
      <dgm:spPr/>
    </dgm:pt>
    <dgm:pt modelId="{4CFEBE0F-B104-436D-9776-7A0B3678467B}" type="pres">
      <dgm:prSet presAssocID="{07C5301A-1139-49FD-BEEF-AE91D7A0DDD2}" presName="sibTrans" presStyleCnt="0"/>
      <dgm:spPr/>
    </dgm:pt>
    <dgm:pt modelId="{B1B67678-D5EB-4CB8-B2FC-605AC632DF71}" type="pres">
      <dgm:prSet presAssocID="{60AC0D39-42BE-4369-A322-EF702A467FEB}" presName="compNode" presStyleCnt="0"/>
      <dgm:spPr/>
    </dgm:pt>
    <dgm:pt modelId="{B2BFFAB3-325D-4B5F-A38A-1C5709C0AA25}" type="pres">
      <dgm:prSet presAssocID="{60AC0D39-42BE-4369-A322-EF702A467FEB}" presName="iconBgRect" presStyleLbl="bgShp" presStyleIdx="1" presStyleCnt="3"/>
      <dgm:spPr>
        <a:prstGeom prst="round2DiagRect">
          <a:avLst>
            <a:gd name="adj1" fmla="val 29727"/>
            <a:gd name="adj2" fmla="val 0"/>
          </a:avLst>
        </a:prstGeom>
      </dgm:spPr>
    </dgm:pt>
    <dgm:pt modelId="{FDAEC1CD-74B6-4EC4-BF4F-29B3AA3903C4}" type="pres">
      <dgm:prSet presAssocID="{60AC0D39-42BE-4369-A322-EF702A467FEB}"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cales of Justice"/>
        </a:ext>
      </dgm:extLst>
    </dgm:pt>
    <dgm:pt modelId="{12E9D419-1F0A-4E0F-A23F-B583ACAC027D}" type="pres">
      <dgm:prSet presAssocID="{60AC0D39-42BE-4369-A322-EF702A467FEB}" presName="spaceRect" presStyleCnt="0"/>
      <dgm:spPr/>
    </dgm:pt>
    <dgm:pt modelId="{223337E7-52CE-496D-80CE-20B09AA3C6FE}" type="pres">
      <dgm:prSet presAssocID="{60AC0D39-42BE-4369-A322-EF702A467FEB}" presName="textRect" presStyleLbl="revTx" presStyleIdx="1" presStyleCnt="3">
        <dgm:presLayoutVars>
          <dgm:chMax val="1"/>
          <dgm:chPref val="1"/>
        </dgm:presLayoutVars>
      </dgm:prSet>
      <dgm:spPr/>
    </dgm:pt>
    <dgm:pt modelId="{B186ACA4-A87E-49A9-9710-E99B6E2D4798}" type="pres">
      <dgm:prSet presAssocID="{72162892-835E-42EF-A21B-316A8EDE0E68}" presName="sibTrans" presStyleCnt="0"/>
      <dgm:spPr/>
    </dgm:pt>
    <dgm:pt modelId="{7B247E2F-2148-4ECA-BF25-71B1E905EE0D}" type="pres">
      <dgm:prSet presAssocID="{D05F5458-4473-4E91-845F-F8CDC8E3AC71}" presName="compNode" presStyleCnt="0"/>
      <dgm:spPr/>
    </dgm:pt>
    <dgm:pt modelId="{1AFF8885-FCB1-4E41-AF01-0E35DA51CDA3}" type="pres">
      <dgm:prSet presAssocID="{D05F5458-4473-4E91-845F-F8CDC8E3AC71}" presName="iconBgRect" presStyleLbl="bgShp" presStyleIdx="2" presStyleCnt="3"/>
      <dgm:spPr>
        <a:prstGeom prst="round2DiagRect">
          <a:avLst>
            <a:gd name="adj1" fmla="val 29727"/>
            <a:gd name="adj2" fmla="val 0"/>
          </a:avLst>
        </a:prstGeom>
      </dgm:spPr>
    </dgm:pt>
    <dgm:pt modelId="{3357A6F5-2E79-476A-9E85-C9EC7E730282}" type="pres">
      <dgm:prSet presAssocID="{D05F5458-4473-4E91-845F-F8CDC8E3AC71}"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Key"/>
        </a:ext>
      </dgm:extLst>
    </dgm:pt>
    <dgm:pt modelId="{C831A956-6B94-42D2-BCD7-5543F57CA83C}" type="pres">
      <dgm:prSet presAssocID="{D05F5458-4473-4E91-845F-F8CDC8E3AC71}" presName="spaceRect" presStyleCnt="0"/>
      <dgm:spPr/>
    </dgm:pt>
    <dgm:pt modelId="{B4221641-02CB-4A9C-9981-729118C50395}" type="pres">
      <dgm:prSet presAssocID="{D05F5458-4473-4E91-845F-F8CDC8E3AC71}" presName="textRect" presStyleLbl="revTx" presStyleIdx="2" presStyleCnt="3">
        <dgm:presLayoutVars>
          <dgm:chMax val="1"/>
          <dgm:chPref val="1"/>
        </dgm:presLayoutVars>
      </dgm:prSet>
      <dgm:spPr/>
    </dgm:pt>
  </dgm:ptLst>
  <dgm:cxnLst>
    <dgm:cxn modelId="{E967F31D-FF30-417D-8A15-8C523CE96344}" type="presOf" srcId="{D05F5458-4473-4E91-845F-F8CDC8E3AC71}" destId="{B4221641-02CB-4A9C-9981-729118C50395}" srcOrd="0" destOrd="0" presId="urn:microsoft.com/office/officeart/2018/5/layout/IconLeafLabelList"/>
    <dgm:cxn modelId="{0D6AA81F-C812-4F3C-9713-658EA9E81FA8}" srcId="{210501E8-0068-41E9-8374-491591067375}" destId="{D05F5458-4473-4E91-845F-F8CDC8E3AC71}" srcOrd="2" destOrd="0" parTransId="{F8CFA9F3-0466-4CCF-BF5D-41C266B1EB0D}" sibTransId="{2B344E5C-1473-4475-857F-E38958382AF1}"/>
    <dgm:cxn modelId="{979F6479-26CE-493B-A92A-22EE27175F17}" type="presOf" srcId="{60AC0D39-42BE-4369-A322-EF702A467FEB}" destId="{223337E7-52CE-496D-80CE-20B09AA3C6FE}" srcOrd="0" destOrd="0" presId="urn:microsoft.com/office/officeart/2018/5/layout/IconLeafLabelList"/>
    <dgm:cxn modelId="{BBD5529C-B099-4261-BA15-89D7F23E11EC}" srcId="{210501E8-0068-41E9-8374-491591067375}" destId="{35C28B01-80A1-4B8A-B306-046C8E1BB198}" srcOrd="0" destOrd="0" parTransId="{6C94C48F-E14B-40E4-9076-9523161426E7}" sibTransId="{07C5301A-1139-49FD-BEEF-AE91D7A0DDD2}"/>
    <dgm:cxn modelId="{F3AFCDB9-F73E-4A3C-A879-A37A859F3B00}" type="presOf" srcId="{210501E8-0068-41E9-8374-491591067375}" destId="{E7362190-A600-452A-B607-68090062CE2C}" srcOrd="0" destOrd="0" presId="urn:microsoft.com/office/officeart/2018/5/layout/IconLeafLabelList"/>
    <dgm:cxn modelId="{EDF4E7C4-589E-4536-92BC-C403FF77F78B}" type="presOf" srcId="{35C28B01-80A1-4B8A-B306-046C8E1BB198}" destId="{07685AE6-2EEB-4CCE-B43B-6978820026DD}" srcOrd="0" destOrd="0" presId="urn:microsoft.com/office/officeart/2018/5/layout/IconLeafLabelList"/>
    <dgm:cxn modelId="{87D40CD6-2D1A-471D-A644-CE0F13A5AD28}" srcId="{210501E8-0068-41E9-8374-491591067375}" destId="{60AC0D39-42BE-4369-A322-EF702A467FEB}" srcOrd="1" destOrd="0" parTransId="{F9E18C97-9B73-48A7-BB16-CBE76C3BFE5D}" sibTransId="{72162892-835E-42EF-A21B-316A8EDE0E68}"/>
    <dgm:cxn modelId="{C440B158-733D-4BBA-869E-5C4B88285541}" type="presParOf" srcId="{E7362190-A600-452A-B607-68090062CE2C}" destId="{210A2A68-5376-4239-906A-6E96481E9BB1}" srcOrd="0" destOrd="0" presId="urn:microsoft.com/office/officeart/2018/5/layout/IconLeafLabelList"/>
    <dgm:cxn modelId="{90CBBCAC-B723-409A-BDF0-B3E8CE480D16}" type="presParOf" srcId="{210A2A68-5376-4239-906A-6E96481E9BB1}" destId="{445627E6-9A1F-4D93-8C22-BEEEDCEB2FB3}" srcOrd="0" destOrd="0" presId="urn:microsoft.com/office/officeart/2018/5/layout/IconLeafLabelList"/>
    <dgm:cxn modelId="{F3DFC69D-4B9F-4373-983B-19FEDFB807A1}" type="presParOf" srcId="{210A2A68-5376-4239-906A-6E96481E9BB1}" destId="{FB2D1A3A-29DC-4682-8ACA-03299C1A0FB8}" srcOrd="1" destOrd="0" presId="urn:microsoft.com/office/officeart/2018/5/layout/IconLeafLabelList"/>
    <dgm:cxn modelId="{8B0DF0FB-CA24-440C-A254-1FDFEF890C41}" type="presParOf" srcId="{210A2A68-5376-4239-906A-6E96481E9BB1}" destId="{65CA5908-0B1E-4ABF-9559-85CEBF6DD77B}" srcOrd="2" destOrd="0" presId="urn:microsoft.com/office/officeart/2018/5/layout/IconLeafLabelList"/>
    <dgm:cxn modelId="{BDDFDD6C-7007-4C44-94BA-1DB17D314118}" type="presParOf" srcId="{210A2A68-5376-4239-906A-6E96481E9BB1}" destId="{07685AE6-2EEB-4CCE-B43B-6978820026DD}" srcOrd="3" destOrd="0" presId="urn:microsoft.com/office/officeart/2018/5/layout/IconLeafLabelList"/>
    <dgm:cxn modelId="{C8E46285-0CCF-421F-A164-44100DF5A3E7}" type="presParOf" srcId="{E7362190-A600-452A-B607-68090062CE2C}" destId="{4CFEBE0F-B104-436D-9776-7A0B3678467B}" srcOrd="1" destOrd="0" presId="urn:microsoft.com/office/officeart/2018/5/layout/IconLeafLabelList"/>
    <dgm:cxn modelId="{C6355F5B-0FA5-40E8-BF52-CAB860BAC36C}" type="presParOf" srcId="{E7362190-A600-452A-B607-68090062CE2C}" destId="{B1B67678-D5EB-4CB8-B2FC-605AC632DF71}" srcOrd="2" destOrd="0" presId="urn:microsoft.com/office/officeart/2018/5/layout/IconLeafLabelList"/>
    <dgm:cxn modelId="{5750A943-B6CE-4465-B07B-2E98714D649F}" type="presParOf" srcId="{B1B67678-D5EB-4CB8-B2FC-605AC632DF71}" destId="{B2BFFAB3-325D-4B5F-A38A-1C5709C0AA25}" srcOrd="0" destOrd="0" presId="urn:microsoft.com/office/officeart/2018/5/layout/IconLeafLabelList"/>
    <dgm:cxn modelId="{4DAB87E1-EB3F-4BEE-9EE3-70720ADD85BA}" type="presParOf" srcId="{B1B67678-D5EB-4CB8-B2FC-605AC632DF71}" destId="{FDAEC1CD-74B6-4EC4-BF4F-29B3AA3903C4}" srcOrd="1" destOrd="0" presId="urn:microsoft.com/office/officeart/2018/5/layout/IconLeafLabelList"/>
    <dgm:cxn modelId="{7916B240-8E03-492A-8187-5B1947E60F5E}" type="presParOf" srcId="{B1B67678-D5EB-4CB8-B2FC-605AC632DF71}" destId="{12E9D419-1F0A-4E0F-A23F-B583ACAC027D}" srcOrd="2" destOrd="0" presId="urn:microsoft.com/office/officeart/2018/5/layout/IconLeafLabelList"/>
    <dgm:cxn modelId="{B50CACB3-A759-4780-A794-5ED20E6BBCDB}" type="presParOf" srcId="{B1B67678-D5EB-4CB8-B2FC-605AC632DF71}" destId="{223337E7-52CE-496D-80CE-20B09AA3C6FE}" srcOrd="3" destOrd="0" presId="urn:microsoft.com/office/officeart/2018/5/layout/IconLeafLabelList"/>
    <dgm:cxn modelId="{BB434367-8CB6-4367-9E95-3099A8EB7536}" type="presParOf" srcId="{E7362190-A600-452A-B607-68090062CE2C}" destId="{B186ACA4-A87E-49A9-9710-E99B6E2D4798}" srcOrd="3" destOrd="0" presId="urn:microsoft.com/office/officeart/2018/5/layout/IconLeafLabelList"/>
    <dgm:cxn modelId="{E3924998-57FE-4A19-B49B-57637DCF0D25}" type="presParOf" srcId="{E7362190-A600-452A-B607-68090062CE2C}" destId="{7B247E2F-2148-4ECA-BF25-71B1E905EE0D}" srcOrd="4" destOrd="0" presId="urn:microsoft.com/office/officeart/2018/5/layout/IconLeafLabelList"/>
    <dgm:cxn modelId="{4265CD10-019C-4C89-A057-2A4FCE379105}" type="presParOf" srcId="{7B247E2F-2148-4ECA-BF25-71B1E905EE0D}" destId="{1AFF8885-FCB1-4E41-AF01-0E35DA51CDA3}" srcOrd="0" destOrd="0" presId="urn:microsoft.com/office/officeart/2018/5/layout/IconLeafLabelList"/>
    <dgm:cxn modelId="{FC0A8FC4-0EAB-4245-B490-4387ADBB3DC0}" type="presParOf" srcId="{7B247E2F-2148-4ECA-BF25-71B1E905EE0D}" destId="{3357A6F5-2E79-476A-9E85-C9EC7E730282}" srcOrd="1" destOrd="0" presId="urn:microsoft.com/office/officeart/2018/5/layout/IconLeafLabelList"/>
    <dgm:cxn modelId="{2F12E2CD-1959-4B6D-BB4B-FB5265FCDDC6}" type="presParOf" srcId="{7B247E2F-2148-4ECA-BF25-71B1E905EE0D}" destId="{C831A956-6B94-42D2-BCD7-5543F57CA83C}" srcOrd="2" destOrd="0" presId="urn:microsoft.com/office/officeart/2018/5/layout/IconLeafLabelList"/>
    <dgm:cxn modelId="{C8023EE1-42B4-4D15-B693-199A1C97D39D}" type="presParOf" srcId="{7B247E2F-2148-4ECA-BF25-71B1E905EE0D}" destId="{B4221641-02CB-4A9C-9981-729118C50395}"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79189D-6BD9-4BC5-9CBC-1625D0B40460}">
      <dsp:nvSpPr>
        <dsp:cNvPr id="0" name=""/>
        <dsp:cNvSpPr/>
      </dsp:nvSpPr>
      <dsp:spPr>
        <a:xfrm rot="5400000">
          <a:off x="2362454" y="649699"/>
          <a:ext cx="4519929" cy="4350512"/>
        </a:xfrm>
        <a:prstGeom prst="round2SameRect">
          <a:avLst/>
        </a:prstGeom>
        <a:solidFill>
          <a:schemeClr val="accent5">
            <a:tint val="40000"/>
            <a:alpha val="90000"/>
            <a:hueOff val="0"/>
            <a:satOff val="0"/>
            <a:lumOff val="0"/>
            <a:alphaOff val="0"/>
          </a:schemeClr>
        </a:solidFill>
        <a:ln w="15875"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8590" tIns="74295" rIns="148590" bIns="74295" numCol="1" spcCol="1270" anchor="ctr" anchorCtr="0">
          <a:noAutofit/>
        </a:bodyPr>
        <a:lstStyle/>
        <a:p>
          <a:pPr marL="285750" lvl="1" indent="-285750" algn="l" defTabSz="1733550">
            <a:lnSpc>
              <a:spcPct val="90000"/>
            </a:lnSpc>
            <a:spcBef>
              <a:spcPct val="0"/>
            </a:spcBef>
            <a:spcAft>
              <a:spcPct val="15000"/>
            </a:spcAft>
            <a:buChar char="•"/>
          </a:pPr>
          <a:r>
            <a:rPr lang="en-GB" sz="3900" kern="1200" dirty="0"/>
            <a:t>Define the term ‘classicism’</a:t>
          </a:r>
          <a:endParaRPr lang="en-US" sz="3900" kern="1200" dirty="0"/>
        </a:p>
        <a:p>
          <a:pPr marL="285750" lvl="1" indent="-285750" algn="l" defTabSz="1733550">
            <a:lnSpc>
              <a:spcPct val="90000"/>
            </a:lnSpc>
            <a:spcBef>
              <a:spcPct val="0"/>
            </a:spcBef>
            <a:spcAft>
              <a:spcPct val="15000"/>
            </a:spcAft>
            <a:buChar char="•"/>
          </a:pPr>
          <a:r>
            <a:rPr lang="en-US" sz="3900" kern="1200" dirty="0"/>
            <a:t>Identify modern crime prevention strategies based on the classicist school of thought</a:t>
          </a:r>
        </a:p>
      </dsp:txBody>
      <dsp:txXfrm rot="-5400000">
        <a:off x="2447163" y="777364"/>
        <a:ext cx="4138138" cy="4095181"/>
      </dsp:txXfrm>
    </dsp:sp>
    <dsp:sp modelId="{9D4F6346-8696-4F79-850C-57412386A131}">
      <dsp:nvSpPr>
        <dsp:cNvPr id="0" name=""/>
        <dsp:cNvSpPr/>
      </dsp:nvSpPr>
      <dsp:spPr>
        <a:xfrm>
          <a:off x="0" y="0"/>
          <a:ext cx="2447163" cy="5649912"/>
        </a:xfrm>
        <a:prstGeom prst="round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1450" tIns="85725" rIns="171450" bIns="85725" numCol="1" spcCol="1270" anchor="ctr" anchorCtr="0">
          <a:noAutofit/>
        </a:bodyPr>
        <a:lstStyle/>
        <a:p>
          <a:pPr marL="0" lvl="0" indent="0" algn="ctr" defTabSz="2000250">
            <a:lnSpc>
              <a:spcPct val="90000"/>
            </a:lnSpc>
            <a:spcBef>
              <a:spcPct val="0"/>
            </a:spcBef>
            <a:spcAft>
              <a:spcPct val="35000"/>
            </a:spcAft>
            <a:buNone/>
          </a:pPr>
          <a:r>
            <a:rPr lang="en-GB" sz="4500" kern="1200"/>
            <a:t>By the end of this session, you should be able to…..</a:t>
          </a:r>
          <a:endParaRPr lang="en-US" sz="4500" kern="1200"/>
        </a:p>
      </dsp:txBody>
      <dsp:txXfrm>
        <a:off x="119461" y="119461"/>
        <a:ext cx="2208241" cy="541099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059752-6113-4BD1-B1DB-EAF7A0A1EF54}">
      <dsp:nvSpPr>
        <dsp:cNvPr id="0" name=""/>
        <dsp:cNvSpPr/>
      </dsp:nvSpPr>
      <dsp:spPr>
        <a:xfrm>
          <a:off x="787" y="14195"/>
          <a:ext cx="3073052" cy="1843831"/>
        </a:xfrm>
        <a:prstGeom prst="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b="1" kern="1200"/>
            <a:t>Crime was an act carried out by a rational human being</a:t>
          </a:r>
          <a:endParaRPr lang="en-US" sz="2600" kern="1200"/>
        </a:p>
      </dsp:txBody>
      <dsp:txXfrm>
        <a:off x="787" y="14195"/>
        <a:ext cx="3073052" cy="1843831"/>
      </dsp:txXfrm>
    </dsp:sp>
    <dsp:sp modelId="{66675915-0B51-4996-A3D1-B8C9FF2F015D}">
      <dsp:nvSpPr>
        <dsp:cNvPr id="0" name=""/>
        <dsp:cNvSpPr/>
      </dsp:nvSpPr>
      <dsp:spPr>
        <a:xfrm>
          <a:off x="3381146" y="14195"/>
          <a:ext cx="3073052" cy="1843831"/>
        </a:xfrm>
        <a:prstGeom prst="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a:t>Main aim of state intervention was </a:t>
          </a:r>
          <a:r>
            <a:rPr lang="en-US" sz="2600" b="1" kern="1200"/>
            <a:t>deterrence</a:t>
          </a:r>
          <a:endParaRPr lang="en-US" sz="2600" kern="1200"/>
        </a:p>
      </dsp:txBody>
      <dsp:txXfrm>
        <a:off x="3381146" y="14195"/>
        <a:ext cx="3073052" cy="1843831"/>
      </dsp:txXfrm>
    </dsp:sp>
    <dsp:sp modelId="{BB292267-C78B-4C3E-936A-7E450E9ED03E}">
      <dsp:nvSpPr>
        <dsp:cNvPr id="0" name=""/>
        <dsp:cNvSpPr/>
      </dsp:nvSpPr>
      <dsp:spPr>
        <a:xfrm>
          <a:off x="787" y="2165332"/>
          <a:ext cx="3073052" cy="1843831"/>
        </a:xfrm>
        <a:prstGeom prst="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a:t>Responses to crime should be </a:t>
          </a:r>
          <a:r>
            <a:rPr lang="en-US" sz="2600" b="1" kern="1200"/>
            <a:t>consistent</a:t>
          </a:r>
          <a:endParaRPr lang="en-US" sz="2600" kern="1200"/>
        </a:p>
      </dsp:txBody>
      <dsp:txXfrm>
        <a:off x="787" y="2165332"/>
        <a:ext cx="3073052" cy="1843831"/>
      </dsp:txXfrm>
    </dsp:sp>
    <dsp:sp modelId="{62A8862A-35AB-4131-A497-C821D4B0E23A}">
      <dsp:nvSpPr>
        <dsp:cNvPr id="0" name=""/>
        <dsp:cNvSpPr/>
      </dsp:nvSpPr>
      <dsp:spPr>
        <a:xfrm>
          <a:off x="3381146" y="2165332"/>
          <a:ext cx="3073052" cy="1843831"/>
        </a:xfrm>
        <a:prstGeom prst="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b="1" kern="1200"/>
            <a:t>Discretion</a:t>
          </a:r>
          <a:r>
            <a:rPr lang="en-US" sz="2600" kern="1200"/>
            <a:t> of professionals (judges and Magistrates) should be restricted</a:t>
          </a:r>
        </a:p>
      </dsp:txBody>
      <dsp:txXfrm>
        <a:off x="3381146" y="2165332"/>
        <a:ext cx="3073052" cy="184383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AF317E-EF28-4074-AF02-2C73222B85FD}">
      <dsp:nvSpPr>
        <dsp:cNvPr id="0" name=""/>
        <dsp:cNvSpPr/>
      </dsp:nvSpPr>
      <dsp:spPr>
        <a:xfrm>
          <a:off x="829" y="721427"/>
          <a:ext cx="3236197" cy="1941718"/>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kern="1200"/>
            <a:t>Significant impact on criminological theory</a:t>
          </a:r>
          <a:endParaRPr lang="en-US" sz="1900" kern="1200"/>
        </a:p>
      </dsp:txBody>
      <dsp:txXfrm>
        <a:off x="829" y="721427"/>
        <a:ext cx="3236197" cy="1941718"/>
      </dsp:txXfrm>
    </dsp:sp>
    <dsp:sp modelId="{4C479000-0146-40F4-9790-F2138438CC06}">
      <dsp:nvSpPr>
        <dsp:cNvPr id="0" name=""/>
        <dsp:cNvSpPr/>
      </dsp:nvSpPr>
      <dsp:spPr>
        <a:xfrm>
          <a:off x="3560647" y="721427"/>
          <a:ext cx="3236197" cy="1941718"/>
        </a:xfrm>
        <a:prstGeom prst="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kern="1200"/>
            <a:t>Even greater impact on criminal justice practice</a:t>
          </a:r>
          <a:endParaRPr lang="en-US" sz="1900" kern="1200"/>
        </a:p>
      </dsp:txBody>
      <dsp:txXfrm>
        <a:off x="3560647" y="721427"/>
        <a:ext cx="3236197" cy="1941718"/>
      </dsp:txXfrm>
    </dsp:sp>
    <dsp:sp modelId="{F696DEBB-BB39-4C57-98AE-5E839444DC0F}">
      <dsp:nvSpPr>
        <dsp:cNvPr id="0" name=""/>
        <dsp:cNvSpPr/>
      </dsp:nvSpPr>
      <dsp:spPr>
        <a:xfrm>
          <a:off x="829" y="2986765"/>
          <a:ext cx="3236197" cy="1941718"/>
        </a:xfrm>
        <a:prstGeom prst="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e.g. ideas such as punishments being appropriate to the nature of the crime have formed a basis for modern criminal justice systems throughout the world.</a:t>
          </a:r>
          <a:endParaRPr lang="en-US" sz="1900" kern="1200"/>
        </a:p>
      </dsp:txBody>
      <dsp:txXfrm>
        <a:off x="829" y="2986765"/>
        <a:ext cx="3236197" cy="1941718"/>
      </dsp:txXfrm>
    </dsp:sp>
    <dsp:sp modelId="{F49D604F-153D-4B9C-A581-205882541BF4}">
      <dsp:nvSpPr>
        <dsp:cNvPr id="0" name=""/>
        <dsp:cNvSpPr/>
      </dsp:nvSpPr>
      <dsp:spPr>
        <a:xfrm>
          <a:off x="3560647" y="2986765"/>
          <a:ext cx="3236197" cy="1941718"/>
        </a:xfrm>
        <a:prstGeom prst="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Classicism is commonly reflected in processes surrounding deterrence.</a:t>
          </a:r>
          <a:endParaRPr lang="en-US" sz="1900" kern="1200"/>
        </a:p>
      </dsp:txBody>
      <dsp:txXfrm>
        <a:off x="3560647" y="2986765"/>
        <a:ext cx="3236197" cy="194171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7ACF49-9D90-43A5-BDB3-0EB6A066DFD2}">
      <dsp:nvSpPr>
        <dsp:cNvPr id="0" name=""/>
        <dsp:cNvSpPr/>
      </dsp:nvSpPr>
      <dsp:spPr>
        <a:xfrm>
          <a:off x="0" y="36359"/>
          <a:ext cx="6454987" cy="1704690"/>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The approach taken by Classicist criminologists can be challenged on a number of grounds:</a:t>
          </a:r>
          <a:endParaRPr lang="en-US" sz="3100" kern="1200"/>
        </a:p>
      </dsp:txBody>
      <dsp:txXfrm>
        <a:off x="83216" y="119575"/>
        <a:ext cx="6288555" cy="1538258"/>
      </dsp:txXfrm>
    </dsp:sp>
    <dsp:sp modelId="{04AC8EEC-CFC6-41A1-9534-F772217836C9}">
      <dsp:nvSpPr>
        <dsp:cNvPr id="0" name=""/>
        <dsp:cNvSpPr/>
      </dsp:nvSpPr>
      <dsp:spPr>
        <a:xfrm>
          <a:off x="0" y="1741050"/>
          <a:ext cx="6454987" cy="22459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4946" tIns="39370" rIns="220472" bIns="39370" numCol="1" spcCol="1270" anchor="t" anchorCtr="0">
          <a:noAutofit/>
        </a:bodyPr>
        <a:lstStyle/>
        <a:p>
          <a:pPr marL="228600" lvl="1" indent="-228600" algn="l" defTabSz="1066800">
            <a:lnSpc>
              <a:spcPct val="90000"/>
            </a:lnSpc>
            <a:spcBef>
              <a:spcPct val="0"/>
            </a:spcBef>
            <a:spcAft>
              <a:spcPct val="20000"/>
            </a:spcAft>
            <a:buChar char="•"/>
          </a:pPr>
          <a:r>
            <a:rPr lang="en-GB" sz="2400" b="1" kern="1200"/>
            <a:t>There was no hard evidence to justify their views</a:t>
          </a:r>
          <a:endParaRPr lang="en-US" sz="2400" kern="1200"/>
        </a:p>
        <a:p>
          <a:pPr marL="228600" lvl="1" indent="-228600" algn="l" defTabSz="1066800">
            <a:lnSpc>
              <a:spcPct val="90000"/>
            </a:lnSpc>
            <a:spcBef>
              <a:spcPct val="0"/>
            </a:spcBef>
            <a:spcAft>
              <a:spcPct val="20000"/>
            </a:spcAft>
            <a:buChar char="•"/>
          </a:pPr>
          <a:r>
            <a:rPr lang="en-GB" sz="2400" b="1" kern="1200"/>
            <a:t>There was too much emphasis placed on rationality</a:t>
          </a:r>
          <a:endParaRPr lang="en-US" sz="2400" kern="1200"/>
        </a:p>
        <a:p>
          <a:pPr marL="228600" lvl="1" indent="-228600" algn="l" defTabSz="1066800">
            <a:lnSpc>
              <a:spcPct val="90000"/>
            </a:lnSpc>
            <a:spcBef>
              <a:spcPct val="0"/>
            </a:spcBef>
            <a:spcAft>
              <a:spcPct val="20000"/>
            </a:spcAft>
            <a:buChar char="•"/>
          </a:pPr>
          <a:r>
            <a:rPr lang="en-GB" sz="2400" b="1" kern="1200"/>
            <a:t>The importance of discretion was underemphasised</a:t>
          </a:r>
          <a:endParaRPr lang="en-US" sz="2400" kern="1200"/>
        </a:p>
      </dsp:txBody>
      <dsp:txXfrm>
        <a:off x="0" y="1741050"/>
        <a:ext cx="6454987" cy="224595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A6FB7E-258C-4C96-82CB-334ACE9D31DB}">
      <dsp:nvSpPr>
        <dsp:cNvPr id="0" name=""/>
        <dsp:cNvSpPr/>
      </dsp:nvSpPr>
      <dsp:spPr>
        <a:xfrm>
          <a:off x="0" y="124578"/>
          <a:ext cx="6910387" cy="754777"/>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•each human being is rational;</a:t>
          </a:r>
          <a:endParaRPr lang="en-US" sz="1900" kern="1200"/>
        </a:p>
      </dsp:txBody>
      <dsp:txXfrm>
        <a:off x="36845" y="161423"/>
        <a:ext cx="6836697" cy="681087"/>
      </dsp:txXfrm>
    </dsp:sp>
    <dsp:sp modelId="{A2F0C45F-5D65-4F79-98D0-2827B0983877}">
      <dsp:nvSpPr>
        <dsp:cNvPr id="0" name=""/>
        <dsp:cNvSpPr/>
      </dsp:nvSpPr>
      <dsp:spPr>
        <a:xfrm>
          <a:off x="0" y="934076"/>
          <a:ext cx="6910387" cy="754777"/>
        </a:xfrm>
        <a:prstGeom prst="round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•rational consideration involves weighing up gains against possible dangers;</a:t>
          </a:r>
          <a:endParaRPr lang="en-US" sz="1900" kern="1200"/>
        </a:p>
      </dsp:txBody>
      <dsp:txXfrm>
        <a:off x="36845" y="970921"/>
        <a:ext cx="6836697" cy="681087"/>
      </dsp:txXfrm>
    </dsp:sp>
    <dsp:sp modelId="{CE3DE221-6BE3-4E27-B60C-D52F3B848A6C}">
      <dsp:nvSpPr>
        <dsp:cNvPr id="0" name=""/>
        <dsp:cNvSpPr/>
      </dsp:nvSpPr>
      <dsp:spPr>
        <a:xfrm>
          <a:off x="0" y="1743574"/>
          <a:ext cx="6910387" cy="754777"/>
        </a:xfrm>
        <a:prstGeom prst="round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•rational assessment decides how each person will behave (both their legal and illegal behaviours);</a:t>
          </a:r>
          <a:endParaRPr lang="en-US" sz="1900" kern="1200"/>
        </a:p>
      </dsp:txBody>
      <dsp:txXfrm>
        <a:off x="36845" y="1780419"/>
        <a:ext cx="6836697" cy="681087"/>
      </dsp:txXfrm>
    </dsp:sp>
    <dsp:sp modelId="{71E758D3-C8C1-4944-A01E-9F1794EC65F3}">
      <dsp:nvSpPr>
        <dsp:cNvPr id="0" name=""/>
        <dsp:cNvSpPr/>
      </dsp:nvSpPr>
      <dsp:spPr>
        <a:xfrm>
          <a:off x="0" y="2553072"/>
          <a:ext cx="6910387" cy="754777"/>
        </a:xfrm>
        <a:prstGeom prst="round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•before acting, each person weighs up the likely pleasure against the possible pain;</a:t>
          </a:r>
          <a:endParaRPr lang="en-US" sz="1900" kern="1200"/>
        </a:p>
      </dsp:txBody>
      <dsp:txXfrm>
        <a:off x="36845" y="2589917"/>
        <a:ext cx="6836697" cy="681087"/>
      </dsp:txXfrm>
    </dsp:sp>
    <dsp:sp modelId="{1BE74017-254B-46EC-A5E1-AE1A37F1195F}">
      <dsp:nvSpPr>
        <dsp:cNvPr id="0" name=""/>
        <dsp:cNvSpPr/>
      </dsp:nvSpPr>
      <dsp:spPr>
        <a:xfrm>
          <a:off x="0" y="3362570"/>
          <a:ext cx="6910387" cy="754777"/>
        </a:xfrm>
        <a:prstGeom prst="roundRect">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•their choice will depend on which action will give the person most individual pleasure;</a:t>
          </a:r>
          <a:endParaRPr lang="en-US" sz="1900" kern="1200"/>
        </a:p>
      </dsp:txBody>
      <dsp:txXfrm>
        <a:off x="36845" y="3399415"/>
        <a:ext cx="6836697" cy="681087"/>
      </dsp:txXfrm>
    </dsp:sp>
    <dsp:sp modelId="{1ADDAC03-6A9E-4940-8074-A5E2F0536B34}">
      <dsp:nvSpPr>
        <dsp:cNvPr id="0" name=""/>
        <dsp:cNvSpPr/>
      </dsp:nvSpPr>
      <dsp:spPr>
        <a:xfrm>
          <a:off x="0" y="4172068"/>
          <a:ext cx="6910387" cy="754777"/>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•possible future punishment (if it is sufficiently swift, severe, and certain) may reduce the likelihood that illegal behaviour is chosen.</a:t>
          </a:r>
          <a:endParaRPr lang="en-US" sz="1900" kern="1200"/>
        </a:p>
      </dsp:txBody>
      <dsp:txXfrm>
        <a:off x="36845" y="4208913"/>
        <a:ext cx="6836697" cy="68108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692ED8-D2B5-4A06-B919-E98D3E0C7E34}">
      <dsp:nvSpPr>
        <dsp:cNvPr id="0" name=""/>
        <dsp:cNvSpPr/>
      </dsp:nvSpPr>
      <dsp:spPr>
        <a:xfrm>
          <a:off x="0" y="0"/>
          <a:ext cx="8046720" cy="832937"/>
        </a:xfrm>
        <a:prstGeom prst="roundRect">
          <a:avLst>
            <a:gd name="adj" fmla="val 1000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t>- </a:t>
          </a:r>
          <a:r>
            <a:rPr lang="en-GB" sz="3600" kern="1200" dirty="0"/>
            <a:t>Crime serves a purpose</a:t>
          </a:r>
          <a:endParaRPr lang="en-US" sz="1500" kern="1200" dirty="0"/>
        </a:p>
      </dsp:txBody>
      <dsp:txXfrm>
        <a:off x="24396" y="24396"/>
        <a:ext cx="7077531" cy="784145"/>
      </dsp:txXfrm>
    </dsp:sp>
    <dsp:sp modelId="{47685990-A52D-44F4-B986-05CE5E3FE9A8}">
      <dsp:nvSpPr>
        <dsp:cNvPr id="0" name=""/>
        <dsp:cNvSpPr/>
      </dsp:nvSpPr>
      <dsp:spPr>
        <a:xfrm>
          <a:off x="673912" y="984380"/>
          <a:ext cx="8046720" cy="832937"/>
        </a:xfrm>
        <a:prstGeom prst="roundRect">
          <a:avLst>
            <a:gd name="adj" fmla="val 10000"/>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dirty="0"/>
            <a:t>- Happiness, respect, admiration amongst peers</a:t>
          </a:r>
          <a:endParaRPr lang="en-US" sz="3200" kern="1200" dirty="0"/>
        </a:p>
      </dsp:txBody>
      <dsp:txXfrm>
        <a:off x="698308" y="1008776"/>
        <a:ext cx="6782605" cy="784145"/>
      </dsp:txXfrm>
    </dsp:sp>
    <dsp:sp modelId="{A63EAB79-15DE-4764-8849-134726FA2703}">
      <dsp:nvSpPr>
        <dsp:cNvPr id="0" name=""/>
        <dsp:cNvSpPr/>
      </dsp:nvSpPr>
      <dsp:spPr>
        <a:xfrm>
          <a:off x="1337767" y="1968761"/>
          <a:ext cx="8046720" cy="832937"/>
        </a:xfrm>
        <a:prstGeom prst="roundRect">
          <a:avLst>
            <a:gd name="adj" fmla="val 10000"/>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 </a:t>
          </a:r>
          <a:r>
            <a:rPr lang="en-GB" sz="2000" kern="1200" dirty="0"/>
            <a:t>Cornish and Clarke (2006): recognise that in many cases the decision is made quickly or with reduced capacity to be rational </a:t>
          </a:r>
          <a:endParaRPr lang="en-US" sz="1500" kern="1200" dirty="0"/>
        </a:p>
      </dsp:txBody>
      <dsp:txXfrm>
        <a:off x="1362163" y="1993157"/>
        <a:ext cx="6792664" cy="784145"/>
      </dsp:txXfrm>
    </dsp:sp>
    <dsp:sp modelId="{64E6E9D2-4645-4491-85BB-53D63B4BE869}">
      <dsp:nvSpPr>
        <dsp:cNvPr id="0" name=""/>
        <dsp:cNvSpPr/>
      </dsp:nvSpPr>
      <dsp:spPr>
        <a:xfrm>
          <a:off x="2011680" y="2953142"/>
          <a:ext cx="8046720" cy="832937"/>
        </a:xfrm>
        <a:prstGeom prst="roundRect">
          <a:avLst>
            <a:gd name="adj" fmla="val 10000"/>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Clarke and Cornish argue that criminals, like everyone else, are making the most rational or sensible decision for them at the time, with the information and with the capacity they have at that moment</a:t>
          </a:r>
          <a:endParaRPr lang="en-US" sz="1800" kern="1200" dirty="0"/>
        </a:p>
      </dsp:txBody>
      <dsp:txXfrm>
        <a:off x="2036076" y="2977538"/>
        <a:ext cx="6782605" cy="784145"/>
      </dsp:txXfrm>
    </dsp:sp>
    <dsp:sp modelId="{51462AC6-6F17-4845-966F-F954C77A25FC}">
      <dsp:nvSpPr>
        <dsp:cNvPr id="0" name=""/>
        <dsp:cNvSpPr/>
      </dsp:nvSpPr>
      <dsp:spPr>
        <a:xfrm>
          <a:off x="7505310" y="637954"/>
          <a:ext cx="541409" cy="541409"/>
        </a:xfrm>
        <a:prstGeom prst="downArrow">
          <a:avLst>
            <a:gd name="adj1" fmla="val 55000"/>
            <a:gd name="adj2" fmla="val 45000"/>
          </a:avLst>
        </a:prstGeom>
        <a:solidFill>
          <a:schemeClr val="accent2">
            <a:tint val="40000"/>
            <a:alpha val="90000"/>
            <a:hueOff val="0"/>
            <a:satOff val="0"/>
            <a:lumOff val="0"/>
            <a:alphaOff val="0"/>
          </a:schemeClr>
        </a:solidFill>
        <a:ln w="15875"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7627127" y="637954"/>
        <a:ext cx="297775" cy="407410"/>
      </dsp:txXfrm>
    </dsp:sp>
    <dsp:sp modelId="{4E47EB7B-33E4-4E8F-BE18-95743621BF2A}">
      <dsp:nvSpPr>
        <dsp:cNvPr id="0" name=""/>
        <dsp:cNvSpPr/>
      </dsp:nvSpPr>
      <dsp:spPr>
        <a:xfrm>
          <a:off x="8179223" y="1622335"/>
          <a:ext cx="541409" cy="541409"/>
        </a:xfrm>
        <a:prstGeom prst="downArrow">
          <a:avLst>
            <a:gd name="adj1" fmla="val 55000"/>
            <a:gd name="adj2" fmla="val 45000"/>
          </a:avLst>
        </a:prstGeom>
        <a:solidFill>
          <a:schemeClr val="accent3">
            <a:tint val="40000"/>
            <a:alpha val="90000"/>
            <a:hueOff val="0"/>
            <a:satOff val="0"/>
            <a:lumOff val="0"/>
            <a:alphaOff val="0"/>
          </a:schemeClr>
        </a:solidFill>
        <a:ln w="15875"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8301040" y="1622335"/>
        <a:ext cx="297775" cy="407410"/>
      </dsp:txXfrm>
    </dsp:sp>
    <dsp:sp modelId="{16B35298-A8CD-4AD4-B562-ECBDEDFEDD4D}">
      <dsp:nvSpPr>
        <dsp:cNvPr id="0" name=""/>
        <dsp:cNvSpPr/>
      </dsp:nvSpPr>
      <dsp:spPr>
        <a:xfrm>
          <a:off x="8843077" y="2606716"/>
          <a:ext cx="541409" cy="541409"/>
        </a:xfrm>
        <a:prstGeom prst="downArrow">
          <a:avLst>
            <a:gd name="adj1" fmla="val 55000"/>
            <a:gd name="adj2" fmla="val 45000"/>
          </a:avLst>
        </a:prstGeom>
        <a:solidFill>
          <a:schemeClr val="accent4">
            <a:tint val="40000"/>
            <a:alpha val="90000"/>
            <a:hueOff val="0"/>
            <a:satOff val="0"/>
            <a:lumOff val="0"/>
            <a:alphaOff val="0"/>
          </a:schemeClr>
        </a:solidFill>
        <a:ln w="15875" cap="flat"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8964894" y="2606716"/>
        <a:ext cx="297775" cy="40741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58D935-0459-4D82-B981-92DACFE0A186}">
      <dsp:nvSpPr>
        <dsp:cNvPr id="0" name=""/>
        <dsp:cNvSpPr/>
      </dsp:nvSpPr>
      <dsp:spPr>
        <a:xfrm>
          <a:off x="0" y="737006"/>
          <a:ext cx="10506456" cy="136062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1F2881B-B561-4E71-87DD-5054FB5A797A}">
      <dsp:nvSpPr>
        <dsp:cNvPr id="0" name=""/>
        <dsp:cNvSpPr/>
      </dsp:nvSpPr>
      <dsp:spPr>
        <a:xfrm>
          <a:off x="411589" y="1043147"/>
          <a:ext cx="748344" cy="748344"/>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DB538B8-AE56-4D4A-9561-C536B350E7FA}">
      <dsp:nvSpPr>
        <dsp:cNvPr id="0" name=""/>
        <dsp:cNvSpPr/>
      </dsp:nvSpPr>
      <dsp:spPr>
        <a:xfrm>
          <a:off x="1571524" y="737006"/>
          <a:ext cx="8934931" cy="1360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000" tIns="144000" rIns="144000" bIns="144000" numCol="1" spcCol="1270" anchor="ctr" anchorCtr="0">
          <a:noAutofit/>
        </a:bodyPr>
        <a:lstStyle/>
        <a:p>
          <a:pPr marL="0" lvl="0" indent="0" algn="l" defTabSz="1111250">
            <a:lnSpc>
              <a:spcPct val="90000"/>
            </a:lnSpc>
            <a:spcBef>
              <a:spcPct val="0"/>
            </a:spcBef>
            <a:spcAft>
              <a:spcPct val="35000"/>
            </a:spcAft>
            <a:buNone/>
          </a:pPr>
          <a:r>
            <a:rPr lang="en-GB" sz="2500" kern="1200" dirty="0"/>
            <a:t>Q: If there is a problem with thefts from shops in one area of town and CCTV was installed in that area what do you think the outcome might be?</a:t>
          </a:r>
          <a:endParaRPr lang="en-US" sz="2500" kern="1200" dirty="0"/>
        </a:p>
      </dsp:txBody>
      <dsp:txXfrm>
        <a:off x="1571524" y="737006"/>
        <a:ext cx="8934931" cy="1360627"/>
      </dsp:txXfrm>
    </dsp:sp>
    <dsp:sp modelId="{4A9C4E0B-68FB-4FD5-B74C-AEF3F7E8DF80}">
      <dsp:nvSpPr>
        <dsp:cNvPr id="0" name=""/>
        <dsp:cNvSpPr/>
      </dsp:nvSpPr>
      <dsp:spPr>
        <a:xfrm>
          <a:off x="0" y="2437790"/>
          <a:ext cx="10506456" cy="136062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EA52367-824C-449C-9E3A-04A8F6097101}">
      <dsp:nvSpPr>
        <dsp:cNvPr id="0" name=""/>
        <dsp:cNvSpPr/>
      </dsp:nvSpPr>
      <dsp:spPr>
        <a:xfrm>
          <a:off x="411589" y="2743931"/>
          <a:ext cx="748344" cy="748344"/>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E9664F0-7A60-41FE-BC56-216EB2119D01}">
      <dsp:nvSpPr>
        <dsp:cNvPr id="0" name=""/>
        <dsp:cNvSpPr/>
      </dsp:nvSpPr>
      <dsp:spPr>
        <a:xfrm>
          <a:off x="1571524" y="2437790"/>
          <a:ext cx="8934931" cy="1360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000" tIns="144000" rIns="144000" bIns="144000" numCol="1" spcCol="1270" anchor="ctr" anchorCtr="0">
          <a:noAutofit/>
        </a:bodyPr>
        <a:lstStyle/>
        <a:p>
          <a:pPr marL="0" lvl="0" indent="0" algn="l" defTabSz="1111250">
            <a:lnSpc>
              <a:spcPct val="90000"/>
            </a:lnSpc>
            <a:spcBef>
              <a:spcPct val="0"/>
            </a:spcBef>
            <a:spcAft>
              <a:spcPct val="35000"/>
            </a:spcAft>
            <a:buNone/>
          </a:pPr>
          <a:r>
            <a:rPr lang="en-GB" sz="2500" kern="1200" dirty="0"/>
            <a:t>Q: If buses were being vandalised late night on certain bus routes it was thought that introducing </a:t>
          </a:r>
          <a:r>
            <a:rPr lang="en-GB" sz="2500" kern="1200" dirty="0">
              <a:latin typeface="Calibri Light" panose="020F0302020204030204"/>
            </a:rPr>
            <a:t>conductors</a:t>
          </a:r>
          <a:r>
            <a:rPr lang="en-GB" sz="2500" kern="1200" dirty="0"/>
            <a:t> would protect the buses. What do you think might happen?</a:t>
          </a:r>
          <a:endParaRPr lang="en-US" sz="2500" kern="1200" dirty="0"/>
        </a:p>
      </dsp:txBody>
      <dsp:txXfrm>
        <a:off x="1571524" y="2437790"/>
        <a:ext cx="8934931" cy="136062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39D7F3-5FAD-4397-B79B-B0285092EA6A}">
      <dsp:nvSpPr>
        <dsp:cNvPr id="0" name=""/>
        <dsp:cNvSpPr/>
      </dsp:nvSpPr>
      <dsp:spPr>
        <a:xfrm>
          <a:off x="963848" y="2178"/>
          <a:ext cx="1890861" cy="1134516"/>
        </a:xfrm>
        <a:prstGeom prst="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b="1" kern="1200"/>
            <a:t>Services provided by Safer Swansea</a:t>
          </a:r>
          <a:endParaRPr lang="en-US" sz="1000" kern="1200"/>
        </a:p>
      </dsp:txBody>
      <dsp:txXfrm>
        <a:off x="963848" y="2178"/>
        <a:ext cx="1890861" cy="1134516"/>
      </dsp:txXfrm>
    </dsp:sp>
    <dsp:sp modelId="{D8233A56-402D-461E-B66C-D19F5C62AB2F}">
      <dsp:nvSpPr>
        <dsp:cNvPr id="0" name=""/>
        <dsp:cNvSpPr/>
      </dsp:nvSpPr>
      <dsp:spPr>
        <a:xfrm>
          <a:off x="3043795" y="2178"/>
          <a:ext cx="1890861" cy="1134516"/>
        </a:xfrm>
        <a:prstGeom prst="rect">
          <a:avLst/>
        </a:prstGeom>
        <a:solidFill>
          <a:schemeClr val="accent5">
            <a:hueOff val="41752"/>
            <a:satOff val="4000"/>
            <a:lumOff val="98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Swansea's CCTV system and mobile CCTV vehicle</a:t>
          </a:r>
          <a:endParaRPr lang="en-US" sz="1000" kern="1200"/>
        </a:p>
      </dsp:txBody>
      <dsp:txXfrm>
        <a:off x="3043795" y="2178"/>
        <a:ext cx="1890861" cy="1134516"/>
      </dsp:txXfrm>
    </dsp:sp>
    <dsp:sp modelId="{F85CB736-5673-460B-BCB3-3BEBE91B040A}">
      <dsp:nvSpPr>
        <dsp:cNvPr id="0" name=""/>
        <dsp:cNvSpPr/>
      </dsp:nvSpPr>
      <dsp:spPr>
        <a:xfrm>
          <a:off x="5123743" y="2178"/>
          <a:ext cx="1890861" cy="1134516"/>
        </a:xfrm>
        <a:prstGeom prst="rect">
          <a:avLst/>
        </a:prstGeom>
        <a:solidFill>
          <a:schemeClr val="accent5">
            <a:hueOff val="83504"/>
            <a:satOff val="8000"/>
            <a:lumOff val="196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The Safer Swansea and Neath Port Talbot anti-social behaviour reduction team</a:t>
          </a:r>
          <a:endParaRPr lang="en-US" sz="1000" kern="1200"/>
        </a:p>
      </dsp:txBody>
      <dsp:txXfrm>
        <a:off x="5123743" y="2178"/>
        <a:ext cx="1890861" cy="1134516"/>
      </dsp:txXfrm>
    </dsp:sp>
    <dsp:sp modelId="{5F3CE13E-0495-440A-823C-931BF705792B}">
      <dsp:nvSpPr>
        <dsp:cNvPr id="0" name=""/>
        <dsp:cNvSpPr/>
      </dsp:nvSpPr>
      <dsp:spPr>
        <a:xfrm>
          <a:off x="7203690" y="2178"/>
          <a:ext cx="1890861" cy="1134516"/>
        </a:xfrm>
        <a:prstGeom prst="rect">
          <a:avLst/>
        </a:prstGeom>
        <a:solidFill>
          <a:schemeClr val="accent5">
            <a:hueOff val="125256"/>
            <a:satOff val="12000"/>
            <a:lumOff val="294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Safer Swansea's domestic abuse forum</a:t>
          </a:r>
          <a:endParaRPr lang="en-US" sz="1000" kern="1200"/>
        </a:p>
      </dsp:txBody>
      <dsp:txXfrm>
        <a:off x="7203690" y="2178"/>
        <a:ext cx="1890861" cy="1134516"/>
      </dsp:txXfrm>
    </dsp:sp>
    <dsp:sp modelId="{772FDE88-8F0F-46D7-9039-DED360D050AE}">
      <dsp:nvSpPr>
        <dsp:cNvPr id="0" name=""/>
        <dsp:cNvSpPr/>
      </dsp:nvSpPr>
      <dsp:spPr>
        <a:xfrm>
          <a:off x="963848" y="1325781"/>
          <a:ext cx="1890861" cy="1134516"/>
        </a:xfrm>
        <a:prstGeom prst="rect">
          <a:avLst/>
        </a:prstGeom>
        <a:solidFill>
          <a:schemeClr val="accent5">
            <a:hueOff val="167008"/>
            <a:satOff val="16000"/>
            <a:lumOff val="392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The business crime reduction partnership and the exclusion scheme</a:t>
          </a:r>
          <a:endParaRPr lang="en-US" sz="1000" kern="1200"/>
        </a:p>
      </dsp:txBody>
      <dsp:txXfrm>
        <a:off x="963848" y="1325781"/>
        <a:ext cx="1890861" cy="1134516"/>
      </dsp:txXfrm>
    </dsp:sp>
    <dsp:sp modelId="{9E46221B-5A55-459B-AA30-211887BC7E39}">
      <dsp:nvSpPr>
        <dsp:cNvPr id="0" name=""/>
        <dsp:cNvSpPr/>
      </dsp:nvSpPr>
      <dsp:spPr>
        <a:xfrm>
          <a:off x="3043795" y="1325781"/>
          <a:ext cx="1890861" cy="1134516"/>
        </a:xfrm>
        <a:prstGeom prst="rect">
          <a:avLst/>
        </a:prstGeom>
        <a:solidFill>
          <a:schemeClr val="accent5">
            <a:hueOff val="208760"/>
            <a:satOff val="20001"/>
            <a:lumOff val="490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Drugs enforcement action in partnership with police using our drug itemiser machines</a:t>
          </a:r>
          <a:endParaRPr lang="en-US" sz="1000" kern="1200"/>
        </a:p>
      </dsp:txBody>
      <dsp:txXfrm>
        <a:off x="3043795" y="1325781"/>
        <a:ext cx="1890861" cy="1134516"/>
      </dsp:txXfrm>
    </dsp:sp>
    <dsp:sp modelId="{8F4A5EF4-88BE-4B0A-BD70-1383AF7BC84B}">
      <dsp:nvSpPr>
        <dsp:cNvPr id="0" name=""/>
        <dsp:cNvSpPr/>
      </dsp:nvSpPr>
      <dsp:spPr>
        <a:xfrm>
          <a:off x="5123743" y="1325781"/>
          <a:ext cx="1890861" cy="1134516"/>
        </a:xfrm>
        <a:prstGeom prst="rect">
          <a:avLst/>
        </a:prstGeom>
        <a:solidFill>
          <a:schemeClr val="accent5">
            <a:hueOff val="250511"/>
            <a:satOff val="24001"/>
            <a:lumOff val="588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Developing crime reduction projects to reduce crime and vulnerability to crime</a:t>
          </a:r>
          <a:endParaRPr lang="en-US" sz="1000" kern="1200"/>
        </a:p>
      </dsp:txBody>
      <dsp:txXfrm>
        <a:off x="5123743" y="1325781"/>
        <a:ext cx="1890861" cy="1134516"/>
      </dsp:txXfrm>
    </dsp:sp>
    <dsp:sp modelId="{14078C9B-67A4-4030-A52C-E65ED811A01E}">
      <dsp:nvSpPr>
        <dsp:cNvPr id="0" name=""/>
        <dsp:cNvSpPr/>
      </dsp:nvSpPr>
      <dsp:spPr>
        <a:xfrm>
          <a:off x="7203690" y="1325781"/>
          <a:ext cx="1890861" cy="1134516"/>
        </a:xfrm>
        <a:prstGeom prst="rect">
          <a:avLst/>
        </a:prstGeom>
        <a:solidFill>
          <a:schemeClr val="accent5">
            <a:hueOff val="292263"/>
            <a:satOff val="28001"/>
            <a:lumOff val="686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Providing reassurance and crime prevention advice to the public through a variety of communication methods</a:t>
          </a:r>
          <a:endParaRPr lang="en-US" sz="1000" kern="1200"/>
        </a:p>
      </dsp:txBody>
      <dsp:txXfrm>
        <a:off x="7203690" y="1325781"/>
        <a:ext cx="1890861" cy="1134516"/>
      </dsp:txXfrm>
    </dsp:sp>
    <dsp:sp modelId="{A3879000-48C3-4FAA-B8F0-F7F89609C0C8}">
      <dsp:nvSpPr>
        <dsp:cNvPr id="0" name=""/>
        <dsp:cNvSpPr/>
      </dsp:nvSpPr>
      <dsp:spPr>
        <a:xfrm>
          <a:off x="3043795" y="2649384"/>
          <a:ext cx="1890861" cy="1134516"/>
        </a:xfrm>
        <a:prstGeom prst="rect">
          <a:avLst/>
        </a:prstGeom>
        <a:solidFill>
          <a:schemeClr val="accent5">
            <a:hueOff val="334015"/>
            <a:satOff val="32001"/>
            <a:lumOff val="784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Actively engaging with communities face to face to provide reassurance and to address community safety issues people raise through the Partnership and Communities Together (PACT) process</a:t>
          </a:r>
          <a:endParaRPr lang="en-US" sz="1000" kern="1200"/>
        </a:p>
      </dsp:txBody>
      <dsp:txXfrm>
        <a:off x="3043795" y="2649384"/>
        <a:ext cx="1890861" cy="1134516"/>
      </dsp:txXfrm>
    </dsp:sp>
    <dsp:sp modelId="{DF7CF6F1-A38B-4445-805B-0A4A780648BC}">
      <dsp:nvSpPr>
        <dsp:cNvPr id="0" name=""/>
        <dsp:cNvSpPr/>
      </dsp:nvSpPr>
      <dsp:spPr>
        <a:xfrm>
          <a:off x="5123743" y="2649384"/>
          <a:ext cx="1890861" cy="1134516"/>
        </a:xfrm>
        <a:prstGeom prst="rect">
          <a:avLst/>
        </a:prstGeom>
        <a:solidFill>
          <a:schemeClr val="accent5">
            <a:hueOff val="375767"/>
            <a:satOff val="36001"/>
            <a:lumOff val="882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The city centre's pick up and drop off point serving the night-time economy</a:t>
          </a:r>
          <a:endParaRPr lang="en-US" sz="1000" kern="1200"/>
        </a:p>
      </dsp:txBody>
      <dsp:txXfrm>
        <a:off x="5123743" y="2649384"/>
        <a:ext cx="1890861" cy="113451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5627E6-9A1F-4D93-8C22-BEEEDCEB2FB3}">
      <dsp:nvSpPr>
        <dsp:cNvPr id="0" name=""/>
        <dsp:cNvSpPr/>
      </dsp:nvSpPr>
      <dsp:spPr>
        <a:xfrm>
          <a:off x="624000" y="41360"/>
          <a:ext cx="1784250" cy="1784250"/>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2D1A3A-29DC-4682-8ACA-03299C1A0FB8}">
      <dsp:nvSpPr>
        <dsp:cNvPr id="0" name=""/>
        <dsp:cNvSpPr/>
      </dsp:nvSpPr>
      <dsp:spPr>
        <a:xfrm>
          <a:off x="1004250" y="421610"/>
          <a:ext cx="1023750" cy="102375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7685AE6-2EEB-4CCE-B43B-6978820026DD}">
      <dsp:nvSpPr>
        <dsp:cNvPr id="0" name=""/>
        <dsp:cNvSpPr/>
      </dsp:nvSpPr>
      <dsp:spPr>
        <a:xfrm>
          <a:off x="53625" y="2381360"/>
          <a:ext cx="2925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b="1" kern="1200"/>
            <a:t>Explain what classicist criminology is</a:t>
          </a:r>
          <a:endParaRPr lang="en-US" sz="1700" kern="1200"/>
        </a:p>
      </dsp:txBody>
      <dsp:txXfrm>
        <a:off x="53625" y="2381360"/>
        <a:ext cx="2925000" cy="720000"/>
      </dsp:txXfrm>
    </dsp:sp>
    <dsp:sp modelId="{B2BFFAB3-325D-4B5F-A38A-1C5709C0AA25}">
      <dsp:nvSpPr>
        <dsp:cNvPr id="0" name=""/>
        <dsp:cNvSpPr/>
      </dsp:nvSpPr>
      <dsp:spPr>
        <a:xfrm>
          <a:off x="4060875" y="41360"/>
          <a:ext cx="1784250" cy="1784250"/>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DAEC1CD-74B6-4EC4-BF4F-29B3AA3903C4}">
      <dsp:nvSpPr>
        <dsp:cNvPr id="0" name=""/>
        <dsp:cNvSpPr/>
      </dsp:nvSpPr>
      <dsp:spPr>
        <a:xfrm>
          <a:off x="4441125" y="421610"/>
          <a:ext cx="1023750" cy="102375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23337E7-52CE-496D-80CE-20B09AA3C6FE}">
      <dsp:nvSpPr>
        <dsp:cNvPr id="0" name=""/>
        <dsp:cNvSpPr/>
      </dsp:nvSpPr>
      <dsp:spPr>
        <a:xfrm>
          <a:off x="3490500" y="2381360"/>
          <a:ext cx="2925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b="1" kern="1200"/>
            <a:t>Where can we see classicist criminology in our justice system today?</a:t>
          </a:r>
          <a:endParaRPr lang="en-US" sz="1700" kern="1200"/>
        </a:p>
      </dsp:txBody>
      <dsp:txXfrm>
        <a:off x="3490500" y="2381360"/>
        <a:ext cx="2925000" cy="720000"/>
      </dsp:txXfrm>
    </dsp:sp>
    <dsp:sp modelId="{1AFF8885-FCB1-4E41-AF01-0E35DA51CDA3}">
      <dsp:nvSpPr>
        <dsp:cNvPr id="0" name=""/>
        <dsp:cNvSpPr/>
      </dsp:nvSpPr>
      <dsp:spPr>
        <a:xfrm>
          <a:off x="7497750" y="41360"/>
          <a:ext cx="1784250" cy="1784250"/>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357A6F5-2E79-476A-9E85-C9EC7E730282}">
      <dsp:nvSpPr>
        <dsp:cNvPr id="0" name=""/>
        <dsp:cNvSpPr/>
      </dsp:nvSpPr>
      <dsp:spPr>
        <a:xfrm>
          <a:off x="7878000" y="421610"/>
          <a:ext cx="1023750" cy="102375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4221641-02CB-4A9C-9981-729118C50395}">
      <dsp:nvSpPr>
        <dsp:cNvPr id="0" name=""/>
        <dsp:cNvSpPr/>
      </dsp:nvSpPr>
      <dsp:spPr>
        <a:xfrm>
          <a:off x="6927375" y="2381360"/>
          <a:ext cx="2925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b="1" kern="1200"/>
            <a:t>What is the key difference between classicism and positivism?</a:t>
          </a:r>
          <a:endParaRPr lang="en-US" sz="1700" kern="1200"/>
        </a:p>
      </dsp:txBody>
      <dsp:txXfrm>
        <a:off x="6927375" y="2381360"/>
        <a:ext cx="2925000" cy="720000"/>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254FA511-2016-4DD1-93E6-3D8951ABF470}" type="datetimeFigureOut">
              <a:rPr lang="en-GB" smtClean="0"/>
              <a:t>10/10/2022</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89F63098-C8E7-4E28-B324-D5DF2838ABA3}" type="slidenum">
              <a:rPr lang="en-GB" smtClean="0"/>
              <a:t>‹#›</a:t>
            </a:fld>
            <a:endParaRPr lang="en-GB"/>
          </a:p>
        </p:txBody>
      </p:sp>
    </p:spTree>
    <p:extLst>
      <p:ext uri="{BB962C8B-B14F-4D97-AF65-F5344CB8AC3E}">
        <p14:creationId xmlns:p14="http://schemas.microsoft.com/office/powerpoint/2010/main" val="2661201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9F63098-C8E7-4E28-B324-D5DF2838ABA3}" type="slidenum">
              <a:rPr lang="en-GB" smtClean="0"/>
              <a:t>1</a:t>
            </a:fld>
            <a:endParaRPr lang="en-GB"/>
          </a:p>
        </p:txBody>
      </p:sp>
    </p:spTree>
    <p:extLst>
      <p:ext uri="{BB962C8B-B14F-4D97-AF65-F5344CB8AC3E}">
        <p14:creationId xmlns:p14="http://schemas.microsoft.com/office/powerpoint/2010/main" val="40879916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9F63098-C8E7-4E28-B324-D5DF2838ABA3}" type="slidenum">
              <a:rPr lang="en-GB" smtClean="0"/>
              <a:t>2</a:t>
            </a:fld>
            <a:endParaRPr lang="en-GB"/>
          </a:p>
        </p:txBody>
      </p:sp>
    </p:spTree>
    <p:extLst>
      <p:ext uri="{BB962C8B-B14F-4D97-AF65-F5344CB8AC3E}">
        <p14:creationId xmlns:p14="http://schemas.microsoft.com/office/powerpoint/2010/main" val="25049591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9F63098-C8E7-4E28-B324-D5DF2838ABA3}" type="slidenum">
              <a:rPr lang="en-GB" smtClean="0"/>
              <a:t>3</a:t>
            </a:fld>
            <a:endParaRPr lang="en-GB"/>
          </a:p>
        </p:txBody>
      </p:sp>
    </p:spTree>
    <p:extLst>
      <p:ext uri="{BB962C8B-B14F-4D97-AF65-F5344CB8AC3E}">
        <p14:creationId xmlns:p14="http://schemas.microsoft.com/office/powerpoint/2010/main" val="37726856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9F63098-C8E7-4E28-B324-D5DF2838ABA3}" type="slidenum">
              <a:rPr lang="en-GB" smtClean="0"/>
              <a:t>4</a:t>
            </a:fld>
            <a:endParaRPr lang="en-GB"/>
          </a:p>
        </p:txBody>
      </p:sp>
    </p:spTree>
    <p:extLst>
      <p:ext uri="{BB962C8B-B14F-4D97-AF65-F5344CB8AC3E}">
        <p14:creationId xmlns:p14="http://schemas.microsoft.com/office/powerpoint/2010/main" val="32067382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9F63098-C8E7-4E28-B324-D5DF2838ABA3}" type="slidenum">
              <a:rPr lang="en-GB" smtClean="0"/>
              <a:t>5</a:t>
            </a:fld>
            <a:endParaRPr lang="en-GB"/>
          </a:p>
        </p:txBody>
      </p:sp>
    </p:spTree>
    <p:extLst>
      <p:ext uri="{BB962C8B-B14F-4D97-AF65-F5344CB8AC3E}">
        <p14:creationId xmlns:p14="http://schemas.microsoft.com/office/powerpoint/2010/main" val="29925925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9F63098-C8E7-4E28-B324-D5DF2838ABA3}" type="slidenum">
              <a:rPr lang="en-GB" smtClean="0"/>
              <a:t>6</a:t>
            </a:fld>
            <a:endParaRPr lang="en-GB"/>
          </a:p>
        </p:txBody>
      </p:sp>
    </p:spTree>
    <p:extLst>
      <p:ext uri="{BB962C8B-B14F-4D97-AF65-F5344CB8AC3E}">
        <p14:creationId xmlns:p14="http://schemas.microsoft.com/office/powerpoint/2010/main" val="8626508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 </a:t>
            </a:r>
          </a:p>
          <a:p>
            <a:endParaRPr lang="en-GB" sz="1200" b="1" i="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89F63098-C8E7-4E28-B324-D5DF2838ABA3}" type="slidenum">
              <a:rPr lang="en-GB" smtClean="0"/>
              <a:t>7</a:t>
            </a:fld>
            <a:endParaRPr lang="en-GB"/>
          </a:p>
        </p:txBody>
      </p:sp>
    </p:spTree>
    <p:extLst>
      <p:ext uri="{BB962C8B-B14F-4D97-AF65-F5344CB8AC3E}">
        <p14:creationId xmlns:p14="http://schemas.microsoft.com/office/powerpoint/2010/main" val="19930865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89F63098-C8E7-4E28-B324-D5DF2838ABA3}" type="slidenum">
              <a:rPr lang="en-GB" smtClean="0"/>
              <a:t>8</a:t>
            </a:fld>
            <a:endParaRPr lang="en-GB"/>
          </a:p>
        </p:txBody>
      </p:sp>
    </p:spTree>
    <p:extLst>
      <p:ext uri="{BB962C8B-B14F-4D97-AF65-F5344CB8AC3E}">
        <p14:creationId xmlns:p14="http://schemas.microsoft.com/office/powerpoint/2010/main" val="171373439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9F63098-C8E7-4E28-B324-D5DF2838ABA3}" type="slidenum">
              <a:rPr lang="en-GB" smtClean="0"/>
              <a:t>9</a:t>
            </a:fld>
            <a:endParaRPr lang="en-GB"/>
          </a:p>
        </p:txBody>
      </p:sp>
    </p:spTree>
    <p:extLst>
      <p:ext uri="{BB962C8B-B14F-4D97-AF65-F5344CB8AC3E}">
        <p14:creationId xmlns:p14="http://schemas.microsoft.com/office/powerpoint/2010/main" val="308959994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 </a:t>
            </a:r>
            <a:endParaRPr lang="en-GB" dirty="0"/>
          </a:p>
        </p:txBody>
      </p:sp>
      <p:sp>
        <p:nvSpPr>
          <p:cNvPr id="4" name="Slide Number Placeholder 3"/>
          <p:cNvSpPr>
            <a:spLocks noGrp="1"/>
          </p:cNvSpPr>
          <p:nvPr>
            <p:ph type="sldNum" sz="quarter" idx="10"/>
          </p:nvPr>
        </p:nvSpPr>
        <p:spPr/>
        <p:txBody>
          <a:bodyPr/>
          <a:lstStyle/>
          <a:p>
            <a:fld id="{89F63098-C8E7-4E28-B324-D5DF2838ABA3}" type="slidenum">
              <a:rPr lang="en-GB" smtClean="0"/>
              <a:t>10</a:t>
            </a:fld>
            <a:endParaRPr lang="en-GB"/>
          </a:p>
        </p:txBody>
      </p:sp>
    </p:spTree>
    <p:extLst>
      <p:ext uri="{BB962C8B-B14F-4D97-AF65-F5344CB8AC3E}">
        <p14:creationId xmlns:p14="http://schemas.microsoft.com/office/powerpoint/2010/main" val="338132495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9F63098-C8E7-4E28-B324-D5DF2838ABA3}" type="slidenum">
              <a:rPr lang="en-GB" smtClean="0"/>
              <a:t>11</a:t>
            </a:fld>
            <a:endParaRPr lang="en-GB"/>
          </a:p>
        </p:txBody>
      </p:sp>
    </p:spTree>
    <p:extLst>
      <p:ext uri="{BB962C8B-B14F-4D97-AF65-F5344CB8AC3E}">
        <p14:creationId xmlns:p14="http://schemas.microsoft.com/office/powerpoint/2010/main" val="277036956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9F63098-C8E7-4E28-B324-D5DF2838ABA3}" type="slidenum">
              <a:rPr lang="en-GB" smtClean="0"/>
              <a:t>12</a:t>
            </a:fld>
            <a:endParaRPr lang="en-GB"/>
          </a:p>
        </p:txBody>
      </p:sp>
    </p:spTree>
    <p:extLst>
      <p:ext uri="{BB962C8B-B14F-4D97-AF65-F5344CB8AC3E}">
        <p14:creationId xmlns:p14="http://schemas.microsoft.com/office/powerpoint/2010/main" val="2190119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9F63098-C8E7-4E28-B324-D5DF2838ABA3}" type="slidenum">
              <a:rPr lang="en-GB" smtClean="0"/>
              <a:t>13</a:t>
            </a:fld>
            <a:endParaRPr lang="en-GB"/>
          </a:p>
        </p:txBody>
      </p:sp>
    </p:spTree>
    <p:extLst>
      <p:ext uri="{BB962C8B-B14F-4D97-AF65-F5344CB8AC3E}">
        <p14:creationId xmlns:p14="http://schemas.microsoft.com/office/powerpoint/2010/main" val="344095689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9F63098-C8E7-4E28-B324-D5DF2838ABA3}" type="slidenum">
              <a:rPr lang="en-GB" smtClean="0"/>
              <a:t>14</a:t>
            </a:fld>
            <a:endParaRPr lang="en-GB"/>
          </a:p>
        </p:txBody>
      </p:sp>
    </p:spTree>
    <p:extLst>
      <p:ext uri="{BB962C8B-B14F-4D97-AF65-F5344CB8AC3E}">
        <p14:creationId xmlns:p14="http://schemas.microsoft.com/office/powerpoint/2010/main" val="307198578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9F63098-C8E7-4E28-B324-D5DF2838ABA3}" type="slidenum">
              <a:rPr lang="en-GB" smtClean="0"/>
              <a:t>15</a:t>
            </a:fld>
            <a:endParaRPr lang="en-GB"/>
          </a:p>
        </p:txBody>
      </p:sp>
    </p:spTree>
    <p:extLst>
      <p:ext uri="{BB962C8B-B14F-4D97-AF65-F5344CB8AC3E}">
        <p14:creationId xmlns:p14="http://schemas.microsoft.com/office/powerpoint/2010/main" val="279495187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9F63098-C8E7-4E28-B324-D5DF2838ABA3}" type="slidenum">
              <a:rPr lang="en-GB" smtClean="0"/>
              <a:t>16</a:t>
            </a:fld>
            <a:endParaRPr lang="en-GB"/>
          </a:p>
        </p:txBody>
      </p:sp>
    </p:spTree>
    <p:extLst>
      <p:ext uri="{BB962C8B-B14F-4D97-AF65-F5344CB8AC3E}">
        <p14:creationId xmlns:p14="http://schemas.microsoft.com/office/powerpoint/2010/main" val="82914906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9F63098-C8E7-4E28-B324-D5DF2838ABA3}" type="slidenum">
              <a:rPr lang="en-GB" smtClean="0"/>
              <a:t>17</a:t>
            </a:fld>
            <a:endParaRPr lang="en-GB"/>
          </a:p>
        </p:txBody>
      </p:sp>
    </p:spTree>
    <p:extLst>
      <p:ext uri="{BB962C8B-B14F-4D97-AF65-F5344CB8AC3E}">
        <p14:creationId xmlns:p14="http://schemas.microsoft.com/office/powerpoint/2010/main" val="381902097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9F63098-C8E7-4E28-B324-D5DF2838ABA3}" type="slidenum">
              <a:rPr lang="en-GB" smtClean="0"/>
              <a:t>19</a:t>
            </a:fld>
            <a:endParaRPr lang="en-GB"/>
          </a:p>
        </p:txBody>
      </p:sp>
    </p:spTree>
    <p:extLst>
      <p:ext uri="{BB962C8B-B14F-4D97-AF65-F5344CB8AC3E}">
        <p14:creationId xmlns:p14="http://schemas.microsoft.com/office/powerpoint/2010/main" val="213121874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9F63098-C8E7-4E28-B324-D5DF2838ABA3}" type="slidenum">
              <a:rPr lang="en-GB" smtClean="0"/>
              <a:t>20</a:t>
            </a:fld>
            <a:endParaRPr lang="en-GB"/>
          </a:p>
        </p:txBody>
      </p:sp>
    </p:spTree>
    <p:extLst>
      <p:ext uri="{BB962C8B-B14F-4D97-AF65-F5344CB8AC3E}">
        <p14:creationId xmlns:p14="http://schemas.microsoft.com/office/powerpoint/2010/main" val="98628138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7241D8AD-D069-4D70-862F-C7725F4D405C}" type="slidenum">
              <a:rPr lang="en-GB"/>
              <a:t>21</a:t>
            </a:fld>
            <a:endParaRPr lang="en-GB"/>
          </a:p>
        </p:txBody>
      </p:sp>
    </p:spTree>
    <p:extLst>
      <p:ext uri="{BB962C8B-B14F-4D97-AF65-F5344CB8AC3E}">
        <p14:creationId xmlns:p14="http://schemas.microsoft.com/office/powerpoint/2010/main" val="224274063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9F63098-C8E7-4E28-B324-D5DF2838ABA3}" type="slidenum">
              <a:rPr lang="en-GB" smtClean="0"/>
              <a:t>23</a:t>
            </a:fld>
            <a:endParaRPr lang="en-GB"/>
          </a:p>
        </p:txBody>
      </p:sp>
    </p:spTree>
    <p:extLst>
      <p:ext uri="{BB962C8B-B14F-4D97-AF65-F5344CB8AC3E}">
        <p14:creationId xmlns:p14="http://schemas.microsoft.com/office/powerpoint/2010/main" val="356274857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9F63098-C8E7-4E28-B324-D5DF2838ABA3}" type="slidenum">
              <a:rPr lang="en-GB" smtClean="0"/>
              <a:t>24</a:t>
            </a:fld>
            <a:endParaRPr lang="en-GB"/>
          </a:p>
        </p:txBody>
      </p:sp>
    </p:spTree>
    <p:extLst>
      <p:ext uri="{BB962C8B-B14F-4D97-AF65-F5344CB8AC3E}">
        <p14:creationId xmlns:p14="http://schemas.microsoft.com/office/powerpoint/2010/main" val="256694343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9F63098-C8E7-4E28-B324-D5DF2838ABA3}" type="slidenum">
              <a:rPr lang="en-GB" smtClean="0"/>
              <a:t>25</a:t>
            </a:fld>
            <a:endParaRPr lang="en-GB"/>
          </a:p>
        </p:txBody>
      </p:sp>
    </p:spTree>
    <p:extLst>
      <p:ext uri="{BB962C8B-B14F-4D97-AF65-F5344CB8AC3E}">
        <p14:creationId xmlns:p14="http://schemas.microsoft.com/office/powerpoint/2010/main" val="1520005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10/10/2022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353102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10/10/2022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7919446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t>10/10/2022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965143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8"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t>10/10/2022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5544177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t>10/10/2022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7500786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t>10/10/2022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9155241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48A87A34-81AB-432B-8DAE-1953F412C126}" type="datetimeFigureOut">
              <a:rPr lang="en-US" smtClean="0"/>
              <a:t>10/10/2022</a:t>
            </a:fld>
            <a:endParaRPr lang="en-US" dirty="0"/>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5504570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48A87A34-81AB-432B-8DAE-1953F412C126}" type="datetimeFigureOut">
              <a:rPr lang="en-US" smtClean="0"/>
              <a:t>10/10/2022</a:t>
            </a:fld>
            <a:endParaRPr lang="en-US" dirty="0"/>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6D22F896-40B5-4ADD-8801-0D06FADFA095}" type="slidenum">
              <a:rPr lang="en-US" smtClean="0"/>
              <a:t>‹#›</a:t>
            </a:fld>
            <a:endParaRPr lang="en-US" dirty="0"/>
          </a:p>
        </p:txBody>
      </p:sp>
    </p:spTree>
    <p:extLst>
      <p:ext uri="{BB962C8B-B14F-4D97-AF65-F5344CB8AC3E}">
        <p14:creationId xmlns:p14="http://schemas.microsoft.com/office/powerpoint/2010/main" val="35415805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10/10/2022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690620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10/10/2022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8618677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10/10/2022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3206199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48A87A34-81AB-432B-8DAE-1953F412C126}" type="datetimeFigureOut">
              <a:rPr lang="en-US" smtClean="0"/>
              <a:pPr/>
              <a:t>10/10/2022</a:t>
            </a:fld>
            <a:endParaRPr lang="en-US" dirty="0"/>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6D22F896-40B5-4ADD-8801-0D06FADFA095}" type="slidenum">
              <a:rPr lang="en-US" smtClean="0"/>
              <a:pPr/>
              <a:t>‹#›</a:t>
            </a:fld>
            <a:endParaRPr lang="en-US" dirty="0"/>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2854530"/>
      </p:ext>
    </p:extLst>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6.png"/><Relationship Id="rId7" Type="http://schemas.openxmlformats.org/officeDocument/2006/relationships/diagramColors" Target="../diagrams/colors2.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1.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9.png"/><Relationship Id="rId7" Type="http://schemas.openxmlformats.org/officeDocument/2006/relationships/diagramColors" Target="../diagrams/colors4.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slideLayout" Target="../slideLayouts/slideLayout2.xml"/><Relationship Id="rId1" Type="http://schemas.openxmlformats.org/officeDocument/2006/relationships/video" Target="https://www.youtube.com/embed/PTdvABcsJCc?feature=oembed"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slideLayout" Target="../slideLayouts/slideLayout2.xml"/><Relationship Id="rId1" Type="http://schemas.openxmlformats.org/officeDocument/2006/relationships/video" Target="https://www.youtube.com/embed/R3OEpPFLT4M?feature=oembed" TargetMode="Externa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2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99000"/>
                <a:satMod val="140000"/>
              </a:schemeClr>
            </a:gs>
            <a:gs pos="65000">
              <a:schemeClr val="bg2">
                <a:tint val="100000"/>
                <a:shade val="80000"/>
                <a:satMod val="130000"/>
              </a:schemeClr>
            </a:gs>
            <a:gs pos="100000">
              <a:schemeClr val="bg2">
                <a:tint val="100000"/>
                <a:shade val="48000"/>
                <a:satMod val="120000"/>
              </a:schemeClr>
            </a:gs>
          </a:gsLst>
          <a:lin ang="16200000" scaled="0"/>
        </a:gradFill>
        <a:effectLst/>
      </p:bgPr>
    </p:bg>
    <p:spTree>
      <p:nvGrpSpPr>
        <p:cNvPr id="1" name=""/>
        <p:cNvGrpSpPr/>
        <p:nvPr/>
      </p:nvGrpSpPr>
      <p:grpSpPr>
        <a:xfrm>
          <a:off x="0" y="0"/>
          <a:ext cx="0" cy="0"/>
          <a:chOff x="0" y="0"/>
          <a:chExt cx="0" cy="0"/>
        </a:xfrm>
      </p:grpSpPr>
      <p:pic>
        <p:nvPicPr>
          <p:cNvPr id="15" name="Picture 4" descr="A fingerprint in black and white">
            <a:extLst>
              <a:ext uri="{FF2B5EF4-FFF2-40B4-BE49-F238E27FC236}">
                <a16:creationId xmlns:a16="http://schemas.microsoft.com/office/drawing/2014/main" id="{83F4448C-D1DA-B24A-CB99-612A8CEE32EC}"/>
              </a:ext>
            </a:extLst>
          </p:cNvPr>
          <p:cNvPicPr>
            <a:picLocks noChangeAspect="1"/>
          </p:cNvPicPr>
          <p:nvPr/>
        </p:nvPicPr>
        <p:blipFill rotWithShape="1">
          <a:blip r:embed="rId3">
            <a:duotone>
              <a:prstClr val="black"/>
              <a:schemeClr val="tx2">
                <a:tint val="45000"/>
                <a:satMod val="400000"/>
              </a:schemeClr>
            </a:duotone>
            <a:alphaModFix amt="40000"/>
          </a:blip>
          <a:srcRect t="7431" b="8300"/>
          <a:stretch/>
        </p:blipFill>
        <p:spPr>
          <a:xfrm>
            <a:off x="20" y="10"/>
            <a:ext cx="12191980" cy="6857991"/>
          </a:xfrm>
          <a:prstGeom prst="rect">
            <a:avLst/>
          </a:prstGeom>
        </p:spPr>
      </p:pic>
      <p:sp>
        <p:nvSpPr>
          <p:cNvPr id="2" name="Title 1"/>
          <p:cNvSpPr>
            <a:spLocks noGrp="1"/>
          </p:cNvSpPr>
          <p:nvPr>
            <p:ph type="ctrTitle"/>
          </p:nvPr>
        </p:nvSpPr>
        <p:spPr>
          <a:xfrm>
            <a:off x="1097280" y="758952"/>
            <a:ext cx="10058400" cy="3566160"/>
          </a:xfrm>
        </p:spPr>
        <p:txBody>
          <a:bodyPr>
            <a:normAutofit/>
          </a:bodyPr>
          <a:lstStyle/>
          <a:p>
            <a:r>
              <a:rPr lang="en-GB"/>
              <a:t>Theories of crime</a:t>
            </a:r>
          </a:p>
        </p:txBody>
      </p:sp>
      <p:sp>
        <p:nvSpPr>
          <p:cNvPr id="3" name="Subtitle 2"/>
          <p:cNvSpPr>
            <a:spLocks noGrp="1"/>
          </p:cNvSpPr>
          <p:nvPr>
            <p:ph type="subTitle" idx="1"/>
          </p:nvPr>
        </p:nvSpPr>
        <p:spPr>
          <a:xfrm>
            <a:off x="1100051" y="4455621"/>
            <a:ext cx="10058400" cy="1143000"/>
          </a:xfrm>
        </p:spPr>
        <p:txBody>
          <a:bodyPr>
            <a:noAutofit/>
          </a:bodyPr>
          <a:lstStyle/>
          <a:p>
            <a:pPr algn="ctr"/>
            <a:r>
              <a:rPr lang="en-GB" sz="4800" b="1"/>
              <a:t>Classicism</a:t>
            </a:r>
            <a:endParaRPr lang="en-GB" sz="4800" b="1" dirty="0"/>
          </a:p>
        </p:txBody>
      </p:sp>
      <p:cxnSp>
        <p:nvCxnSpPr>
          <p:cNvPr id="16" name="Straight Connector 8">
            <a:extLst>
              <a:ext uri="{FF2B5EF4-FFF2-40B4-BE49-F238E27FC236}">
                <a16:creationId xmlns:a16="http://schemas.microsoft.com/office/drawing/2014/main" id="{0268177E-1445-4DCF-955D-1CAE9B76FFD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2">
                <a:alpha val="80000"/>
              </a:schemeClr>
            </a:solidFill>
          </a:ln>
        </p:spPr>
        <p:style>
          <a:lnRef idx="1">
            <a:schemeClr val="accent1"/>
          </a:lnRef>
          <a:fillRef idx="0">
            <a:schemeClr val="accent1"/>
          </a:fillRef>
          <a:effectRef idx="0">
            <a:schemeClr val="accent1"/>
          </a:effectRef>
          <a:fontRef idx="minor">
            <a:schemeClr val="tx1"/>
          </a:fontRef>
        </p:style>
      </p:cxnSp>
      <p:sp>
        <p:nvSpPr>
          <p:cNvPr id="17" name="Rectangle 10">
            <a:extLst>
              <a:ext uri="{FF2B5EF4-FFF2-40B4-BE49-F238E27FC236}">
                <a16:creationId xmlns:a16="http://schemas.microsoft.com/office/drawing/2014/main" id="{85D52B88-A4AE-4B06-AEFC-8E492B9039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2">
            <a:extLst>
              <a:ext uri="{FF2B5EF4-FFF2-40B4-BE49-F238E27FC236}">
                <a16:creationId xmlns:a16="http://schemas.microsoft.com/office/drawing/2014/main" id="{CFD6FA94-0FE6-4CC5-BC1A-1F4780CDA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64507347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29177"/>
    </mc:Choice>
    <mc:Fallback xmlns="">
      <p:transition spd="slow" advTm="291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 name="TextBox 4">
            <a:extLst>
              <a:ext uri="{FF2B5EF4-FFF2-40B4-BE49-F238E27FC236}">
                <a16:creationId xmlns:a16="http://schemas.microsoft.com/office/drawing/2014/main" id="{7B282FE0-7E2A-F630-8156-F3A5E2270B56}"/>
              </a:ext>
            </a:extLst>
          </p:cNvPr>
          <p:cNvSpPr txBox="1"/>
          <p:nvPr/>
        </p:nvSpPr>
        <p:spPr>
          <a:xfrm>
            <a:off x="277317" y="2683239"/>
            <a:ext cx="3192905" cy="1938992"/>
          </a:xfrm>
          <a:prstGeom prst="rect">
            <a:avLst/>
          </a:prstGeom>
          <a:noFill/>
        </p:spPr>
        <p:txBody>
          <a:bodyPr wrap="square" rtlCol="0">
            <a:spAutoFit/>
          </a:bodyPr>
          <a:lstStyle/>
          <a:p>
            <a:pPr algn="ctr"/>
            <a:r>
              <a:rPr lang="en-GB" sz="6000" dirty="0"/>
              <a:t>Theories of crime:</a:t>
            </a:r>
          </a:p>
        </p:txBody>
      </p:sp>
      <p:sp>
        <p:nvSpPr>
          <p:cNvPr id="6" name="Rectangle 5">
            <a:extLst>
              <a:ext uri="{FF2B5EF4-FFF2-40B4-BE49-F238E27FC236}">
                <a16:creationId xmlns:a16="http://schemas.microsoft.com/office/drawing/2014/main" id="{53E2C20E-0C58-DA1D-4F1F-B3DC7E148340}"/>
              </a:ext>
            </a:extLst>
          </p:cNvPr>
          <p:cNvSpPr/>
          <p:nvPr/>
        </p:nvSpPr>
        <p:spPr>
          <a:xfrm>
            <a:off x="5386064" y="1710793"/>
            <a:ext cx="3788217" cy="1569660"/>
          </a:xfrm>
          <a:prstGeom prst="rect">
            <a:avLst/>
          </a:prstGeom>
          <a:noFill/>
        </p:spPr>
        <p:txBody>
          <a:bodyPr wrap="none" lIns="91440" tIns="45720" rIns="91440" bIns="45720">
            <a:spAutoFit/>
          </a:bodyPr>
          <a:lstStyle/>
          <a:p>
            <a:pPr algn="ctr"/>
            <a:r>
              <a:rPr lang="en-GB" sz="96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Always</a:t>
            </a:r>
          </a:p>
        </p:txBody>
      </p:sp>
      <p:sp>
        <p:nvSpPr>
          <p:cNvPr id="7" name="Rectangle 6">
            <a:extLst>
              <a:ext uri="{FF2B5EF4-FFF2-40B4-BE49-F238E27FC236}">
                <a16:creationId xmlns:a16="http://schemas.microsoft.com/office/drawing/2014/main" id="{38AA725E-DDF1-EE28-7629-2292E7A7CB69}"/>
              </a:ext>
            </a:extLst>
          </p:cNvPr>
          <p:cNvSpPr/>
          <p:nvPr/>
        </p:nvSpPr>
        <p:spPr>
          <a:xfrm>
            <a:off x="6326875" y="3197848"/>
            <a:ext cx="1495922" cy="1569660"/>
          </a:xfrm>
          <a:prstGeom prst="rect">
            <a:avLst/>
          </a:prstGeom>
          <a:noFill/>
        </p:spPr>
        <p:txBody>
          <a:bodyPr wrap="none" lIns="91440" tIns="45720" rIns="91440" bIns="45720">
            <a:spAutoFit/>
          </a:bodyPr>
          <a:lstStyle/>
          <a:p>
            <a:pPr algn="ctr"/>
            <a:r>
              <a:rPr lang="en-US" sz="9600" b="1" cap="none" spc="0"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Be</a:t>
            </a:r>
          </a:p>
        </p:txBody>
      </p:sp>
      <p:sp>
        <p:nvSpPr>
          <p:cNvPr id="9" name="Rectangle 8">
            <a:extLst>
              <a:ext uri="{FF2B5EF4-FFF2-40B4-BE49-F238E27FC236}">
                <a16:creationId xmlns:a16="http://schemas.microsoft.com/office/drawing/2014/main" id="{FA5BC22B-1419-435F-7FD9-4D30CD04A819}"/>
              </a:ext>
            </a:extLst>
          </p:cNvPr>
          <p:cNvSpPr/>
          <p:nvPr/>
        </p:nvSpPr>
        <p:spPr>
          <a:xfrm>
            <a:off x="5038218" y="4684903"/>
            <a:ext cx="4483908" cy="1569660"/>
          </a:xfrm>
          <a:prstGeom prst="rect">
            <a:avLst/>
          </a:prstGeom>
          <a:noFill/>
        </p:spPr>
        <p:txBody>
          <a:bodyPr wrap="squar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9600" b="1" cap="none" spc="0" dirty="0">
                <a:ln/>
                <a:solidFill>
                  <a:schemeClr val="accent4"/>
                </a:solidFill>
                <a:effectLst/>
              </a:rPr>
              <a:t>Critical</a:t>
            </a:r>
          </a:p>
        </p:txBody>
      </p:sp>
      <p:pic>
        <p:nvPicPr>
          <p:cNvPr id="11" name="Picture 10">
            <a:extLst>
              <a:ext uri="{FF2B5EF4-FFF2-40B4-BE49-F238E27FC236}">
                <a16:creationId xmlns:a16="http://schemas.microsoft.com/office/drawing/2014/main" id="{1D592E33-D396-84A0-BF9F-46964FF0B746}"/>
              </a:ext>
            </a:extLst>
          </p:cNvPr>
          <p:cNvPicPr>
            <a:picLocks noChangeAspect="1"/>
          </p:cNvPicPr>
          <p:nvPr/>
        </p:nvPicPr>
        <p:blipFill>
          <a:blip r:embed="rId3"/>
          <a:stretch>
            <a:fillRect/>
          </a:stretch>
        </p:blipFill>
        <p:spPr>
          <a:xfrm>
            <a:off x="8836483" y="1"/>
            <a:ext cx="2958537" cy="1828800"/>
          </a:xfrm>
          <a:prstGeom prst="rect">
            <a:avLst/>
          </a:prstGeom>
        </p:spPr>
      </p:pic>
      <p:sp>
        <p:nvSpPr>
          <p:cNvPr id="13" name="TextBox 12">
            <a:extLst>
              <a:ext uri="{FF2B5EF4-FFF2-40B4-BE49-F238E27FC236}">
                <a16:creationId xmlns:a16="http://schemas.microsoft.com/office/drawing/2014/main" id="{1F5A0A72-EE7B-5D43-B5D5-D3C56D15495E}"/>
              </a:ext>
            </a:extLst>
          </p:cNvPr>
          <p:cNvSpPr txBox="1"/>
          <p:nvPr/>
        </p:nvSpPr>
        <p:spPr>
          <a:xfrm>
            <a:off x="457200" y="4819337"/>
            <a:ext cx="3275351" cy="1569660"/>
          </a:xfrm>
          <a:prstGeom prst="rect">
            <a:avLst/>
          </a:prstGeom>
          <a:noFill/>
        </p:spPr>
        <p:txBody>
          <a:bodyPr wrap="square" rtlCol="0">
            <a:spAutoFit/>
          </a:bodyPr>
          <a:lstStyle/>
          <a:p>
            <a:pPr algn="ctr"/>
            <a:r>
              <a:rPr lang="en-GB" sz="3200" dirty="0"/>
              <a:t>Systems of ideas intending to explain something</a:t>
            </a:r>
          </a:p>
        </p:txBody>
      </p:sp>
    </p:spTree>
    <p:extLst>
      <p:ext uri="{BB962C8B-B14F-4D97-AF65-F5344CB8AC3E}">
        <p14:creationId xmlns:p14="http://schemas.microsoft.com/office/powerpoint/2010/main" val="3556340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5C1108-2FE6-E93D-B1D3-3547B58E4920}"/>
              </a:ext>
            </a:extLst>
          </p:cNvPr>
          <p:cNvSpPr>
            <a:spLocks noGrp="1"/>
          </p:cNvSpPr>
          <p:nvPr>
            <p:ph type="title"/>
          </p:nvPr>
        </p:nvSpPr>
        <p:spPr>
          <a:xfrm>
            <a:off x="1097280" y="286603"/>
            <a:ext cx="10058400" cy="1450757"/>
          </a:xfrm>
        </p:spPr>
        <p:txBody>
          <a:bodyPr>
            <a:normAutofit/>
          </a:bodyPr>
          <a:lstStyle/>
          <a:p>
            <a:r>
              <a:rPr lang="en-GB" dirty="0"/>
              <a:t>How to understand a theory</a:t>
            </a:r>
          </a:p>
        </p:txBody>
      </p:sp>
      <p:sp>
        <p:nvSpPr>
          <p:cNvPr id="5" name="Content Placeholder 4">
            <a:extLst>
              <a:ext uri="{FF2B5EF4-FFF2-40B4-BE49-F238E27FC236}">
                <a16:creationId xmlns:a16="http://schemas.microsoft.com/office/drawing/2014/main" id="{F144216E-55A4-D9FE-D794-19DC3F865F0D}"/>
              </a:ext>
            </a:extLst>
          </p:cNvPr>
          <p:cNvSpPr>
            <a:spLocks noGrp="1"/>
          </p:cNvSpPr>
          <p:nvPr>
            <p:ph idx="1"/>
          </p:nvPr>
        </p:nvSpPr>
        <p:spPr>
          <a:xfrm>
            <a:off x="389745" y="1845733"/>
            <a:ext cx="7162522" cy="4547571"/>
          </a:xfrm>
        </p:spPr>
        <p:txBody>
          <a:bodyPr>
            <a:normAutofit lnSpcReduction="10000"/>
          </a:bodyPr>
          <a:lstStyle/>
          <a:p>
            <a:endParaRPr lang="en-GB" sz="1600" dirty="0"/>
          </a:p>
          <a:p>
            <a:r>
              <a:rPr lang="en-GB" dirty="0"/>
              <a:t>1.</a:t>
            </a:r>
            <a:r>
              <a:rPr lang="en-GB" b="1" dirty="0"/>
              <a:t>Why is this theorist making this claim? </a:t>
            </a:r>
            <a:r>
              <a:rPr lang="en-GB" dirty="0"/>
              <a:t>(What questions are they trying to answer?)</a:t>
            </a:r>
          </a:p>
          <a:p>
            <a:r>
              <a:rPr lang="en-GB" dirty="0"/>
              <a:t>2.</a:t>
            </a:r>
            <a:r>
              <a:rPr lang="en-GB" b="1" dirty="0"/>
              <a:t>What is the significance of the claim? </a:t>
            </a:r>
            <a:r>
              <a:rPr lang="en-GB" dirty="0"/>
              <a:t>(What does it say that might be important, useful, or worthwhile?)</a:t>
            </a:r>
          </a:p>
          <a:p>
            <a:r>
              <a:rPr lang="en-GB" dirty="0"/>
              <a:t>3.</a:t>
            </a:r>
            <a:r>
              <a:rPr lang="en-GB" b="1" dirty="0"/>
              <a:t>What is the problem with the theory? </a:t>
            </a:r>
            <a:r>
              <a:rPr lang="en-GB" dirty="0"/>
              <a:t>(What does it assume, and are those assumptions acceptable?)</a:t>
            </a:r>
          </a:p>
          <a:p>
            <a:r>
              <a:rPr lang="en-GB" dirty="0"/>
              <a:t>4.</a:t>
            </a:r>
            <a:r>
              <a:rPr lang="en-GB" b="1" dirty="0"/>
              <a:t>What is controversial in the theory and is that controversy useful? </a:t>
            </a:r>
            <a:r>
              <a:rPr lang="en-GB" dirty="0"/>
              <a:t>(Does it challenge policy or practice and make you think again?)</a:t>
            </a:r>
          </a:p>
          <a:p>
            <a:r>
              <a:rPr lang="en-GB" dirty="0"/>
              <a:t>5.</a:t>
            </a:r>
            <a:r>
              <a:rPr lang="en-GB" b="1" dirty="0"/>
              <a:t>Who or which theories seem to disagree with this theory? </a:t>
            </a:r>
            <a:r>
              <a:rPr lang="en-GB" dirty="0"/>
              <a:t>(What are the points of disagreement and which is better argued? Do the disagreements arise because each is answering a slightly different question or because each is intended for a different audience?)</a:t>
            </a:r>
          </a:p>
          <a:p>
            <a:endParaRPr lang="en-GB" sz="1600" dirty="0"/>
          </a:p>
        </p:txBody>
      </p:sp>
      <p:pic>
        <p:nvPicPr>
          <p:cNvPr id="7" name="Picture 6">
            <a:extLst>
              <a:ext uri="{FF2B5EF4-FFF2-40B4-BE49-F238E27FC236}">
                <a16:creationId xmlns:a16="http://schemas.microsoft.com/office/drawing/2014/main" id="{47F32B85-8F10-BDE4-9DC2-BCA120665051}"/>
              </a:ext>
            </a:extLst>
          </p:cNvPr>
          <p:cNvPicPr>
            <a:picLocks noChangeAspect="1"/>
          </p:cNvPicPr>
          <p:nvPr/>
        </p:nvPicPr>
        <p:blipFill>
          <a:blip r:embed="rId3"/>
          <a:stretch>
            <a:fillRect/>
          </a:stretch>
        </p:blipFill>
        <p:spPr>
          <a:xfrm>
            <a:off x="8020570" y="2606788"/>
            <a:ext cx="3135109" cy="2090072"/>
          </a:xfrm>
          <a:prstGeom prst="rect">
            <a:avLst/>
          </a:prstGeom>
        </p:spPr>
      </p:pic>
    </p:spTree>
    <p:extLst>
      <p:ext uri="{BB962C8B-B14F-4D97-AF65-F5344CB8AC3E}">
        <p14:creationId xmlns:p14="http://schemas.microsoft.com/office/powerpoint/2010/main" val="29143380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5E263C-FB7E-4A3E-AD04-5140CD3D1D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E65ED8C-90F7-4EB0-ACCB-64AEF411E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92370" y="516835"/>
            <a:ext cx="3084844" cy="5772840"/>
          </a:xfrm>
        </p:spPr>
        <p:txBody>
          <a:bodyPr anchor="ctr">
            <a:normAutofit/>
          </a:bodyPr>
          <a:lstStyle/>
          <a:p>
            <a:r>
              <a:rPr lang="en-GB" sz="3600">
                <a:solidFill>
                  <a:srgbClr val="FFFFFF"/>
                </a:solidFill>
              </a:rPr>
              <a:t>Learning objectives</a:t>
            </a:r>
          </a:p>
        </p:txBody>
      </p:sp>
      <p:sp>
        <p:nvSpPr>
          <p:cNvPr id="13" name="Rectangle 12">
            <a:extLst>
              <a:ext uri="{FF2B5EF4-FFF2-40B4-BE49-F238E27FC236}">
                <a16:creationId xmlns:a16="http://schemas.microsoft.com/office/drawing/2014/main" id="{6604E3BF-88F7-4D19-BEC9-8486966EA4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BDAEF97F-4B26-9E1D-CCA6-D45F939321AD}"/>
              </a:ext>
            </a:extLst>
          </p:cNvPr>
          <p:cNvGraphicFramePr>
            <a:graphicFrameLocks noGrp="1"/>
          </p:cNvGraphicFramePr>
          <p:nvPr>
            <p:ph idx="1"/>
            <p:extLst>
              <p:ext uri="{D42A27DB-BD31-4B8C-83A1-F6EECF244321}">
                <p14:modId xmlns:p14="http://schemas.microsoft.com/office/powerpoint/2010/main" val="3337549635"/>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94036181"/>
      </p:ext>
    </p:extLst>
  </p:cSld>
  <p:clrMapOvr>
    <a:masterClrMapping/>
  </p:clrMapOvr>
  <mc:AlternateContent xmlns:mc="http://schemas.openxmlformats.org/markup-compatibility/2006" xmlns:p14="http://schemas.microsoft.com/office/powerpoint/2010/main">
    <mc:Choice Requires="p14">
      <p:transition spd="slow" p14:dur="2000" advTm="15875"/>
    </mc:Choice>
    <mc:Fallback xmlns="">
      <p:transition spd="slow" advTm="15875"/>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97280" y="286603"/>
            <a:ext cx="10058400" cy="1450757"/>
          </a:xfrm>
        </p:spPr>
        <p:txBody>
          <a:bodyPr>
            <a:normAutofit/>
          </a:bodyPr>
          <a:lstStyle/>
          <a:p>
            <a:r>
              <a:rPr lang="en-GB" dirty="0"/>
              <a:t>Definition of classicism</a:t>
            </a:r>
          </a:p>
        </p:txBody>
      </p:sp>
      <p:pic>
        <p:nvPicPr>
          <p:cNvPr id="4" name="Picture 3" descr="A red background with white text&#10;&#10;Description automatically generated with medium confidence"/>
          <p:cNvPicPr>
            <a:picLocks noChangeAspect="1"/>
          </p:cNvPicPr>
          <p:nvPr/>
        </p:nvPicPr>
        <p:blipFill>
          <a:blip r:embed="rId3"/>
          <a:stretch>
            <a:fillRect/>
          </a:stretch>
        </p:blipFill>
        <p:spPr>
          <a:xfrm>
            <a:off x="1076432" y="2785225"/>
            <a:ext cx="3094997" cy="1733198"/>
          </a:xfrm>
          <a:prstGeom prst="rect">
            <a:avLst/>
          </a:prstGeom>
        </p:spPr>
      </p:pic>
      <p:sp>
        <p:nvSpPr>
          <p:cNvPr id="3" name="Content Placeholder 2"/>
          <p:cNvSpPr>
            <a:spLocks noGrp="1"/>
          </p:cNvSpPr>
          <p:nvPr>
            <p:ph idx="1"/>
          </p:nvPr>
        </p:nvSpPr>
        <p:spPr>
          <a:xfrm>
            <a:off x="4762599" y="2785225"/>
            <a:ext cx="6515947" cy="4023360"/>
          </a:xfrm>
        </p:spPr>
        <p:txBody>
          <a:bodyPr>
            <a:normAutofit/>
          </a:bodyPr>
          <a:lstStyle/>
          <a:p>
            <a:pPr marL="0" indent="0" algn="ctr">
              <a:buNone/>
            </a:pPr>
            <a:r>
              <a:rPr lang="en-GB" sz="3600" dirty="0"/>
              <a:t>Classical criminology assumes that criminal activity is the result of rational choice and of the hedonistic impulses of the individual.</a:t>
            </a:r>
          </a:p>
        </p:txBody>
      </p:sp>
    </p:spTree>
    <p:extLst>
      <p:ext uri="{BB962C8B-B14F-4D97-AF65-F5344CB8AC3E}">
        <p14:creationId xmlns:p14="http://schemas.microsoft.com/office/powerpoint/2010/main" val="3030912351"/>
      </p:ext>
    </p:extLst>
  </p:cSld>
  <p:clrMapOvr>
    <a:masterClrMapping/>
  </p:clrMapOvr>
  <mc:AlternateContent xmlns:mc="http://schemas.openxmlformats.org/markup-compatibility/2006" xmlns:p14="http://schemas.microsoft.com/office/powerpoint/2010/main">
    <mc:Choice Requires="p14">
      <p:transition spd="slow" p14:dur="2000" advTm="134391"/>
    </mc:Choice>
    <mc:Fallback xmlns="">
      <p:transition spd="slow" advTm="134391"/>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ADC470-BB8E-3FD1-9309-0A01269068F3}"/>
              </a:ext>
            </a:extLst>
          </p:cNvPr>
          <p:cNvSpPr>
            <a:spLocks noGrp="1"/>
          </p:cNvSpPr>
          <p:nvPr>
            <p:ph type="title"/>
          </p:nvPr>
        </p:nvSpPr>
        <p:spPr>
          <a:xfrm>
            <a:off x="1097280" y="286603"/>
            <a:ext cx="10058400" cy="1450757"/>
          </a:xfrm>
        </p:spPr>
        <p:txBody>
          <a:bodyPr>
            <a:normAutofit/>
          </a:bodyPr>
          <a:lstStyle/>
          <a:p>
            <a:r>
              <a:rPr lang="en-GB" dirty="0"/>
              <a:t>JOHN LOCKE (1632-1704)</a:t>
            </a:r>
          </a:p>
        </p:txBody>
      </p:sp>
      <p:sp>
        <p:nvSpPr>
          <p:cNvPr id="3" name="Content Placeholder 2">
            <a:extLst>
              <a:ext uri="{FF2B5EF4-FFF2-40B4-BE49-F238E27FC236}">
                <a16:creationId xmlns:a16="http://schemas.microsoft.com/office/drawing/2014/main" id="{4A4CDA48-89B1-EBA9-087F-FB87D66305CD}"/>
              </a:ext>
            </a:extLst>
          </p:cNvPr>
          <p:cNvSpPr>
            <a:spLocks noGrp="1"/>
          </p:cNvSpPr>
          <p:nvPr>
            <p:ph idx="1"/>
          </p:nvPr>
        </p:nvSpPr>
        <p:spPr>
          <a:xfrm>
            <a:off x="1097279" y="1845734"/>
            <a:ext cx="6454987" cy="4023360"/>
          </a:xfrm>
        </p:spPr>
        <p:txBody>
          <a:bodyPr>
            <a:normAutofit fontScale="85000" lnSpcReduction="20000"/>
          </a:bodyPr>
          <a:lstStyle/>
          <a:p>
            <a:endParaRPr lang="en-GB" sz="2800" b="1" dirty="0">
              <a:solidFill>
                <a:schemeClr val="tx1"/>
              </a:solidFill>
            </a:endParaRPr>
          </a:p>
          <a:p>
            <a:r>
              <a:rPr lang="en-GB" sz="2800" b="1" dirty="0">
                <a:solidFill>
                  <a:schemeClr val="tx1"/>
                </a:solidFill>
              </a:rPr>
              <a:t>- All nations and societies should be run so that each person only gives up a portion of their liberty; only the amount necessary for their society to be fair and to function. </a:t>
            </a:r>
          </a:p>
          <a:p>
            <a:endParaRPr lang="en-GB" sz="2800" b="1" dirty="0">
              <a:solidFill>
                <a:schemeClr val="tx1"/>
              </a:solidFill>
            </a:endParaRPr>
          </a:p>
          <a:p>
            <a:r>
              <a:rPr lang="en-GB" sz="2800" b="1" dirty="0">
                <a:solidFill>
                  <a:schemeClr val="tx1"/>
                </a:solidFill>
              </a:rPr>
              <a:t>- Each person should then be able to rely on the state to protect their interests from people who were greedy or unfair.</a:t>
            </a:r>
          </a:p>
          <a:p>
            <a:endParaRPr lang="en-GB" sz="2800" b="1" dirty="0">
              <a:solidFill>
                <a:schemeClr val="tx1"/>
              </a:solidFill>
            </a:endParaRPr>
          </a:p>
          <a:p>
            <a:r>
              <a:rPr lang="en-GB" sz="2800" b="1" dirty="0">
                <a:solidFill>
                  <a:schemeClr val="tx1"/>
                </a:solidFill>
              </a:rPr>
              <a:t>- Conscious thought</a:t>
            </a:r>
          </a:p>
        </p:txBody>
      </p:sp>
      <p:pic>
        <p:nvPicPr>
          <p:cNvPr id="5" name="Picture 4">
            <a:extLst>
              <a:ext uri="{FF2B5EF4-FFF2-40B4-BE49-F238E27FC236}">
                <a16:creationId xmlns:a16="http://schemas.microsoft.com/office/drawing/2014/main" id="{70EE91BA-20CF-207A-7571-2C09CE7363A4}"/>
              </a:ext>
            </a:extLst>
          </p:cNvPr>
          <p:cNvPicPr>
            <a:picLocks noChangeAspect="1"/>
          </p:cNvPicPr>
          <p:nvPr/>
        </p:nvPicPr>
        <p:blipFill rotWithShape="1">
          <a:blip r:embed="rId3"/>
          <a:srcRect r="1" b="12260"/>
          <a:stretch/>
        </p:blipFill>
        <p:spPr>
          <a:xfrm>
            <a:off x="8020570" y="1916318"/>
            <a:ext cx="3135109" cy="3471012"/>
          </a:xfrm>
          <a:prstGeom prst="rect">
            <a:avLst/>
          </a:prstGeom>
        </p:spPr>
      </p:pic>
    </p:spTree>
    <p:extLst>
      <p:ext uri="{BB962C8B-B14F-4D97-AF65-F5344CB8AC3E}">
        <p14:creationId xmlns:p14="http://schemas.microsoft.com/office/powerpoint/2010/main" val="42127734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TextBox 5"/>
          <p:cNvSpPr txBox="1"/>
          <p:nvPr/>
        </p:nvSpPr>
        <p:spPr>
          <a:xfrm>
            <a:off x="1097280" y="286603"/>
            <a:ext cx="10058400" cy="1450757"/>
          </a:xfrm>
          <a:prstGeom prst="rect">
            <a:avLst/>
          </a:prstGeom>
        </p:spPr>
        <p:txBody>
          <a:bodyPr vert="horz" lIns="91440" tIns="45720" rIns="91440" bIns="45720" rtlCol="0" anchor="b">
            <a:normAutofit/>
          </a:bodyPr>
          <a:lstStyle/>
          <a:p>
            <a:pPr defTabSz="914400">
              <a:lnSpc>
                <a:spcPct val="85000"/>
              </a:lnSpc>
              <a:spcBef>
                <a:spcPct val="0"/>
              </a:spcBef>
              <a:spcAft>
                <a:spcPts val="600"/>
              </a:spcAft>
            </a:pPr>
            <a:r>
              <a:rPr lang="en-US" sz="4800" spc="-50">
                <a:solidFill>
                  <a:schemeClr val="tx1">
                    <a:lumMod val="75000"/>
                    <a:lumOff val="25000"/>
                  </a:schemeClr>
                </a:solidFill>
                <a:latin typeface="+mj-lt"/>
                <a:ea typeface="+mj-ea"/>
                <a:cs typeface="+mj-cs"/>
              </a:rPr>
              <a:t>CESARE BECCARIA </a:t>
            </a:r>
          </a:p>
        </p:txBody>
      </p:sp>
      <p:pic>
        <p:nvPicPr>
          <p:cNvPr id="4" name="Content Placeholder 3"/>
          <p:cNvPicPr>
            <a:picLocks noGrp="1" noChangeAspect="1"/>
          </p:cNvPicPr>
          <p:nvPr>
            <p:ph idx="1"/>
          </p:nvPr>
        </p:nvPicPr>
        <p:blipFill rotWithShape="1">
          <a:blip r:embed="rId3"/>
          <a:srcRect r="12547" b="2"/>
          <a:stretch/>
        </p:blipFill>
        <p:spPr>
          <a:xfrm>
            <a:off x="8412378" y="1916318"/>
            <a:ext cx="2351493" cy="3471012"/>
          </a:xfrm>
          <a:prstGeom prst="rect">
            <a:avLst/>
          </a:prstGeom>
        </p:spPr>
      </p:pic>
      <p:graphicFrame>
        <p:nvGraphicFramePr>
          <p:cNvPr id="24" name="TextBox 1">
            <a:extLst>
              <a:ext uri="{FF2B5EF4-FFF2-40B4-BE49-F238E27FC236}">
                <a16:creationId xmlns:a16="http://schemas.microsoft.com/office/drawing/2014/main" id="{C5680548-B7BB-16F2-B5C8-20530CA00EBD}"/>
              </a:ext>
            </a:extLst>
          </p:cNvPr>
          <p:cNvGraphicFramePr/>
          <p:nvPr>
            <p:extLst>
              <p:ext uri="{D42A27DB-BD31-4B8C-83A1-F6EECF244321}">
                <p14:modId xmlns:p14="http://schemas.microsoft.com/office/powerpoint/2010/main" val="950260774"/>
              </p:ext>
            </p:extLst>
          </p:nvPr>
        </p:nvGraphicFramePr>
        <p:xfrm>
          <a:off x="1097279" y="1845734"/>
          <a:ext cx="6454987" cy="402336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571118079"/>
      </p:ext>
    </p:extLst>
  </p:cSld>
  <p:clrMapOvr>
    <a:masterClrMapping/>
  </p:clrMapOvr>
  <mc:AlternateContent xmlns:mc="http://schemas.openxmlformats.org/markup-compatibility/2006" xmlns:p14="http://schemas.microsoft.com/office/powerpoint/2010/main">
    <mc:Choice Requires="p14">
      <p:transition spd="slow" p14:dur="2000" advTm="254387"/>
    </mc:Choice>
    <mc:Fallback xmlns="">
      <p:transition spd="slow" advTm="254387"/>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9D3A0FC-5D74-4BAC-9DDB-68A942650B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974771" y="634946"/>
            <a:ext cx="6574972" cy="1450757"/>
          </a:xfrm>
        </p:spPr>
        <p:txBody>
          <a:bodyPr vert="horz" lIns="91440" tIns="45720" rIns="91440" bIns="45720" rtlCol="0" anchor="b">
            <a:normAutofit/>
          </a:bodyPr>
          <a:lstStyle/>
          <a:p>
            <a:r>
              <a:rPr lang="en-US" dirty="0"/>
              <a:t>Jeremy Bentham</a:t>
            </a:r>
          </a:p>
        </p:txBody>
      </p:sp>
      <p:pic>
        <p:nvPicPr>
          <p:cNvPr id="4" name="Content Placeholder 3"/>
          <p:cNvPicPr>
            <a:picLocks noGrp="1" noChangeAspect="1"/>
          </p:cNvPicPr>
          <p:nvPr>
            <p:ph idx="1"/>
          </p:nvPr>
        </p:nvPicPr>
        <p:blipFill>
          <a:blip r:embed="rId3"/>
          <a:stretch>
            <a:fillRect/>
          </a:stretch>
        </p:blipFill>
        <p:spPr>
          <a:xfrm>
            <a:off x="633999" y="786459"/>
            <a:ext cx="4001315" cy="5021650"/>
          </a:xfrm>
          <a:prstGeom prst="rect">
            <a:avLst/>
          </a:prstGeom>
        </p:spPr>
      </p:pic>
      <p:cxnSp>
        <p:nvCxnSpPr>
          <p:cNvPr id="11" name="Straight Connector 10">
            <a:extLst>
              <a:ext uri="{FF2B5EF4-FFF2-40B4-BE49-F238E27FC236}">
                <a16:creationId xmlns:a16="http://schemas.microsoft.com/office/drawing/2014/main" id="{69B36A11-4FA0-4989-A465-037DF52469F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74770" y="2086188"/>
            <a:ext cx="608976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TextBox 2"/>
          <p:cNvSpPr txBox="1"/>
          <p:nvPr/>
        </p:nvSpPr>
        <p:spPr>
          <a:xfrm>
            <a:off x="4974769" y="2198914"/>
            <a:ext cx="6574973" cy="3670180"/>
          </a:xfrm>
          <a:prstGeom prst="rect">
            <a:avLst/>
          </a:prstGeom>
        </p:spPr>
        <p:txBody>
          <a:bodyPr vert="horz" lIns="0" tIns="45720" rIns="0" bIns="45720" rtlCol="0">
            <a:normAutofit/>
          </a:bodyPr>
          <a:lstStyle/>
          <a:p>
            <a:pPr marL="285750" indent="-285750" defTabSz="914400">
              <a:lnSpc>
                <a:spcPct val="90000"/>
              </a:lnSpc>
              <a:spcAft>
                <a:spcPts val="600"/>
              </a:spcAft>
              <a:buClr>
                <a:schemeClr val="accent1"/>
              </a:buClr>
              <a:buFont typeface="Calibri" panose="020F0502020204030204" pitchFamily="34" charset="0"/>
              <a:buChar char="•"/>
            </a:pPr>
            <a:r>
              <a:rPr lang="en-US" sz="1700" b="1">
                <a:solidFill>
                  <a:schemeClr val="tx1">
                    <a:lumMod val="75000"/>
                    <a:lumOff val="25000"/>
                  </a:schemeClr>
                </a:solidFill>
              </a:rPr>
              <a:t>Leading classicist criminologist</a:t>
            </a:r>
          </a:p>
          <a:p>
            <a:pPr marL="285750" indent="-285750" defTabSz="914400">
              <a:lnSpc>
                <a:spcPct val="90000"/>
              </a:lnSpc>
              <a:spcAft>
                <a:spcPts val="600"/>
              </a:spcAft>
              <a:buClr>
                <a:schemeClr val="accent1"/>
              </a:buClr>
              <a:buFont typeface="Calibri" panose="020F0502020204030204" pitchFamily="34" charset="0"/>
              <a:buChar char="•"/>
            </a:pPr>
            <a:r>
              <a:rPr lang="en-US" sz="1700" b="1">
                <a:solidFill>
                  <a:schemeClr val="tx1">
                    <a:lumMod val="75000"/>
                    <a:lumOff val="25000"/>
                  </a:schemeClr>
                </a:solidFill>
              </a:rPr>
              <a:t>The reforms with which he was identified included:</a:t>
            </a:r>
          </a:p>
          <a:p>
            <a:pPr defTabSz="914400">
              <a:lnSpc>
                <a:spcPct val="90000"/>
              </a:lnSpc>
              <a:spcAft>
                <a:spcPts val="600"/>
              </a:spcAft>
              <a:buClr>
                <a:schemeClr val="accent1"/>
              </a:buClr>
              <a:buFont typeface="Calibri" panose="020F0502020204030204" pitchFamily="34" charset="0"/>
            </a:pPr>
            <a:endParaRPr lang="en-US" sz="1700">
              <a:solidFill>
                <a:schemeClr val="tx1">
                  <a:lumMod val="75000"/>
                  <a:lumOff val="25000"/>
                </a:schemeClr>
              </a:solidFill>
            </a:endParaRPr>
          </a:p>
          <a:p>
            <a:pPr defTabSz="914400">
              <a:lnSpc>
                <a:spcPct val="90000"/>
              </a:lnSpc>
              <a:spcAft>
                <a:spcPts val="600"/>
              </a:spcAft>
              <a:buClr>
                <a:schemeClr val="accent1"/>
              </a:buClr>
              <a:buFont typeface="Calibri" panose="020F0502020204030204" pitchFamily="34" charset="0"/>
            </a:pPr>
            <a:r>
              <a:rPr lang="en-US" sz="1700" b="1" i="1" u="sng">
                <a:solidFill>
                  <a:schemeClr val="tx1">
                    <a:lumMod val="75000"/>
                    <a:lumOff val="25000"/>
                  </a:schemeClr>
                </a:solidFill>
              </a:rPr>
              <a:t>Reform of the penal code</a:t>
            </a:r>
          </a:p>
          <a:p>
            <a:pPr defTabSz="914400">
              <a:lnSpc>
                <a:spcPct val="90000"/>
              </a:lnSpc>
              <a:spcAft>
                <a:spcPts val="600"/>
              </a:spcAft>
              <a:buClr>
                <a:schemeClr val="accent1"/>
              </a:buClr>
              <a:buFont typeface="Calibri" panose="020F0502020204030204" pitchFamily="34" charset="0"/>
            </a:pPr>
            <a:endParaRPr lang="en-US" sz="1700">
              <a:solidFill>
                <a:schemeClr val="tx1">
                  <a:lumMod val="75000"/>
                  <a:lumOff val="25000"/>
                </a:schemeClr>
              </a:solidFill>
            </a:endParaRPr>
          </a:p>
          <a:p>
            <a:pPr marL="285750" indent="-285750" defTabSz="914400">
              <a:lnSpc>
                <a:spcPct val="90000"/>
              </a:lnSpc>
              <a:spcAft>
                <a:spcPts val="600"/>
              </a:spcAft>
              <a:buClr>
                <a:schemeClr val="accent1"/>
              </a:buClr>
              <a:buFont typeface="Calibri" panose="020F0502020204030204" pitchFamily="34" charset="0"/>
              <a:buChar char="-"/>
            </a:pPr>
            <a:r>
              <a:rPr lang="en-US" sz="1700">
                <a:solidFill>
                  <a:schemeClr val="tx1">
                    <a:lumMod val="75000"/>
                    <a:lumOff val="25000"/>
                  </a:schemeClr>
                </a:solidFill>
              </a:rPr>
              <a:t>Sought to adjust penalties to reflect the seriousness of the crime</a:t>
            </a:r>
          </a:p>
          <a:p>
            <a:pPr marL="285750" indent="-285750" defTabSz="914400">
              <a:lnSpc>
                <a:spcPct val="90000"/>
              </a:lnSpc>
              <a:spcAft>
                <a:spcPts val="600"/>
              </a:spcAft>
              <a:buClr>
                <a:schemeClr val="accent1"/>
              </a:buClr>
              <a:buFont typeface="Calibri" panose="020F0502020204030204" pitchFamily="34" charset="0"/>
              <a:buChar char="-"/>
            </a:pPr>
            <a:r>
              <a:rPr lang="en-US" sz="1700">
                <a:solidFill>
                  <a:schemeClr val="tx1">
                    <a:lumMod val="75000"/>
                    <a:lumOff val="25000"/>
                  </a:schemeClr>
                </a:solidFill>
              </a:rPr>
              <a:t>The Criminal Law Commissioners [1833] sought to limit the use of judicial discretion in sentencing</a:t>
            </a:r>
          </a:p>
          <a:p>
            <a:pPr defTabSz="914400">
              <a:lnSpc>
                <a:spcPct val="90000"/>
              </a:lnSpc>
              <a:spcAft>
                <a:spcPts val="600"/>
              </a:spcAft>
              <a:buClr>
                <a:schemeClr val="accent1"/>
              </a:buClr>
              <a:buFont typeface="Calibri" panose="020F0502020204030204" pitchFamily="34" charset="0"/>
            </a:pPr>
            <a:endParaRPr lang="en-US" sz="1700" b="1">
              <a:solidFill>
                <a:schemeClr val="tx1">
                  <a:lumMod val="75000"/>
                  <a:lumOff val="25000"/>
                </a:schemeClr>
              </a:solidFill>
            </a:endParaRPr>
          </a:p>
          <a:p>
            <a:pPr defTabSz="914400">
              <a:lnSpc>
                <a:spcPct val="90000"/>
              </a:lnSpc>
              <a:spcAft>
                <a:spcPts val="600"/>
              </a:spcAft>
              <a:buClr>
                <a:schemeClr val="accent1"/>
              </a:buClr>
              <a:buFont typeface="Calibri" panose="020F0502020204030204" pitchFamily="34" charset="0"/>
            </a:pPr>
            <a:r>
              <a:rPr lang="en-US" sz="1700" b="1" i="1" u="sng">
                <a:solidFill>
                  <a:schemeClr val="tx1">
                    <a:lumMod val="75000"/>
                    <a:lumOff val="25000"/>
                  </a:schemeClr>
                </a:solidFill>
              </a:rPr>
              <a:t>Police reform</a:t>
            </a:r>
          </a:p>
          <a:p>
            <a:pPr marL="285750" indent="-285750" defTabSz="914400">
              <a:lnSpc>
                <a:spcPct val="90000"/>
              </a:lnSpc>
              <a:spcAft>
                <a:spcPts val="600"/>
              </a:spcAft>
              <a:buClr>
                <a:schemeClr val="accent1"/>
              </a:buClr>
              <a:buFont typeface="Calibri" panose="020F0502020204030204" pitchFamily="34" charset="0"/>
              <a:buChar char="-"/>
            </a:pPr>
            <a:r>
              <a:rPr lang="en-US" sz="1700">
                <a:solidFill>
                  <a:schemeClr val="tx1">
                    <a:lumMod val="75000"/>
                    <a:lumOff val="25000"/>
                  </a:schemeClr>
                </a:solidFill>
              </a:rPr>
              <a:t>Abolition of the historic ‘parish constable’ system of policing</a:t>
            </a:r>
          </a:p>
          <a:p>
            <a:pPr marL="285750" indent="-285750" defTabSz="914400">
              <a:lnSpc>
                <a:spcPct val="90000"/>
              </a:lnSpc>
              <a:spcAft>
                <a:spcPts val="600"/>
              </a:spcAft>
              <a:buClr>
                <a:schemeClr val="accent1"/>
              </a:buClr>
              <a:buFont typeface="Calibri" panose="020F0502020204030204" pitchFamily="34" charset="0"/>
              <a:buChar char="-"/>
            </a:pPr>
            <a:r>
              <a:rPr lang="en-US" sz="1700">
                <a:solidFill>
                  <a:schemeClr val="tx1">
                    <a:lumMod val="75000"/>
                    <a:lumOff val="25000"/>
                  </a:schemeClr>
                </a:solidFill>
              </a:rPr>
              <a:t>Focus was on deterrence</a:t>
            </a:r>
          </a:p>
        </p:txBody>
      </p:sp>
      <p:sp>
        <p:nvSpPr>
          <p:cNvPr id="13" name="Rectangle 12">
            <a:extLst>
              <a:ext uri="{FF2B5EF4-FFF2-40B4-BE49-F238E27FC236}">
                <a16:creationId xmlns:a16="http://schemas.microsoft.com/office/drawing/2014/main" id="{B8DB8C60-3B7D-46C5-B1A9-A295D8A485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a:extLst>
              <a:ext uri="{FF2B5EF4-FFF2-40B4-BE49-F238E27FC236}">
                <a16:creationId xmlns:a16="http://schemas.microsoft.com/office/drawing/2014/main" id="{7B7006A8-EB46-45ED-977F-BC489E2B7E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839686223"/>
      </p:ext>
    </p:extLst>
  </p:cSld>
  <p:clrMapOvr>
    <a:masterClrMapping/>
  </p:clrMapOvr>
  <mc:AlternateContent xmlns:mc="http://schemas.openxmlformats.org/markup-compatibility/2006" xmlns:p14="http://schemas.microsoft.com/office/powerpoint/2010/main">
    <mc:Choice Requires="p14">
      <p:transition spd="slow" p14:dur="2000" advTm="146695"/>
    </mc:Choice>
    <mc:Fallback xmlns="">
      <p:transition spd="slow" advTm="146695"/>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943100" y="0"/>
            <a:ext cx="5000625" cy="646331"/>
          </a:xfrm>
          <a:prstGeom prst="rect">
            <a:avLst/>
          </a:prstGeom>
          <a:noFill/>
        </p:spPr>
        <p:txBody>
          <a:bodyPr wrap="square" rtlCol="0">
            <a:spAutoFit/>
          </a:bodyPr>
          <a:lstStyle/>
          <a:p>
            <a:pPr algn="ctr"/>
            <a:r>
              <a:rPr lang="en-GB" sz="3600" dirty="0"/>
              <a:t>PRISON REFORM</a:t>
            </a:r>
          </a:p>
        </p:txBody>
      </p:sp>
      <p:sp>
        <p:nvSpPr>
          <p:cNvPr id="2" name="TextBox 1"/>
          <p:cNvSpPr txBox="1"/>
          <p:nvPr/>
        </p:nvSpPr>
        <p:spPr>
          <a:xfrm>
            <a:off x="1665514" y="1077686"/>
            <a:ext cx="9209315" cy="3785652"/>
          </a:xfrm>
          <a:prstGeom prst="rect">
            <a:avLst/>
          </a:prstGeom>
          <a:solidFill>
            <a:schemeClr val="tx1"/>
          </a:solidFill>
        </p:spPr>
        <p:txBody>
          <a:bodyPr wrap="square" rtlCol="0">
            <a:spAutoFit/>
          </a:bodyPr>
          <a:lstStyle/>
          <a:p>
            <a:pPr marL="285750" indent="-285750">
              <a:buFont typeface="Wingdings" panose="05000000000000000000" pitchFamily="2" charset="2"/>
              <a:buChar char="Ø"/>
            </a:pPr>
            <a:r>
              <a:rPr lang="en-GB" sz="2400" dirty="0">
                <a:solidFill>
                  <a:schemeClr val="bg2">
                    <a:lumMod val="60000"/>
                    <a:lumOff val="40000"/>
                  </a:schemeClr>
                </a:solidFill>
              </a:rPr>
              <a:t>Prisons are institutions where prisoners can learn to make rational choices through work and reflection</a:t>
            </a:r>
          </a:p>
          <a:p>
            <a:pPr marL="285750" indent="-285750">
              <a:buFont typeface="Wingdings" panose="05000000000000000000" pitchFamily="2" charset="2"/>
              <a:buChar char="Ø"/>
            </a:pPr>
            <a:endParaRPr lang="en-GB" sz="2400" dirty="0">
              <a:solidFill>
                <a:schemeClr val="bg2">
                  <a:lumMod val="60000"/>
                  <a:lumOff val="40000"/>
                </a:schemeClr>
              </a:solidFill>
            </a:endParaRPr>
          </a:p>
          <a:p>
            <a:pPr marL="285750" indent="-285750">
              <a:buFont typeface="Wingdings" panose="05000000000000000000" pitchFamily="2" charset="2"/>
              <a:buChar char="Ø"/>
            </a:pPr>
            <a:r>
              <a:rPr lang="en-GB" sz="2400" dirty="0">
                <a:solidFill>
                  <a:schemeClr val="bg2">
                    <a:lumMod val="60000"/>
                    <a:lumOff val="40000"/>
                  </a:schemeClr>
                </a:solidFill>
              </a:rPr>
              <a:t>Bentham’s ‘Pleasure-pain’ principle:</a:t>
            </a:r>
          </a:p>
          <a:p>
            <a:pPr marL="285750" indent="-285750">
              <a:buFont typeface="Wingdings" panose="05000000000000000000" pitchFamily="2" charset="2"/>
              <a:buChar char="Ø"/>
            </a:pPr>
            <a:endParaRPr lang="en-GB" sz="2400" dirty="0">
              <a:solidFill>
                <a:schemeClr val="bg2">
                  <a:lumMod val="60000"/>
                  <a:lumOff val="40000"/>
                </a:schemeClr>
              </a:solidFill>
            </a:endParaRPr>
          </a:p>
          <a:p>
            <a:pPr marL="285750" indent="-285750">
              <a:buFont typeface="Wingdings" panose="05000000000000000000" pitchFamily="2" charset="2"/>
              <a:buChar char="Ø"/>
            </a:pPr>
            <a:r>
              <a:rPr lang="en-GB" sz="2400" dirty="0">
                <a:solidFill>
                  <a:schemeClr val="bg2">
                    <a:lumMod val="60000"/>
                    <a:lumOff val="40000"/>
                  </a:schemeClr>
                </a:solidFill>
              </a:rPr>
              <a:t>Conformity = rewards</a:t>
            </a:r>
          </a:p>
          <a:p>
            <a:r>
              <a:rPr lang="en-GB" sz="2400" dirty="0">
                <a:solidFill>
                  <a:schemeClr val="bg2">
                    <a:lumMod val="60000"/>
                    <a:lumOff val="40000"/>
                  </a:schemeClr>
                </a:solidFill>
              </a:rPr>
              <a:t>    Non-compliance = sanctions</a:t>
            </a:r>
          </a:p>
          <a:p>
            <a:pPr marL="285750" indent="-285750">
              <a:buFont typeface="Wingdings" panose="05000000000000000000" pitchFamily="2" charset="2"/>
              <a:buChar char="Ø"/>
            </a:pPr>
            <a:endParaRPr lang="en-GB" sz="2400" dirty="0">
              <a:solidFill>
                <a:schemeClr val="bg2">
                  <a:lumMod val="60000"/>
                  <a:lumOff val="40000"/>
                </a:schemeClr>
              </a:solidFill>
            </a:endParaRPr>
          </a:p>
          <a:p>
            <a:pPr marL="285750" indent="-285750">
              <a:buFont typeface="Wingdings" panose="05000000000000000000" pitchFamily="2" charset="2"/>
              <a:buChar char="Ø"/>
            </a:pPr>
            <a:r>
              <a:rPr lang="en-GB" sz="2400" dirty="0">
                <a:solidFill>
                  <a:schemeClr val="bg2">
                    <a:lumMod val="60000"/>
                    <a:lumOff val="40000"/>
                  </a:schemeClr>
                </a:solidFill>
              </a:rPr>
              <a:t>Surveillance was crucial</a:t>
            </a:r>
          </a:p>
          <a:p>
            <a:endParaRPr lang="en-GB" sz="2400" dirty="0">
              <a:solidFill>
                <a:schemeClr val="bg2">
                  <a:lumMod val="60000"/>
                  <a:lumOff val="40000"/>
                </a:schemeClr>
              </a:solidFill>
            </a:endParaRPr>
          </a:p>
        </p:txBody>
      </p:sp>
      <p:pic>
        <p:nvPicPr>
          <p:cNvPr id="3" name="Picture 2"/>
          <p:cNvPicPr>
            <a:picLocks noChangeAspect="1"/>
          </p:cNvPicPr>
          <p:nvPr/>
        </p:nvPicPr>
        <p:blipFill>
          <a:blip r:embed="rId3"/>
          <a:stretch>
            <a:fillRect/>
          </a:stretch>
        </p:blipFill>
        <p:spPr>
          <a:xfrm>
            <a:off x="8209869" y="2032545"/>
            <a:ext cx="2322060" cy="2630201"/>
          </a:xfrm>
          <a:prstGeom prst="rect">
            <a:avLst/>
          </a:prstGeom>
        </p:spPr>
      </p:pic>
      <p:sp>
        <p:nvSpPr>
          <p:cNvPr id="6" name="Up Arrow Callout 5"/>
          <p:cNvSpPr/>
          <p:nvPr/>
        </p:nvSpPr>
        <p:spPr>
          <a:xfrm>
            <a:off x="1665513" y="4450474"/>
            <a:ext cx="9209315" cy="2129939"/>
          </a:xfrm>
          <a:prstGeom prst="up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bg1"/>
                </a:solidFill>
              </a:rPr>
              <a:t>View later supported by Foucault [1977]: The power of prisons was to exert discipline over inmates in order to secure social conformity through subjugation</a:t>
            </a:r>
            <a:r>
              <a:rPr lang="en-GB" dirty="0"/>
              <a:t>.</a:t>
            </a:r>
          </a:p>
        </p:txBody>
      </p:sp>
    </p:spTree>
    <p:extLst>
      <p:ext uri="{BB962C8B-B14F-4D97-AF65-F5344CB8AC3E}">
        <p14:creationId xmlns:p14="http://schemas.microsoft.com/office/powerpoint/2010/main" val="395410257"/>
      </p:ext>
    </p:extLst>
  </p:cSld>
  <p:clrMapOvr>
    <a:masterClrMapping/>
  </p:clrMapOvr>
  <mc:AlternateContent xmlns:mc="http://schemas.openxmlformats.org/markup-compatibility/2006" xmlns:p14="http://schemas.microsoft.com/office/powerpoint/2010/main">
    <mc:Choice Requires="p14">
      <p:transition spd="slow" p14:dur="2000" advTm="109210"/>
    </mc:Choice>
    <mc:Fallback xmlns="">
      <p:transition spd="slow" advTm="109210"/>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5E263C-FB7E-4A3E-AD04-5140CD3D1D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E65ED8C-90F7-4EB0-ACCB-64AEF411E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92370" y="516835"/>
            <a:ext cx="3084844" cy="5772840"/>
          </a:xfrm>
        </p:spPr>
        <p:txBody>
          <a:bodyPr anchor="ctr">
            <a:normAutofit/>
          </a:bodyPr>
          <a:lstStyle/>
          <a:p>
            <a:r>
              <a:rPr lang="en-GB" sz="3600">
                <a:solidFill>
                  <a:srgbClr val="FFFFFF"/>
                </a:solidFill>
              </a:rPr>
              <a:t>Impact of classicism</a:t>
            </a:r>
          </a:p>
        </p:txBody>
      </p:sp>
      <p:sp>
        <p:nvSpPr>
          <p:cNvPr id="13" name="Rectangle 12">
            <a:extLst>
              <a:ext uri="{FF2B5EF4-FFF2-40B4-BE49-F238E27FC236}">
                <a16:creationId xmlns:a16="http://schemas.microsoft.com/office/drawing/2014/main" id="{6604E3BF-88F7-4D19-BEC9-8486966EA4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ED726633-79F2-7D85-90BA-1E033DA62F8F}"/>
              </a:ext>
            </a:extLst>
          </p:cNvPr>
          <p:cNvGraphicFramePr>
            <a:graphicFrameLocks noGrp="1"/>
          </p:cNvGraphicFramePr>
          <p:nvPr>
            <p:ph idx="1"/>
            <p:extLst>
              <p:ext uri="{D42A27DB-BD31-4B8C-83A1-F6EECF244321}">
                <p14:modId xmlns:p14="http://schemas.microsoft.com/office/powerpoint/2010/main" val="1097234664"/>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73559310"/>
      </p:ext>
    </p:extLst>
  </p:cSld>
  <p:clrMapOvr>
    <a:masterClrMapping/>
  </p:clrMapOvr>
  <mc:AlternateContent xmlns:mc="http://schemas.openxmlformats.org/markup-compatibility/2006" xmlns:p14="http://schemas.microsoft.com/office/powerpoint/2010/main">
    <mc:Choice Requires="p14">
      <p:transition spd="slow" p14:dur="2000" advTm="66718"/>
    </mc:Choice>
    <mc:Fallback xmlns="">
      <p:transition spd="slow" advTm="66718"/>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97280" y="286603"/>
            <a:ext cx="10058400" cy="1450757"/>
          </a:xfrm>
        </p:spPr>
        <p:txBody>
          <a:bodyPr>
            <a:normAutofit/>
          </a:bodyPr>
          <a:lstStyle/>
          <a:p>
            <a:r>
              <a:rPr lang="en-GB"/>
              <a:t>Implications of classicism</a:t>
            </a:r>
          </a:p>
        </p:txBody>
      </p:sp>
      <p:pic>
        <p:nvPicPr>
          <p:cNvPr id="4" name="Picture 3"/>
          <p:cNvPicPr>
            <a:picLocks noChangeAspect="1"/>
          </p:cNvPicPr>
          <p:nvPr/>
        </p:nvPicPr>
        <p:blipFill>
          <a:blip r:embed="rId3"/>
          <a:stretch>
            <a:fillRect/>
          </a:stretch>
        </p:blipFill>
        <p:spPr>
          <a:xfrm>
            <a:off x="8020570" y="2084269"/>
            <a:ext cx="3135109" cy="3135109"/>
          </a:xfrm>
          <a:prstGeom prst="rect">
            <a:avLst/>
          </a:prstGeom>
        </p:spPr>
      </p:pic>
      <p:graphicFrame>
        <p:nvGraphicFramePr>
          <p:cNvPr id="6" name="Content Placeholder 2">
            <a:extLst>
              <a:ext uri="{FF2B5EF4-FFF2-40B4-BE49-F238E27FC236}">
                <a16:creationId xmlns:a16="http://schemas.microsoft.com/office/drawing/2014/main" id="{7C84D114-9768-828E-6D16-86FFA2A69C12}"/>
              </a:ext>
            </a:extLst>
          </p:cNvPr>
          <p:cNvGraphicFramePr>
            <a:graphicFrameLocks noGrp="1"/>
          </p:cNvGraphicFramePr>
          <p:nvPr>
            <p:ph idx="1"/>
            <p:extLst>
              <p:ext uri="{D42A27DB-BD31-4B8C-83A1-F6EECF244321}">
                <p14:modId xmlns:p14="http://schemas.microsoft.com/office/powerpoint/2010/main" val="2339141034"/>
              </p:ext>
            </p:extLst>
          </p:nvPr>
        </p:nvGraphicFramePr>
        <p:xfrm>
          <a:off x="1097279" y="1845734"/>
          <a:ext cx="6454987" cy="402336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918212211"/>
      </p:ext>
    </p:extLst>
  </p:cSld>
  <p:clrMapOvr>
    <a:masterClrMapping/>
  </p:clrMapOvr>
  <mc:AlternateContent xmlns:mc="http://schemas.openxmlformats.org/markup-compatibility/2006" xmlns:p14="http://schemas.microsoft.com/office/powerpoint/2010/main">
    <mc:Choice Requires="p14">
      <p:transition spd="slow" p14:dur="2000" advTm="154692"/>
    </mc:Choice>
    <mc:Fallback xmlns="">
      <p:transition spd="slow" advTm="154692"/>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10">
            <a:extLst>
              <a:ext uri="{FF2B5EF4-FFF2-40B4-BE49-F238E27FC236}">
                <a16:creationId xmlns:a16="http://schemas.microsoft.com/office/drawing/2014/main" id="{605A42EF-68E6-4808-81CD-E5ABD0ED92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11685" y="634946"/>
            <a:ext cx="5127171" cy="1450757"/>
          </a:xfrm>
        </p:spPr>
        <p:txBody>
          <a:bodyPr>
            <a:normAutofit/>
          </a:bodyPr>
          <a:lstStyle/>
          <a:p>
            <a:r>
              <a:rPr lang="en-GB" dirty="0"/>
              <a:t>Neoclassicism</a:t>
            </a:r>
          </a:p>
        </p:txBody>
      </p:sp>
      <p:pic>
        <p:nvPicPr>
          <p:cNvPr id="6" name="Picture 5">
            <a:extLst>
              <a:ext uri="{FF2B5EF4-FFF2-40B4-BE49-F238E27FC236}">
                <a16:creationId xmlns:a16="http://schemas.microsoft.com/office/drawing/2014/main" id="{1DAA7401-4721-E064-401F-BF65AF0FF2C9}"/>
              </a:ext>
            </a:extLst>
          </p:cNvPr>
          <p:cNvPicPr>
            <a:picLocks noChangeAspect="1"/>
          </p:cNvPicPr>
          <p:nvPr/>
        </p:nvPicPr>
        <p:blipFill rotWithShape="1">
          <a:blip r:embed="rId3"/>
          <a:srcRect l="7089" r="8143" b="5"/>
          <a:stretch/>
        </p:blipFill>
        <p:spPr>
          <a:xfrm>
            <a:off x="1572870" y="645106"/>
            <a:ext cx="3592270" cy="5247747"/>
          </a:xfrm>
          <a:prstGeom prst="rect">
            <a:avLst/>
          </a:prstGeom>
        </p:spPr>
      </p:pic>
      <p:cxnSp>
        <p:nvCxnSpPr>
          <p:cNvPr id="10" name="Straight Connector 12">
            <a:extLst>
              <a:ext uri="{FF2B5EF4-FFF2-40B4-BE49-F238E27FC236}">
                <a16:creationId xmlns:a16="http://schemas.microsoft.com/office/drawing/2014/main" id="{3C4A154E-1950-4755-A5FC-5998EE0CC1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11684" y="2086188"/>
            <a:ext cx="474880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6411684" y="2198914"/>
            <a:ext cx="5127172" cy="3670180"/>
          </a:xfrm>
        </p:spPr>
        <p:txBody>
          <a:bodyPr>
            <a:normAutofit/>
          </a:bodyPr>
          <a:lstStyle/>
          <a:p>
            <a:r>
              <a:rPr lang="en-GB"/>
              <a:t>Recognises the need to take account of other factors that may affect rationality</a:t>
            </a:r>
          </a:p>
          <a:p>
            <a:r>
              <a:rPr lang="en-GB"/>
              <a:t>Poverty, enfeeblement (weakness), madness, immaturity (Pitts, 1988).</a:t>
            </a:r>
          </a:p>
          <a:p>
            <a:endParaRPr lang="en-GB"/>
          </a:p>
          <a:p>
            <a:r>
              <a:rPr lang="en-GB"/>
              <a:t>Taylor et al (1973) ‘in the neoclassical schema, man is still to be held accountable for his actions but certain minor reservations are made’</a:t>
            </a:r>
          </a:p>
        </p:txBody>
      </p:sp>
      <p:sp>
        <p:nvSpPr>
          <p:cNvPr id="12" name="Rectangle 14">
            <a:extLst>
              <a:ext uri="{FF2B5EF4-FFF2-40B4-BE49-F238E27FC236}">
                <a16:creationId xmlns:a16="http://schemas.microsoft.com/office/drawing/2014/main" id="{3FE9C285-56FB-4B36-8ECA-C2D6596AA9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a:extLst>
              <a:ext uri="{FF2B5EF4-FFF2-40B4-BE49-F238E27FC236}">
                <a16:creationId xmlns:a16="http://schemas.microsoft.com/office/drawing/2014/main" id="{937C076B-00B1-4629-B27F-A86F9885FB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249722301"/>
      </p:ext>
    </p:extLst>
  </p:cSld>
  <p:clrMapOvr>
    <a:masterClrMapping/>
  </p:clrMapOvr>
  <mc:AlternateContent xmlns:mc="http://schemas.openxmlformats.org/markup-compatibility/2006" xmlns:p14="http://schemas.microsoft.com/office/powerpoint/2010/main">
    <mc:Choice Requires="p14">
      <p:transition spd="slow" p14:dur="2000" advTm="138117"/>
    </mc:Choice>
    <mc:Fallback xmlns="">
      <p:transition spd="slow" advTm="138117"/>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16F6D6D-68C7-4DE7-BCC8-49EDF0B35F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A9C5231-939E-FA63-CAD5-7EE94092B364}"/>
              </a:ext>
            </a:extLst>
          </p:cNvPr>
          <p:cNvSpPr>
            <a:spLocks noGrp="1"/>
          </p:cNvSpPr>
          <p:nvPr>
            <p:ph type="title"/>
          </p:nvPr>
        </p:nvSpPr>
        <p:spPr>
          <a:xfrm>
            <a:off x="8177212" y="634946"/>
            <a:ext cx="3372529" cy="5055904"/>
          </a:xfrm>
        </p:spPr>
        <p:txBody>
          <a:bodyPr anchor="ctr">
            <a:normAutofit/>
          </a:bodyPr>
          <a:lstStyle/>
          <a:p>
            <a:r>
              <a:rPr lang="en-GB" dirty="0"/>
              <a:t>Modern neo-classical criminology</a:t>
            </a:r>
          </a:p>
        </p:txBody>
      </p:sp>
      <p:cxnSp>
        <p:nvCxnSpPr>
          <p:cNvPr id="11" name="Straight Connector 10">
            <a:extLst>
              <a:ext uri="{FF2B5EF4-FFF2-40B4-BE49-F238E27FC236}">
                <a16:creationId xmlns:a16="http://schemas.microsoft.com/office/drawing/2014/main" id="{ED2ABB72-FC8B-4840-AD94-0699193233C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56978" y="1791298"/>
            <a:ext cx="0" cy="274320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EDB0E252-C782-4F12-9522-B29D4B7D4B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a:extLst>
              <a:ext uri="{FF2B5EF4-FFF2-40B4-BE49-F238E27FC236}">
                <a16:creationId xmlns:a16="http://schemas.microsoft.com/office/drawing/2014/main" id="{83A9B9E4-D842-4215-A86C-FA3FE90EFD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51358EBE-28AB-FC77-47A2-3B04985F169E}"/>
              </a:ext>
            </a:extLst>
          </p:cNvPr>
          <p:cNvGraphicFramePr>
            <a:graphicFrameLocks noGrp="1"/>
          </p:cNvGraphicFramePr>
          <p:nvPr>
            <p:ph idx="1"/>
            <p:extLst>
              <p:ext uri="{D42A27DB-BD31-4B8C-83A1-F6EECF244321}">
                <p14:modId xmlns:p14="http://schemas.microsoft.com/office/powerpoint/2010/main" val="215206984"/>
              </p:ext>
            </p:extLst>
          </p:nvPr>
        </p:nvGraphicFramePr>
        <p:xfrm>
          <a:off x="633413" y="639763"/>
          <a:ext cx="6910387" cy="50514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427881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605A42EF-68E6-4808-81CD-E5ABD0ED92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220CE7-639E-72FD-5FC2-7169F3E9B17D}"/>
              </a:ext>
            </a:extLst>
          </p:cNvPr>
          <p:cNvSpPr>
            <a:spLocks noGrp="1"/>
          </p:cNvSpPr>
          <p:nvPr>
            <p:ph type="title"/>
          </p:nvPr>
        </p:nvSpPr>
        <p:spPr>
          <a:xfrm>
            <a:off x="6411685" y="634946"/>
            <a:ext cx="5127171" cy="1450757"/>
          </a:xfrm>
        </p:spPr>
        <p:txBody>
          <a:bodyPr>
            <a:normAutofit/>
          </a:bodyPr>
          <a:lstStyle/>
          <a:p>
            <a:r>
              <a:rPr lang="en-GB"/>
              <a:t>Rational choice theory</a:t>
            </a:r>
          </a:p>
        </p:txBody>
      </p:sp>
      <p:pic>
        <p:nvPicPr>
          <p:cNvPr id="4" name="Picture 3">
            <a:extLst>
              <a:ext uri="{FF2B5EF4-FFF2-40B4-BE49-F238E27FC236}">
                <a16:creationId xmlns:a16="http://schemas.microsoft.com/office/drawing/2014/main" id="{B62BB611-F65F-EAFE-22E5-F0147B798190}"/>
              </a:ext>
            </a:extLst>
          </p:cNvPr>
          <p:cNvPicPr>
            <a:picLocks noChangeAspect="1"/>
          </p:cNvPicPr>
          <p:nvPr/>
        </p:nvPicPr>
        <p:blipFill rotWithShape="1">
          <a:blip r:embed="rId3"/>
          <a:srcRect l="9254" r="2301" b="-1"/>
          <a:stretch/>
        </p:blipFill>
        <p:spPr>
          <a:xfrm>
            <a:off x="643192" y="1735704"/>
            <a:ext cx="5451627" cy="3066550"/>
          </a:xfrm>
          <a:prstGeom prst="rect">
            <a:avLst/>
          </a:prstGeom>
        </p:spPr>
      </p:pic>
      <p:cxnSp>
        <p:nvCxnSpPr>
          <p:cNvPr id="37" name="Straight Connector 36">
            <a:extLst>
              <a:ext uri="{FF2B5EF4-FFF2-40B4-BE49-F238E27FC236}">
                <a16:creationId xmlns:a16="http://schemas.microsoft.com/office/drawing/2014/main" id="{3C4A154E-1950-4755-A5FC-5998EE0CC1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11684" y="2086188"/>
            <a:ext cx="474880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84FDDBA-04CF-81D0-4385-7CA4304F1977}"/>
              </a:ext>
            </a:extLst>
          </p:cNvPr>
          <p:cNvSpPr>
            <a:spLocks noGrp="1"/>
          </p:cNvSpPr>
          <p:nvPr>
            <p:ph idx="1"/>
          </p:nvPr>
        </p:nvSpPr>
        <p:spPr>
          <a:xfrm>
            <a:off x="6411684" y="2198914"/>
            <a:ext cx="5127172" cy="3670180"/>
          </a:xfrm>
        </p:spPr>
        <p:txBody>
          <a:bodyPr>
            <a:normAutofit/>
          </a:bodyPr>
          <a:lstStyle/>
          <a:p>
            <a:r>
              <a:rPr lang="en-GB"/>
              <a:t>Cornish and Clarke - An individual will only choose to participate in any particular act if they will benefit from it.</a:t>
            </a:r>
          </a:p>
          <a:p>
            <a:endParaRPr lang="en-GB"/>
          </a:p>
          <a:p>
            <a:r>
              <a:rPr lang="en-GB"/>
              <a:t>Rational choice is at the core of whether to offence and when, where and with whom.</a:t>
            </a:r>
          </a:p>
          <a:p>
            <a:endParaRPr lang="en-GB"/>
          </a:p>
          <a:p>
            <a:r>
              <a:rPr lang="en-GB"/>
              <a:t>If you make something harder to offend against, then the potential offender will move onto something else. </a:t>
            </a:r>
            <a:endParaRPr lang="en-GB" dirty="0"/>
          </a:p>
        </p:txBody>
      </p:sp>
      <p:sp>
        <p:nvSpPr>
          <p:cNvPr id="39" name="Rectangle 38">
            <a:extLst>
              <a:ext uri="{FF2B5EF4-FFF2-40B4-BE49-F238E27FC236}">
                <a16:creationId xmlns:a16="http://schemas.microsoft.com/office/drawing/2014/main" id="{3FE9C285-56FB-4B36-8ECA-C2D6596AA9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Rectangle 40">
            <a:extLst>
              <a:ext uri="{FF2B5EF4-FFF2-40B4-BE49-F238E27FC236}">
                <a16:creationId xmlns:a16="http://schemas.microsoft.com/office/drawing/2014/main" id="{937C076B-00B1-4629-B27F-A86F9885FB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6954703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5153AE-2B10-3196-316F-1B9C656F94FF}"/>
              </a:ext>
            </a:extLst>
          </p:cNvPr>
          <p:cNvSpPr>
            <a:spLocks noGrp="1"/>
          </p:cNvSpPr>
          <p:nvPr>
            <p:ph type="title"/>
          </p:nvPr>
        </p:nvSpPr>
        <p:spPr>
          <a:xfrm>
            <a:off x="1079292" y="370694"/>
            <a:ext cx="6681116" cy="1182433"/>
          </a:xfrm>
        </p:spPr>
        <p:txBody>
          <a:bodyPr>
            <a:normAutofit/>
          </a:bodyPr>
          <a:lstStyle/>
          <a:p>
            <a:r>
              <a:rPr lang="en-GB" dirty="0"/>
              <a:t>Rational choice theory</a:t>
            </a:r>
          </a:p>
        </p:txBody>
      </p:sp>
      <p:sp>
        <p:nvSpPr>
          <p:cNvPr id="3" name="Content Placeholder 2">
            <a:extLst>
              <a:ext uri="{FF2B5EF4-FFF2-40B4-BE49-F238E27FC236}">
                <a16:creationId xmlns:a16="http://schemas.microsoft.com/office/drawing/2014/main" id="{1AC57CEB-FA40-C61A-454C-2EA1F71465F7}"/>
              </a:ext>
            </a:extLst>
          </p:cNvPr>
          <p:cNvSpPr>
            <a:spLocks noGrp="1"/>
          </p:cNvSpPr>
          <p:nvPr>
            <p:ph idx="1"/>
          </p:nvPr>
        </p:nvSpPr>
        <p:spPr>
          <a:xfrm>
            <a:off x="7397646" y="2551326"/>
            <a:ext cx="2701228" cy="1349115"/>
          </a:xfrm>
        </p:spPr>
        <p:txBody>
          <a:bodyPr>
            <a:normAutofit lnSpcReduction="10000"/>
          </a:bodyPr>
          <a:lstStyle/>
          <a:p>
            <a:r>
              <a:rPr lang="en-GB" dirty="0"/>
              <a:t>values, attitudes and personality traits that lead a person to be more likely to accept criminal behaviour</a:t>
            </a:r>
          </a:p>
        </p:txBody>
      </p:sp>
      <p:sp>
        <p:nvSpPr>
          <p:cNvPr id="4" name="Rectangle 3">
            <a:extLst>
              <a:ext uri="{FF2B5EF4-FFF2-40B4-BE49-F238E27FC236}">
                <a16:creationId xmlns:a16="http://schemas.microsoft.com/office/drawing/2014/main" id="{30FE40DD-172F-249F-E60D-096F3238F268}"/>
              </a:ext>
            </a:extLst>
          </p:cNvPr>
          <p:cNvSpPr/>
          <p:nvPr/>
        </p:nvSpPr>
        <p:spPr>
          <a:xfrm>
            <a:off x="524882" y="2551326"/>
            <a:ext cx="6580456" cy="923330"/>
          </a:xfrm>
          <a:prstGeom prst="rect">
            <a:avLst/>
          </a:prstGeom>
          <a:noFill/>
        </p:spPr>
        <p:txBody>
          <a:bodyPr wrap="none" lIns="91440" tIns="45720" rIns="91440" bIns="45720">
            <a:spAutoFit/>
          </a:bodyPr>
          <a:lstStyle/>
          <a:p>
            <a:pPr algn="ctr"/>
            <a:r>
              <a:rPr lang="en-GB" sz="54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Involvement decisions</a:t>
            </a:r>
          </a:p>
        </p:txBody>
      </p:sp>
      <p:sp>
        <p:nvSpPr>
          <p:cNvPr id="5" name="Rectangle 4">
            <a:extLst>
              <a:ext uri="{FF2B5EF4-FFF2-40B4-BE49-F238E27FC236}">
                <a16:creationId xmlns:a16="http://schemas.microsoft.com/office/drawing/2014/main" id="{845C0B96-199B-4AEA-82E7-978AC322198D}"/>
              </a:ext>
            </a:extLst>
          </p:cNvPr>
          <p:cNvSpPr/>
          <p:nvPr/>
        </p:nvSpPr>
        <p:spPr>
          <a:xfrm>
            <a:off x="1459320" y="4616253"/>
            <a:ext cx="4581447" cy="923330"/>
          </a:xfrm>
          <a:prstGeom prst="rect">
            <a:avLst/>
          </a:prstGeom>
          <a:noFill/>
        </p:spPr>
        <p:txBody>
          <a:bodyPr wrap="none" lIns="91440" tIns="45720" rIns="91440" bIns="45720">
            <a:spAutoFit/>
          </a:bodyPr>
          <a:lstStyle/>
          <a:p>
            <a:pPr algn="ctr"/>
            <a:r>
              <a:rPr lang="en-US" sz="5400" b="1" cap="none" spc="0"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Event decisions</a:t>
            </a:r>
          </a:p>
        </p:txBody>
      </p:sp>
      <p:sp>
        <p:nvSpPr>
          <p:cNvPr id="6" name="TextBox 5">
            <a:extLst>
              <a:ext uri="{FF2B5EF4-FFF2-40B4-BE49-F238E27FC236}">
                <a16:creationId xmlns:a16="http://schemas.microsoft.com/office/drawing/2014/main" id="{777947E2-7327-FE8C-8E81-7DB94410ABC7}"/>
              </a:ext>
            </a:extLst>
          </p:cNvPr>
          <p:cNvSpPr txBox="1"/>
          <p:nvPr/>
        </p:nvSpPr>
        <p:spPr>
          <a:xfrm>
            <a:off x="6318354" y="4714407"/>
            <a:ext cx="4032354" cy="923330"/>
          </a:xfrm>
          <a:prstGeom prst="rect">
            <a:avLst/>
          </a:prstGeom>
          <a:noFill/>
        </p:spPr>
        <p:txBody>
          <a:bodyPr wrap="square" rtlCol="0">
            <a:spAutoFit/>
          </a:bodyPr>
          <a:lstStyle/>
          <a:p>
            <a:r>
              <a:rPr lang="en-GB" dirty="0"/>
              <a:t>Factors which influence the decision about whether to commit a specific crime</a:t>
            </a:r>
          </a:p>
        </p:txBody>
      </p:sp>
      <p:pic>
        <p:nvPicPr>
          <p:cNvPr id="7" name="Picture 6">
            <a:extLst>
              <a:ext uri="{FF2B5EF4-FFF2-40B4-BE49-F238E27FC236}">
                <a16:creationId xmlns:a16="http://schemas.microsoft.com/office/drawing/2014/main" id="{0A900269-710D-A14E-8234-E05A8E5E16B3}"/>
              </a:ext>
            </a:extLst>
          </p:cNvPr>
          <p:cNvPicPr>
            <a:picLocks noChangeAspect="1"/>
          </p:cNvPicPr>
          <p:nvPr/>
        </p:nvPicPr>
        <p:blipFill>
          <a:blip r:embed="rId3"/>
          <a:stretch>
            <a:fillRect/>
          </a:stretch>
        </p:blipFill>
        <p:spPr>
          <a:xfrm>
            <a:off x="9414916" y="167965"/>
            <a:ext cx="2694031" cy="1688032"/>
          </a:xfrm>
          <a:prstGeom prst="rect">
            <a:avLst/>
          </a:prstGeom>
        </p:spPr>
      </p:pic>
    </p:spTree>
    <p:extLst>
      <p:ext uri="{BB962C8B-B14F-4D97-AF65-F5344CB8AC3E}">
        <p14:creationId xmlns:p14="http://schemas.microsoft.com/office/powerpoint/2010/main" val="31929547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circle(in)">
                                      <p:cBhvr>
                                        <p:cTn id="12" dur="20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 calcmode="lin" valueType="num">
                                      <p:cBhvr additive="base">
                                        <p:cTn id="17" dur="500" fill="hold"/>
                                        <p:tgtEl>
                                          <p:spTgt spid="5"/>
                                        </p:tgtEl>
                                        <p:attrNameLst>
                                          <p:attrName>ppt_x</p:attrName>
                                        </p:attrNameLst>
                                      </p:cBhvr>
                                      <p:tavLst>
                                        <p:tav tm="0">
                                          <p:val>
                                            <p:strVal val="#ppt_x"/>
                                          </p:val>
                                        </p:tav>
                                        <p:tav tm="100000">
                                          <p:val>
                                            <p:strVal val="#ppt_x"/>
                                          </p:val>
                                        </p:tav>
                                      </p:tavLst>
                                    </p:anim>
                                    <p:anim calcmode="lin" valueType="num">
                                      <p:cBhvr additive="base">
                                        <p:cTn id="1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16" presetClass="entr" presetSubtype="21"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animEffect transition="in" filter="barn(inVertical)">
                                      <p:cBhvr>
                                        <p:cTn id="23"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p:bldP spid="6"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80423F-F231-AAE2-0A38-0F255AA36AC1}"/>
              </a:ext>
            </a:extLst>
          </p:cNvPr>
          <p:cNvSpPr>
            <a:spLocks noGrp="1"/>
          </p:cNvSpPr>
          <p:nvPr>
            <p:ph type="title"/>
          </p:nvPr>
        </p:nvSpPr>
        <p:spPr>
          <a:xfrm>
            <a:off x="1097280" y="286603"/>
            <a:ext cx="10058400" cy="1450757"/>
          </a:xfrm>
        </p:spPr>
        <p:txBody>
          <a:bodyPr>
            <a:normAutofit/>
          </a:bodyPr>
          <a:lstStyle/>
          <a:p>
            <a:r>
              <a:rPr lang="en-GB" dirty="0"/>
              <a:t>Rational choice theory</a:t>
            </a:r>
          </a:p>
        </p:txBody>
      </p:sp>
      <p:graphicFrame>
        <p:nvGraphicFramePr>
          <p:cNvPr id="5" name="Content Placeholder 2">
            <a:extLst>
              <a:ext uri="{FF2B5EF4-FFF2-40B4-BE49-F238E27FC236}">
                <a16:creationId xmlns:a16="http://schemas.microsoft.com/office/drawing/2014/main" id="{D0F1E0F6-54D1-269A-9A14-D7E6F0A302BC}"/>
              </a:ext>
            </a:extLst>
          </p:cNvPr>
          <p:cNvGraphicFramePr>
            <a:graphicFrameLocks noGrp="1"/>
          </p:cNvGraphicFramePr>
          <p:nvPr>
            <p:ph idx="1"/>
            <p:extLst>
              <p:ext uri="{D42A27DB-BD31-4B8C-83A1-F6EECF244321}">
                <p14:modId xmlns:p14="http://schemas.microsoft.com/office/powerpoint/2010/main" val="397037121"/>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088214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A8FFEA1-1B69-4F42-B552-0CCF72596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AA3C9226-5EC8-460B-82D7-72AA994DF9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3" name="Straight Connector 12">
            <a:extLst>
              <a:ext uri="{FF2B5EF4-FFF2-40B4-BE49-F238E27FC236}">
                <a16:creationId xmlns:a16="http://schemas.microsoft.com/office/drawing/2014/main" id="{62A90A9D-33DF-408E-BF4C-F82588935C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5" name="Rectangle 14">
            <a:extLst>
              <a:ext uri="{FF2B5EF4-FFF2-40B4-BE49-F238E27FC236}">
                <a16:creationId xmlns:a16="http://schemas.microsoft.com/office/drawing/2014/main" id="{B7D1EFAA-7858-42D7-9544-98A552ADF6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5D3BFA-34CB-A895-D6E1-70F53AB43F10}"/>
              </a:ext>
            </a:extLst>
          </p:cNvPr>
          <p:cNvSpPr>
            <a:spLocks noGrp="1"/>
          </p:cNvSpPr>
          <p:nvPr>
            <p:ph type="title"/>
          </p:nvPr>
        </p:nvSpPr>
        <p:spPr>
          <a:xfrm>
            <a:off x="6730000" y="639097"/>
            <a:ext cx="4813072" cy="3686015"/>
          </a:xfrm>
        </p:spPr>
        <p:txBody>
          <a:bodyPr vert="horz" lIns="91440" tIns="45720" rIns="91440" bIns="45720" rtlCol="0" anchor="b">
            <a:normAutofit/>
          </a:bodyPr>
          <a:lstStyle/>
          <a:p>
            <a:r>
              <a:rPr lang="en-US" sz="8000">
                <a:solidFill>
                  <a:schemeClr val="tx1">
                    <a:lumMod val="85000"/>
                    <a:lumOff val="15000"/>
                  </a:schemeClr>
                </a:solidFill>
              </a:rPr>
              <a:t>Rational choice theory</a:t>
            </a:r>
          </a:p>
        </p:txBody>
      </p:sp>
      <p:sp>
        <p:nvSpPr>
          <p:cNvPr id="3" name="Content Placeholder 2">
            <a:extLst>
              <a:ext uri="{FF2B5EF4-FFF2-40B4-BE49-F238E27FC236}">
                <a16:creationId xmlns:a16="http://schemas.microsoft.com/office/drawing/2014/main" id="{4069BED8-6B9B-49E8-C93D-5C7A87A5E2C0}"/>
              </a:ext>
            </a:extLst>
          </p:cNvPr>
          <p:cNvSpPr>
            <a:spLocks noGrp="1"/>
          </p:cNvSpPr>
          <p:nvPr>
            <p:ph idx="1"/>
          </p:nvPr>
        </p:nvSpPr>
        <p:spPr>
          <a:xfrm>
            <a:off x="6729999" y="4455621"/>
            <a:ext cx="4829101" cy="1238616"/>
          </a:xfrm>
        </p:spPr>
        <p:txBody>
          <a:bodyPr vert="horz" lIns="91440" tIns="45720" rIns="91440" bIns="45720" rtlCol="0">
            <a:normAutofit/>
          </a:bodyPr>
          <a:lstStyle/>
          <a:p>
            <a:pPr marL="0" indent="0">
              <a:buNone/>
            </a:pPr>
            <a:r>
              <a:rPr lang="en-US" sz="2400" cap="all" spc="200">
                <a:solidFill>
                  <a:schemeClr val="tx1">
                    <a:lumMod val="85000"/>
                    <a:lumOff val="15000"/>
                  </a:schemeClr>
                </a:solidFill>
                <a:latin typeface="+mj-lt"/>
              </a:rPr>
              <a:t>Crime script task</a:t>
            </a:r>
          </a:p>
        </p:txBody>
      </p:sp>
      <p:pic>
        <p:nvPicPr>
          <p:cNvPr id="4" name="Picture 3">
            <a:extLst>
              <a:ext uri="{FF2B5EF4-FFF2-40B4-BE49-F238E27FC236}">
                <a16:creationId xmlns:a16="http://schemas.microsoft.com/office/drawing/2014/main" id="{0AF4DD20-CCF8-9E6C-CA8D-01B344579FAF}"/>
              </a:ext>
            </a:extLst>
          </p:cNvPr>
          <p:cNvPicPr>
            <a:picLocks noChangeAspect="1"/>
          </p:cNvPicPr>
          <p:nvPr/>
        </p:nvPicPr>
        <p:blipFill>
          <a:blip r:embed="rId3"/>
          <a:stretch>
            <a:fillRect/>
          </a:stretch>
        </p:blipFill>
        <p:spPr>
          <a:xfrm>
            <a:off x="837921" y="640081"/>
            <a:ext cx="5054156" cy="5054156"/>
          </a:xfrm>
          <a:prstGeom prst="rect">
            <a:avLst/>
          </a:prstGeom>
        </p:spPr>
      </p:pic>
      <p:cxnSp>
        <p:nvCxnSpPr>
          <p:cNvPr id="17" name="Straight Connector 16">
            <a:extLst>
              <a:ext uri="{FF2B5EF4-FFF2-40B4-BE49-F238E27FC236}">
                <a16:creationId xmlns:a16="http://schemas.microsoft.com/office/drawing/2014/main" id="{F04961BF-6DD2-4525-8611-2B21957DBE1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805053" y="4343400"/>
            <a:ext cx="4389120"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
        <p:nvSpPr>
          <p:cNvPr id="19" name="Rectangle 18">
            <a:extLst>
              <a:ext uri="{FF2B5EF4-FFF2-40B4-BE49-F238E27FC236}">
                <a16:creationId xmlns:a16="http://schemas.microsoft.com/office/drawing/2014/main" id="{8F34D2C8-D65B-47C7-91F2-331661DBC4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a:extLst>
              <a:ext uri="{FF2B5EF4-FFF2-40B4-BE49-F238E27FC236}">
                <a16:creationId xmlns:a16="http://schemas.microsoft.com/office/drawing/2014/main" id="{B0064D8A-32C8-44B3-9941-291A5A21C3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45944316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77482E-F15A-1860-EEAC-02AF18E62F64}"/>
              </a:ext>
            </a:extLst>
          </p:cNvPr>
          <p:cNvSpPr>
            <a:spLocks noGrp="1"/>
          </p:cNvSpPr>
          <p:nvPr>
            <p:ph type="title"/>
          </p:nvPr>
        </p:nvSpPr>
        <p:spPr/>
        <p:txBody>
          <a:bodyPr/>
          <a:lstStyle/>
          <a:p>
            <a:r>
              <a:rPr lang="en-GB" dirty="0"/>
              <a:t>Routine activity theory</a:t>
            </a:r>
          </a:p>
        </p:txBody>
      </p:sp>
      <p:pic>
        <p:nvPicPr>
          <p:cNvPr id="4" name="Online Media 3" title="Routine Activities Theory: Definition of the Routine Activity Approach to Crime">
            <a:hlinkClick r:id="" action="ppaction://media"/>
            <a:extLst>
              <a:ext uri="{FF2B5EF4-FFF2-40B4-BE49-F238E27FC236}">
                <a16:creationId xmlns:a16="http://schemas.microsoft.com/office/drawing/2014/main" id="{D2D4CAB7-9BDC-6473-239F-46B37640A1EB}"/>
              </a:ext>
            </a:extLst>
          </p:cNvPr>
          <p:cNvPicPr>
            <a:picLocks noGrp="1" noRot="1" noChangeAspect="1"/>
          </p:cNvPicPr>
          <p:nvPr>
            <p:ph idx="1"/>
            <a:videoFile r:link="rId1"/>
          </p:nvPr>
        </p:nvPicPr>
        <p:blipFill>
          <a:blip r:embed="rId3"/>
          <a:stretch>
            <a:fillRect/>
          </a:stretch>
        </p:blipFill>
        <p:spPr>
          <a:xfrm>
            <a:off x="2566988" y="1846263"/>
            <a:ext cx="7119937" cy="4022725"/>
          </a:xfrm>
          <a:prstGeom prst="rect">
            <a:avLst/>
          </a:prstGeom>
        </p:spPr>
      </p:pic>
    </p:spTree>
    <p:extLst>
      <p:ext uri="{BB962C8B-B14F-4D97-AF65-F5344CB8AC3E}">
        <p14:creationId xmlns:p14="http://schemas.microsoft.com/office/powerpoint/2010/main" val="4249608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E2B921FE-88A4-459B-9BE1-BD2EBAD7C2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5270C1D-1DCF-4928-B175-32F33CEC38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Content Placeholder 8">
            <a:extLst>
              <a:ext uri="{FF2B5EF4-FFF2-40B4-BE49-F238E27FC236}">
                <a16:creationId xmlns:a16="http://schemas.microsoft.com/office/drawing/2014/main" id="{B00419C6-AB35-2F99-8931-91105FBF9401}"/>
              </a:ext>
            </a:extLst>
          </p:cNvPr>
          <p:cNvSpPr>
            <a:spLocks noGrp="1"/>
          </p:cNvSpPr>
          <p:nvPr>
            <p:ph idx="1"/>
          </p:nvPr>
        </p:nvSpPr>
        <p:spPr>
          <a:xfrm>
            <a:off x="492371" y="2653800"/>
            <a:ext cx="3084844" cy="3335519"/>
          </a:xfrm>
        </p:spPr>
        <p:txBody>
          <a:bodyPr>
            <a:normAutofit lnSpcReduction="10000"/>
          </a:bodyPr>
          <a:lstStyle/>
          <a:p>
            <a:r>
              <a:rPr lang="en-US" sz="2400" dirty="0">
                <a:solidFill>
                  <a:srgbClr val="FFFFFF"/>
                </a:solidFill>
              </a:rPr>
              <a:t>Routine activity theory</a:t>
            </a:r>
          </a:p>
          <a:p>
            <a:endParaRPr lang="en-US" sz="2400" dirty="0">
              <a:solidFill>
                <a:srgbClr val="FFFFFF"/>
              </a:solidFill>
            </a:endParaRPr>
          </a:p>
          <a:p>
            <a:r>
              <a:rPr lang="en-US" sz="2400" dirty="0">
                <a:solidFill>
                  <a:srgbClr val="FFFFFF"/>
                </a:solidFill>
              </a:rPr>
              <a:t>Cohen and Felson’s (1979) suggested that for crime to occur, </a:t>
            </a:r>
            <a:r>
              <a:rPr lang="en-GB" sz="2400" dirty="0">
                <a:solidFill>
                  <a:srgbClr val="FFFFFF"/>
                </a:solidFill>
              </a:rPr>
              <a:t>three things were necessary: a motivated offender, a suitable target, and the absence of guardians</a:t>
            </a:r>
            <a:endParaRPr lang="en-US" sz="2400" dirty="0">
              <a:solidFill>
                <a:srgbClr val="FFFFFF"/>
              </a:solidFill>
            </a:endParaRPr>
          </a:p>
        </p:txBody>
      </p:sp>
      <p:sp>
        <p:nvSpPr>
          <p:cNvPr id="16" name="Rectangle 15">
            <a:extLst>
              <a:ext uri="{FF2B5EF4-FFF2-40B4-BE49-F238E27FC236}">
                <a16:creationId xmlns:a16="http://schemas.microsoft.com/office/drawing/2014/main" id="{507E3BCE-143E-411A-809D-0F920A64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5" name="Content Placeholder 4">
            <a:extLst>
              <a:ext uri="{FF2B5EF4-FFF2-40B4-BE49-F238E27FC236}">
                <a16:creationId xmlns:a16="http://schemas.microsoft.com/office/drawing/2014/main" id="{AFC8DD0A-FB35-E471-0461-0C63250F0FF9}"/>
              </a:ext>
            </a:extLst>
          </p:cNvPr>
          <p:cNvPicPr>
            <a:picLocks noChangeAspect="1"/>
          </p:cNvPicPr>
          <p:nvPr/>
        </p:nvPicPr>
        <p:blipFill rotWithShape="1">
          <a:blip r:embed="rId3"/>
          <a:srcRect r="55039" b="9217"/>
          <a:stretch/>
        </p:blipFill>
        <p:spPr>
          <a:xfrm>
            <a:off x="5220929" y="424971"/>
            <a:ext cx="5848535" cy="6008058"/>
          </a:xfrm>
          <a:prstGeom prst="rect">
            <a:avLst/>
          </a:prstGeom>
        </p:spPr>
      </p:pic>
    </p:spTree>
    <p:extLst>
      <p:ext uri="{BB962C8B-B14F-4D97-AF65-F5344CB8AC3E}">
        <p14:creationId xmlns:p14="http://schemas.microsoft.com/office/powerpoint/2010/main" val="348956215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38B8727-D318-4B70-B353-C390602FF3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1B0C8367-28B6-4EF1-B182-01BEC98727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9477A3A-7196-2544-FE33-372D72158D26}"/>
              </a:ext>
            </a:extLst>
          </p:cNvPr>
          <p:cNvSpPr>
            <a:spLocks noGrp="1"/>
          </p:cNvSpPr>
          <p:nvPr>
            <p:ph type="title"/>
          </p:nvPr>
        </p:nvSpPr>
        <p:spPr>
          <a:xfrm>
            <a:off x="492370" y="516835"/>
            <a:ext cx="3084844" cy="2103875"/>
          </a:xfrm>
        </p:spPr>
        <p:txBody>
          <a:bodyPr>
            <a:normAutofit/>
          </a:bodyPr>
          <a:lstStyle/>
          <a:p>
            <a:r>
              <a:rPr lang="en-GB" sz="3600">
                <a:solidFill>
                  <a:srgbClr val="FFFFFF"/>
                </a:solidFill>
              </a:rPr>
              <a:t>Situational crime prevention</a:t>
            </a:r>
          </a:p>
        </p:txBody>
      </p:sp>
      <p:sp>
        <p:nvSpPr>
          <p:cNvPr id="15" name="Rectangle 14">
            <a:extLst>
              <a:ext uri="{FF2B5EF4-FFF2-40B4-BE49-F238E27FC236}">
                <a16:creationId xmlns:a16="http://schemas.microsoft.com/office/drawing/2014/main" id="{649E3F4C-17F5-49E4-B05F-80C6B348AF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4" name="Content Placeholder 4">
            <a:extLst>
              <a:ext uri="{FF2B5EF4-FFF2-40B4-BE49-F238E27FC236}">
                <a16:creationId xmlns:a16="http://schemas.microsoft.com/office/drawing/2014/main" id="{A942F10B-283D-AF39-5D4E-C657098D76AF}"/>
              </a:ext>
            </a:extLst>
          </p:cNvPr>
          <p:cNvPicPr>
            <a:picLocks noChangeAspect="1"/>
          </p:cNvPicPr>
          <p:nvPr/>
        </p:nvPicPr>
        <p:blipFill rotWithShape="1">
          <a:blip r:embed="rId3"/>
          <a:srcRect t="4051"/>
          <a:stretch/>
        </p:blipFill>
        <p:spPr>
          <a:xfrm>
            <a:off x="3044579" y="868681"/>
            <a:ext cx="8487853" cy="5619368"/>
          </a:xfrm>
          <a:prstGeom prst="rect">
            <a:avLst/>
          </a:prstGeom>
        </p:spPr>
      </p:pic>
    </p:spTree>
    <p:extLst>
      <p:ext uri="{BB962C8B-B14F-4D97-AF65-F5344CB8AC3E}">
        <p14:creationId xmlns:p14="http://schemas.microsoft.com/office/powerpoint/2010/main" val="340589308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7AF3AA-AEE6-4574-A461-8F82B464FA9B}"/>
              </a:ext>
            </a:extLst>
          </p:cNvPr>
          <p:cNvSpPr>
            <a:spLocks noGrp="1"/>
          </p:cNvSpPr>
          <p:nvPr>
            <p:ph type="title"/>
          </p:nvPr>
        </p:nvSpPr>
        <p:spPr>
          <a:xfrm>
            <a:off x="841248" y="334644"/>
            <a:ext cx="10509504" cy="1076914"/>
          </a:xfrm>
        </p:spPr>
        <p:txBody>
          <a:bodyPr anchor="ctr">
            <a:normAutofit/>
          </a:bodyPr>
          <a:lstStyle/>
          <a:p>
            <a:r>
              <a:rPr lang="en-GB" sz="4000">
                <a:cs typeface="Calibri Light"/>
              </a:rPr>
              <a:t>Situational crime prevention</a:t>
            </a:r>
            <a:endParaRPr lang="en-GB" sz="4000"/>
          </a:p>
        </p:txBody>
      </p:sp>
      <p:graphicFrame>
        <p:nvGraphicFramePr>
          <p:cNvPr id="5" name="Content Placeholder 2">
            <a:extLst>
              <a:ext uri="{FF2B5EF4-FFF2-40B4-BE49-F238E27FC236}">
                <a16:creationId xmlns:a16="http://schemas.microsoft.com/office/drawing/2014/main" id="{3777CE65-FBBC-420A-9894-10969C487FDE}"/>
              </a:ext>
            </a:extLst>
          </p:cNvPr>
          <p:cNvGraphicFramePr>
            <a:graphicFrameLocks noGrp="1"/>
          </p:cNvGraphicFramePr>
          <p:nvPr>
            <p:ph idx="1"/>
          </p:nvPr>
        </p:nvGraphicFramePr>
        <p:xfrm>
          <a:off x="838200" y="1737360"/>
          <a:ext cx="10506456" cy="45354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7766857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2699DB-1C4A-4BEE-951A-97C6024E6CDD}"/>
              </a:ext>
            </a:extLst>
          </p:cNvPr>
          <p:cNvSpPr>
            <a:spLocks noGrp="1"/>
          </p:cNvSpPr>
          <p:nvPr>
            <p:ph type="title"/>
          </p:nvPr>
        </p:nvSpPr>
        <p:spPr/>
        <p:txBody>
          <a:bodyPr/>
          <a:lstStyle/>
          <a:p>
            <a:r>
              <a:rPr lang="en-GB" dirty="0">
                <a:cs typeface="Calibri Light"/>
              </a:rPr>
              <a:t>Situational crime prevention - SWANSEA</a:t>
            </a:r>
            <a:endParaRPr lang="en-GB" dirty="0"/>
          </a:p>
        </p:txBody>
      </p:sp>
      <p:pic>
        <p:nvPicPr>
          <p:cNvPr id="4" name="Picture 4">
            <a:hlinkClick r:id="" action="ppaction://media"/>
            <a:extLst>
              <a:ext uri="{FF2B5EF4-FFF2-40B4-BE49-F238E27FC236}">
                <a16:creationId xmlns:a16="http://schemas.microsoft.com/office/drawing/2014/main" id="{C4F6495C-F856-4718-9163-02505F9A1CC5}"/>
              </a:ext>
            </a:extLst>
          </p:cNvPr>
          <p:cNvPicPr>
            <a:picLocks noGrp="1" noRot="1" noChangeAspect="1"/>
          </p:cNvPicPr>
          <p:nvPr>
            <p:ph idx="1"/>
            <a:videoFile r:link="rId1"/>
          </p:nvPr>
        </p:nvPicPr>
        <p:blipFill>
          <a:blip r:embed="rId3"/>
          <a:stretch>
            <a:fillRect/>
          </a:stretch>
        </p:blipFill>
        <p:spPr>
          <a:xfrm>
            <a:off x="2874963" y="2055813"/>
            <a:ext cx="6427787" cy="3616325"/>
          </a:xfrm>
        </p:spPr>
      </p:pic>
    </p:spTree>
    <p:extLst>
      <p:ext uri="{BB962C8B-B14F-4D97-AF65-F5344CB8AC3E}">
        <p14:creationId xmlns:p14="http://schemas.microsoft.com/office/powerpoint/2010/main" val="50559049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78B5B2-55ED-4914-9C73-1FCE71584B72}"/>
              </a:ext>
            </a:extLst>
          </p:cNvPr>
          <p:cNvSpPr>
            <a:spLocks noGrp="1"/>
          </p:cNvSpPr>
          <p:nvPr>
            <p:ph type="title"/>
          </p:nvPr>
        </p:nvSpPr>
        <p:spPr>
          <a:xfrm>
            <a:off x="1097280" y="286603"/>
            <a:ext cx="10058400" cy="1450757"/>
          </a:xfrm>
        </p:spPr>
        <p:txBody>
          <a:bodyPr>
            <a:normAutofit/>
          </a:bodyPr>
          <a:lstStyle/>
          <a:p>
            <a:r>
              <a:rPr lang="en-GB">
                <a:cs typeface="Calibri Light"/>
              </a:rPr>
              <a:t>Situational crime prevention- SWANSEA</a:t>
            </a:r>
            <a:endParaRPr lang="en-GB"/>
          </a:p>
        </p:txBody>
      </p:sp>
      <p:graphicFrame>
        <p:nvGraphicFramePr>
          <p:cNvPr id="14" name="Content Placeholder 2">
            <a:extLst>
              <a:ext uri="{FF2B5EF4-FFF2-40B4-BE49-F238E27FC236}">
                <a16:creationId xmlns:a16="http://schemas.microsoft.com/office/drawing/2014/main" id="{E58FA326-60B7-4D27-C101-93E96ED8C0D9}"/>
              </a:ext>
            </a:extLst>
          </p:cNvPr>
          <p:cNvGraphicFramePr>
            <a:graphicFrameLocks noGrp="1"/>
          </p:cNvGraphicFramePr>
          <p:nvPr>
            <p:ph idx="1"/>
            <p:extLst>
              <p:ext uri="{D42A27DB-BD31-4B8C-83A1-F6EECF244321}">
                <p14:modId xmlns:p14="http://schemas.microsoft.com/office/powerpoint/2010/main" val="3861706371"/>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2552863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7280" y="286603"/>
            <a:ext cx="10058400" cy="1450757"/>
          </a:xfrm>
        </p:spPr>
        <p:txBody>
          <a:bodyPr>
            <a:normAutofit/>
          </a:bodyPr>
          <a:lstStyle/>
          <a:p>
            <a:r>
              <a:rPr lang="en-GB" dirty="0"/>
              <a:t>An introduction to positivism</a:t>
            </a:r>
          </a:p>
        </p:txBody>
      </p:sp>
      <p:pic>
        <p:nvPicPr>
          <p:cNvPr id="4" name="Picture 3"/>
          <p:cNvPicPr>
            <a:picLocks noChangeAspect="1"/>
          </p:cNvPicPr>
          <p:nvPr/>
        </p:nvPicPr>
        <p:blipFill rotWithShape="1">
          <a:blip r:embed="rId3"/>
          <a:srcRect l="22725" r="22976"/>
          <a:stretch/>
        </p:blipFill>
        <p:spPr>
          <a:xfrm>
            <a:off x="1092592" y="1916318"/>
            <a:ext cx="3062677" cy="3471012"/>
          </a:xfrm>
          <a:prstGeom prst="rect">
            <a:avLst/>
          </a:prstGeom>
        </p:spPr>
      </p:pic>
      <p:sp>
        <p:nvSpPr>
          <p:cNvPr id="3" name="Content Placeholder 2"/>
          <p:cNvSpPr>
            <a:spLocks noGrp="1"/>
          </p:cNvSpPr>
          <p:nvPr>
            <p:ph idx="1"/>
          </p:nvPr>
        </p:nvSpPr>
        <p:spPr>
          <a:xfrm>
            <a:off x="4639733" y="1845734"/>
            <a:ext cx="6515947" cy="4023360"/>
          </a:xfrm>
        </p:spPr>
        <p:txBody>
          <a:bodyPr>
            <a:normAutofit/>
          </a:bodyPr>
          <a:lstStyle/>
          <a:p>
            <a:pPr marL="0" indent="0">
              <a:buNone/>
            </a:pPr>
            <a:r>
              <a:rPr lang="en-GB" i="1">
                <a:latin typeface="Arial" panose="020B0604020202020204" pitchFamily="34" charset="0"/>
                <a:cs typeface="Arial" panose="020B0604020202020204" pitchFamily="34" charset="0"/>
              </a:rPr>
              <a:t>Positivism challenged the classicist idea that crime was a result of a rational calculation </a:t>
            </a:r>
          </a:p>
          <a:p>
            <a:pPr marL="0" indent="0">
              <a:buNone/>
            </a:pPr>
            <a:r>
              <a:rPr lang="en-GB" u="sng">
                <a:latin typeface="Arial" panose="020B0604020202020204" pitchFamily="34" charset="0"/>
                <a:cs typeface="Arial" panose="020B0604020202020204" pitchFamily="34" charset="0"/>
              </a:rPr>
              <a:t>Key features of positivism include:</a:t>
            </a:r>
          </a:p>
          <a:p>
            <a:pPr>
              <a:buFont typeface="Wingdings" panose="05000000000000000000" pitchFamily="2" charset="2"/>
              <a:buChar char="Ø"/>
            </a:pPr>
            <a:r>
              <a:rPr lang="en-GB" b="1">
                <a:latin typeface="Arial" panose="020B0604020202020204" pitchFamily="34" charset="0"/>
                <a:cs typeface="Arial" panose="020B0604020202020204" pitchFamily="34" charset="0"/>
              </a:rPr>
              <a:t>Focus on the offender </a:t>
            </a:r>
            <a:r>
              <a:rPr lang="en-GB">
                <a:latin typeface="Arial" panose="020B0604020202020204" pitchFamily="34" charset="0"/>
                <a:cs typeface="Arial" panose="020B0604020202020204" pitchFamily="34" charset="0"/>
              </a:rPr>
              <a:t>(rather than the crime that had been committed)</a:t>
            </a:r>
          </a:p>
          <a:p>
            <a:pPr>
              <a:buFont typeface="Wingdings" panose="05000000000000000000" pitchFamily="2" charset="2"/>
              <a:buChar char="Ø"/>
            </a:pPr>
            <a:r>
              <a:rPr lang="en-GB" b="1">
                <a:latin typeface="Arial" panose="020B0604020202020204" pitchFamily="34" charset="0"/>
                <a:cs typeface="Arial" panose="020B0604020202020204" pitchFamily="34" charset="0"/>
              </a:rPr>
              <a:t>Crime was viewed as an act which breached society’s consensual values</a:t>
            </a:r>
            <a:r>
              <a:rPr lang="en-GB">
                <a:latin typeface="Arial" panose="020B0604020202020204" pitchFamily="34" charset="0"/>
                <a:cs typeface="Arial" panose="020B0604020202020204" pitchFamily="34" charset="0"/>
              </a:rPr>
              <a:t>: the criminal is someone who failed to adhere to these standards of behaviour</a:t>
            </a:r>
          </a:p>
          <a:p>
            <a:pPr marL="0" indent="0">
              <a:buNone/>
            </a:pPr>
            <a:endParaRPr lang="en-GB" dirty="0"/>
          </a:p>
        </p:txBody>
      </p:sp>
    </p:spTree>
    <p:extLst>
      <p:ext uri="{BB962C8B-B14F-4D97-AF65-F5344CB8AC3E}">
        <p14:creationId xmlns:p14="http://schemas.microsoft.com/office/powerpoint/2010/main" val="2705869528"/>
      </p:ext>
    </p:extLst>
  </p:cSld>
  <p:clrMapOvr>
    <a:masterClrMapping/>
  </p:clrMapOvr>
  <mc:AlternateContent xmlns:mc="http://schemas.openxmlformats.org/markup-compatibility/2006" xmlns:p14="http://schemas.microsoft.com/office/powerpoint/2010/main">
    <mc:Choice Requires="p14">
      <p:transition spd="slow" p14:dur="2000" advTm="83007"/>
    </mc:Choice>
    <mc:Fallback xmlns="">
      <p:transition spd="slow" advTm="83007"/>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300" b="1"/>
              <a:t>THINKPOINT QUESTIONS </a:t>
            </a:r>
            <a:br>
              <a:rPr lang="en-GB" sz="3300"/>
            </a:br>
            <a:r>
              <a:rPr lang="en-GB" sz="3300"/>
              <a:t>(Try to answer without looking at your notes)</a:t>
            </a:r>
          </a:p>
        </p:txBody>
      </p:sp>
      <p:graphicFrame>
        <p:nvGraphicFramePr>
          <p:cNvPr id="5" name="Content Placeholder 2">
            <a:extLst>
              <a:ext uri="{FF2B5EF4-FFF2-40B4-BE49-F238E27FC236}">
                <a16:creationId xmlns:a16="http://schemas.microsoft.com/office/drawing/2014/main" id="{3BC82377-D164-4CF6-8CE0-D706E5A1E92B}"/>
              </a:ext>
            </a:extLst>
          </p:cNvPr>
          <p:cNvGraphicFramePr>
            <a:graphicFrameLocks noGrp="1"/>
          </p:cNvGraphicFramePr>
          <p:nvPr>
            <p:ph idx="1"/>
          </p:nvPr>
        </p:nvGraphicFramePr>
        <p:xfrm>
          <a:off x="1141413" y="2418820"/>
          <a:ext cx="9906000" cy="314272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06366335"/>
      </p:ext>
    </p:extLst>
  </p:cSld>
  <p:clrMapOvr>
    <a:masterClrMapping/>
  </p:clrMapOvr>
  <mc:AlternateContent xmlns:mc="http://schemas.openxmlformats.org/markup-compatibility/2006" xmlns:p14="http://schemas.microsoft.com/office/powerpoint/2010/main">
    <mc:Choice Requires="p14">
      <p:transition spd="slow" p14:dur="2000" advTm="40018"/>
    </mc:Choice>
    <mc:Fallback xmlns="">
      <p:transition spd="slow" advTm="40018"/>
    </mc:Fallback>
  </mc:AlternateContent>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6B9F25"/>
      </a:hlink>
      <a:folHlink>
        <a:srgbClr val="B26B0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D26EA377-59BD-4C9C-9D94-EE8416EE4C7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0</TotalTime>
  <Words>1237</Words>
  <Application>Microsoft Office PowerPoint</Application>
  <PresentationFormat>Widescreen</PresentationFormat>
  <Paragraphs>148</Paragraphs>
  <Slides>25</Slides>
  <Notes>23</Notes>
  <HiddenSlides>0</HiddenSlides>
  <MMClips>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25</vt:i4>
      </vt:variant>
    </vt:vector>
  </HeadingPairs>
  <TitlesOfParts>
    <vt:vector size="30" baseType="lpstr">
      <vt:lpstr>Arial</vt:lpstr>
      <vt:lpstr>Calibri</vt:lpstr>
      <vt:lpstr>Calibri Light</vt:lpstr>
      <vt:lpstr>Wingdings</vt:lpstr>
      <vt:lpstr>Retrospect</vt:lpstr>
      <vt:lpstr>Theories of crime</vt:lpstr>
      <vt:lpstr>PowerPoint Presentation</vt:lpstr>
      <vt:lpstr>How to understand a theory</vt:lpstr>
      <vt:lpstr>Learning objectives</vt:lpstr>
      <vt:lpstr>Definition of classicism</vt:lpstr>
      <vt:lpstr>JOHN LOCKE (1632-1704)</vt:lpstr>
      <vt:lpstr>PowerPoint Presentation</vt:lpstr>
      <vt:lpstr>Jeremy Bentham</vt:lpstr>
      <vt:lpstr>PowerPoint Presentation</vt:lpstr>
      <vt:lpstr>Impact of classicism</vt:lpstr>
      <vt:lpstr>Implications of classicism</vt:lpstr>
      <vt:lpstr>Neoclassicism</vt:lpstr>
      <vt:lpstr>Modern neo-classical criminology</vt:lpstr>
      <vt:lpstr>Rational choice theory</vt:lpstr>
      <vt:lpstr>Rational choice theory</vt:lpstr>
      <vt:lpstr>Rational choice theory</vt:lpstr>
      <vt:lpstr>Rational choice theory</vt:lpstr>
      <vt:lpstr>Routine activity theory</vt:lpstr>
      <vt:lpstr>PowerPoint Presentation</vt:lpstr>
      <vt:lpstr>Situational crime prevention</vt:lpstr>
      <vt:lpstr>Situational crime prevention</vt:lpstr>
      <vt:lpstr>Situational crime prevention - SWANSEA</vt:lpstr>
      <vt:lpstr>Situational crime prevention- SWANSEA</vt:lpstr>
      <vt:lpstr>An introduction to positivism</vt:lpstr>
      <vt:lpstr>THINKPOINT QUESTIONS  (Try to answer without looking at your notes)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Theories of crime</dc:title>
  <dc:creator>Laura Knight</dc:creator>
  <cp:lastModifiedBy>Laura Knight</cp:lastModifiedBy>
  <cp:revision>39</cp:revision>
  <cp:lastPrinted>2018-08-16T10:37:19Z</cp:lastPrinted>
  <dcterms:created xsi:type="dcterms:W3CDTF">2018-08-07T12:42:39Z</dcterms:created>
  <dcterms:modified xsi:type="dcterms:W3CDTF">2022-10-10T19:50:23Z</dcterms:modified>
</cp:coreProperties>
</file>