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sldIdLst>
    <p:sldId id="271" r:id="rId5"/>
    <p:sldId id="272" r:id="rId6"/>
    <p:sldId id="259" r:id="rId7"/>
    <p:sldId id="265" r:id="rId8"/>
    <p:sldId id="269" r:id="rId9"/>
    <p:sldId id="266" r:id="rId10"/>
    <p:sldId id="261" r:id="rId11"/>
    <p:sldId id="267" r:id="rId12"/>
    <p:sldId id="26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13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66DED-6D42-4123-999A-7D3E3868698F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899B1-6F38-4C8A-92DA-900CB5E3AF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19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EA54998-A91B-4307-A713-5B8FB29189A8}" type="slidenum">
              <a:rPr lang="en-GB" altLang="en-US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507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04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37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455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360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047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773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505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988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17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272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67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442188"/>
            <a:ext cx="10363200" cy="1470025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br>
              <a:rPr lang="en-GB" altLang="en-US" dirty="0">
                <a:solidFill>
                  <a:schemeClr val="bg1">
                    <a:lumMod val="8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altLang="en-US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Module: BMSK4006</a:t>
            </a:r>
            <a:endParaRPr lang="en-GB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2391" y="3535893"/>
            <a:ext cx="9760226" cy="1752600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Managing Enterprise in 21</a:t>
            </a:r>
            <a:r>
              <a:rPr lang="en-GB" sz="4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</a:t>
            </a:r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Century</a:t>
            </a:r>
          </a:p>
          <a:p>
            <a:endParaRPr lang="en-GB" sz="4400" dirty="0">
              <a:latin typeface="Arial Rounded MT Bold" panose="020F0704030504030204" pitchFamily="34" charset="0"/>
            </a:endParaRPr>
          </a:p>
          <a:p>
            <a:r>
              <a:rPr lang="en-GB" sz="4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SESSION 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1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30609" y="1798983"/>
            <a:ext cx="10363200" cy="132519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Marketing Essentials for </a:t>
            </a:r>
            <a:b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Small Businesses</a:t>
            </a:r>
            <a:endParaRPr lang="en-GB" sz="6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870402"/>
      </p:ext>
    </p:extLst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/>
              <a:t>Elements of a marketing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Know your market and its customers</a:t>
            </a:r>
          </a:p>
          <a:p>
            <a:r>
              <a:rPr lang="en-GB" altLang="en-US" dirty="0"/>
              <a:t>PEST Analysis</a:t>
            </a:r>
          </a:p>
          <a:p>
            <a:r>
              <a:rPr lang="en-GB" altLang="en-US" dirty="0"/>
              <a:t>Segmentation </a:t>
            </a:r>
          </a:p>
          <a:p>
            <a:r>
              <a:rPr lang="en-GB" altLang="en-US" dirty="0"/>
              <a:t>Targeting</a:t>
            </a:r>
          </a:p>
          <a:p>
            <a:r>
              <a:rPr lang="en-GB" altLang="en-US" dirty="0"/>
              <a:t>Positioning</a:t>
            </a:r>
          </a:p>
          <a:p>
            <a:r>
              <a:rPr lang="en-GB" altLang="en-US" dirty="0"/>
              <a:t>SMART objectives</a:t>
            </a:r>
          </a:p>
          <a:p>
            <a:r>
              <a:rPr lang="en-GB" altLang="en-US" dirty="0"/>
              <a:t>7Ps </a:t>
            </a:r>
          </a:p>
          <a:p>
            <a:r>
              <a:rPr lang="en-GB" altLang="en-US" dirty="0"/>
              <a:t>Competitor analysis</a:t>
            </a:r>
          </a:p>
        </p:txBody>
      </p:sp>
    </p:spTree>
    <p:extLst>
      <p:ext uri="{BB962C8B-B14F-4D97-AF65-F5344CB8AC3E}">
        <p14:creationId xmlns:p14="http://schemas.microsoft.com/office/powerpoint/2010/main" val="387682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63150-4606-40B2-9507-3A7F487C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45223"/>
            <a:ext cx="10972800" cy="4273061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/>
              <a:t>PEST</a:t>
            </a:r>
            <a:r>
              <a:rPr lang="en-GB" sz="3200" dirty="0"/>
              <a:t> is an acronym for Political, Economic, Social and Technological. </a:t>
            </a:r>
            <a:br>
              <a:rPr lang="en-GB" sz="3200" dirty="0"/>
            </a:br>
            <a:r>
              <a:rPr lang="en-GB" sz="3200" dirty="0"/>
              <a:t>This </a:t>
            </a:r>
            <a:r>
              <a:rPr lang="en-GB" sz="3200" b="1" dirty="0"/>
              <a:t>analysis</a:t>
            </a:r>
            <a:r>
              <a:rPr lang="en-GB" sz="3200" dirty="0"/>
              <a:t> is used to assess these four external factors in relation to your business situation. </a:t>
            </a:r>
            <a:br>
              <a:rPr lang="en-GB" sz="3200" dirty="0"/>
            </a:br>
            <a:r>
              <a:rPr lang="en-GB" sz="3200" dirty="0"/>
              <a:t>Basically, a </a:t>
            </a:r>
            <a:r>
              <a:rPr lang="en-GB" sz="3200" b="1" dirty="0"/>
              <a:t>PEST analysis</a:t>
            </a:r>
            <a:r>
              <a:rPr lang="en-GB" sz="3200" dirty="0"/>
              <a:t> helps you determine how these factors will affect the performance and activities of your business in the long-term.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D52D48-1CF3-40ED-8F65-BCEF18BCF1A2}"/>
              </a:ext>
            </a:extLst>
          </p:cNvPr>
          <p:cNvSpPr txBox="1">
            <a:spLocks/>
          </p:cNvSpPr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/>
              <a:t>PEST Analysis</a:t>
            </a:r>
          </a:p>
        </p:txBody>
      </p:sp>
    </p:spTree>
    <p:extLst>
      <p:ext uri="{BB962C8B-B14F-4D97-AF65-F5344CB8AC3E}">
        <p14:creationId xmlns:p14="http://schemas.microsoft.com/office/powerpoint/2010/main" val="2972629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940833F-E394-42FD-A96E-EE86C2674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669925"/>
          </a:xfrm>
        </p:spPr>
        <p:txBody>
          <a:bodyPr>
            <a:normAutofit/>
          </a:bodyPr>
          <a:lstStyle/>
          <a:p>
            <a:r>
              <a:rPr lang="en-US" sz="3600" dirty="0"/>
              <a:t>Discussion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A93B46B-D993-4D39-AF46-83B025AD3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789" y="1628779"/>
            <a:ext cx="10359038" cy="39814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BA0F349-C3F8-4C5A-B079-16DBAD6582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4325" y="958853"/>
            <a:ext cx="6686550" cy="669926"/>
          </a:xfrm>
        </p:spPr>
        <p:txBody>
          <a:bodyPr>
            <a:noAutofit/>
          </a:bodyPr>
          <a:lstStyle/>
          <a:p>
            <a:r>
              <a:rPr lang="en-US" sz="2000" dirty="0"/>
              <a:t>Could you name some factors for each category?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34620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F020C23-D2B9-4308-9189-8FACA8A49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14542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/>
              <a:t>PEST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EDF70D-A0C8-4783-8A92-2B7604E35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07148" y="1147029"/>
            <a:ext cx="9799760" cy="45679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9889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238" y="274638"/>
            <a:ext cx="11169162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/>
              <a:t>The advantages of market segmentation</a:t>
            </a:r>
          </a:p>
        </p:txBody>
      </p:sp>
      <p:grpSp>
        <p:nvGrpSpPr>
          <p:cNvPr id="11267" name="Group 22"/>
          <p:cNvGrpSpPr>
            <a:grpSpLocks/>
          </p:cNvGrpSpPr>
          <p:nvPr/>
        </p:nvGrpSpPr>
        <p:grpSpPr bwMode="auto">
          <a:xfrm>
            <a:off x="1359268" y="1123831"/>
            <a:ext cx="8857393" cy="4388948"/>
            <a:chOff x="1268413" y="1019175"/>
            <a:chExt cx="6527800" cy="5383213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4572000" y="4432300"/>
              <a:ext cx="0" cy="525463"/>
            </a:xfrm>
            <a:prstGeom prst="line">
              <a:avLst/>
            </a:prstGeom>
            <a:noFill/>
            <a:ln w="25400">
              <a:solidFill>
                <a:srgbClr val="FF0033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>
              <a:off x="4572000" y="2454275"/>
              <a:ext cx="0" cy="525463"/>
            </a:xfrm>
            <a:prstGeom prst="line">
              <a:avLst/>
            </a:prstGeom>
            <a:noFill/>
            <a:ln w="25400">
              <a:solidFill>
                <a:srgbClr val="FF0033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1270" name="Group 9"/>
            <p:cNvGrpSpPr>
              <a:grpSpLocks/>
            </p:cNvGrpSpPr>
            <p:nvPr/>
          </p:nvGrpSpPr>
          <p:grpSpPr bwMode="auto">
            <a:xfrm>
              <a:off x="3748088" y="4979988"/>
              <a:ext cx="1647825" cy="1422400"/>
              <a:chOff x="2361" y="3137"/>
              <a:chExt cx="1038" cy="896"/>
            </a:xfrm>
          </p:grpSpPr>
          <p:sp>
            <p:nvSpPr>
              <p:cNvPr id="6" name="Oval 7"/>
              <p:cNvSpPr>
                <a:spLocks noChangeArrowheads="1"/>
              </p:cNvSpPr>
              <p:nvPr/>
            </p:nvSpPr>
            <p:spPr bwMode="auto">
              <a:xfrm>
                <a:off x="2395" y="3137"/>
                <a:ext cx="958" cy="896"/>
              </a:xfrm>
              <a:prstGeom prst="ellipse">
                <a:avLst/>
              </a:prstGeom>
              <a:solidFill>
                <a:srgbClr val="FFFFCC"/>
              </a:solidFill>
              <a:ln w="25400">
                <a:solidFill>
                  <a:srgbClr val="87A587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7" name="Rectangle 8"/>
              <p:cNvSpPr>
                <a:spLocks noChangeArrowheads="1"/>
              </p:cNvSpPr>
              <p:nvPr/>
            </p:nvSpPr>
            <p:spPr bwMode="auto">
              <a:xfrm>
                <a:off x="2361" y="3378"/>
                <a:ext cx="1038" cy="4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algn="ctr" defTabSz="762000" eaLnBrk="0" hangingPunct="0">
                  <a:defRPr/>
                </a:pPr>
                <a:r>
                  <a:rPr lang="en-US" sz="1600" kern="0" dirty="0">
                    <a:latin typeface="Arial" charset="0"/>
                  </a:rPr>
                  <a:t>Opportunities and threats</a:t>
                </a:r>
              </a:p>
            </p:txBody>
          </p:sp>
        </p:grpSp>
        <p:grpSp>
          <p:nvGrpSpPr>
            <p:cNvPr id="11271" name="Group 12"/>
            <p:cNvGrpSpPr>
              <a:grpSpLocks/>
            </p:cNvGrpSpPr>
            <p:nvPr/>
          </p:nvGrpSpPr>
          <p:grpSpPr bwMode="auto">
            <a:xfrm>
              <a:off x="3806825" y="1019175"/>
              <a:ext cx="1530350" cy="1422400"/>
              <a:chOff x="2398" y="642"/>
              <a:chExt cx="964" cy="896"/>
            </a:xfrm>
          </p:grpSpPr>
          <p:sp>
            <p:nvSpPr>
              <p:cNvPr id="9" name="Oval 10"/>
              <p:cNvSpPr>
                <a:spLocks noChangeArrowheads="1"/>
              </p:cNvSpPr>
              <p:nvPr/>
            </p:nvSpPr>
            <p:spPr bwMode="auto">
              <a:xfrm>
                <a:off x="2402" y="642"/>
                <a:ext cx="958" cy="896"/>
              </a:xfrm>
              <a:prstGeom prst="ellipse">
                <a:avLst/>
              </a:prstGeom>
              <a:solidFill>
                <a:srgbClr val="FFFFCC"/>
              </a:solidFill>
              <a:ln w="25400">
                <a:solidFill>
                  <a:srgbClr val="87A587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11"/>
              <p:cNvSpPr>
                <a:spLocks noChangeArrowheads="1"/>
              </p:cNvSpPr>
              <p:nvPr/>
            </p:nvSpPr>
            <p:spPr bwMode="auto">
              <a:xfrm>
                <a:off x="2398" y="800"/>
                <a:ext cx="964" cy="5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algn="ctr" defTabSz="762000" eaLnBrk="0" hangingPunct="0">
                  <a:defRPr/>
                </a:pPr>
                <a:r>
                  <a:rPr lang="en-US" sz="1600" kern="0" dirty="0">
                    <a:latin typeface="Arial" charset="0"/>
                  </a:rPr>
                  <a:t>Target market selection</a:t>
                </a:r>
              </a:p>
            </p:txBody>
          </p:sp>
        </p:grpSp>
        <p:grpSp>
          <p:nvGrpSpPr>
            <p:cNvPr id="11272" name="Group 24"/>
            <p:cNvGrpSpPr>
              <a:grpSpLocks/>
            </p:cNvGrpSpPr>
            <p:nvPr/>
          </p:nvGrpSpPr>
          <p:grpSpPr bwMode="auto">
            <a:xfrm>
              <a:off x="1268413" y="2984500"/>
              <a:ext cx="6527800" cy="1422400"/>
              <a:chOff x="799" y="1880"/>
              <a:chExt cx="4112" cy="896"/>
            </a:xfrm>
          </p:grpSpPr>
          <p:sp>
            <p:nvSpPr>
              <p:cNvPr id="12" name="Line 13"/>
              <p:cNvSpPr>
                <a:spLocks noChangeShapeType="1"/>
              </p:cNvSpPr>
              <p:nvPr/>
            </p:nvSpPr>
            <p:spPr bwMode="auto">
              <a:xfrm>
                <a:off x="3370" y="2329"/>
                <a:ext cx="565" cy="0"/>
              </a:xfrm>
              <a:prstGeom prst="line">
                <a:avLst/>
              </a:prstGeom>
              <a:noFill/>
              <a:ln w="25400">
                <a:solidFill>
                  <a:srgbClr val="FF0033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Line 14"/>
              <p:cNvSpPr>
                <a:spLocks noChangeShapeType="1"/>
              </p:cNvSpPr>
              <p:nvPr/>
            </p:nvSpPr>
            <p:spPr bwMode="auto">
              <a:xfrm>
                <a:off x="1826" y="2329"/>
                <a:ext cx="565" cy="0"/>
              </a:xfrm>
              <a:prstGeom prst="line">
                <a:avLst/>
              </a:prstGeom>
              <a:noFill/>
              <a:ln w="25400">
                <a:solidFill>
                  <a:srgbClr val="FF0033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eaLnBrk="0" hangingPunct="0">
                  <a:defRPr/>
                </a:pPr>
                <a:endParaRPr lang="en-GB" sz="2400" kern="0">
                  <a:solidFill>
                    <a:srgbClr val="919191"/>
                  </a:solidFill>
                  <a:latin typeface="Times New Roman" pitchFamily="18" charset="0"/>
                </a:endParaRPr>
              </a:p>
            </p:txBody>
          </p:sp>
          <p:grpSp>
            <p:nvGrpSpPr>
              <p:cNvPr id="11275" name="Group 17"/>
              <p:cNvGrpSpPr>
                <a:grpSpLocks/>
              </p:cNvGrpSpPr>
              <p:nvPr/>
            </p:nvGrpSpPr>
            <p:grpSpPr bwMode="auto">
              <a:xfrm>
                <a:off x="2295" y="1880"/>
                <a:ext cx="1171" cy="896"/>
                <a:chOff x="2295" y="1880"/>
                <a:chExt cx="1171" cy="896"/>
              </a:xfrm>
            </p:grpSpPr>
            <p:sp>
              <p:nvSpPr>
                <p:cNvPr id="21" name="Oval 15"/>
                <p:cNvSpPr>
                  <a:spLocks noChangeArrowheads="1"/>
                </p:cNvSpPr>
                <p:nvPr/>
              </p:nvSpPr>
              <p:spPr bwMode="auto">
                <a:xfrm>
                  <a:off x="2401" y="1880"/>
                  <a:ext cx="958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22" name="Rectangle 16"/>
                <p:cNvSpPr>
                  <a:spLocks noChangeArrowheads="1"/>
                </p:cNvSpPr>
                <p:nvPr/>
              </p:nvSpPr>
              <p:spPr bwMode="auto">
                <a:xfrm>
                  <a:off x="2295" y="2107"/>
                  <a:ext cx="1170" cy="40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b="1" kern="0" dirty="0">
                      <a:latin typeface="Arial" charset="0"/>
                    </a:rPr>
                    <a:t>Market segmentation</a:t>
                  </a:r>
                </a:p>
              </p:txBody>
            </p:sp>
          </p:grpSp>
          <p:grpSp>
            <p:nvGrpSpPr>
              <p:cNvPr id="11276" name="Group 20"/>
              <p:cNvGrpSpPr>
                <a:grpSpLocks/>
              </p:cNvGrpSpPr>
              <p:nvPr/>
            </p:nvGrpSpPr>
            <p:grpSpPr bwMode="auto">
              <a:xfrm>
                <a:off x="3947" y="1880"/>
                <a:ext cx="964" cy="896"/>
                <a:chOff x="3947" y="1880"/>
                <a:chExt cx="964" cy="896"/>
              </a:xfrm>
            </p:grpSpPr>
            <p:sp>
              <p:nvSpPr>
                <p:cNvPr id="19" name="Oval 18"/>
                <p:cNvSpPr>
                  <a:spLocks noChangeArrowheads="1"/>
                </p:cNvSpPr>
                <p:nvPr/>
              </p:nvSpPr>
              <p:spPr bwMode="auto">
                <a:xfrm>
                  <a:off x="3952" y="1880"/>
                  <a:ext cx="959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20" name="Rectangle 19"/>
                <p:cNvSpPr>
                  <a:spLocks noChangeArrowheads="1"/>
                </p:cNvSpPr>
                <p:nvPr/>
              </p:nvSpPr>
              <p:spPr bwMode="auto">
                <a:xfrm>
                  <a:off x="3947" y="2041"/>
                  <a:ext cx="964" cy="5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kern="0" dirty="0">
                      <a:latin typeface="Arial" charset="0"/>
                    </a:rPr>
                    <a:t>Tailored marketing mix</a:t>
                  </a:r>
                </a:p>
              </p:txBody>
            </p:sp>
          </p:grpSp>
          <p:grpSp>
            <p:nvGrpSpPr>
              <p:cNvPr id="11277" name="Group 23"/>
              <p:cNvGrpSpPr>
                <a:grpSpLocks/>
              </p:cNvGrpSpPr>
              <p:nvPr/>
            </p:nvGrpSpPr>
            <p:grpSpPr bwMode="auto">
              <a:xfrm>
                <a:off x="799" y="1880"/>
                <a:ext cx="1076" cy="896"/>
                <a:chOff x="799" y="1880"/>
                <a:chExt cx="1076" cy="896"/>
              </a:xfrm>
            </p:grpSpPr>
            <p:sp>
              <p:nvSpPr>
                <p:cNvPr id="17" name="Oval 21"/>
                <p:cNvSpPr>
                  <a:spLocks noChangeArrowheads="1"/>
                </p:cNvSpPr>
                <p:nvPr/>
              </p:nvSpPr>
              <p:spPr bwMode="auto">
                <a:xfrm>
                  <a:off x="852" y="1880"/>
                  <a:ext cx="958" cy="896"/>
                </a:xfrm>
                <a:prstGeom prst="ellipse">
                  <a:avLst/>
                </a:prstGeom>
                <a:solidFill>
                  <a:srgbClr val="FFFFCC"/>
                </a:solidFill>
                <a:ln w="25400">
                  <a:solidFill>
                    <a:srgbClr val="87A587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>
                    <a:defRPr/>
                  </a:pPr>
                  <a:endParaRPr lang="en-GB" sz="2400" kern="0">
                    <a:solidFill>
                      <a:srgbClr val="919191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18" name="Rectangle 22"/>
                <p:cNvSpPr>
                  <a:spLocks noChangeArrowheads="1"/>
                </p:cNvSpPr>
                <p:nvPr/>
              </p:nvSpPr>
              <p:spPr bwMode="auto">
                <a:xfrm>
                  <a:off x="799" y="2200"/>
                  <a:ext cx="1076" cy="23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90488" tIns="44450" rIns="90488" bIns="44450">
                  <a:spAutoFit/>
                </a:bodyPr>
                <a:lstStyle/>
                <a:p>
                  <a:pPr algn="ctr" defTabSz="762000" eaLnBrk="0" hangingPunct="0">
                    <a:defRPr/>
                  </a:pPr>
                  <a:r>
                    <a:rPr lang="en-US" sz="1600" kern="0" dirty="0">
                      <a:latin typeface="Arial" charset="0"/>
                    </a:rPr>
                    <a:t>Differentiation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866384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08A5A11-DF63-4B80-A918-630639089C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/>
              <a:t>Target Market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DB7E65-BD88-4902-8281-0C884CFC4504}"/>
              </a:ext>
            </a:extLst>
          </p:cNvPr>
          <p:cNvSpPr/>
          <p:nvPr/>
        </p:nvSpPr>
        <p:spPr>
          <a:xfrm>
            <a:off x="609600" y="1417638"/>
            <a:ext cx="1133035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 target market is the market a company wants to sell its products and services to, and it includes a targeted set of customers for whom it directs its marketing efforts. </a:t>
            </a:r>
          </a:p>
          <a:p>
            <a:r>
              <a:rPr lang="en-GB" sz="36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Identifying the target market is an essential step in the development of a marketing plan.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37484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DB2E91-6378-4182-BC13-16439B3074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9387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600" b="1" dirty="0"/>
              <a:t>Target Market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8D1EDC-F891-4FEB-8F80-E4C8F0AEBB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839" t="7518" r="3789" b="7006"/>
          <a:stretch/>
        </p:blipFill>
        <p:spPr>
          <a:xfrm>
            <a:off x="1266091" y="1072663"/>
            <a:ext cx="9164517" cy="4607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192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61AD-E9CA-4DEE-A877-4D6DCEA9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91449"/>
            <a:ext cx="10972800" cy="3915051"/>
          </a:xfrm>
        </p:spPr>
        <p:txBody>
          <a:bodyPr>
            <a:normAutofit fontScale="90000"/>
          </a:bodyPr>
          <a:lstStyle/>
          <a:p>
            <a:pPr algn="l"/>
            <a:r>
              <a:rPr lang="en-GB" b="1">
                <a:solidFill>
                  <a:srgbClr val="0070C0"/>
                </a:solidFill>
              </a:rPr>
              <a:t>Further Research</a:t>
            </a:r>
            <a:br>
              <a:rPr lang="en-GB" b="1" dirty="0">
                <a:solidFill>
                  <a:srgbClr val="0070C0"/>
                </a:solidFill>
              </a:rPr>
            </a:b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/>
              <a:t>-</a:t>
            </a:r>
            <a:r>
              <a:rPr lang="en-GB" sz="4000" b="1" dirty="0"/>
              <a:t>Conduct a PEST analysis on your business venture.</a:t>
            </a: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-Identify the target market for your venture.</a:t>
            </a:r>
            <a:br>
              <a:rPr lang="en-GB" sz="4000" b="1" dirty="0"/>
            </a:br>
            <a:br>
              <a:rPr lang="en-GB" sz="4000" b="1" dirty="0"/>
            </a:b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601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Distribution_Groups xmlns="29175ae9-5035-4541-baef-9062a3a44232" xsi:nil="true"/>
    <LMS_Mappings xmlns="29175ae9-5035-4541-baef-9062a3a44232" xsi:nil="true"/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Math_Settings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01F1D0C4-2A48-4A66-9825-1DF7DE7A07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02D88B-EFC3-485B-9273-93641B0789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D6AFB1-459A-4FCF-A6AD-DCAF3813ED89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215</Words>
  <Application>Microsoft Office PowerPoint</Application>
  <PresentationFormat>Widescreen</PresentationFormat>
  <Paragraphs>31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Arial</vt:lpstr>
      <vt:lpstr>Arial Rounded MT Bold</vt:lpstr>
      <vt:lpstr>Calibri</vt:lpstr>
      <vt:lpstr>Myriad Pro</vt:lpstr>
      <vt:lpstr>Times New Roman</vt:lpstr>
      <vt:lpstr>20140311PresentationUWTSDTemplate</vt:lpstr>
      <vt:lpstr>CertHE Skills for the Workplace Module: BMSK4006</vt:lpstr>
      <vt:lpstr>  Marketing Essentials for  Small Businesses</vt:lpstr>
      <vt:lpstr>Elements of a marketing plan</vt:lpstr>
      <vt:lpstr>PEST is an acronym for Political, Economic, Social and Technological.  This analysis is used to assess these four external factors in relation to your business situation.  Basically, a PEST analysis helps you determine how these factors will affect the performance and activities of your business in the long-term.</vt:lpstr>
      <vt:lpstr>Discussion</vt:lpstr>
      <vt:lpstr>PEST Analysis</vt:lpstr>
      <vt:lpstr>The advantages of market segmentation</vt:lpstr>
      <vt:lpstr>Target Market</vt:lpstr>
      <vt:lpstr>Target Market</vt:lpstr>
      <vt:lpstr>Further Research  -Conduct a PEST analysis on your business venture.   -Identify the target market for your venture.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Julia Ault</cp:lastModifiedBy>
  <cp:revision>6</cp:revision>
  <dcterms:created xsi:type="dcterms:W3CDTF">2020-04-07T13:34:29Z</dcterms:created>
  <dcterms:modified xsi:type="dcterms:W3CDTF">2020-06-09T18:43:12Z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