
<file path=[Content_Types].xml><?xml version="1.0" encoding="utf-8"?>
<Types xmlns="http://schemas.openxmlformats.org/package/2006/content-types">
  <Default Extension="gif" ContentType="image/gif"/>
  <Default Extension="jpe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6.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7.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8.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1.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15.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notesSlides/notesSlide16.xml" ContentType="application/vnd.openxmlformats-officedocument.presentationml.notesSlide+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notesSlides/notesSlide17.xml" ContentType="application/vnd.openxmlformats-officedocument.presentationml.notesSlide+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notesSlides/notesSlide18.xml" ContentType="application/vnd.openxmlformats-officedocument.presentationml.notesSlide+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notesSlides/notesSlide19.xml" ContentType="application/vnd.openxmlformats-officedocument.presentationml.notesSlide+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ppt/notesSlides/notesSlide22.xml" ContentType="application/vnd.openxmlformats-officedocument.presentationml.notesSlide+xml"/>
  <Override PartName="/ppt/diagrams/data17.xml" ContentType="application/vnd.openxmlformats-officedocument.drawingml.diagramData+xml"/>
  <Override PartName="/ppt/diagrams/layout17.xml" ContentType="application/vnd.openxmlformats-officedocument.drawingml.diagramLayout+xml"/>
  <Override PartName="/ppt/diagrams/quickStyle17.xml" ContentType="application/vnd.openxmlformats-officedocument.drawingml.diagramStyle+xml"/>
  <Override PartName="/ppt/diagrams/colors17.xml" ContentType="application/vnd.openxmlformats-officedocument.drawingml.diagramColors+xml"/>
  <Override PartName="/ppt/diagrams/drawing17.xml" ContentType="application/vnd.ms-office.drawingml.diagramDrawing+xml"/>
  <Override PartName="/ppt/notesSlides/notesSlide23.xml" ContentType="application/vnd.openxmlformats-officedocument.presentationml.notesSlide+xml"/>
  <Override PartName="/ppt/diagrams/data18.xml" ContentType="application/vnd.openxmlformats-officedocument.drawingml.diagramData+xml"/>
  <Override PartName="/ppt/diagrams/layout18.xml" ContentType="application/vnd.openxmlformats-officedocument.drawingml.diagramLayout+xml"/>
  <Override PartName="/ppt/diagrams/quickStyle18.xml" ContentType="application/vnd.openxmlformats-officedocument.drawingml.diagramStyle+xml"/>
  <Override PartName="/ppt/diagrams/colors18.xml" ContentType="application/vnd.openxmlformats-officedocument.drawingml.diagramColors+xml"/>
  <Override PartName="/ppt/diagrams/drawing18.xml" ContentType="application/vnd.ms-office.drawingml.diagramDrawing+xml"/>
  <Override PartName="/ppt/notesSlides/notesSlide24.xml" ContentType="application/vnd.openxmlformats-officedocument.presentationml.notesSlide+xml"/>
  <Override PartName="/ppt/diagrams/data19.xml" ContentType="application/vnd.openxmlformats-officedocument.drawingml.diagramData+xml"/>
  <Override PartName="/ppt/diagrams/layout19.xml" ContentType="application/vnd.openxmlformats-officedocument.drawingml.diagramLayout+xml"/>
  <Override PartName="/ppt/diagrams/quickStyle19.xml" ContentType="application/vnd.openxmlformats-officedocument.drawingml.diagramStyle+xml"/>
  <Override PartName="/ppt/diagrams/colors19.xml" ContentType="application/vnd.openxmlformats-officedocument.drawingml.diagramColors+xml"/>
  <Override PartName="/ppt/diagrams/drawing19.xml" ContentType="application/vnd.ms-office.drawingml.diagramDrawing+xml"/>
  <Override PartName="/ppt/notesSlides/notesSlide25.xml" ContentType="application/vnd.openxmlformats-officedocument.presentationml.notesSlide+xml"/>
  <Override PartName="/ppt/diagrams/data20.xml" ContentType="application/vnd.openxmlformats-officedocument.drawingml.diagramData+xml"/>
  <Override PartName="/ppt/diagrams/layout20.xml" ContentType="application/vnd.openxmlformats-officedocument.drawingml.diagramLayout+xml"/>
  <Override PartName="/ppt/diagrams/quickStyle20.xml" ContentType="application/vnd.openxmlformats-officedocument.drawingml.diagramStyle+xml"/>
  <Override PartName="/ppt/diagrams/colors20.xml" ContentType="application/vnd.openxmlformats-officedocument.drawingml.diagramColors+xml"/>
  <Override PartName="/ppt/diagrams/drawing20.xml" ContentType="application/vnd.ms-office.drawingml.diagramDrawing+xml"/>
  <Override PartName="/ppt/notesSlides/notesSlide26.xml" ContentType="application/vnd.openxmlformats-officedocument.presentationml.notesSlide+xml"/>
  <Override PartName="/ppt/diagrams/data21.xml" ContentType="application/vnd.openxmlformats-officedocument.drawingml.diagramData+xml"/>
  <Override PartName="/ppt/diagrams/layout21.xml" ContentType="application/vnd.openxmlformats-officedocument.drawingml.diagramLayout+xml"/>
  <Override PartName="/ppt/diagrams/quickStyle21.xml" ContentType="application/vnd.openxmlformats-officedocument.drawingml.diagramStyle+xml"/>
  <Override PartName="/ppt/diagrams/colors21.xml" ContentType="application/vnd.openxmlformats-officedocument.drawingml.diagramColors+xml"/>
  <Override PartName="/ppt/diagrams/drawing21.xml" ContentType="application/vnd.ms-office.drawingml.diagramDrawing+xml"/>
  <Override PartName="/ppt/notesSlides/notesSlide27.xml" ContentType="application/vnd.openxmlformats-officedocument.presentationml.notesSlide+xml"/>
  <Override PartName="/ppt/diagrams/data22.xml" ContentType="application/vnd.openxmlformats-officedocument.drawingml.diagramData+xml"/>
  <Override PartName="/ppt/diagrams/layout22.xml" ContentType="application/vnd.openxmlformats-officedocument.drawingml.diagramLayout+xml"/>
  <Override PartName="/ppt/diagrams/quickStyle22.xml" ContentType="application/vnd.openxmlformats-officedocument.drawingml.diagramStyle+xml"/>
  <Override PartName="/ppt/diagrams/colors22.xml" ContentType="application/vnd.openxmlformats-officedocument.drawingml.diagramColors+xml"/>
  <Override PartName="/ppt/diagrams/drawing22.xml" ContentType="application/vnd.ms-office.drawingml.diagramDrawing+xml"/>
  <Override PartName="/ppt/notesSlides/notesSlide28.xml" ContentType="application/vnd.openxmlformats-officedocument.presentationml.notesSlide+xml"/>
  <Override PartName="/ppt/diagrams/data23.xml" ContentType="application/vnd.openxmlformats-officedocument.drawingml.diagramData+xml"/>
  <Override PartName="/ppt/diagrams/layout23.xml" ContentType="application/vnd.openxmlformats-officedocument.drawingml.diagramLayout+xml"/>
  <Override PartName="/ppt/diagrams/quickStyle23.xml" ContentType="application/vnd.openxmlformats-officedocument.drawingml.diagramStyle+xml"/>
  <Override PartName="/ppt/diagrams/colors23.xml" ContentType="application/vnd.openxmlformats-officedocument.drawingml.diagramColors+xml"/>
  <Override PartName="/ppt/diagrams/drawing23.xml" ContentType="application/vnd.ms-office.drawingml.diagramDrawing+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diagrams/data24.xml" ContentType="application/vnd.openxmlformats-officedocument.drawingml.diagramData+xml"/>
  <Override PartName="/ppt/diagrams/layout24.xml" ContentType="application/vnd.openxmlformats-officedocument.drawingml.diagramLayout+xml"/>
  <Override PartName="/ppt/diagrams/quickStyle24.xml" ContentType="application/vnd.openxmlformats-officedocument.drawingml.diagramStyle+xml"/>
  <Override PartName="/ppt/diagrams/colors24.xml" ContentType="application/vnd.openxmlformats-officedocument.drawingml.diagramColors+xml"/>
  <Override PartName="/ppt/diagrams/drawing24.xml" ContentType="application/vnd.ms-office.drawingml.diagramDrawing+xml"/>
  <Override PartName="/ppt/notesSlides/notesSlide31.xml" ContentType="application/vnd.openxmlformats-officedocument.presentationml.notesSlide+xml"/>
  <Override PartName="/ppt/notesSlides/notesSlide3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44" r:id="rId1"/>
  </p:sldMasterIdLst>
  <p:notesMasterIdLst>
    <p:notesMasterId r:id="rId35"/>
  </p:notesMasterIdLst>
  <p:handoutMasterIdLst>
    <p:handoutMasterId r:id="rId36"/>
  </p:handoutMasterIdLst>
  <p:sldIdLst>
    <p:sldId id="284" r:id="rId2"/>
    <p:sldId id="325" r:id="rId3"/>
    <p:sldId id="285" r:id="rId4"/>
    <p:sldId id="286" r:id="rId5"/>
    <p:sldId id="287" r:id="rId6"/>
    <p:sldId id="313" r:id="rId7"/>
    <p:sldId id="318" r:id="rId8"/>
    <p:sldId id="316" r:id="rId9"/>
    <p:sldId id="317" r:id="rId10"/>
    <p:sldId id="319" r:id="rId11"/>
    <p:sldId id="315" r:id="rId12"/>
    <p:sldId id="290" r:id="rId13"/>
    <p:sldId id="289" r:id="rId14"/>
    <p:sldId id="288" r:id="rId15"/>
    <p:sldId id="291" r:id="rId16"/>
    <p:sldId id="292" r:id="rId17"/>
    <p:sldId id="297" r:id="rId18"/>
    <p:sldId id="296" r:id="rId19"/>
    <p:sldId id="314" r:id="rId20"/>
    <p:sldId id="295" r:id="rId21"/>
    <p:sldId id="324" r:id="rId22"/>
    <p:sldId id="298" r:id="rId23"/>
    <p:sldId id="300" r:id="rId24"/>
    <p:sldId id="308" r:id="rId25"/>
    <p:sldId id="305" r:id="rId26"/>
    <p:sldId id="306" r:id="rId27"/>
    <p:sldId id="301" r:id="rId28"/>
    <p:sldId id="304" r:id="rId29"/>
    <p:sldId id="303" r:id="rId30"/>
    <p:sldId id="310" r:id="rId31"/>
    <p:sldId id="311" r:id="rId32"/>
    <p:sldId id="312" r:id="rId33"/>
    <p:sldId id="320" r:id="rId3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modifyVerifier cryptProviderType="rsaAES" cryptAlgorithmClass="hash" cryptAlgorithmType="typeAny" cryptAlgorithmSid="14" spinCount="100000" saltData="iVF6CI6yoWfPvA8zGEmoPg==" hashData="KEzxZGxm2G6jWdKNCd80nziNBu6fLjWVnOdrtywfd04MZ3J/oy6SihT7rYv7KWy4it/GQ9FjdynR+FptbdHh7g=="/>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E3CFE"/>
    <a:srgbClr val="CD1141"/>
    <a:srgbClr val="42516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14" autoAdjust="0"/>
    <p:restoredTop sz="64830" autoAdjust="0"/>
  </p:normalViewPr>
  <p:slideViewPr>
    <p:cSldViewPr snapToGrid="0">
      <p:cViewPr varScale="1">
        <p:scale>
          <a:sx n="55" d="100"/>
          <a:sy n="55" d="100"/>
        </p:scale>
        <p:origin x="1742" y="53"/>
      </p:cViewPr>
      <p:guideLst/>
    </p:cSldViewPr>
  </p:slideViewPr>
  <p:outlineViewPr>
    <p:cViewPr>
      <p:scale>
        <a:sx n="33" d="100"/>
        <a:sy n="33" d="100"/>
      </p:scale>
      <p:origin x="0" y="-288"/>
    </p:cViewPr>
  </p:outlineViewPr>
  <p:notesTextViewPr>
    <p:cViewPr>
      <p:scale>
        <a:sx n="1" d="1"/>
        <a:sy n="1" d="1"/>
      </p:scale>
      <p:origin x="0" y="0"/>
    </p:cViewPr>
  </p:notesTextViewPr>
  <p:sorterViewPr>
    <p:cViewPr>
      <p:scale>
        <a:sx n="100" d="100"/>
        <a:sy n="100" d="100"/>
      </p:scale>
      <p:origin x="0" y="0"/>
    </p:cViewPr>
  </p:sorterViewPr>
  <p:notesViewPr>
    <p:cSldViewPr snapToGrid="0">
      <p:cViewPr varScale="1">
        <p:scale>
          <a:sx n="88" d="100"/>
          <a:sy n="88" d="100"/>
        </p:scale>
        <p:origin x="3822" y="108"/>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handoutMaster" Target="handoutMasters/handout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notesMaster" Target="notesMasters/notesMaster1.xml"/></Relationships>
</file>

<file path=ppt/diagrams/_rels/data14.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image" Target="../media/image10.png"/></Relationships>
</file>

<file path=ppt/diagrams/_rels/drawing14.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image" Target="../media/image10.pn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C32FE13-ED5B-429D-8C66-DB089364F464}" type="doc">
      <dgm:prSet loTypeId="urn:microsoft.com/office/officeart/2005/8/layout/process2" loCatId="process" qsTypeId="urn:microsoft.com/office/officeart/2005/8/quickstyle/simple1" qsCatId="simple" csTypeId="urn:microsoft.com/office/officeart/2005/8/colors/accent1_2" csCatId="accent1" phldr="1"/>
      <dgm:spPr/>
    </dgm:pt>
    <dgm:pt modelId="{3C039F93-E92C-427D-80C9-D6E07503254C}">
      <dgm:prSet phldrT="[Text]" custT="1"/>
      <dgm:spPr>
        <a:solidFill>
          <a:schemeClr val="accent2">
            <a:lumMod val="20000"/>
            <a:lumOff val="80000"/>
          </a:schemeClr>
        </a:solidFill>
        <a:ln>
          <a:solidFill>
            <a:schemeClr val="tx1"/>
          </a:solidFill>
        </a:ln>
      </dgm:spPr>
      <dgm:t>
        <a:bodyPr/>
        <a:lstStyle/>
        <a:p>
          <a:r>
            <a:rPr lang="en-US" sz="2400" dirty="0">
              <a:solidFill>
                <a:schemeClr val="tx1"/>
              </a:solidFill>
            </a:rPr>
            <a:t>CSE is a form of child sexual abuse. It occurs where an individual or group takes advantage of an imbalance of power to coerce, manipulate or deceive a child or young person under the age of 18 into sexual activity</a:t>
          </a:r>
        </a:p>
      </dgm:t>
    </dgm:pt>
    <dgm:pt modelId="{0F6C96A8-7E62-4CA4-B6B7-EAD52E94032F}" type="parTrans" cxnId="{7679D11B-BEDE-47F1-949A-CE0736A127CA}">
      <dgm:prSet/>
      <dgm:spPr/>
      <dgm:t>
        <a:bodyPr/>
        <a:lstStyle/>
        <a:p>
          <a:endParaRPr lang="en-US"/>
        </a:p>
      </dgm:t>
    </dgm:pt>
    <dgm:pt modelId="{92A22195-2B7A-41B1-BE96-D0B4980F16CE}" type="sibTrans" cxnId="{7679D11B-BEDE-47F1-949A-CE0736A127CA}">
      <dgm:prSet/>
      <dgm:spPr>
        <a:solidFill>
          <a:schemeClr val="accent2">
            <a:lumMod val="75000"/>
          </a:schemeClr>
        </a:solidFill>
        <a:ln>
          <a:solidFill>
            <a:schemeClr val="tx1"/>
          </a:solidFill>
        </a:ln>
      </dgm:spPr>
      <dgm:t>
        <a:bodyPr/>
        <a:lstStyle/>
        <a:p>
          <a:endParaRPr lang="en-US"/>
        </a:p>
      </dgm:t>
    </dgm:pt>
    <dgm:pt modelId="{6300B672-1C8B-40EB-BAC6-F9353D52C84C}">
      <dgm:prSet phldrT="[Text]" custT="1"/>
      <dgm:spPr>
        <a:solidFill>
          <a:schemeClr val="accent2">
            <a:lumMod val="40000"/>
            <a:lumOff val="60000"/>
          </a:schemeClr>
        </a:solidFill>
        <a:ln>
          <a:solidFill>
            <a:schemeClr val="tx1"/>
          </a:solidFill>
        </a:ln>
      </dgm:spPr>
      <dgm:t>
        <a:bodyPr/>
        <a:lstStyle/>
        <a:p>
          <a:r>
            <a:rPr lang="en-US" sz="2400" dirty="0">
              <a:solidFill>
                <a:schemeClr val="tx1"/>
              </a:solidFill>
            </a:rPr>
            <a:t>(a) In exchange for </a:t>
          </a:r>
          <a:r>
            <a:rPr lang="en-US" sz="2400" b="1" i="1" u="sng" dirty="0">
              <a:solidFill>
                <a:schemeClr val="tx1"/>
              </a:solidFill>
            </a:rPr>
            <a:t>something</a:t>
          </a:r>
          <a:r>
            <a:rPr lang="en-US" sz="2400" dirty="0">
              <a:solidFill>
                <a:schemeClr val="tx1"/>
              </a:solidFill>
            </a:rPr>
            <a:t> they need or want &amp;/or</a:t>
          </a:r>
        </a:p>
        <a:p>
          <a:r>
            <a:rPr lang="en-US" sz="2400" dirty="0">
              <a:solidFill>
                <a:schemeClr val="tx1"/>
              </a:solidFill>
            </a:rPr>
            <a:t>(b) For the financial advantage or increased status of the perpetrator or facilitator</a:t>
          </a:r>
        </a:p>
      </dgm:t>
    </dgm:pt>
    <dgm:pt modelId="{E779DD21-CA40-4859-A3E5-D9088C8ED649}" type="parTrans" cxnId="{CC3BA1EA-044D-4557-B0AE-A96A004BC193}">
      <dgm:prSet/>
      <dgm:spPr/>
      <dgm:t>
        <a:bodyPr/>
        <a:lstStyle/>
        <a:p>
          <a:endParaRPr lang="en-US"/>
        </a:p>
      </dgm:t>
    </dgm:pt>
    <dgm:pt modelId="{0EC03E2D-95A2-4E31-B837-4A39ED2DDE21}" type="sibTrans" cxnId="{CC3BA1EA-044D-4557-B0AE-A96A004BC193}">
      <dgm:prSet/>
      <dgm:spPr>
        <a:solidFill>
          <a:schemeClr val="accent2">
            <a:lumMod val="75000"/>
          </a:schemeClr>
        </a:solidFill>
        <a:ln>
          <a:solidFill>
            <a:schemeClr val="tx1"/>
          </a:solidFill>
        </a:ln>
      </dgm:spPr>
      <dgm:t>
        <a:bodyPr/>
        <a:lstStyle/>
        <a:p>
          <a:endParaRPr lang="en-US"/>
        </a:p>
      </dgm:t>
    </dgm:pt>
    <dgm:pt modelId="{85B649DD-CD7B-4F7F-8273-EEACA5D21CFF}">
      <dgm:prSet phldrT="[Text]" custT="1"/>
      <dgm:spPr>
        <a:solidFill>
          <a:schemeClr val="accent2">
            <a:lumMod val="60000"/>
            <a:lumOff val="40000"/>
          </a:schemeClr>
        </a:solidFill>
        <a:ln>
          <a:solidFill>
            <a:schemeClr val="tx1"/>
          </a:solidFill>
        </a:ln>
      </dgm:spPr>
      <dgm:t>
        <a:bodyPr/>
        <a:lstStyle/>
        <a:p>
          <a:r>
            <a:rPr lang="en-US" sz="2400" dirty="0">
              <a:solidFill>
                <a:schemeClr val="tx1"/>
              </a:solidFill>
            </a:rPr>
            <a:t>The victim may have been sexually exploited even if the sexual activity appears consensual</a:t>
          </a:r>
        </a:p>
        <a:p>
          <a:r>
            <a:rPr lang="en-US" sz="2400" b="1" i="1" u="sng" dirty="0">
              <a:solidFill>
                <a:schemeClr val="tx1"/>
              </a:solidFill>
            </a:rPr>
            <a:t>CSE does not always involve physical contact, it can also occur through the use of technology</a:t>
          </a:r>
        </a:p>
      </dgm:t>
    </dgm:pt>
    <dgm:pt modelId="{3128A062-B1D9-4DD5-BF35-A53D50A7EE55}" type="parTrans" cxnId="{9ABC12C5-CF43-4C10-A146-2DE094111A8A}">
      <dgm:prSet/>
      <dgm:spPr/>
      <dgm:t>
        <a:bodyPr/>
        <a:lstStyle/>
        <a:p>
          <a:endParaRPr lang="en-US"/>
        </a:p>
      </dgm:t>
    </dgm:pt>
    <dgm:pt modelId="{C0E1AA1D-8BFD-4F1F-9C2F-FDF650A8B9F0}" type="sibTrans" cxnId="{9ABC12C5-CF43-4C10-A146-2DE094111A8A}">
      <dgm:prSet/>
      <dgm:spPr/>
      <dgm:t>
        <a:bodyPr/>
        <a:lstStyle/>
        <a:p>
          <a:endParaRPr lang="en-US"/>
        </a:p>
      </dgm:t>
    </dgm:pt>
    <dgm:pt modelId="{6A3207B7-6BC0-4515-9A4D-3FACAA75B854}" type="pres">
      <dgm:prSet presAssocID="{2C32FE13-ED5B-429D-8C66-DB089364F464}" presName="linearFlow" presStyleCnt="0">
        <dgm:presLayoutVars>
          <dgm:resizeHandles val="exact"/>
        </dgm:presLayoutVars>
      </dgm:prSet>
      <dgm:spPr/>
    </dgm:pt>
    <dgm:pt modelId="{F7A90C1B-4E05-4BFD-A306-270EDDBC4852}" type="pres">
      <dgm:prSet presAssocID="{3C039F93-E92C-427D-80C9-D6E07503254C}" presName="node" presStyleLbl="node1" presStyleIdx="0" presStyleCnt="3" custScaleX="213202">
        <dgm:presLayoutVars>
          <dgm:bulletEnabled val="1"/>
        </dgm:presLayoutVars>
      </dgm:prSet>
      <dgm:spPr/>
    </dgm:pt>
    <dgm:pt modelId="{20EE2CE3-EFE7-4472-BE11-9F055277C070}" type="pres">
      <dgm:prSet presAssocID="{92A22195-2B7A-41B1-BE96-D0B4980F16CE}" presName="sibTrans" presStyleLbl="sibTrans2D1" presStyleIdx="0" presStyleCnt="2"/>
      <dgm:spPr/>
    </dgm:pt>
    <dgm:pt modelId="{B2A62F33-8969-4949-BFBB-08EF4CC032F7}" type="pres">
      <dgm:prSet presAssocID="{92A22195-2B7A-41B1-BE96-D0B4980F16CE}" presName="connectorText" presStyleLbl="sibTrans2D1" presStyleIdx="0" presStyleCnt="2"/>
      <dgm:spPr/>
    </dgm:pt>
    <dgm:pt modelId="{FB330954-9EE8-43E6-AB73-3AFA4254DD11}" type="pres">
      <dgm:prSet presAssocID="{6300B672-1C8B-40EB-BAC6-F9353D52C84C}" presName="node" presStyleLbl="node1" presStyleIdx="1" presStyleCnt="3" custScaleX="213202" custScaleY="90799">
        <dgm:presLayoutVars>
          <dgm:bulletEnabled val="1"/>
        </dgm:presLayoutVars>
      </dgm:prSet>
      <dgm:spPr/>
    </dgm:pt>
    <dgm:pt modelId="{006C084F-8D7B-4E2B-ADE2-926D6E8B9144}" type="pres">
      <dgm:prSet presAssocID="{0EC03E2D-95A2-4E31-B837-4A39ED2DDE21}" presName="sibTrans" presStyleLbl="sibTrans2D1" presStyleIdx="1" presStyleCnt="2"/>
      <dgm:spPr/>
    </dgm:pt>
    <dgm:pt modelId="{15FD5F52-23C7-4060-ADB7-52F9F2AFBC71}" type="pres">
      <dgm:prSet presAssocID="{0EC03E2D-95A2-4E31-B837-4A39ED2DDE21}" presName="connectorText" presStyleLbl="sibTrans2D1" presStyleIdx="1" presStyleCnt="2"/>
      <dgm:spPr/>
    </dgm:pt>
    <dgm:pt modelId="{C8DCF949-CCA7-4530-BA36-12AF2FB31387}" type="pres">
      <dgm:prSet presAssocID="{85B649DD-CD7B-4F7F-8273-EEACA5D21CFF}" presName="node" presStyleLbl="node1" presStyleIdx="2" presStyleCnt="3" custScaleX="187360" custScaleY="123866">
        <dgm:presLayoutVars>
          <dgm:bulletEnabled val="1"/>
        </dgm:presLayoutVars>
      </dgm:prSet>
      <dgm:spPr/>
    </dgm:pt>
  </dgm:ptLst>
  <dgm:cxnLst>
    <dgm:cxn modelId="{9DA5FF0B-6955-4BE5-A302-8790D2C7EEDB}" type="presOf" srcId="{6300B672-1C8B-40EB-BAC6-F9353D52C84C}" destId="{FB330954-9EE8-43E6-AB73-3AFA4254DD11}" srcOrd="0" destOrd="0" presId="urn:microsoft.com/office/officeart/2005/8/layout/process2"/>
    <dgm:cxn modelId="{7679D11B-BEDE-47F1-949A-CE0736A127CA}" srcId="{2C32FE13-ED5B-429D-8C66-DB089364F464}" destId="{3C039F93-E92C-427D-80C9-D6E07503254C}" srcOrd="0" destOrd="0" parTransId="{0F6C96A8-7E62-4CA4-B6B7-EAD52E94032F}" sibTransId="{92A22195-2B7A-41B1-BE96-D0B4980F16CE}"/>
    <dgm:cxn modelId="{3957EA20-028B-42D8-921A-82BB49353D2C}" type="presOf" srcId="{85B649DD-CD7B-4F7F-8273-EEACA5D21CFF}" destId="{C8DCF949-CCA7-4530-BA36-12AF2FB31387}" srcOrd="0" destOrd="0" presId="urn:microsoft.com/office/officeart/2005/8/layout/process2"/>
    <dgm:cxn modelId="{CD7F209C-A16A-4C93-BFCC-9DA2AADBD80B}" type="presOf" srcId="{0EC03E2D-95A2-4E31-B837-4A39ED2DDE21}" destId="{006C084F-8D7B-4E2B-ADE2-926D6E8B9144}" srcOrd="0" destOrd="0" presId="urn:microsoft.com/office/officeart/2005/8/layout/process2"/>
    <dgm:cxn modelId="{616636A5-41B0-48FF-8768-AADB23F080AB}" type="presOf" srcId="{2C32FE13-ED5B-429D-8C66-DB089364F464}" destId="{6A3207B7-6BC0-4515-9A4D-3FACAA75B854}" srcOrd="0" destOrd="0" presId="urn:microsoft.com/office/officeart/2005/8/layout/process2"/>
    <dgm:cxn modelId="{7D9F04AD-4702-4773-9531-5D4CDCEC7AD1}" type="presOf" srcId="{3C039F93-E92C-427D-80C9-D6E07503254C}" destId="{F7A90C1B-4E05-4BFD-A306-270EDDBC4852}" srcOrd="0" destOrd="0" presId="urn:microsoft.com/office/officeart/2005/8/layout/process2"/>
    <dgm:cxn modelId="{C796D2BB-55D7-4719-B87A-04367232994C}" type="presOf" srcId="{92A22195-2B7A-41B1-BE96-D0B4980F16CE}" destId="{20EE2CE3-EFE7-4472-BE11-9F055277C070}" srcOrd="0" destOrd="0" presId="urn:microsoft.com/office/officeart/2005/8/layout/process2"/>
    <dgm:cxn modelId="{9ABC12C5-CF43-4C10-A146-2DE094111A8A}" srcId="{2C32FE13-ED5B-429D-8C66-DB089364F464}" destId="{85B649DD-CD7B-4F7F-8273-EEACA5D21CFF}" srcOrd="2" destOrd="0" parTransId="{3128A062-B1D9-4DD5-BF35-A53D50A7EE55}" sibTransId="{C0E1AA1D-8BFD-4F1F-9C2F-FDF650A8B9F0}"/>
    <dgm:cxn modelId="{AA651CEA-6A7A-4FBE-8057-829245700B8D}" type="presOf" srcId="{92A22195-2B7A-41B1-BE96-D0B4980F16CE}" destId="{B2A62F33-8969-4949-BFBB-08EF4CC032F7}" srcOrd="1" destOrd="0" presId="urn:microsoft.com/office/officeart/2005/8/layout/process2"/>
    <dgm:cxn modelId="{CC3BA1EA-044D-4557-B0AE-A96A004BC193}" srcId="{2C32FE13-ED5B-429D-8C66-DB089364F464}" destId="{6300B672-1C8B-40EB-BAC6-F9353D52C84C}" srcOrd="1" destOrd="0" parTransId="{E779DD21-CA40-4859-A3E5-D9088C8ED649}" sibTransId="{0EC03E2D-95A2-4E31-B837-4A39ED2DDE21}"/>
    <dgm:cxn modelId="{0DB862EF-CD97-401D-96B1-ACA9AAE5EBE8}" type="presOf" srcId="{0EC03E2D-95A2-4E31-B837-4A39ED2DDE21}" destId="{15FD5F52-23C7-4060-ADB7-52F9F2AFBC71}" srcOrd="1" destOrd="0" presId="urn:microsoft.com/office/officeart/2005/8/layout/process2"/>
    <dgm:cxn modelId="{9F53F101-31A3-486B-A9AF-A4501D5C72F0}" type="presParOf" srcId="{6A3207B7-6BC0-4515-9A4D-3FACAA75B854}" destId="{F7A90C1B-4E05-4BFD-A306-270EDDBC4852}" srcOrd="0" destOrd="0" presId="urn:microsoft.com/office/officeart/2005/8/layout/process2"/>
    <dgm:cxn modelId="{0350B5FF-5D5B-4475-86A2-8D17AFB57C5C}" type="presParOf" srcId="{6A3207B7-6BC0-4515-9A4D-3FACAA75B854}" destId="{20EE2CE3-EFE7-4472-BE11-9F055277C070}" srcOrd="1" destOrd="0" presId="urn:microsoft.com/office/officeart/2005/8/layout/process2"/>
    <dgm:cxn modelId="{67846809-3AF1-40D5-BB84-36F08A8AF010}" type="presParOf" srcId="{20EE2CE3-EFE7-4472-BE11-9F055277C070}" destId="{B2A62F33-8969-4949-BFBB-08EF4CC032F7}" srcOrd="0" destOrd="0" presId="urn:microsoft.com/office/officeart/2005/8/layout/process2"/>
    <dgm:cxn modelId="{5D256BE9-E351-4210-8F9D-EEDB00C1677E}" type="presParOf" srcId="{6A3207B7-6BC0-4515-9A4D-3FACAA75B854}" destId="{FB330954-9EE8-43E6-AB73-3AFA4254DD11}" srcOrd="2" destOrd="0" presId="urn:microsoft.com/office/officeart/2005/8/layout/process2"/>
    <dgm:cxn modelId="{76D4E73D-0F64-400D-B9E8-A53F50569945}" type="presParOf" srcId="{6A3207B7-6BC0-4515-9A4D-3FACAA75B854}" destId="{006C084F-8D7B-4E2B-ADE2-926D6E8B9144}" srcOrd="3" destOrd="0" presId="urn:microsoft.com/office/officeart/2005/8/layout/process2"/>
    <dgm:cxn modelId="{27BD05C5-190C-4444-8FE5-D46DB585C3E7}" type="presParOf" srcId="{006C084F-8D7B-4E2B-ADE2-926D6E8B9144}" destId="{15FD5F52-23C7-4060-ADB7-52F9F2AFBC71}" srcOrd="0" destOrd="0" presId="urn:microsoft.com/office/officeart/2005/8/layout/process2"/>
    <dgm:cxn modelId="{63E196FF-A4F2-4D53-B2B5-09B4AD74866D}" type="presParOf" srcId="{6A3207B7-6BC0-4515-9A4D-3FACAA75B854}" destId="{C8DCF949-CCA7-4530-BA36-12AF2FB31387}" srcOrd="4" destOrd="0" presId="urn:microsoft.com/office/officeart/2005/8/layout/process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8FC59E1-47F8-4834-BCCA-11569A982868}"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US"/>
        </a:p>
      </dgm:t>
    </dgm:pt>
    <dgm:pt modelId="{88DC1E24-E365-4193-A39B-A48197EFB05C}">
      <dgm:prSet phldrT="[Text]" custT="1"/>
      <dgm:spPr>
        <a:solidFill>
          <a:schemeClr val="accent2">
            <a:lumMod val="20000"/>
            <a:lumOff val="80000"/>
          </a:schemeClr>
        </a:solidFill>
        <a:ln>
          <a:solidFill>
            <a:schemeClr val="tx1"/>
          </a:solidFill>
        </a:ln>
      </dgm:spPr>
      <dgm:t>
        <a:bodyPr/>
        <a:lstStyle/>
        <a:p>
          <a:r>
            <a:rPr lang="en-US" sz="2400" dirty="0">
              <a:solidFill>
                <a:schemeClr val="tx1"/>
              </a:solidFill>
            </a:rPr>
            <a:t>Child sexual exploitation is child abuse</a:t>
          </a:r>
        </a:p>
      </dgm:t>
    </dgm:pt>
    <dgm:pt modelId="{F81CC757-429E-43CD-BCED-64ADBB29955D}" type="parTrans" cxnId="{AD012CEB-E649-4728-B2E3-C0815C93D597}">
      <dgm:prSet/>
      <dgm:spPr/>
      <dgm:t>
        <a:bodyPr/>
        <a:lstStyle/>
        <a:p>
          <a:endParaRPr lang="en-US"/>
        </a:p>
      </dgm:t>
    </dgm:pt>
    <dgm:pt modelId="{9A6E03C2-CA88-458B-994F-927219245C13}" type="sibTrans" cxnId="{AD012CEB-E649-4728-B2E3-C0815C93D597}">
      <dgm:prSet/>
      <dgm:spPr/>
      <dgm:t>
        <a:bodyPr/>
        <a:lstStyle/>
        <a:p>
          <a:endParaRPr lang="en-US"/>
        </a:p>
      </dgm:t>
    </dgm:pt>
    <dgm:pt modelId="{66204CF4-9D99-4D33-A1B0-91E197DA31F5}">
      <dgm:prSet phldrT="[Text]" custT="1"/>
      <dgm:spPr>
        <a:solidFill>
          <a:schemeClr val="accent2">
            <a:lumMod val="40000"/>
            <a:lumOff val="60000"/>
          </a:schemeClr>
        </a:solidFill>
        <a:ln>
          <a:solidFill>
            <a:schemeClr val="tx1"/>
          </a:solidFill>
        </a:ln>
      </dgm:spPr>
      <dgm:t>
        <a:bodyPr/>
        <a:lstStyle/>
        <a:p>
          <a:r>
            <a:rPr lang="en-US" sz="2400" dirty="0">
              <a:solidFill>
                <a:schemeClr val="tx1"/>
              </a:solidFill>
            </a:rPr>
            <a:t>A power imbalance such as age, gender, intellect, strength &amp;/or economic or other resources</a:t>
          </a:r>
        </a:p>
      </dgm:t>
    </dgm:pt>
    <dgm:pt modelId="{60FD9483-0302-4DA7-9C15-882C615A6C2A}" type="parTrans" cxnId="{27BCA438-A561-4AAE-A61D-01E9A2FB787C}">
      <dgm:prSet/>
      <dgm:spPr/>
      <dgm:t>
        <a:bodyPr/>
        <a:lstStyle/>
        <a:p>
          <a:endParaRPr lang="en-US"/>
        </a:p>
      </dgm:t>
    </dgm:pt>
    <dgm:pt modelId="{F0C5B619-D13D-4AE6-ACA1-793620DBC5DA}" type="sibTrans" cxnId="{27BCA438-A561-4AAE-A61D-01E9A2FB787C}">
      <dgm:prSet/>
      <dgm:spPr/>
      <dgm:t>
        <a:bodyPr/>
        <a:lstStyle/>
        <a:p>
          <a:endParaRPr lang="en-US"/>
        </a:p>
      </dgm:t>
    </dgm:pt>
    <dgm:pt modelId="{90C11D10-75E0-4AEA-81D9-5D136212EF42}">
      <dgm:prSet phldrT="[Text]" custT="1"/>
      <dgm:spPr>
        <a:solidFill>
          <a:schemeClr val="accent2">
            <a:lumMod val="20000"/>
            <a:lumOff val="80000"/>
          </a:schemeClr>
        </a:solidFill>
        <a:ln>
          <a:solidFill>
            <a:schemeClr val="tx1"/>
          </a:solidFill>
        </a:ln>
      </dgm:spPr>
      <dgm:t>
        <a:bodyPr/>
        <a:lstStyle/>
        <a:p>
          <a:r>
            <a:rPr lang="en-US" sz="2400" dirty="0">
              <a:solidFill>
                <a:schemeClr val="tx1"/>
              </a:solidFill>
            </a:rPr>
            <a:t>‘Swapping’ sex for food, accommodation, gifts, money, affection</a:t>
          </a:r>
        </a:p>
      </dgm:t>
    </dgm:pt>
    <dgm:pt modelId="{039FAE83-2A4F-4BD4-A6F7-8120B8A47040}" type="parTrans" cxnId="{0C368FBF-29D0-4023-AE45-6E27BBD4B379}">
      <dgm:prSet/>
      <dgm:spPr/>
      <dgm:t>
        <a:bodyPr/>
        <a:lstStyle/>
        <a:p>
          <a:endParaRPr lang="en-US"/>
        </a:p>
      </dgm:t>
    </dgm:pt>
    <dgm:pt modelId="{D8E31B19-84E8-42FE-B300-033AF2DA96CA}" type="sibTrans" cxnId="{0C368FBF-29D0-4023-AE45-6E27BBD4B379}">
      <dgm:prSet/>
      <dgm:spPr/>
      <dgm:t>
        <a:bodyPr/>
        <a:lstStyle/>
        <a:p>
          <a:endParaRPr lang="en-US"/>
        </a:p>
      </dgm:t>
    </dgm:pt>
    <dgm:pt modelId="{E8D3FFEA-CD8F-4788-99D3-3E5B20D4F724}">
      <dgm:prSet phldrT="[Text]" custT="1"/>
      <dgm:spPr>
        <a:solidFill>
          <a:schemeClr val="accent2">
            <a:lumMod val="40000"/>
            <a:lumOff val="60000"/>
          </a:schemeClr>
        </a:solidFill>
        <a:ln>
          <a:solidFill>
            <a:schemeClr val="tx1"/>
          </a:solidFill>
        </a:ln>
      </dgm:spPr>
      <dgm:t>
        <a:bodyPr/>
        <a:lstStyle/>
        <a:p>
          <a:r>
            <a:rPr lang="en-US" sz="2400" dirty="0">
              <a:solidFill>
                <a:schemeClr val="tx1"/>
              </a:solidFill>
            </a:rPr>
            <a:t>Violence, coercion, intimidation</a:t>
          </a:r>
        </a:p>
      </dgm:t>
    </dgm:pt>
    <dgm:pt modelId="{8F90F38D-4B8C-4520-80FF-2B786A949EEB}" type="parTrans" cxnId="{FED3CA60-869D-4E0E-9AC3-66F7249DD9E9}">
      <dgm:prSet/>
      <dgm:spPr/>
      <dgm:t>
        <a:bodyPr/>
        <a:lstStyle/>
        <a:p>
          <a:endParaRPr lang="en-US"/>
        </a:p>
      </dgm:t>
    </dgm:pt>
    <dgm:pt modelId="{8BDBF26C-3958-4583-8F1A-97461F758629}" type="sibTrans" cxnId="{FED3CA60-869D-4E0E-9AC3-66F7249DD9E9}">
      <dgm:prSet/>
      <dgm:spPr/>
      <dgm:t>
        <a:bodyPr/>
        <a:lstStyle/>
        <a:p>
          <a:endParaRPr lang="en-US"/>
        </a:p>
      </dgm:t>
    </dgm:pt>
    <dgm:pt modelId="{659EB9BF-B2AD-4390-8484-F776EF72D1C6}">
      <dgm:prSet phldrT="[Text]" custT="1"/>
      <dgm:spPr>
        <a:solidFill>
          <a:schemeClr val="accent2">
            <a:lumMod val="60000"/>
            <a:lumOff val="40000"/>
          </a:schemeClr>
        </a:solidFill>
        <a:ln>
          <a:solidFill>
            <a:schemeClr val="tx1"/>
          </a:solidFill>
        </a:ln>
      </dgm:spPr>
      <dgm:t>
        <a:bodyPr/>
        <a:lstStyle/>
        <a:p>
          <a:r>
            <a:rPr lang="en-US" sz="2400" dirty="0">
              <a:solidFill>
                <a:schemeClr val="tx1"/>
              </a:solidFill>
            </a:rPr>
            <a:t>Safeguarding children &amp; young people from sexual exploitation (2009) based on the definition devised by the National Working Group for sexually exploited young people </a:t>
          </a:r>
        </a:p>
      </dgm:t>
    </dgm:pt>
    <dgm:pt modelId="{56AAC254-BCAA-4ED6-9687-66FB5A8DF84F}" type="parTrans" cxnId="{2D694EA0-96BC-4A02-A525-BEB8EE7BD09F}">
      <dgm:prSet/>
      <dgm:spPr/>
      <dgm:t>
        <a:bodyPr/>
        <a:lstStyle/>
        <a:p>
          <a:endParaRPr lang="en-US"/>
        </a:p>
      </dgm:t>
    </dgm:pt>
    <dgm:pt modelId="{F6A35B3A-1BA3-406F-B8FD-148DDDB26CA7}" type="sibTrans" cxnId="{2D694EA0-96BC-4A02-A525-BEB8EE7BD09F}">
      <dgm:prSet/>
      <dgm:spPr/>
      <dgm:t>
        <a:bodyPr/>
        <a:lstStyle/>
        <a:p>
          <a:endParaRPr lang="en-US"/>
        </a:p>
      </dgm:t>
    </dgm:pt>
    <dgm:pt modelId="{AB450780-9A84-41F0-9337-3558738A9FFF}" type="pres">
      <dgm:prSet presAssocID="{98FC59E1-47F8-4834-BCCA-11569A982868}" presName="diagram" presStyleCnt="0">
        <dgm:presLayoutVars>
          <dgm:dir/>
          <dgm:resizeHandles val="exact"/>
        </dgm:presLayoutVars>
      </dgm:prSet>
      <dgm:spPr/>
    </dgm:pt>
    <dgm:pt modelId="{698DF87E-C7B7-4ECE-9105-BBEFFFF24858}" type="pres">
      <dgm:prSet presAssocID="{88DC1E24-E365-4193-A39B-A48197EFB05C}" presName="node" presStyleLbl="node1" presStyleIdx="0" presStyleCnt="5" custScaleX="52183">
        <dgm:presLayoutVars>
          <dgm:bulletEnabled val="1"/>
        </dgm:presLayoutVars>
      </dgm:prSet>
      <dgm:spPr/>
    </dgm:pt>
    <dgm:pt modelId="{8DD8DEF5-16BE-4A5F-9A89-81EB8758307B}" type="pres">
      <dgm:prSet presAssocID="{9A6E03C2-CA88-458B-994F-927219245C13}" presName="sibTrans" presStyleCnt="0"/>
      <dgm:spPr/>
    </dgm:pt>
    <dgm:pt modelId="{840A8E0C-D49E-486B-877D-5963C002BFDB}" type="pres">
      <dgm:prSet presAssocID="{66204CF4-9D99-4D33-A1B0-91E197DA31F5}" presName="node" presStyleLbl="node1" presStyleIdx="1" presStyleCnt="5" custScaleX="61849">
        <dgm:presLayoutVars>
          <dgm:bulletEnabled val="1"/>
        </dgm:presLayoutVars>
      </dgm:prSet>
      <dgm:spPr/>
    </dgm:pt>
    <dgm:pt modelId="{3700D47C-25A1-4E54-875C-97127E871C8F}" type="pres">
      <dgm:prSet presAssocID="{F0C5B619-D13D-4AE6-ACA1-793620DBC5DA}" presName="sibTrans" presStyleCnt="0"/>
      <dgm:spPr/>
    </dgm:pt>
    <dgm:pt modelId="{843BC8F8-EE1B-4CB8-8C9C-267DB53CD3C4}" type="pres">
      <dgm:prSet presAssocID="{90C11D10-75E0-4AEA-81D9-5D136212EF42}" presName="node" presStyleLbl="node1" presStyleIdx="2" presStyleCnt="5" custScaleX="58290">
        <dgm:presLayoutVars>
          <dgm:bulletEnabled val="1"/>
        </dgm:presLayoutVars>
      </dgm:prSet>
      <dgm:spPr/>
    </dgm:pt>
    <dgm:pt modelId="{086826C8-E6F3-45BA-BBAD-73DE176C13CE}" type="pres">
      <dgm:prSet presAssocID="{D8E31B19-84E8-42FE-B300-033AF2DA96CA}" presName="sibTrans" presStyleCnt="0"/>
      <dgm:spPr/>
    </dgm:pt>
    <dgm:pt modelId="{961013BA-C4E8-49BD-96E0-1A1CCD52A500}" type="pres">
      <dgm:prSet presAssocID="{E8D3FFEA-CD8F-4788-99D3-3E5B20D4F724}" presName="node" presStyleLbl="node1" presStyleIdx="3" presStyleCnt="5" custScaleX="51853" custScaleY="98360" custLinFactNeighborX="-264" custLinFactNeighborY="181">
        <dgm:presLayoutVars>
          <dgm:bulletEnabled val="1"/>
        </dgm:presLayoutVars>
      </dgm:prSet>
      <dgm:spPr/>
    </dgm:pt>
    <dgm:pt modelId="{B65D760C-F146-4896-9B8B-242C2821AF52}" type="pres">
      <dgm:prSet presAssocID="{8BDBF26C-3958-4583-8F1A-97461F758629}" presName="sibTrans" presStyleCnt="0"/>
      <dgm:spPr/>
    </dgm:pt>
    <dgm:pt modelId="{D0B87D94-C422-4BCB-8345-15C099FF37D0}" type="pres">
      <dgm:prSet presAssocID="{659EB9BF-B2AD-4390-8484-F776EF72D1C6}" presName="node" presStyleLbl="node1" presStyleIdx="4" presStyleCnt="5" custScaleX="276291" custScaleY="43025" custLinFactNeighborX="0" custLinFactNeighborY="-2476">
        <dgm:presLayoutVars>
          <dgm:bulletEnabled val="1"/>
        </dgm:presLayoutVars>
      </dgm:prSet>
      <dgm:spPr/>
    </dgm:pt>
  </dgm:ptLst>
  <dgm:cxnLst>
    <dgm:cxn modelId="{A9719918-D0B8-4313-AAF1-038C94A26B42}" type="presOf" srcId="{659EB9BF-B2AD-4390-8484-F776EF72D1C6}" destId="{D0B87D94-C422-4BCB-8345-15C099FF37D0}" srcOrd="0" destOrd="0" presId="urn:microsoft.com/office/officeart/2005/8/layout/default"/>
    <dgm:cxn modelId="{27BCA438-A561-4AAE-A61D-01E9A2FB787C}" srcId="{98FC59E1-47F8-4834-BCCA-11569A982868}" destId="{66204CF4-9D99-4D33-A1B0-91E197DA31F5}" srcOrd="1" destOrd="0" parTransId="{60FD9483-0302-4DA7-9C15-882C615A6C2A}" sibTransId="{F0C5B619-D13D-4AE6-ACA1-793620DBC5DA}"/>
    <dgm:cxn modelId="{FED3CA60-869D-4E0E-9AC3-66F7249DD9E9}" srcId="{98FC59E1-47F8-4834-BCCA-11569A982868}" destId="{E8D3FFEA-CD8F-4788-99D3-3E5B20D4F724}" srcOrd="3" destOrd="0" parTransId="{8F90F38D-4B8C-4520-80FF-2B786A949EEB}" sibTransId="{8BDBF26C-3958-4583-8F1A-97461F758629}"/>
    <dgm:cxn modelId="{B504FB7D-CB4E-4055-BBF2-BC8FE4A11FDE}" type="presOf" srcId="{E8D3FFEA-CD8F-4788-99D3-3E5B20D4F724}" destId="{961013BA-C4E8-49BD-96E0-1A1CCD52A500}" srcOrd="0" destOrd="0" presId="urn:microsoft.com/office/officeart/2005/8/layout/default"/>
    <dgm:cxn modelId="{2D694EA0-96BC-4A02-A525-BEB8EE7BD09F}" srcId="{98FC59E1-47F8-4834-BCCA-11569A982868}" destId="{659EB9BF-B2AD-4390-8484-F776EF72D1C6}" srcOrd="4" destOrd="0" parTransId="{56AAC254-BCAA-4ED6-9687-66FB5A8DF84F}" sibTransId="{F6A35B3A-1BA3-406F-B8FD-148DDDB26CA7}"/>
    <dgm:cxn modelId="{F9808FB8-4DF5-4E3E-9B95-F96E6D31337F}" type="presOf" srcId="{66204CF4-9D99-4D33-A1B0-91E197DA31F5}" destId="{840A8E0C-D49E-486B-877D-5963C002BFDB}" srcOrd="0" destOrd="0" presId="urn:microsoft.com/office/officeart/2005/8/layout/default"/>
    <dgm:cxn modelId="{0C368FBF-29D0-4023-AE45-6E27BBD4B379}" srcId="{98FC59E1-47F8-4834-BCCA-11569A982868}" destId="{90C11D10-75E0-4AEA-81D9-5D136212EF42}" srcOrd="2" destOrd="0" parTransId="{039FAE83-2A4F-4BD4-A6F7-8120B8A47040}" sibTransId="{D8E31B19-84E8-42FE-B300-033AF2DA96CA}"/>
    <dgm:cxn modelId="{8201F3C6-2E29-40F9-B3C3-7744AD8F5AD8}" type="presOf" srcId="{98FC59E1-47F8-4834-BCCA-11569A982868}" destId="{AB450780-9A84-41F0-9337-3558738A9FFF}" srcOrd="0" destOrd="0" presId="urn:microsoft.com/office/officeart/2005/8/layout/default"/>
    <dgm:cxn modelId="{19E196D1-39A6-4408-B0ED-FCA2B751F954}" type="presOf" srcId="{90C11D10-75E0-4AEA-81D9-5D136212EF42}" destId="{843BC8F8-EE1B-4CB8-8C9C-267DB53CD3C4}" srcOrd="0" destOrd="0" presId="urn:microsoft.com/office/officeart/2005/8/layout/default"/>
    <dgm:cxn modelId="{E26F54D9-9A68-409D-B3F8-C3B8A93681DA}" type="presOf" srcId="{88DC1E24-E365-4193-A39B-A48197EFB05C}" destId="{698DF87E-C7B7-4ECE-9105-BBEFFFF24858}" srcOrd="0" destOrd="0" presId="urn:microsoft.com/office/officeart/2005/8/layout/default"/>
    <dgm:cxn modelId="{AD012CEB-E649-4728-B2E3-C0815C93D597}" srcId="{98FC59E1-47F8-4834-BCCA-11569A982868}" destId="{88DC1E24-E365-4193-A39B-A48197EFB05C}" srcOrd="0" destOrd="0" parTransId="{F81CC757-429E-43CD-BCED-64ADBB29955D}" sibTransId="{9A6E03C2-CA88-458B-994F-927219245C13}"/>
    <dgm:cxn modelId="{1D12D466-26F0-4F68-BDED-97B7BE7C2AA3}" type="presParOf" srcId="{AB450780-9A84-41F0-9337-3558738A9FFF}" destId="{698DF87E-C7B7-4ECE-9105-BBEFFFF24858}" srcOrd="0" destOrd="0" presId="urn:microsoft.com/office/officeart/2005/8/layout/default"/>
    <dgm:cxn modelId="{8987B636-970D-4082-85E3-2B2A64C22F19}" type="presParOf" srcId="{AB450780-9A84-41F0-9337-3558738A9FFF}" destId="{8DD8DEF5-16BE-4A5F-9A89-81EB8758307B}" srcOrd="1" destOrd="0" presId="urn:microsoft.com/office/officeart/2005/8/layout/default"/>
    <dgm:cxn modelId="{05B264F1-E1F0-45FD-90A0-CC1ACD6530DF}" type="presParOf" srcId="{AB450780-9A84-41F0-9337-3558738A9FFF}" destId="{840A8E0C-D49E-486B-877D-5963C002BFDB}" srcOrd="2" destOrd="0" presId="urn:microsoft.com/office/officeart/2005/8/layout/default"/>
    <dgm:cxn modelId="{A5C6F267-6FE7-42E8-8316-85C85C6F87D2}" type="presParOf" srcId="{AB450780-9A84-41F0-9337-3558738A9FFF}" destId="{3700D47C-25A1-4E54-875C-97127E871C8F}" srcOrd="3" destOrd="0" presId="urn:microsoft.com/office/officeart/2005/8/layout/default"/>
    <dgm:cxn modelId="{E1805933-ADAA-40D6-BF34-4502659DD091}" type="presParOf" srcId="{AB450780-9A84-41F0-9337-3558738A9FFF}" destId="{843BC8F8-EE1B-4CB8-8C9C-267DB53CD3C4}" srcOrd="4" destOrd="0" presId="urn:microsoft.com/office/officeart/2005/8/layout/default"/>
    <dgm:cxn modelId="{5E109109-9688-4D37-81AC-4C07C621B387}" type="presParOf" srcId="{AB450780-9A84-41F0-9337-3558738A9FFF}" destId="{086826C8-E6F3-45BA-BBAD-73DE176C13CE}" srcOrd="5" destOrd="0" presId="urn:microsoft.com/office/officeart/2005/8/layout/default"/>
    <dgm:cxn modelId="{700F1D45-4A9B-41DA-B4D0-2542B2496A7B}" type="presParOf" srcId="{AB450780-9A84-41F0-9337-3558738A9FFF}" destId="{961013BA-C4E8-49BD-96E0-1A1CCD52A500}" srcOrd="6" destOrd="0" presId="urn:microsoft.com/office/officeart/2005/8/layout/default"/>
    <dgm:cxn modelId="{93FD9EDC-F7FB-481D-8EAA-1094AFE26DC9}" type="presParOf" srcId="{AB450780-9A84-41F0-9337-3558738A9FFF}" destId="{B65D760C-F146-4896-9B8B-242C2821AF52}" srcOrd="7" destOrd="0" presId="urn:microsoft.com/office/officeart/2005/8/layout/default"/>
    <dgm:cxn modelId="{94B20C96-40BE-4E6A-8149-CD5631E1C78C}" type="presParOf" srcId="{AB450780-9A84-41F0-9337-3558738A9FFF}" destId="{D0B87D94-C422-4BCB-8345-15C099FF37D0}" srcOrd="8"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F84F1D8D-1285-4779-9104-D077BE828244}" type="doc">
      <dgm:prSet loTypeId="urn:microsoft.com/office/officeart/2005/8/layout/list1" loCatId="list" qsTypeId="urn:microsoft.com/office/officeart/2005/8/quickstyle/simple1" qsCatId="simple" csTypeId="urn:microsoft.com/office/officeart/2005/8/colors/accent1_2" csCatId="accent1" phldr="1"/>
      <dgm:spPr/>
      <dgm:t>
        <a:bodyPr/>
        <a:lstStyle/>
        <a:p>
          <a:endParaRPr lang="en-US"/>
        </a:p>
      </dgm:t>
    </dgm:pt>
    <dgm:pt modelId="{6ACE1A31-7B2C-4072-9726-B771552097B3}">
      <dgm:prSet phldrT="[Text]" custT="1"/>
      <dgm:spPr>
        <a:solidFill>
          <a:schemeClr val="accent2">
            <a:lumMod val="20000"/>
            <a:lumOff val="80000"/>
          </a:schemeClr>
        </a:solidFill>
        <a:ln>
          <a:solidFill>
            <a:schemeClr val="tx1"/>
          </a:solidFill>
        </a:ln>
      </dgm:spPr>
      <dgm:t>
        <a:bodyPr/>
        <a:lstStyle/>
        <a:p>
          <a:r>
            <a:rPr lang="en-US" sz="2400" dirty="0">
              <a:solidFill>
                <a:schemeClr val="tx1"/>
              </a:solidFill>
            </a:rPr>
            <a:t>Inappropriate relationships</a:t>
          </a:r>
        </a:p>
      </dgm:t>
    </dgm:pt>
    <dgm:pt modelId="{27736794-1030-4CFF-A0A5-26322966982E}" type="parTrans" cxnId="{8CD2FC4C-4B72-47F6-ACED-50F554450F1E}">
      <dgm:prSet/>
      <dgm:spPr/>
      <dgm:t>
        <a:bodyPr/>
        <a:lstStyle/>
        <a:p>
          <a:endParaRPr lang="en-US"/>
        </a:p>
      </dgm:t>
    </dgm:pt>
    <dgm:pt modelId="{79C19907-C9C8-4A7C-B1CC-DBF8909708C7}" type="sibTrans" cxnId="{8CD2FC4C-4B72-47F6-ACED-50F554450F1E}">
      <dgm:prSet/>
      <dgm:spPr/>
      <dgm:t>
        <a:bodyPr/>
        <a:lstStyle/>
        <a:p>
          <a:endParaRPr lang="en-US"/>
        </a:p>
      </dgm:t>
    </dgm:pt>
    <dgm:pt modelId="{34732C81-3A53-4DAB-BF47-D97A96EE13A8}">
      <dgm:prSet phldrT="[Text]" custT="1"/>
      <dgm:spPr>
        <a:solidFill>
          <a:schemeClr val="accent2">
            <a:lumMod val="40000"/>
            <a:lumOff val="60000"/>
          </a:schemeClr>
        </a:solidFill>
        <a:ln>
          <a:solidFill>
            <a:schemeClr val="tx1"/>
          </a:solidFill>
        </a:ln>
      </dgm:spPr>
      <dgm:t>
        <a:bodyPr/>
        <a:lstStyle/>
        <a:p>
          <a:r>
            <a:rPr lang="en-US" sz="2400" dirty="0">
              <a:solidFill>
                <a:schemeClr val="tx1"/>
              </a:solidFill>
            </a:rPr>
            <a:t>The “fake relationship” model</a:t>
          </a:r>
        </a:p>
      </dgm:t>
    </dgm:pt>
    <dgm:pt modelId="{10EBFA58-C9BD-4003-BF7A-B214A9BB8518}" type="parTrans" cxnId="{F8E5B2B0-4305-4FD5-961A-389E9672C0CB}">
      <dgm:prSet/>
      <dgm:spPr/>
      <dgm:t>
        <a:bodyPr/>
        <a:lstStyle/>
        <a:p>
          <a:endParaRPr lang="en-US"/>
        </a:p>
      </dgm:t>
    </dgm:pt>
    <dgm:pt modelId="{099A8299-5843-4B81-83B8-092F2892294E}" type="sibTrans" cxnId="{F8E5B2B0-4305-4FD5-961A-389E9672C0CB}">
      <dgm:prSet/>
      <dgm:spPr/>
      <dgm:t>
        <a:bodyPr/>
        <a:lstStyle/>
        <a:p>
          <a:endParaRPr lang="en-US"/>
        </a:p>
      </dgm:t>
    </dgm:pt>
    <dgm:pt modelId="{D2CBA25A-68B5-44B4-B7F0-DB6060FADDFC}">
      <dgm:prSet phldrT="[Text]" custT="1"/>
      <dgm:spPr>
        <a:solidFill>
          <a:schemeClr val="accent2">
            <a:lumMod val="20000"/>
            <a:lumOff val="80000"/>
          </a:schemeClr>
        </a:solidFill>
        <a:ln>
          <a:solidFill>
            <a:schemeClr val="tx1"/>
          </a:solidFill>
        </a:ln>
      </dgm:spPr>
      <dgm:t>
        <a:bodyPr/>
        <a:lstStyle/>
        <a:p>
          <a:r>
            <a:rPr lang="en-US" sz="2400" dirty="0" err="1">
              <a:solidFill>
                <a:schemeClr val="tx1"/>
              </a:solidFill>
            </a:rPr>
            <a:t>Organised</a:t>
          </a:r>
          <a:r>
            <a:rPr lang="en-US" sz="2400" dirty="0">
              <a:solidFill>
                <a:schemeClr val="tx1"/>
              </a:solidFill>
            </a:rPr>
            <a:t> exploitation and trafficking</a:t>
          </a:r>
        </a:p>
      </dgm:t>
    </dgm:pt>
    <dgm:pt modelId="{492803A0-E6A8-4DBC-BD98-44EEA2147B29}" type="parTrans" cxnId="{96CA1E04-5CB8-4CE0-9C8A-60D85343D093}">
      <dgm:prSet/>
      <dgm:spPr/>
      <dgm:t>
        <a:bodyPr/>
        <a:lstStyle/>
        <a:p>
          <a:endParaRPr lang="en-US"/>
        </a:p>
      </dgm:t>
    </dgm:pt>
    <dgm:pt modelId="{8DAF6EA8-101D-4B51-BDF2-4AAA2F7936BC}" type="sibTrans" cxnId="{96CA1E04-5CB8-4CE0-9C8A-60D85343D093}">
      <dgm:prSet/>
      <dgm:spPr/>
      <dgm:t>
        <a:bodyPr/>
        <a:lstStyle/>
        <a:p>
          <a:endParaRPr lang="en-US"/>
        </a:p>
      </dgm:t>
    </dgm:pt>
    <dgm:pt modelId="{AA4FA0D4-B580-4D0C-A48D-7221D7B7516C}" type="pres">
      <dgm:prSet presAssocID="{F84F1D8D-1285-4779-9104-D077BE828244}" presName="linear" presStyleCnt="0">
        <dgm:presLayoutVars>
          <dgm:dir/>
          <dgm:animLvl val="lvl"/>
          <dgm:resizeHandles val="exact"/>
        </dgm:presLayoutVars>
      </dgm:prSet>
      <dgm:spPr/>
    </dgm:pt>
    <dgm:pt modelId="{CD9BA49B-6B26-40D7-8FB0-8F98B16DBA3E}" type="pres">
      <dgm:prSet presAssocID="{6ACE1A31-7B2C-4072-9726-B771552097B3}" presName="parentLin" presStyleCnt="0"/>
      <dgm:spPr/>
    </dgm:pt>
    <dgm:pt modelId="{7F9DD0C5-E4CF-46E8-A867-21465E658D49}" type="pres">
      <dgm:prSet presAssocID="{6ACE1A31-7B2C-4072-9726-B771552097B3}" presName="parentLeftMargin" presStyleLbl="node1" presStyleIdx="0" presStyleCnt="3"/>
      <dgm:spPr/>
    </dgm:pt>
    <dgm:pt modelId="{C11969D4-5BF7-4FB0-8C96-AABF23209EA1}" type="pres">
      <dgm:prSet presAssocID="{6ACE1A31-7B2C-4072-9726-B771552097B3}" presName="parentText" presStyleLbl="node1" presStyleIdx="0" presStyleCnt="3">
        <dgm:presLayoutVars>
          <dgm:chMax val="0"/>
          <dgm:bulletEnabled val="1"/>
        </dgm:presLayoutVars>
      </dgm:prSet>
      <dgm:spPr/>
    </dgm:pt>
    <dgm:pt modelId="{7A377DC0-51BF-4B6A-A7B5-49B9A63C934A}" type="pres">
      <dgm:prSet presAssocID="{6ACE1A31-7B2C-4072-9726-B771552097B3}" presName="negativeSpace" presStyleCnt="0"/>
      <dgm:spPr/>
    </dgm:pt>
    <dgm:pt modelId="{C8E82B2D-18EC-445B-BDEB-8CD8C3532586}" type="pres">
      <dgm:prSet presAssocID="{6ACE1A31-7B2C-4072-9726-B771552097B3}" presName="childText" presStyleLbl="conFgAcc1" presStyleIdx="0" presStyleCnt="3">
        <dgm:presLayoutVars>
          <dgm:bulletEnabled val="1"/>
        </dgm:presLayoutVars>
      </dgm:prSet>
      <dgm:spPr>
        <a:solidFill>
          <a:schemeClr val="accent2">
            <a:lumMod val="75000"/>
            <a:alpha val="90000"/>
          </a:schemeClr>
        </a:solidFill>
        <a:ln>
          <a:solidFill>
            <a:schemeClr val="tx1"/>
          </a:solidFill>
        </a:ln>
      </dgm:spPr>
    </dgm:pt>
    <dgm:pt modelId="{A6DB6226-00B8-4F8C-B927-70968D87DAB4}" type="pres">
      <dgm:prSet presAssocID="{79C19907-C9C8-4A7C-B1CC-DBF8909708C7}" presName="spaceBetweenRectangles" presStyleCnt="0"/>
      <dgm:spPr/>
    </dgm:pt>
    <dgm:pt modelId="{764B37F6-0BFE-470A-A574-9398F163F4ED}" type="pres">
      <dgm:prSet presAssocID="{34732C81-3A53-4DAB-BF47-D97A96EE13A8}" presName="parentLin" presStyleCnt="0"/>
      <dgm:spPr/>
    </dgm:pt>
    <dgm:pt modelId="{EA4C62A5-537B-44E1-BDEE-9EE1E09D71EC}" type="pres">
      <dgm:prSet presAssocID="{34732C81-3A53-4DAB-BF47-D97A96EE13A8}" presName="parentLeftMargin" presStyleLbl="node1" presStyleIdx="0" presStyleCnt="3"/>
      <dgm:spPr/>
    </dgm:pt>
    <dgm:pt modelId="{C7BC5FDB-8E78-45E7-AD19-933392B01B3D}" type="pres">
      <dgm:prSet presAssocID="{34732C81-3A53-4DAB-BF47-D97A96EE13A8}" presName="parentText" presStyleLbl="node1" presStyleIdx="1" presStyleCnt="3">
        <dgm:presLayoutVars>
          <dgm:chMax val="0"/>
          <dgm:bulletEnabled val="1"/>
        </dgm:presLayoutVars>
      </dgm:prSet>
      <dgm:spPr/>
    </dgm:pt>
    <dgm:pt modelId="{B22B0E7E-9537-4D47-8DDA-9D5550284458}" type="pres">
      <dgm:prSet presAssocID="{34732C81-3A53-4DAB-BF47-D97A96EE13A8}" presName="negativeSpace" presStyleCnt="0"/>
      <dgm:spPr/>
    </dgm:pt>
    <dgm:pt modelId="{72E41968-A698-49BC-BE99-4C70F84D63CD}" type="pres">
      <dgm:prSet presAssocID="{34732C81-3A53-4DAB-BF47-D97A96EE13A8}" presName="childText" presStyleLbl="conFgAcc1" presStyleIdx="1" presStyleCnt="3">
        <dgm:presLayoutVars>
          <dgm:bulletEnabled val="1"/>
        </dgm:presLayoutVars>
      </dgm:prSet>
      <dgm:spPr>
        <a:solidFill>
          <a:schemeClr val="accent2">
            <a:lumMod val="75000"/>
            <a:alpha val="90000"/>
          </a:schemeClr>
        </a:solidFill>
        <a:ln>
          <a:solidFill>
            <a:schemeClr val="tx1"/>
          </a:solidFill>
        </a:ln>
      </dgm:spPr>
    </dgm:pt>
    <dgm:pt modelId="{5DD65F0E-0B18-48FC-B146-E063C40896C8}" type="pres">
      <dgm:prSet presAssocID="{099A8299-5843-4B81-83B8-092F2892294E}" presName="spaceBetweenRectangles" presStyleCnt="0"/>
      <dgm:spPr/>
    </dgm:pt>
    <dgm:pt modelId="{F5512C9F-CC25-470E-8540-F0BAA889D4BF}" type="pres">
      <dgm:prSet presAssocID="{D2CBA25A-68B5-44B4-B7F0-DB6060FADDFC}" presName="parentLin" presStyleCnt="0"/>
      <dgm:spPr/>
    </dgm:pt>
    <dgm:pt modelId="{8C91EA4B-D9C9-494F-8D23-C617E4D67277}" type="pres">
      <dgm:prSet presAssocID="{D2CBA25A-68B5-44B4-B7F0-DB6060FADDFC}" presName="parentLeftMargin" presStyleLbl="node1" presStyleIdx="1" presStyleCnt="3"/>
      <dgm:spPr/>
    </dgm:pt>
    <dgm:pt modelId="{E2CA3DC2-E1DE-417B-9FB9-F41210C6AF34}" type="pres">
      <dgm:prSet presAssocID="{D2CBA25A-68B5-44B4-B7F0-DB6060FADDFC}" presName="parentText" presStyleLbl="node1" presStyleIdx="2" presStyleCnt="3">
        <dgm:presLayoutVars>
          <dgm:chMax val="0"/>
          <dgm:bulletEnabled val="1"/>
        </dgm:presLayoutVars>
      </dgm:prSet>
      <dgm:spPr/>
    </dgm:pt>
    <dgm:pt modelId="{EA2A0D4D-8270-4794-A7A6-17A44535B58E}" type="pres">
      <dgm:prSet presAssocID="{D2CBA25A-68B5-44B4-B7F0-DB6060FADDFC}" presName="negativeSpace" presStyleCnt="0"/>
      <dgm:spPr/>
    </dgm:pt>
    <dgm:pt modelId="{22C6BA32-6BDA-44FE-8EA1-20BD64BDA5A1}" type="pres">
      <dgm:prSet presAssocID="{D2CBA25A-68B5-44B4-B7F0-DB6060FADDFC}" presName="childText" presStyleLbl="conFgAcc1" presStyleIdx="2" presStyleCnt="3">
        <dgm:presLayoutVars>
          <dgm:bulletEnabled val="1"/>
        </dgm:presLayoutVars>
      </dgm:prSet>
      <dgm:spPr>
        <a:solidFill>
          <a:schemeClr val="accent2">
            <a:lumMod val="75000"/>
            <a:alpha val="90000"/>
          </a:schemeClr>
        </a:solidFill>
        <a:ln>
          <a:solidFill>
            <a:schemeClr val="tx1"/>
          </a:solidFill>
        </a:ln>
      </dgm:spPr>
    </dgm:pt>
  </dgm:ptLst>
  <dgm:cxnLst>
    <dgm:cxn modelId="{96CA1E04-5CB8-4CE0-9C8A-60D85343D093}" srcId="{F84F1D8D-1285-4779-9104-D077BE828244}" destId="{D2CBA25A-68B5-44B4-B7F0-DB6060FADDFC}" srcOrd="2" destOrd="0" parTransId="{492803A0-E6A8-4DBC-BD98-44EEA2147B29}" sibTransId="{8DAF6EA8-101D-4B51-BDF2-4AAA2F7936BC}"/>
    <dgm:cxn modelId="{F469A11E-0BC3-4FB7-8743-3AFA5CC85FFB}" type="presOf" srcId="{F84F1D8D-1285-4779-9104-D077BE828244}" destId="{AA4FA0D4-B580-4D0C-A48D-7221D7B7516C}" srcOrd="0" destOrd="0" presId="urn:microsoft.com/office/officeart/2005/8/layout/list1"/>
    <dgm:cxn modelId="{C2C1A54B-96A9-4A41-8D38-29988523B977}" type="presOf" srcId="{6ACE1A31-7B2C-4072-9726-B771552097B3}" destId="{C11969D4-5BF7-4FB0-8C96-AABF23209EA1}" srcOrd="1" destOrd="0" presId="urn:microsoft.com/office/officeart/2005/8/layout/list1"/>
    <dgm:cxn modelId="{8CD2FC4C-4B72-47F6-ACED-50F554450F1E}" srcId="{F84F1D8D-1285-4779-9104-D077BE828244}" destId="{6ACE1A31-7B2C-4072-9726-B771552097B3}" srcOrd="0" destOrd="0" parTransId="{27736794-1030-4CFF-A0A5-26322966982E}" sibTransId="{79C19907-C9C8-4A7C-B1CC-DBF8909708C7}"/>
    <dgm:cxn modelId="{8EB55151-DD5A-4AB1-A3CC-D35BE2F3A8EA}" type="presOf" srcId="{34732C81-3A53-4DAB-BF47-D97A96EE13A8}" destId="{EA4C62A5-537B-44E1-BDEE-9EE1E09D71EC}" srcOrd="0" destOrd="0" presId="urn:microsoft.com/office/officeart/2005/8/layout/list1"/>
    <dgm:cxn modelId="{5D4C1FAC-164E-4707-9D41-BCB2B073909A}" type="presOf" srcId="{D2CBA25A-68B5-44B4-B7F0-DB6060FADDFC}" destId="{8C91EA4B-D9C9-494F-8D23-C617E4D67277}" srcOrd="0" destOrd="0" presId="urn:microsoft.com/office/officeart/2005/8/layout/list1"/>
    <dgm:cxn modelId="{F8E5B2B0-4305-4FD5-961A-389E9672C0CB}" srcId="{F84F1D8D-1285-4779-9104-D077BE828244}" destId="{34732C81-3A53-4DAB-BF47-D97A96EE13A8}" srcOrd="1" destOrd="0" parTransId="{10EBFA58-C9BD-4003-BF7A-B214A9BB8518}" sibTransId="{099A8299-5843-4B81-83B8-092F2892294E}"/>
    <dgm:cxn modelId="{589554BF-54FD-4ECE-A673-2AE5E33EDBCF}" type="presOf" srcId="{6ACE1A31-7B2C-4072-9726-B771552097B3}" destId="{7F9DD0C5-E4CF-46E8-A867-21465E658D49}" srcOrd="0" destOrd="0" presId="urn:microsoft.com/office/officeart/2005/8/layout/list1"/>
    <dgm:cxn modelId="{9912A1D6-FF73-4B16-A468-B9DC0DC26E81}" type="presOf" srcId="{D2CBA25A-68B5-44B4-B7F0-DB6060FADDFC}" destId="{E2CA3DC2-E1DE-417B-9FB9-F41210C6AF34}" srcOrd="1" destOrd="0" presId="urn:microsoft.com/office/officeart/2005/8/layout/list1"/>
    <dgm:cxn modelId="{E0DB3DD9-EA27-4C55-AD9F-24A994E05D73}" type="presOf" srcId="{34732C81-3A53-4DAB-BF47-D97A96EE13A8}" destId="{C7BC5FDB-8E78-45E7-AD19-933392B01B3D}" srcOrd="1" destOrd="0" presId="urn:microsoft.com/office/officeart/2005/8/layout/list1"/>
    <dgm:cxn modelId="{FB9F0ADC-C121-496E-9689-3C844319018A}" type="presParOf" srcId="{AA4FA0D4-B580-4D0C-A48D-7221D7B7516C}" destId="{CD9BA49B-6B26-40D7-8FB0-8F98B16DBA3E}" srcOrd="0" destOrd="0" presId="urn:microsoft.com/office/officeart/2005/8/layout/list1"/>
    <dgm:cxn modelId="{B6637A5D-C13E-4766-A050-84185749A55B}" type="presParOf" srcId="{CD9BA49B-6B26-40D7-8FB0-8F98B16DBA3E}" destId="{7F9DD0C5-E4CF-46E8-A867-21465E658D49}" srcOrd="0" destOrd="0" presId="urn:microsoft.com/office/officeart/2005/8/layout/list1"/>
    <dgm:cxn modelId="{812CFED9-E474-49EE-8812-E81AD6F1716E}" type="presParOf" srcId="{CD9BA49B-6B26-40D7-8FB0-8F98B16DBA3E}" destId="{C11969D4-5BF7-4FB0-8C96-AABF23209EA1}" srcOrd="1" destOrd="0" presId="urn:microsoft.com/office/officeart/2005/8/layout/list1"/>
    <dgm:cxn modelId="{1F415619-9E2B-4FF7-9C29-AB64E10AB373}" type="presParOf" srcId="{AA4FA0D4-B580-4D0C-A48D-7221D7B7516C}" destId="{7A377DC0-51BF-4B6A-A7B5-49B9A63C934A}" srcOrd="1" destOrd="0" presId="urn:microsoft.com/office/officeart/2005/8/layout/list1"/>
    <dgm:cxn modelId="{8E99A4A1-6104-4985-BDA6-78F763138B3C}" type="presParOf" srcId="{AA4FA0D4-B580-4D0C-A48D-7221D7B7516C}" destId="{C8E82B2D-18EC-445B-BDEB-8CD8C3532586}" srcOrd="2" destOrd="0" presId="urn:microsoft.com/office/officeart/2005/8/layout/list1"/>
    <dgm:cxn modelId="{FE5F6854-491E-4ED1-A6A6-8F63F412F6FD}" type="presParOf" srcId="{AA4FA0D4-B580-4D0C-A48D-7221D7B7516C}" destId="{A6DB6226-00B8-4F8C-B927-70968D87DAB4}" srcOrd="3" destOrd="0" presId="urn:microsoft.com/office/officeart/2005/8/layout/list1"/>
    <dgm:cxn modelId="{8E5612BC-47F7-47A7-915C-6EB394AF83A1}" type="presParOf" srcId="{AA4FA0D4-B580-4D0C-A48D-7221D7B7516C}" destId="{764B37F6-0BFE-470A-A574-9398F163F4ED}" srcOrd="4" destOrd="0" presId="urn:microsoft.com/office/officeart/2005/8/layout/list1"/>
    <dgm:cxn modelId="{E90EAE44-EFC0-4CD0-A901-CD06ADDC66B7}" type="presParOf" srcId="{764B37F6-0BFE-470A-A574-9398F163F4ED}" destId="{EA4C62A5-537B-44E1-BDEE-9EE1E09D71EC}" srcOrd="0" destOrd="0" presId="urn:microsoft.com/office/officeart/2005/8/layout/list1"/>
    <dgm:cxn modelId="{79DD1854-B912-4FBB-9BDC-BAE9B725DC56}" type="presParOf" srcId="{764B37F6-0BFE-470A-A574-9398F163F4ED}" destId="{C7BC5FDB-8E78-45E7-AD19-933392B01B3D}" srcOrd="1" destOrd="0" presId="urn:microsoft.com/office/officeart/2005/8/layout/list1"/>
    <dgm:cxn modelId="{4F798097-2EA9-4C2B-9471-0F803CEA294D}" type="presParOf" srcId="{AA4FA0D4-B580-4D0C-A48D-7221D7B7516C}" destId="{B22B0E7E-9537-4D47-8DDA-9D5550284458}" srcOrd="5" destOrd="0" presId="urn:microsoft.com/office/officeart/2005/8/layout/list1"/>
    <dgm:cxn modelId="{072D3E71-DEDD-4594-81B3-70692102E020}" type="presParOf" srcId="{AA4FA0D4-B580-4D0C-A48D-7221D7B7516C}" destId="{72E41968-A698-49BC-BE99-4C70F84D63CD}" srcOrd="6" destOrd="0" presId="urn:microsoft.com/office/officeart/2005/8/layout/list1"/>
    <dgm:cxn modelId="{88BE8EDA-7A3E-4426-90FE-477D81569D99}" type="presParOf" srcId="{AA4FA0D4-B580-4D0C-A48D-7221D7B7516C}" destId="{5DD65F0E-0B18-48FC-B146-E063C40896C8}" srcOrd="7" destOrd="0" presId="urn:microsoft.com/office/officeart/2005/8/layout/list1"/>
    <dgm:cxn modelId="{8864FE19-2416-4D2C-A57E-4F88A6927961}" type="presParOf" srcId="{AA4FA0D4-B580-4D0C-A48D-7221D7B7516C}" destId="{F5512C9F-CC25-470E-8540-F0BAA889D4BF}" srcOrd="8" destOrd="0" presId="urn:microsoft.com/office/officeart/2005/8/layout/list1"/>
    <dgm:cxn modelId="{F684C357-0AD4-43E8-9414-B56FD3798B97}" type="presParOf" srcId="{F5512C9F-CC25-470E-8540-F0BAA889D4BF}" destId="{8C91EA4B-D9C9-494F-8D23-C617E4D67277}" srcOrd="0" destOrd="0" presId="urn:microsoft.com/office/officeart/2005/8/layout/list1"/>
    <dgm:cxn modelId="{7BC151F2-2E46-473C-8004-455298D4E893}" type="presParOf" srcId="{F5512C9F-CC25-470E-8540-F0BAA889D4BF}" destId="{E2CA3DC2-E1DE-417B-9FB9-F41210C6AF34}" srcOrd="1" destOrd="0" presId="urn:microsoft.com/office/officeart/2005/8/layout/list1"/>
    <dgm:cxn modelId="{9BC69D1A-709D-448A-82D3-25A2D59ACD0F}" type="presParOf" srcId="{AA4FA0D4-B580-4D0C-A48D-7221D7B7516C}" destId="{EA2A0D4D-8270-4794-A7A6-17A44535B58E}" srcOrd="9" destOrd="0" presId="urn:microsoft.com/office/officeart/2005/8/layout/list1"/>
    <dgm:cxn modelId="{85AF82AE-9AC3-4053-A654-E45C6751D26E}" type="presParOf" srcId="{AA4FA0D4-B580-4D0C-A48D-7221D7B7516C}" destId="{22C6BA32-6BDA-44FE-8EA1-20BD64BDA5A1}" srcOrd="10"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79A9F680-6FE2-4CBB-AFC6-5B12FE7B0FC7}" type="doc">
      <dgm:prSet loTypeId="urn:microsoft.com/office/officeart/2005/8/layout/hProcess9" loCatId="process" qsTypeId="urn:microsoft.com/office/officeart/2005/8/quickstyle/simple1" qsCatId="simple" csTypeId="urn:microsoft.com/office/officeart/2005/8/colors/accent1_2" csCatId="accent1" phldr="1"/>
      <dgm:spPr/>
    </dgm:pt>
    <dgm:pt modelId="{4490896D-EB8E-41ED-9C04-D691E4765E9F}">
      <dgm:prSet phldrT="[Text]" custT="1"/>
      <dgm:spPr>
        <a:solidFill>
          <a:schemeClr val="accent2">
            <a:lumMod val="20000"/>
            <a:lumOff val="80000"/>
          </a:schemeClr>
        </a:solidFill>
        <a:ln>
          <a:solidFill>
            <a:schemeClr val="tx1"/>
          </a:solidFill>
        </a:ln>
      </dgm:spPr>
      <dgm:t>
        <a:bodyPr/>
        <a:lstStyle/>
        <a:p>
          <a:r>
            <a:rPr lang="en-US" sz="2400" dirty="0">
              <a:solidFill>
                <a:schemeClr val="tx1"/>
              </a:solidFill>
            </a:rPr>
            <a:t>What is an “Inappropriate Relationship?”</a:t>
          </a:r>
        </a:p>
      </dgm:t>
    </dgm:pt>
    <dgm:pt modelId="{1B5AD875-3CA7-4614-AC88-E32B48E53083}" type="parTrans" cxnId="{675DE472-EE66-4DC1-B201-954463B6E35D}">
      <dgm:prSet/>
      <dgm:spPr/>
      <dgm:t>
        <a:bodyPr/>
        <a:lstStyle/>
        <a:p>
          <a:endParaRPr lang="en-US"/>
        </a:p>
      </dgm:t>
    </dgm:pt>
    <dgm:pt modelId="{0D896B90-D770-417D-A6DE-3B733312B1FA}" type="sibTrans" cxnId="{675DE472-EE66-4DC1-B201-954463B6E35D}">
      <dgm:prSet/>
      <dgm:spPr/>
      <dgm:t>
        <a:bodyPr/>
        <a:lstStyle/>
        <a:p>
          <a:endParaRPr lang="en-US"/>
        </a:p>
      </dgm:t>
    </dgm:pt>
    <dgm:pt modelId="{AF71BEF6-189A-4948-B952-61A9B45C05DD}">
      <dgm:prSet phldrT="[Text]" custT="1"/>
      <dgm:spPr>
        <a:solidFill>
          <a:schemeClr val="accent2">
            <a:lumMod val="20000"/>
            <a:lumOff val="80000"/>
          </a:schemeClr>
        </a:solidFill>
        <a:ln>
          <a:solidFill>
            <a:schemeClr val="tx1"/>
          </a:solidFill>
        </a:ln>
      </dgm:spPr>
      <dgm:t>
        <a:bodyPr/>
        <a:lstStyle/>
        <a:p>
          <a:r>
            <a:rPr lang="en-US" sz="2400" dirty="0">
              <a:solidFill>
                <a:schemeClr val="tx1"/>
              </a:solidFill>
            </a:rPr>
            <a:t>What should we do if one is identified?</a:t>
          </a:r>
        </a:p>
      </dgm:t>
    </dgm:pt>
    <dgm:pt modelId="{4E4ADD8F-F24F-4607-9CB5-BC0D55904C2B}" type="parTrans" cxnId="{E471FDBF-ADB9-4931-94B5-6705C6D148DD}">
      <dgm:prSet/>
      <dgm:spPr/>
      <dgm:t>
        <a:bodyPr/>
        <a:lstStyle/>
        <a:p>
          <a:endParaRPr lang="en-US"/>
        </a:p>
      </dgm:t>
    </dgm:pt>
    <dgm:pt modelId="{4002F115-CC68-45DA-A8BD-F356C896CC02}" type="sibTrans" cxnId="{E471FDBF-ADB9-4931-94B5-6705C6D148DD}">
      <dgm:prSet/>
      <dgm:spPr/>
      <dgm:t>
        <a:bodyPr/>
        <a:lstStyle/>
        <a:p>
          <a:endParaRPr lang="en-US"/>
        </a:p>
      </dgm:t>
    </dgm:pt>
    <dgm:pt modelId="{BAB8972C-1E1B-4161-8973-61C53D31C585}" type="pres">
      <dgm:prSet presAssocID="{79A9F680-6FE2-4CBB-AFC6-5B12FE7B0FC7}" presName="CompostProcess" presStyleCnt="0">
        <dgm:presLayoutVars>
          <dgm:dir/>
          <dgm:resizeHandles val="exact"/>
        </dgm:presLayoutVars>
      </dgm:prSet>
      <dgm:spPr/>
    </dgm:pt>
    <dgm:pt modelId="{1E35C39D-D79B-4155-A742-C3E892B6DB0A}" type="pres">
      <dgm:prSet presAssocID="{79A9F680-6FE2-4CBB-AFC6-5B12FE7B0FC7}" presName="arrow" presStyleLbl="bgShp" presStyleIdx="0" presStyleCnt="1"/>
      <dgm:spPr>
        <a:solidFill>
          <a:schemeClr val="accent2">
            <a:lumMod val="75000"/>
          </a:schemeClr>
        </a:solidFill>
        <a:ln>
          <a:solidFill>
            <a:schemeClr val="tx1"/>
          </a:solidFill>
        </a:ln>
      </dgm:spPr>
    </dgm:pt>
    <dgm:pt modelId="{28421D8F-6A02-4CCC-BCFD-CD71E16592B2}" type="pres">
      <dgm:prSet presAssocID="{79A9F680-6FE2-4CBB-AFC6-5B12FE7B0FC7}" presName="linearProcess" presStyleCnt="0"/>
      <dgm:spPr/>
    </dgm:pt>
    <dgm:pt modelId="{A7E1F697-0514-40EF-9927-501A2D9A0950}" type="pres">
      <dgm:prSet presAssocID="{4490896D-EB8E-41ED-9C04-D691E4765E9F}" presName="textNode" presStyleLbl="node1" presStyleIdx="0" presStyleCnt="2">
        <dgm:presLayoutVars>
          <dgm:bulletEnabled val="1"/>
        </dgm:presLayoutVars>
      </dgm:prSet>
      <dgm:spPr/>
    </dgm:pt>
    <dgm:pt modelId="{4944D456-4960-4676-8E3D-393CC390EA59}" type="pres">
      <dgm:prSet presAssocID="{0D896B90-D770-417D-A6DE-3B733312B1FA}" presName="sibTrans" presStyleCnt="0"/>
      <dgm:spPr/>
    </dgm:pt>
    <dgm:pt modelId="{DD0D0A2C-771C-4A56-9010-969B1D4D0BDA}" type="pres">
      <dgm:prSet presAssocID="{AF71BEF6-189A-4948-B952-61A9B45C05DD}" presName="textNode" presStyleLbl="node1" presStyleIdx="1" presStyleCnt="2">
        <dgm:presLayoutVars>
          <dgm:bulletEnabled val="1"/>
        </dgm:presLayoutVars>
      </dgm:prSet>
      <dgm:spPr/>
    </dgm:pt>
  </dgm:ptLst>
  <dgm:cxnLst>
    <dgm:cxn modelId="{675DE472-EE66-4DC1-B201-954463B6E35D}" srcId="{79A9F680-6FE2-4CBB-AFC6-5B12FE7B0FC7}" destId="{4490896D-EB8E-41ED-9C04-D691E4765E9F}" srcOrd="0" destOrd="0" parTransId="{1B5AD875-3CA7-4614-AC88-E32B48E53083}" sibTransId="{0D896B90-D770-417D-A6DE-3B733312B1FA}"/>
    <dgm:cxn modelId="{84282A78-02D0-4315-A3B2-C64A74CB9145}" type="presOf" srcId="{79A9F680-6FE2-4CBB-AFC6-5B12FE7B0FC7}" destId="{BAB8972C-1E1B-4161-8973-61C53D31C585}" srcOrd="0" destOrd="0" presId="urn:microsoft.com/office/officeart/2005/8/layout/hProcess9"/>
    <dgm:cxn modelId="{E471FDBF-ADB9-4931-94B5-6705C6D148DD}" srcId="{79A9F680-6FE2-4CBB-AFC6-5B12FE7B0FC7}" destId="{AF71BEF6-189A-4948-B952-61A9B45C05DD}" srcOrd="1" destOrd="0" parTransId="{4E4ADD8F-F24F-4607-9CB5-BC0D55904C2B}" sibTransId="{4002F115-CC68-45DA-A8BD-F356C896CC02}"/>
    <dgm:cxn modelId="{B6179CC1-088B-4780-AE14-3EF559EAE02A}" type="presOf" srcId="{4490896D-EB8E-41ED-9C04-D691E4765E9F}" destId="{A7E1F697-0514-40EF-9927-501A2D9A0950}" srcOrd="0" destOrd="0" presId="urn:microsoft.com/office/officeart/2005/8/layout/hProcess9"/>
    <dgm:cxn modelId="{162FA2EE-C53C-4AA2-A6E8-88185B5CA39E}" type="presOf" srcId="{AF71BEF6-189A-4948-B952-61A9B45C05DD}" destId="{DD0D0A2C-771C-4A56-9010-969B1D4D0BDA}" srcOrd="0" destOrd="0" presId="urn:microsoft.com/office/officeart/2005/8/layout/hProcess9"/>
    <dgm:cxn modelId="{2FDB3C21-EC5A-45A0-A4F7-32954F104829}" type="presParOf" srcId="{BAB8972C-1E1B-4161-8973-61C53D31C585}" destId="{1E35C39D-D79B-4155-A742-C3E892B6DB0A}" srcOrd="0" destOrd="0" presId="urn:microsoft.com/office/officeart/2005/8/layout/hProcess9"/>
    <dgm:cxn modelId="{5A339B87-0EBE-4D5F-AC52-D28B957409A7}" type="presParOf" srcId="{BAB8972C-1E1B-4161-8973-61C53D31C585}" destId="{28421D8F-6A02-4CCC-BCFD-CD71E16592B2}" srcOrd="1" destOrd="0" presId="urn:microsoft.com/office/officeart/2005/8/layout/hProcess9"/>
    <dgm:cxn modelId="{40717E7F-A466-4243-96A0-DFA930A2BF3E}" type="presParOf" srcId="{28421D8F-6A02-4CCC-BCFD-CD71E16592B2}" destId="{A7E1F697-0514-40EF-9927-501A2D9A0950}" srcOrd="0" destOrd="0" presId="urn:microsoft.com/office/officeart/2005/8/layout/hProcess9"/>
    <dgm:cxn modelId="{6ADED1AB-6EBA-4994-A22D-D00FC376638D}" type="presParOf" srcId="{28421D8F-6A02-4CCC-BCFD-CD71E16592B2}" destId="{4944D456-4960-4676-8E3D-393CC390EA59}" srcOrd="1" destOrd="0" presId="urn:microsoft.com/office/officeart/2005/8/layout/hProcess9"/>
    <dgm:cxn modelId="{ED68886B-A226-4735-9F46-3505AAA573FC}" type="presParOf" srcId="{28421D8F-6A02-4CCC-BCFD-CD71E16592B2}" destId="{DD0D0A2C-771C-4A56-9010-969B1D4D0BDA}" srcOrd="2" destOrd="0" presId="urn:microsoft.com/office/officeart/2005/8/layout/hProcess9"/>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21AB852B-1166-4EB3-9790-B962303E370F}" type="doc">
      <dgm:prSet loTypeId="urn:microsoft.com/office/officeart/2005/8/layout/pyramid2" loCatId="pyramid" qsTypeId="urn:microsoft.com/office/officeart/2005/8/quickstyle/simple1" qsCatId="simple" csTypeId="urn:microsoft.com/office/officeart/2005/8/colors/accent1_2" csCatId="accent1" phldr="1"/>
      <dgm:spPr/>
      <dgm:t>
        <a:bodyPr/>
        <a:lstStyle/>
        <a:p>
          <a:endParaRPr lang="en-US"/>
        </a:p>
      </dgm:t>
    </dgm:pt>
    <dgm:pt modelId="{BCCD1C1D-992D-4AD9-BD97-5DCE598EB153}">
      <dgm:prSet phldrT="[Text]" custT="1"/>
      <dgm:spPr>
        <a:solidFill>
          <a:schemeClr val="accent2">
            <a:lumMod val="20000"/>
            <a:lumOff val="80000"/>
            <a:alpha val="90000"/>
          </a:schemeClr>
        </a:solidFill>
        <a:ln>
          <a:solidFill>
            <a:schemeClr val="tx1"/>
          </a:solidFill>
        </a:ln>
      </dgm:spPr>
      <dgm:t>
        <a:bodyPr/>
        <a:lstStyle/>
        <a:p>
          <a:r>
            <a:rPr lang="en-US" sz="2400" dirty="0"/>
            <a:t>Prostitute</a:t>
          </a:r>
        </a:p>
      </dgm:t>
    </dgm:pt>
    <dgm:pt modelId="{6E182FF9-70E6-4C31-A373-3F995A2924D1}" type="parTrans" cxnId="{F09583EF-5B65-4E41-A5D8-0C1EF2D606F6}">
      <dgm:prSet/>
      <dgm:spPr/>
      <dgm:t>
        <a:bodyPr/>
        <a:lstStyle/>
        <a:p>
          <a:endParaRPr lang="en-US"/>
        </a:p>
      </dgm:t>
    </dgm:pt>
    <dgm:pt modelId="{CC1D97AA-35A6-4298-8C0D-14AD764C0786}" type="sibTrans" cxnId="{F09583EF-5B65-4E41-A5D8-0C1EF2D606F6}">
      <dgm:prSet/>
      <dgm:spPr/>
      <dgm:t>
        <a:bodyPr/>
        <a:lstStyle/>
        <a:p>
          <a:endParaRPr lang="en-US"/>
        </a:p>
      </dgm:t>
    </dgm:pt>
    <dgm:pt modelId="{B4B7A3D6-4705-4E94-87F3-C5132570417F}">
      <dgm:prSet phldrT="[Text]" custT="1"/>
      <dgm:spPr>
        <a:solidFill>
          <a:schemeClr val="accent2">
            <a:lumMod val="20000"/>
            <a:lumOff val="80000"/>
            <a:alpha val="90000"/>
          </a:schemeClr>
        </a:solidFill>
        <a:ln>
          <a:solidFill>
            <a:schemeClr val="tx1"/>
          </a:solidFill>
        </a:ln>
      </dgm:spPr>
      <dgm:t>
        <a:bodyPr/>
        <a:lstStyle/>
        <a:p>
          <a:r>
            <a:rPr lang="en-US" sz="2400" dirty="0"/>
            <a:t>Punter</a:t>
          </a:r>
        </a:p>
      </dgm:t>
    </dgm:pt>
    <dgm:pt modelId="{F26EA0CE-9222-4BF8-9040-4D6622562E20}" type="parTrans" cxnId="{40D36206-669C-4EE4-8A1E-B66A6502EBD0}">
      <dgm:prSet/>
      <dgm:spPr/>
      <dgm:t>
        <a:bodyPr/>
        <a:lstStyle/>
        <a:p>
          <a:endParaRPr lang="en-US"/>
        </a:p>
      </dgm:t>
    </dgm:pt>
    <dgm:pt modelId="{F08DB4AF-2D78-43A7-AFA8-3FD1E68C2F40}" type="sibTrans" cxnId="{40D36206-669C-4EE4-8A1E-B66A6502EBD0}">
      <dgm:prSet/>
      <dgm:spPr/>
      <dgm:t>
        <a:bodyPr/>
        <a:lstStyle/>
        <a:p>
          <a:endParaRPr lang="en-US"/>
        </a:p>
      </dgm:t>
    </dgm:pt>
    <dgm:pt modelId="{22643A2B-D383-4335-A814-F7458F40F3B3}">
      <dgm:prSet phldrT="[Text]" custT="1"/>
      <dgm:spPr>
        <a:solidFill>
          <a:schemeClr val="accent2">
            <a:lumMod val="20000"/>
            <a:lumOff val="80000"/>
            <a:alpha val="90000"/>
          </a:schemeClr>
        </a:solidFill>
        <a:ln>
          <a:solidFill>
            <a:schemeClr val="tx1"/>
          </a:solidFill>
        </a:ln>
      </dgm:spPr>
      <dgm:t>
        <a:bodyPr/>
        <a:lstStyle/>
        <a:p>
          <a:r>
            <a:rPr lang="en-US" sz="2400" dirty="0"/>
            <a:t>Pimp</a:t>
          </a:r>
        </a:p>
      </dgm:t>
    </dgm:pt>
    <dgm:pt modelId="{89B9DADF-6B08-46B9-B88A-8051CEFA42C0}" type="parTrans" cxnId="{086E9EBC-127C-41F6-B643-6F33306F03B7}">
      <dgm:prSet/>
      <dgm:spPr/>
      <dgm:t>
        <a:bodyPr/>
        <a:lstStyle/>
        <a:p>
          <a:endParaRPr lang="en-US"/>
        </a:p>
      </dgm:t>
    </dgm:pt>
    <dgm:pt modelId="{F465E88D-4C4C-4CEC-8613-6C7A6D336FC3}" type="sibTrans" cxnId="{086E9EBC-127C-41F6-B643-6F33306F03B7}">
      <dgm:prSet/>
      <dgm:spPr/>
      <dgm:t>
        <a:bodyPr/>
        <a:lstStyle/>
        <a:p>
          <a:endParaRPr lang="en-US"/>
        </a:p>
      </dgm:t>
    </dgm:pt>
    <dgm:pt modelId="{69A7D80B-1E94-4DCF-A4FF-814D89B35C32}">
      <dgm:prSet phldrT="[Text]" custT="1"/>
      <dgm:spPr>
        <a:solidFill>
          <a:schemeClr val="accent2">
            <a:lumMod val="40000"/>
            <a:lumOff val="60000"/>
            <a:alpha val="90000"/>
          </a:schemeClr>
        </a:solidFill>
        <a:ln>
          <a:solidFill>
            <a:schemeClr val="tx1"/>
          </a:solidFill>
        </a:ln>
      </dgm:spPr>
      <dgm:t>
        <a:bodyPr/>
        <a:lstStyle/>
        <a:p>
          <a:r>
            <a:rPr lang="en-US" sz="2300" dirty="0"/>
            <a:t>Abused Child</a:t>
          </a:r>
        </a:p>
      </dgm:t>
    </dgm:pt>
    <dgm:pt modelId="{50CD7CDC-0350-419A-AD63-A8BE7EB93F15}" type="parTrans" cxnId="{C2A713BC-C2F7-4350-82C0-1BECDD87BAD0}">
      <dgm:prSet/>
      <dgm:spPr/>
      <dgm:t>
        <a:bodyPr/>
        <a:lstStyle/>
        <a:p>
          <a:endParaRPr lang="en-US"/>
        </a:p>
      </dgm:t>
    </dgm:pt>
    <dgm:pt modelId="{EE172DFC-D246-4D9C-884A-9E39C770BB62}" type="sibTrans" cxnId="{C2A713BC-C2F7-4350-82C0-1BECDD87BAD0}">
      <dgm:prSet/>
      <dgm:spPr/>
      <dgm:t>
        <a:bodyPr/>
        <a:lstStyle/>
        <a:p>
          <a:endParaRPr lang="en-US"/>
        </a:p>
      </dgm:t>
    </dgm:pt>
    <dgm:pt modelId="{14CA5C47-73A6-4019-9DA3-75650E8676F4}">
      <dgm:prSet phldrT="[Text]" custT="1"/>
      <dgm:spPr>
        <a:solidFill>
          <a:schemeClr val="accent2">
            <a:lumMod val="40000"/>
            <a:lumOff val="60000"/>
            <a:alpha val="90000"/>
          </a:schemeClr>
        </a:solidFill>
        <a:ln>
          <a:solidFill>
            <a:schemeClr val="tx1"/>
          </a:solidFill>
        </a:ln>
      </dgm:spPr>
      <dgm:t>
        <a:bodyPr/>
        <a:lstStyle/>
        <a:p>
          <a:r>
            <a:rPr lang="en-US" sz="2300" dirty="0"/>
            <a:t>Sex Offender</a:t>
          </a:r>
        </a:p>
      </dgm:t>
    </dgm:pt>
    <dgm:pt modelId="{296714B0-D09F-4615-8C60-458289F817BC}" type="parTrans" cxnId="{843CB853-41E2-46F5-9495-8DA821030BF5}">
      <dgm:prSet/>
      <dgm:spPr/>
      <dgm:t>
        <a:bodyPr/>
        <a:lstStyle/>
        <a:p>
          <a:endParaRPr lang="en-US"/>
        </a:p>
      </dgm:t>
    </dgm:pt>
    <dgm:pt modelId="{87F971E5-F1C1-4A4F-B09F-FDAB1384CEFD}" type="sibTrans" cxnId="{843CB853-41E2-46F5-9495-8DA821030BF5}">
      <dgm:prSet/>
      <dgm:spPr/>
      <dgm:t>
        <a:bodyPr/>
        <a:lstStyle/>
        <a:p>
          <a:endParaRPr lang="en-US"/>
        </a:p>
      </dgm:t>
    </dgm:pt>
    <dgm:pt modelId="{A9DBFA2F-54D3-49B2-A379-0B26C6622BF7}">
      <dgm:prSet phldrT="[Text]" custT="1"/>
      <dgm:spPr>
        <a:solidFill>
          <a:schemeClr val="accent2">
            <a:lumMod val="40000"/>
            <a:lumOff val="60000"/>
            <a:alpha val="90000"/>
          </a:schemeClr>
        </a:solidFill>
        <a:ln>
          <a:solidFill>
            <a:schemeClr val="tx1"/>
          </a:solidFill>
        </a:ln>
      </dgm:spPr>
      <dgm:t>
        <a:bodyPr/>
        <a:lstStyle/>
        <a:p>
          <a:r>
            <a:rPr lang="en-US" sz="2300" dirty="0"/>
            <a:t>Abusing Adult</a:t>
          </a:r>
        </a:p>
      </dgm:t>
    </dgm:pt>
    <dgm:pt modelId="{B9CA9887-3333-4708-941E-C2C412F1145F}" type="parTrans" cxnId="{8F7A0E9A-F4B4-46D5-B779-2127FA9FDAC9}">
      <dgm:prSet/>
      <dgm:spPr/>
      <dgm:t>
        <a:bodyPr/>
        <a:lstStyle/>
        <a:p>
          <a:endParaRPr lang="en-US"/>
        </a:p>
      </dgm:t>
    </dgm:pt>
    <dgm:pt modelId="{AECEF826-448B-4989-BD4C-C7B675FCDA96}" type="sibTrans" cxnId="{8F7A0E9A-F4B4-46D5-B779-2127FA9FDAC9}">
      <dgm:prSet/>
      <dgm:spPr/>
      <dgm:t>
        <a:bodyPr/>
        <a:lstStyle/>
        <a:p>
          <a:endParaRPr lang="en-US"/>
        </a:p>
      </dgm:t>
    </dgm:pt>
    <dgm:pt modelId="{E57ADAF6-9766-4718-A373-B90317DD83DB}">
      <dgm:prSet phldrT="[Text]" custT="1"/>
      <dgm:spPr>
        <a:solidFill>
          <a:schemeClr val="accent2">
            <a:lumMod val="60000"/>
            <a:lumOff val="40000"/>
            <a:alpha val="90000"/>
          </a:schemeClr>
        </a:solidFill>
        <a:ln>
          <a:solidFill>
            <a:schemeClr val="tx1"/>
          </a:solidFill>
        </a:ln>
      </dgm:spPr>
      <dgm:t>
        <a:bodyPr/>
        <a:lstStyle/>
        <a:p>
          <a:r>
            <a:rPr lang="en-US" sz="2300" dirty="0"/>
            <a:t>Girlfriend</a:t>
          </a:r>
        </a:p>
      </dgm:t>
    </dgm:pt>
    <dgm:pt modelId="{DD420E17-D216-489A-9CBE-6C1FF1CE351C}" type="parTrans" cxnId="{23A873A9-E827-4306-8BCA-75A98DB072BA}">
      <dgm:prSet/>
      <dgm:spPr/>
      <dgm:t>
        <a:bodyPr/>
        <a:lstStyle/>
        <a:p>
          <a:endParaRPr lang="en-US"/>
        </a:p>
      </dgm:t>
    </dgm:pt>
    <dgm:pt modelId="{0DADD202-CAFE-4E90-BFA5-1E21150FFFED}" type="sibTrans" cxnId="{23A873A9-E827-4306-8BCA-75A98DB072BA}">
      <dgm:prSet/>
      <dgm:spPr/>
      <dgm:t>
        <a:bodyPr/>
        <a:lstStyle/>
        <a:p>
          <a:endParaRPr lang="en-US"/>
        </a:p>
      </dgm:t>
    </dgm:pt>
    <dgm:pt modelId="{5F939E18-684A-406E-8D47-D68042FEDD92}">
      <dgm:prSet phldrT="[Text]" custT="1"/>
      <dgm:spPr>
        <a:solidFill>
          <a:schemeClr val="accent2">
            <a:lumMod val="60000"/>
            <a:lumOff val="40000"/>
            <a:alpha val="90000"/>
          </a:schemeClr>
        </a:solidFill>
        <a:ln>
          <a:solidFill>
            <a:schemeClr val="tx1"/>
          </a:solidFill>
        </a:ln>
      </dgm:spPr>
      <dgm:t>
        <a:bodyPr/>
        <a:lstStyle/>
        <a:p>
          <a:r>
            <a:rPr lang="en-US" sz="2300" dirty="0"/>
            <a:t>His Friend(s)</a:t>
          </a:r>
        </a:p>
      </dgm:t>
    </dgm:pt>
    <dgm:pt modelId="{664C30CB-84C1-4C1E-A3EC-9A8F5D567FA8}" type="parTrans" cxnId="{080150B1-561D-4A08-8621-CEF283736DE3}">
      <dgm:prSet/>
      <dgm:spPr/>
      <dgm:t>
        <a:bodyPr/>
        <a:lstStyle/>
        <a:p>
          <a:endParaRPr lang="en-US"/>
        </a:p>
      </dgm:t>
    </dgm:pt>
    <dgm:pt modelId="{A71640E8-86E2-483E-85F8-34A72AF53A5A}" type="sibTrans" cxnId="{080150B1-561D-4A08-8621-CEF283736DE3}">
      <dgm:prSet/>
      <dgm:spPr/>
      <dgm:t>
        <a:bodyPr/>
        <a:lstStyle/>
        <a:p>
          <a:endParaRPr lang="en-US"/>
        </a:p>
      </dgm:t>
    </dgm:pt>
    <dgm:pt modelId="{6BA3EFF8-14CD-42CC-A905-D76F9EE26458}">
      <dgm:prSet phldrT="[Text]" custT="1"/>
      <dgm:spPr>
        <a:solidFill>
          <a:schemeClr val="accent2">
            <a:lumMod val="60000"/>
            <a:lumOff val="40000"/>
            <a:alpha val="90000"/>
          </a:schemeClr>
        </a:solidFill>
        <a:ln>
          <a:solidFill>
            <a:schemeClr val="tx1"/>
          </a:solidFill>
        </a:ln>
      </dgm:spPr>
      <dgm:t>
        <a:bodyPr/>
        <a:lstStyle/>
        <a:p>
          <a:r>
            <a:rPr lang="en-US" sz="2300" dirty="0"/>
            <a:t>Boyfriend</a:t>
          </a:r>
        </a:p>
      </dgm:t>
    </dgm:pt>
    <dgm:pt modelId="{D0CD1D0F-92F6-46B2-B436-B7D0BA07BA21}" type="parTrans" cxnId="{9A443CF5-B60A-4B67-878C-1DE99065C027}">
      <dgm:prSet/>
      <dgm:spPr/>
      <dgm:t>
        <a:bodyPr/>
        <a:lstStyle/>
        <a:p>
          <a:endParaRPr lang="en-US"/>
        </a:p>
      </dgm:t>
    </dgm:pt>
    <dgm:pt modelId="{B04B05DE-7E05-445A-BB58-9D6BDB006EDC}" type="sibTrans" cxnId="{9A443CF5-B60A-4B67-878C-1DE99065C027}">
      <dgm:prSet/>
      <dgm:spPr/>
      <dgm:t>
        <a:bodyPr/>
        <a:lstStyle/>
        <a:p>
          <a:endParaRPr lang="en-US"/>
        </a:p>
      </dgm:t>
    </dgm:pt>
    <dgm:pt modelId="{84A41CF1-21B0-49C7-8D6B-DFF1574B40EB}" type="pres">
      <dgm:prSet presAssocID="{21AB852B-1166-4EB3-9790-B962303E370F}" presName="compositeShape" presStyleCnt="0">
        <dgm:presLayoutVars>
          <dgm:dir/>
          <dgm:resizeHandles/>
        </dgm:presLayoutVars>
      </dgm:prSet>
      <dgm:spPr/>
    </dgm:pt>
    <dgm:pt modelId="{CAAF73E5-B3F0-488B-B371-C9C26D246A7E}" type="pres">
      <dgm:prSet presAssocID="{21AB852B-1166-4EB3-9790-B962303E370F}" presName="pyramid" presStyleLbl="node1" presStyleIdx="0" presStyleCnt="1"/>
      <dgm:spPr>
        <a:solidFill>
          <a:schemeClr val="accent2">
            <a:lumMod val="75000"/>
          </a:schemeClr>
        </a:solidFill>
        <a:ln w="76200">
          <a:solidFill>
            <a:schemeClr val="tx1"/>
          </a:solidFill>
        </a:ln>
      </dgm:spPr>
    </dgm:pt>
    <dgm:pt modelId="{6ABC2EA5-A34B-41B2-B81F-8F35CD2C4CB3}" type="pres">
      <dgm:prSet presAssocID="{21AB852B-1166-4EB3-9790-B962303E370F}" presName="theList" presStyleCnt="0"/>
      <dgm:spPr/>
    </dgm:pt>
    <dgm:pt modelId="{1158CC8E-F236-420B-9831-6834A199BB5B}" type="pres">
      <dgm:prSet presAssocID="{BCCD1C1D-992D-4AD9-BD97-5DCE598EB153}" presName="aNode" presStyleLbl="fgAcc1" presStyleIdx="0" presStyleCnt="9" custScaleX="79529" custScaleY="34147" custLinFactY="-22587" custLinFactNeighborX="-48719" custLinFactNeighborY="-100000">
        <dgm:presLayoutVars>
          <dgm:bulletEnabled val="1"/>
        </dgm:presLayoutVars>
      </dgm:prSet>
      <dgm:spPr/>
    </dgm:pt>
    <dgm:pt modelId="{38C7C535-74B1-498C-B62B-7B824B34A59D}" type="pres">
      <dgm:prSet presAssocID="{BCCD1C1D-992D-4AD9-BD97-5DCE598EB153}" presName="aSpace" presStyleCnt="0"/>
      <dgm:spPr/>
    </dgm:pt>
    <dgm:pt modelId="{CE0AB294-2092-4204-B7E4-1F31C7F863C7}" type="pres">
      <dgm:prSet presAssocID="{B4B7A3D6-4705-4E94-87F3-C5132570417F}" presName="aNode" presStyleLbl="fgAcc1" presStyleIdx="1" presStyleCnt="9" custScaleY="35615" custLinFactX="-2991" custLinFactY="298938" custLinFactNeighborX="-100000" custLinFactNeighborY="300000">
        <dgm:presLayoutVars>
          <dgm:bulletEnabled val="1"/>
        </dgm:presLayoutVars>
      </dgm:prSet>
      <dgm:spPr/>
    </dgm:pt>
    <dgm:pt modelId="{3CA5B40E-2DFC-4099-BF17-1E2305CC4394}" type="pres">
      <dgm:prSet presAssocID="{B4B7A3D6-4705-4E94-87F3-C5132570417F}" presName="aSpace" presStyleCnt="0"/>
      <dgm:spPr/>
    </dgm:pt>
    <dgm:pt modelId="{A5593EF5-B5FE-4DB5-9EFF-62004EF0CA76}" type="pres">
      <dgm:prSet presAssocID="{22643A2B-D383-4335-A814-F7458F40F3B3}" presName="aNode" presStyleLbl="fgAcc1" presStyleIdx="2" presStyleCnt="9" custScaleY="35007" custLinFactY="248511" custLinFactNeighborX="23510" custLinFactNeighborY="300000">
        <dgm:presLayoutVars>
          <dgm:bulletEnabled val="1"/>
        </dgm:presLayoutVars>
      </dgm:prSet>
      <dgm:spPr/>
    </dgm:pt>
    <dgm:pt modelId="{595DA0CC-3286-4484-B580-52F37A8B0AA7}" type="pres">
      <dgm:prSet presAssocID="{22643A2B-D383-4335-A814-F7458F40F3B3}" presName="aSpace" presStyleCnt="0"/>
      <dgm:spPr/>
    </dgm:pt>
    <dgm:pt modelId="{AE0F8050-2A21-41CA-849C-01843F5C690D}" type="pres">
      <dgm:prSet presAssocID="{69A7D80B-1E94-4DCF-A4FF-814D89B35C32}" presName="aNode" presStyleLbl="fgAcc1" presStyleIdx="3" presStyleCnt="9" custScaleX="78886" custScaleY="34674" custLinFactY="-103910" custLinFactNeighborX="-47794" custLinFactNeighborY="-200000">
        <dgm:presLayoutVars>
          <dgm:bulletEnabled val="1"/>
        </dgm:presLayoutVars>
      </dgm:prSet>
      <dgm:spPr/>
    </dgm:pt>
    <dgm:pt modelId="{14D2CF76-87D5-48D8-A80B-DFDA9BC065A4}" type="pres">
      <dgm:prSet presAssocID="{69A7D80B-1E94-4DCF-A4FF-814D89B35C32}" presName="aSpace" presStyleCnt="0"/>
      <dgm:spPr/>
    </dgm:pt>
    <dgm:pt modelId="{94F08340-62BA-4D0D-81C3-525BB60EBA8A}" type="pres">
      <dgm:prSet presAssocID="{14CA5C47-73A6-4019-9DA3-75650E8676F4}" presName="aNode" presStyleLbl="fgAcc1" presStyleIdx="4" presStyleCnt="9" custScaleY="36184" custLinFactX="-2991" custLinFactY="200000" custLinFactNeighborX="-100000" custLinFactNeighborY="233116">
        <dgm:presLayoutVars>
          <dgm:bulletEnabled val="1"/>
        </dgm:presLayoutVars>
      </dgm:prSet>
      <dgm:spPr/>
    </dgm:pt>
    <dgm:pt modelId="{0E571DE5-9DAE-4A5F-BC1A-284026AEF19F}" type="pres">
      <dgm:prSet presAssocID="{14CA5C47-73A6-4019-9DA3-75650E8676F4}" presName="aSpace" presStyleCnt="0"/>
      <dgm:spPr/>
    </dgm:pt>
    <dgm:pt modelId="{A5B7AFF5-8F45-40AF-93FC-FC4D86791E03}" type="pres">
      <dgm:prSet presAssocID="{A9DBFA2F-54D3-49B2-A379-0B26C6622BF7}" presName="aNode" presStyleLbl="fgAcc1" presStyleIdx="5" presStyleCnt="9" custScaleY="40712" custLinFactY="148584" custLinFactNeighborX="24159" custLinFactNeighborY="200000">
        <dgm:presLayoutVars>
          <dgm:bulletEnabled val="1"/>
        </dgm:presLayoutVars>
      </dgm:prSet>
      <dgm:spPr/>
    </dgm:pt>
    <dgm:pt modelId="{F3247B77-537D-4E48-BAC9-0F4971FB4A4F}" type="pres">
      <dgm:prSet presAssocID="{A9DBFA2F-54D3-49B2-A379-0B26C6622BF7}" presName="aSpace" presStyleCnt="0"/>
      <dgm:spPr/>
    </dgm:pt>
    <dgm:pt modelId="{30521AEF-8F64-45CE-8E7D-45DD804BB1C5}" type="pres">
      <dgm:prSet presAssocID="{E57ADAF6-9766-4718-A373-B90317DD83DB}" presName="aNode" presStyleLbl="fgAcc1" presStyleIdx="6" presStyleCnt="9" custScaleX="77202" custScaleY="39152" custLinFactY="-200000" custLinFactNeighborX="-47794" custLinFactNeighborY="-202739">
        <dgm:presLayoutVars>
          <dgm:bulletEnabled val="1"/>
        </dgm:presLayoutVars>
      </dgm:prSet>
      <dgm:spPr/>
    </dgm:pt>
    <dgm:pt modelId="{052909D5-56E2-452D-A88F-DDC996ADE0FA}" type="pres">
      <dgm:prSet presAssocID="{E57ADAF6-9766-4718-A373-B90317DD83DB}" presName="aSpace" presStyleCnt="0"/>
      <dgm:spPr/>
    </dgm:pt>
    <dgm:pt modelId="{97726370-35CF-4923-B478-138BF9CD0E8A}" type="pres">
      <dgm:prSet presAssocID="{5F939E18-684A-406E-8D47-D68042FEDD92}" presName="aNode" presStyleLbl="fgAcc1" presStyleIdx="7" presStyleCnt="9" custScaleY="39524" custLinFactX="-3939" custLinFactY="97832" custLinFactNeighborX="-100000" custLinFactNeighborY="100000">
        <dgm:presLayoutVars>
          <dgm:bulletEnabled val="1"/>
        </dgm:presLayoutVars>
      </dgm:prSet>
      <dgm:spPr/>
    </dgm:pt>
    <dgm:pt modelId="{23A96E03-F713-40CD-B264-A27C53DEAF7A}" type="pres">
      <dgm:prSet presAssocID="{5F939E18-684A-406E-8D47-D68042FEDD92}" presName="aSpace" presStyleCnt="0"/>
      <dgm:spPr/>
    </dgm:pt>
    <dgm:pt modelId="{4C8BC266-2EC3-475B-8603-53D327838183}" type="pres">
      <dgm:prSet presAssocID="{6BA3EFF8-14CD-42CC-A905-D76F9EE26458}" presName="aNode" presStyleLbl="fgAcc1" presStyleIdx="8" presStyleCnt="9" custScaleY="39452" custLinFactY="42957" custLinFactNeighborX="23370" custLinFactNeighborY="100000">
        <dgm:presLayoutVars>
          <dgm:bulletEnabled val="1"/>
        </dgm:presLayoutVars>
      </dgm:prSet>
      <dgm:spPr/>
    </dgm:pt>
    <dgm:pt modelId="{98FB8891-B19F-4F8F-B0BE-BD96BD69115F}" type="pres">
      <dgm:prSet presAssocID="{6BA3EFF8-14CD-42CC-A905-D76F9EE26458}" presName="aSpace" presStyleCnt="0"/>
      <dgm:spPr/>
    </dgm:pt>
  </dgm:ptLst>
  <dgm:cxnLst>
    <dgm:cxn modelId="{8F292704-E5B7-4BBA-93EA-96FFE8361932}" type="presOf" srcId="{22643A2B-D383-4335-A814-F7458F40F3B3}" destId="{A5593EF5-B5FE-4DB5-9EFF-62004EF0CA76}" srcOrd="0" destOrd="0" presId="urn:microsoft.com/office/officeart/2005/8/layout/pyramid2"/>
    <dgm:cxn modelId="{40D36206-669C-4EE4-8A1E-B66A6502EBD0}" srcId="{21AB852B-1166-4EB3-9790-B962303E370F}" destId="{B4B7A3D6-4705-4E94-87F3-C5132570417F}" srcOrd="1" destOrd="0" parTransId="{F26EA0CE-9222-4BF8-9040-4D6622562E20}" sibTransId="{F08DB4AF-2D78-43A7-AFA8-3FD1E68C2F40}"/>
    <dgm:cxn modelId="{843CB853-41E2-46F5-9495-8DA821030BF5}" srcId="{21AB852B-1166-4EB3-9790-B962303E370F}" destId="{14CA5C47-73A6-4019-9DA3-75650E8676F4}" srcOrd="4" destOrd="0" parTransId="{296714B0-D09F-4615-8C60-458289F817BC}" sibTransId="{87F971E5-F1C1-4A4F-B09F-FDAB1384CEFD}"/>
    <dgm:cxn modelId="{53CC758D-C13E-481C-AD42-A91F8D6EC66E}" type="presOf" srcId="{21AB852B-1166-4EB3-9790-B962303E370F}" destId="{84A41CF1-21B0-49C7-8D6B-DFF1574B40EB}" srcOrd="0" destOrd="0" presId="urn:microsoft.com/office/officeart/2005/8/layout/pyramid2"/>
    <dgm:cxn modelId="{48ACF693-7E6C-4B4A-89A1-857D83A43C60}" type="presOf" srcId="{14CA5C47-73A6-4019-9DA3-75650E8676F4}" destId="{94F08340-62BA-4D0D-81C3-525BB60EBA8A}" srcOrd="0" destOrd="0" presId="urn:microsoft.com/office/officeart/2005/8/layout/pyramid2"/>
    <dgm:cxn modelId="{8F7A0E9A-F4B4-46D5-B779-2127FA9FDAC9}" srcId="{21AB852B-1166-4EB3-9790-B962303E370F}" destId="{A9DBFA2F-54D3-49B2-A379-0B26C6622BF7}" srcOrd="5" destOrd="0" parTransId="{B9CA9887-3333-4708-941E-C2C412F1145F}" sibTransId="{AECEF826-448B-4989-BD4C-C7B675FCDA96}"/>
    <dgm:cxn modelId="{61CB58A7-3652-429D-84B7-FE6DDFA14093}" type="presOf" srcId="{E57ADAF6-9766-4718-A373-B90317DD83DB}" destId="{30521AEF-8F64-45CE-8E7D-45DD804BB1C5}" srcOrd="0" destOrd="0" presId="urn:microsoft.com/office/officeart/2005/8/layout/pyramid2"/>
    <dgm:cxn modelId="{23A873A9-E827-4306-8BCA-75A98DB072BA}" srcId="{21AB852B-1166-4EB3-9790-B962303E370F}" destId="{E57ADAF6-9766-4718-A373-B90317DD83DB}" srcOrd="6" destOrd="0" parTransId="{DD420E17-D216-489A-9CBE-6C1FF1CE351C}" sibTransId="{0DADD202-CAFE-4E90-BFA5-1E21150FFFED}"/>
    <dgm:cxn modelId="{9286ADAE-905D-4B6C-B4DA-22118D5F3D2F}" type="presOf" srcId="{69A7D80B-1E94-4DCF-A4FF-814D89B35C32}" destId="{AE0F8050-2A21-41CA-849C-01843F5C690D}" srcOrd="0" destOrd="0" presId="urn:microsoft.com/office/officeart/2005/8/layout/pyramid2"/>
    <dgm:cxn modelId="{080150B1-561D-4A08-8621-CEF283736DE3}" srcId="{21AB852B-1166-4EB3-9790-B962303E370F}" destId="{5F939E18-684A-406E-8D47-D68042FEDD92}" srcOrd="7" destOrd="0" parTransId="{664C30CB-84C1-4C1E-A3EC-9A8F5D567FA8}" sibTransId="{A71640E8-86E2-483E-85F8-34A72AF53A5A}"/>
    <dgm:cxn modelId="{C2A713BC-C2F7-4350-82C0-1BECDD87BAD0}" srcId="{21AB852B-1166-4EB3-9790-B962303E370F}" destId="{69A7D80B-1E94-4DCF-A4FF-814D89B35C32}" srcOrd="3" destOrd="0" parTransId="{50CD7CDC-0350-419A-AD63-A8BE7EB93F15}" sibTransId="{EE172DFC-D246-4D9C-884A-9E39C770BB62}"/>
    <dgm:cxn modelId="{086E9EBC-127C-41F6-B643-6F33306F03B7}" srcId="{21AB852B-1166-4EB3-9790-B962303E370F}" destId="{22643A2B-D383-4335-A814-F7458F40F3B3}" srcOrd="2" destOrd="0" parTransId="{89B9DADF-6B08-46B9-B88A-8051CEFA42C0}" sibTransId="{F465E88D-4C4C-4CEC-8613-6C7A6D336FC3}"/>
    <dgm:cxn modelId="{5968E0C9-78A1-42AC-BAF5-F3E048581BE5}" type="presOf" srcId="{B4B7A3D6-4705-4E94-87F3-C5132570417F}" destId="{CE0AB294-2092-4204-B7E4-1F31C7F863C7}" srcOrd="0" destOrd="0" presId="urn:microsoft.com/office/officeart/2005/8/layout/pyramid2"/>
    <dgm:cxn modelId="{7BBD25D3-01AC-4A65-B624-4FF88739880F}" type="presOf" srcId="{BCCD1C1D-992D-4AD9-BD97-5DCE598EB153}" destId="{1158CC8E-F236-420B-9831-6834A199BB5B}" srcOrd="0" destOrd="0" presId="urn:microsoft.com/office/officeart/2005/8/layout/pyramid2"/>
    <dgm:cxn modelId="{D2E7E4D7-D612-4C9A-AE85-BBBD9BFA003B}" type="presOf" srcId="{5F939E18-684A-406E-8D47-D68042FEDD92}" destId="{97726370-35CF-4923-B478-138BF9CD0E8A}" srcOrd="0" destOrd="0" presId="urn:microsoft.com/office/officeart/2005/8/layout/pyramid2"/>
    <dgm:cxn modelId="{924B4AE0-BB50-4B74-A1A1-FE0157F1D9A0}" type="presOf" srcId="{A9DBFA2F-54D3-49B2-A379-0B26C6622BF7}" destId="{A5B7AFF5-8F45-40AF-93FC-FC4D86791E03}" srcOrd="0" destOrd="0" presId="urn:microsoft.com/office/officeart/2005/8/layout/pyramid2"/>
    <dgm:cxn modelId="{B3BA6EED-7D61-43F8-AEF5-1D6263647F04}" type="presOf" srcId="{6BA3EFF8-14CD-42CC-A905-D76F9EE26458}" destId="{4C8BC266-2EC3-475B-8603-53D327838183}" srcOrd="0" destOrd="0" presId="urn:microsoft.com/office/officeart/2005/8/layout/pyramid2"/>
    <dgm:cxn modelId="{F09583EF-5B65-4E41-A5D8-0C1EF2D606F6}" srcId="{21AB852B-1166-4EB3-9790-B962303E370F}" destId="{BCCD1C1D-992D-4AD9-BD97-5DCE598EB153}" srcOrd="0" destOrd="0" parTransId="{6E182FF9-70E6-4C31-A373-3F995A2924D1}" sibTransId="{CC1D97AA-35A6-4298-8C0D-14AD764C0786}"/>
    <dgm:cxn modelId="{9A443CF5-B60A-4B67-878C-1DE99065C027}" srcId="{21AB852B-1166-4EB3-9790-B962303E370F}" destId="{6BA3EFF8-14CD-42CC-A905-D76F9EE26458}" srcOrd="8" destOrd="0" parTransId="{D0CD1D0F-92F6-46B2-B436-B7D0BA07BA21}" sibTransId="{B04B05DE-7E05-445A-BB58-9D6BDB006EDC}"/>
    <dgm:cxn modelId="{8794D765-2444-4C26-9A48-0E03E684F3B9}" type="presParOf" srcId="{84A41CF1-21B0-49C7-8D6B-DFF1574B40EB}" destId="{CAAF73E5-B3F0-488B-B371-C9C26D246A7E}" srcOrd="0" destOrd="0" presId="urn:microsoft.com/office/officeart/2005/8/layout/pyramid2"/>
    <dgm:cxn modelId="{FC657080-01CB-48EB-8062-DC23DDC11C95}" type="presParOf" srcId="{84A41CF1-21B0-49C7-8D6B-DFF1574B40EB}" destId="{6ABC2EA5-A34B-41B2-B81F-8F35CD2C4CB3}" srcOrd="1" destOrd="0" presId="urn:microsoft.com/office/officeart/2005/8/layout/pyramid2"/>
    <dgm:cxn modelId="{B729C757-3CC2-4CEE-9A84-06AAFA7664FE}" type="presParOf" srcId="{6ABC2EA5-A34B-41B2-B81F-8F35CD2C4CB3}" destId="{1158CC8E-F236-420B-9831-6834A199BB5B}" srcOrd="0" destOrd="0" presId="urn:microsoft.com/office/officeart/2005/8/layout/pyramid2"/>
    <dgm:cxn modelId="{F782C42F-A6EB-4CF6-AE35-044631B2D4DD}" type="presParOf" srcId="{6ABC2EA5-A34B-41B2-B81F-8F35CD2C4CB3}" destId="{38C7C535-74B1-498C-B62B-7B824B34A59D}" srcOrd="1" destOrd="0" presId="urn:microsoft.com/office/officeart/2005/8/layout/pyramid2"/>
    <dgm:cxn modelId="{94A689D3-F8C3-4671-A2F7-30D1BFC93801}" type="presParOf" srcId="{6ABC2EA5-A34B-41B2-B81F-8F35CD2C4CB3}" destId="{CE0AB294-2092-4204-B7E4-1F31C7F863C7}" srcOrd="2" destOrd="0" presId="urn:microsoft.com/office/officeart/2005/8/layout/pyramid2"/>
    <dgm:cxn modelId="{26D59A97-8F0B-4601-ACE5-1E19041A1A27}" type="presParOf" srcId="{6ABC2EA5-A34B-41B2-B81F-8F35CD2C4CB3}" destId="{3CA5B40E-2DFC-4099-BF17-1E2305CC4394}" srcOrd="3" destOrd="0" presId="urn:microsoft.com/office/officeart/2005/8/layout/pyramid2"/>
    <dgm:cxn modelId="{21DBB976-6488-49E8-B21B-7F8A6F25A978}" type="presParOf" srcId="{6ABC2EA5-A34B-41B2-B81F-8F35CD2C4CB3}" destId="{A5593EF5-B5FE-4DB5-9EFF-62004EF0CA76}" srcOrd="4" destOrd="0" presId="urn:microsoft.com/office/officeart/2005/8/layout/pyramid2"/>
    <dgm:cxn modelId="{814E9DDF-5EE8-49CB-8B90-F61B305B3DA1}" type="presParOf" srcId="{6ABC2EA5-A34B-41B2-B81F-8F35CD2C4CB3}" destId="{595DA0CC-3286-4484-B580-52F37A8B0AA7}" srcOrd="5" destOrd="0" presId="urn:microsoft.com/office/officeart/2005/8/layout/pyramid2"/>
    <dgm:cxn modelId="{B3D42971-0ACE-43F4-A1F3-B6824BE00004}" type="presParOf" srcId="{6ABC2EA5-A34B-41B2-B81F-8F35CD2C4CB3}" destId="{AE0F8050-2A21-41CA-849C-01843F5C690D}" srcOrd="6" destOrd="0" presId="urn:microsoft.com/office/officeart/2005/8/layout/pyramid2"/>
    <dgm:cxn modelId="{169E45DF-EF19-47DD-AD98-7141560B7274}" type="presParOf" srcId="{6ABC2EA5-A34B-41B2-B81F-8F35CD2C4CB3}" destId="{14D2CF76-87D5-48D8-A80B-DFDA9BC065A4}" srcOrd="7" destOrd="0" presId="urn:microsoft.com/office/officeart/2005/8/layout/pyramid2"/>
    <dgm:cxn modelId="{58C331A3-11C5-4AD2-A335-DBCBEC104FF4}" type="presParOf" srcId="{6ABC2EA5-A34B-41B2-B81F-8F35CD2C4CB3}" destId="{94F08340-62BA-4D0D-81C3-525BB60EBA8A}" srcOrd="8" destOrd="0" presId="urn:microsoft.com/office/officeart/2005/8/layout/pyramid2"/>
    <dgm:cxn modelId="{26FDDA9F-2B80-454E-99F3-B431A85D0374}" type="presParOf" srcId="{6ABC2EA5-A34B-41B2-B81F-8F35CD2C4CB3}" destId="{0E571DE5-9DAE-4A5F-BC1A-284026AEF19F}" srcOrd="9" destOrd="0" presId="urn:microsoft.com/office/officeart/2005/8/layout/pyramid2"/>
    <dgm:cxn modelId="{61792C17-EAD7-4845-AE7F-03E2990D732E}" type="presParOf" srcId="{6ABC2EA5-A34B-41B2-B81F-8F35CD2C4CB3}" destId="{A5B7AFF5-8F45-40AF-93FC-FC4D86791E03}" srcOrd="10" destOrd="0" presId="urn:microsoft.com/office/officeart/2005/8/layout/pyramid2"/>
    <dgm:cxn modelId="{C66683E4-4A1E-463E-B91E-8B2C7AC1B647}" type="presParOf" srcId="{6ABC2EA5-A34B-41B2-B81F-8F35CD2C4CB3}" destId="{F3247B77-537D-4E48-BAC9-0F4971FB4A4F}" srcOrd="11" destOrd="0" presId="urn:microsoft.com/office/officeart/2005/8/layout/pyramid2"/>
    <dgm:cxn modelId="{C7540523-0CBC-4CC6-A8D8-465E25FE5184}" type="presParOf" srcId="{6ABC2EA5-A34B-41B2-B81F-8F35CD2C4CB3}" destId="{30521AEF-8F64-45CE-8E7D-45DD804BB1C5}" srcOrd="12" destOrd="0" presId="urn:microsoft.com/office/officeart/2005/8/layout/pyramid2"/>
    <dgm:cxn modelId="{F783B92E-A175-4EA8-A55C-2E9459B9D536}" type="presParOf" srcId="{6ABC2EA5-A34B-41B2-B81F-8F35CD2C4CB3}" destId="{052909D5-56E2-452D-A88F-DDC996ADE0FA}" srcOrd="13" destOrd="0" presId="urn:microsoft.com/office/officeart/2005/8/layout/pyramid2"/>
    <dgm:cxn modelId="{403CE68B-5435-4A35-9715-EA88B3A60F8D}" type="presParOf" srcId="{6ABC2EA5-A34B-41B2-B81F-8F35CD2C4CB3}" destId="{97726370-35CF-4923-B478-138BF9CD0E8A}" srcOrd="14" destOrd="0" presId="urn:microsoft.com/office/officeart/2005/8/layout/pyramid2"/>
    <dgm:cxn modelId="{4DF87562-4B7D-440A-99E8-7D66B7784048}" type="presParOf" srcId="{6ABC2EA5-A34B-41B2-B81F-8F35CD2C4CB3}" destId="{23A96E03-F713-40CD-B264-A27C53DEAF7A}" srcOrd="15" destOrd="0" presId="urn:microsoft.com/office/officeart/2005/8/layout/pyramid2"/>
    <dgm:cxn modelId="{5AD313BE-6E8A-4B76-A0CE-A6BD3C9F7BD3}" type="presParOf" srcId="{6ABC2EA5-A34B-41B2-B81F-8F35CD2C4CB3}" destId="{4C8BC266-2EC3-475B-8603-53D327838183}" srcOrd="16" destOrd="0" presId="urn:microsoft.com/office/officeart/2005/8/layout/pyramid2"/>
    <dgm:cxn modelId="{42C732AA-FBE3-4933-B9D5-215604198185}" type="presParOf" srcId="{6ABC2EA5-A34B-41B2-B81F-8F35CD2C4CB3}" destId="{98FB8891-B19F-4F8F-B0BE-BD96BD69115F}" srcOrd="17" destOrd="0" presId="urn:microsoft.com/office/officeart/2005/8/layout/pyramid2"/>
  </dgm:cxnLst>
  <dgm:bg/>
  <dgm:whole>
    <a:ln>
      <a:noFill/>
    </a:ln>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1595D9A9-E882-48DE-B3B6-0354AC4B0AF5}"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US"/>
        </a:p>
      </dgm:t>
    </dgm:pt>
    <dgm:pt modelId="{802704DE-57F7-4F30-ABD5-FF7794AA81D0}">
      <dgm:prSet phldrT="[Text]" custT="1"/>
      <dgm:spPr>
        <a:solidFill>
          <a:schemeClr val="accent2">
            <a:lumMod val="20000"/>
            <a:lumOff val="80000"/>
          </a:schemeClr>
        </a:solidFill>
        <a:ln>
          <a:solidFill>
            <a:schemeClr val="tx1"/>
          </a:solidFill>
        </a:ln>
      </dgm:spPr>
      <dgm:t>
        <a:bodyPr/>
        <a:lstStyle/>
        <a:p>
          <a:r>
            <a:rPr lang="en-US" sz="2400" dirty="0">
              <a:solidFill>
                <a:schemeClr val="tx1"/>
              </a:solidFill>
            </a:rPr>
            <a:t>Abuse through exchange of sexual activity for some form of payment</a:t>
          </a:r>
        </a:p>
      </dgm:t>
    </dgm:pt>
    <dgm:pt modelId="{51648077-4552-4818-A46F-EA40E53CF060}" type="parTrans" cxnId="{096BFD17-BB9A-4FD1-BE80-B208B81CB324}">
      <dgm:prSet/>
      <dgm:spPr/>
      <dgm:t>
        <a:bodyPr/>
        <a:lstStyle/>
        <a:p>
          <a:endParaRPr lang="en-US"/>
        </a:p>
      </dgm:t>
    </dgm:pt>
    <dgm:pt modelId="{7C7C615A-4A30-4031-83F4-B1EC1BEEBDE2}" type="sibTrans" cxnId="{096BFD17-BB9A-4FD1-BE80-B208B81CB324}">
      <dgm:prSet/>
      <dgm:spPr/>
      <dgm:t>
        <a:bodyPr/>
        <a:lstStyle/>
        <a:p>
          <a:endParaRPr lang="en-US"/>
        </a:p>
      </dgm:t>
    </dgm:pt>
    <dgm:pt modelId="{EFC8017A-EC68-438E-89D7-D817C81C8740}">
      <dgm:prSet phldrT="[Text]" custT="1"/>
      <dgm:spPr>
        <a:solidFill>
          <a:schemeClr val="accent2">
            <a:lumMod val="60000"/>
            <a:lumOff val="40000"/>
          </a:schemeClr>
        </a:solidFill>
        <a:ln>
          <a:solidFill>
            <a:schemeClr val="tx1"/>
          </a:solidFill>
        </a:ln>
      </dgm:spPr>
      <dgm:t>
        <a:bodyPr/>
        <a:lstStyle/>
        <a:p>
          <a:r>
            <a:rPr lang="en-US" sz="2400" dirty="0">
              <a:solidFill>
                <a:schemeClr val="tx1"/>
              </a:solidFill>
            </a:rPr>
            <a:t>Abuse through the production of indecent images  &amp;/or any other indecent material involving children whether photographs, films or other technologies</a:t>
          </a:r>
        </a:p>
      </dgm:t>
    </dgm:pt>
    <dgm:pt modelId="{DA555E94-DBE3-492A-9F3D-5AB4D6482EB2}" type="parTrans" cxnId="{1DF917AF-B8F2-46C4-9693-E115CB54CB6F}">
      <dgm:prSet/>
      <dgm:spPr/>
      <dgm:t>
        <a:bodyPr/>
        <a:lstStyle/>
        <a:p>
          <a:endParaRPr lang="en-US"/>
        </a:p>
      </dgm:t>
    </dgm:pt>
    <dgm:pt modelId="{8B14E4B2-2E93-4E47-BB35-C5B40FAB8BDB}" type="sibTrans" cxnId="{1DF917AF-B8F2-46C4-9693-E115CB54CB6F}">
      <dgm:prSet/>
      <dgm:spPr/>
      <dgm:t>
        <a:bodyPr/>
        <a:lstStyle/>
        <a:p>
          <a:endParaRPr lang="en-US"/>
        </a:p>
      </dgm:t>
    </dgm:pt>
    <dgm:pt modelId="{BF456A4E-2255-4874-84BF-8D67699466EB}">
      <dgm:prSet phldrT="[Text]" custT="1"/>
      <dgm:spPr>
        <a:solidFill>
          <a:schemeClr val="accent2">
            <a:lumMod val="60000"/>
            <a:lumOff val="40000"/>
          </a:schemeClr>
        </a:solidFill>
        <a:ln>
          <a:solidFill>
            <a:schemeClr val="tx1"/>
          </a:solidFill>
        </a:ln>
      </dgm:spPr>
      <dgm:t>
        <a:bodyPr/>
        <a:lstStyle/>
        <a:p>
          <a:r>
            <a:rPr lang="en-US" sz="2400" dirty="0">
              <a:solidFill>
                <a:schemeClr val="tx1"/>
              </a:solidFill>
            </a:rPr>
            <a:t>Abuse through grooming whether via direct contact or the use of technologies such as mobile phones &amp; the internet</a:t>
          </a:r>
        </a:p>
      </dgm:t>
    </dgm:pt>
    <dgm:pt modelId="{DF288F36-6536-444D-B2E7-49F8813AA054}" type="parTrans" cxnId="{5CF3FD52-8852-4273-961C-C27433945A3A}">
      <dgm:prSet/>
      <dgm:spPr/>
      <dgm:t>
        <a:bodyPr/>
        <a:lstStyle/>
        <a:p>
          <a:endParaRPr lang="en-US"/>
        </a:p>
      </dgm:t>
    </dgm:pt>
    <dgm:pt modelId="{0B71DA88-82EE-4AD9-8370-9A24CA19F33D}" type="sibTrans" cxnId="{5CF3FD52-8852-4273-961C-C27433945A3A}">
      <dgm:prSet/>
      <dgm:spPr/>
      <dgm:t>
        <a:bodyPr/>
        <a:lstStyle/>
        <a:p>
          <a:endParaRPr lang="en-US"/>
        </a:p>
      </dgm:t>
    </dgm:pt>
    <dgm:pt modelId="{9FDB2AF5-0D07-44B2-B448-3298D32A4B7A}">
      <dgm:prSet phldrT="[Text]" custT="1"/>
      <dgm:spPr>
        <a:solidFill>
          <a:schemeClr val="accent2">
            <a:lumMod val="20000"/>
            <a:lumOff val="80000"/>
          </a:schemeClr>
        </a:solidFill>
        <a:ln>
          <a:solidFill>
            <a:schemeClr val="tx1"/>
          </a:solidFill>
        </a:ln>
      </dgm:spPr>
      <dgm:t>
        <a:bodyPr/>
        <a:lstStyle/>
        <a:p>
          <a:r>
            <a:rPr lang="en-US" sz="2400" dirty="0">
              <a:solidFill>
                <a:schemeClr val="tx1"/>
              </a:solidFill>
            </a:rPr>
            <a:t>Abuse through trafficking for sexual purposes</a:t>
          </a:r>
        </a:p>
      </dgm:t>
    </dgm:pt>
    <dgm:pt modelId="{B259E7FD-BFAE-47BB-B927-51FC2B647DF0}" type="parTrans" cxnId="{278B5AE1-FD62-4321-AD46-646210998D9E}">
      <dgm:prSet/>
      <dgm:spPr/>
      <dgm:t>
        <a:bodyPr/>
        <a:lstStyle/>
        <a:p>
          <a:endParaRPr lang="en-US"/>
        </a:p>
      </dgm:t>
    </dgm:pt>
    <dgm:pt modelId="{25021F62-677D-4B08-ADD5-6883E6B93F7D}" type="sibTrans" cxnId="{278B5AE1-FD62-4321-AD46-646210998D9E}">
      <dgm:prSet/>
      <dgm:spPr/>
      <dgm:t>
        <a:bodyPr/>
        <a:lstStyle/>
        <a:p>
          <a:endParaRPr lang="en-US"/>
        </a:p>
      </dgm:t>
    </dgm:pt>
    <dgm:pt modelId="{DEBD5409-ED87-43E8-B1AF-A38C6119AACC}" type="pres">
      <dgm:prSet presAssocID="{1595D9A9-E882-48DE-B3B6-0354AC4B0AF5}" presName="diagram" presStyleCnt="0">
        <dgm:presLayoutVars>
          <dgm:dir/>
          <dgm:resizeHandles val="exact"/>
        </dgm:presLayoutVars>
      </dgm:prSet>
      <dgm:spPr/>
    </dgm:pt>
    <dgm:pt modelId="{6F84F090-3C2C-4136-AEB2-A40576F5E2C3}" type="pres">
      <dgm:prSet presAssocID="{802704DE-57F7-4F30-ABD5-FF7794AA81D0}" presName="node" presStyleLbl="node1" presStyleIdx="0" presStyleCnt="4">
        <dgm:presLayoutVars>
          <dgm:bulletEnabled val="1"/>
        </dgm:presLayoutVars>
      </dgm:prSet>
      <dgm:spPr/>
    </dgm:pt>
    <dgm:pt modelId="{2AF1C923-8394-48A8-8105-598C24BF4745}" type="pres">
      <dgm:prSet presAssocID="{7C7C615A-4A30-4031-83F4-B1EC1BEEBDE2}" presName="sibTrans" presStyleCnt="0"/>
      <dgm:spPr/>
    </dgm:pt>
    <dgm:pt modelId="{CC027BDD-6035-4C3E-B462-29A1C403C85E}" type="pres">
      <dgm:prSet presAssocID="{EFC8017A-EC68-438E-89D7-D817C81C8740}" presName="node" presStyleLbl="node1" presStyleIdx="1" presStyleCnt="4">
        <dgm:presLayoutVars>
          <dgm:bulletEnabled val="1"/>
        </dgm:presLayoutVars>
      </dgm:prSet>
      <dgm:spPr/>
    </dgm:pt>
    <dgm:pt modelId="{0A500866-D48F-4542-A2E0-DB996299ED21}" type="pres">
      <dgm:prSet presAssocID="{8B14E4B2-2E93-4E47-BB35-C5B40FAB8BDB}" presName="sibTrans" presStyleCnt="0"/>
      <dgm:spPr/>
    </dgm:pt>
    <dgm:pt modelId="{3347E163-949D-440C-8544-DD2697552677}" type="pres">
      <dgm:prSet presAssocID="{BF456A4E-2255-4874-84BF-8D67699466EB}" presName="node" presStyleLbl="node1" presStyleIdx="2" presStyleCnt="4" custScaleY="86500">
        <dgm:presLayoutVars>
          <dgm:bulletEnabled val="1"/>
        </dgm:presLayoutVars>
      </dgm:prSet>
      <dgm:spPr/>
    </dgm:pt>
    <dgm:pt modelId="{DACA784B-258D-4615-911E-D796485613F5}" type="pres">
      <dgm:prSet presAssocID="{0B71DA88-82EE-4AD9-8370-9A24CA19F33D}" presName="sibTrans" presStyleCnt="0"/>
      <dgm:spPr/>
    </dgm:pt>
    <dgm:pt modelId="{7433980A-699C-4993-A85B-B59A307108D0}" type="pres">
      <dgm:prSet presAssocID="{9FDB2AF5-0D07-44B2-B448-3298D32A4B7A}" presName="node" presStyleLbl="node1" presStyleIdx="3" presStyleCnt="4" custScaleY="84913">
        <dgm:presLayoutVars>
          <dgm:bulletEnabled val="1"/>
        </dgm:presLayoutVars>
      </dgm:prSet>
      <dgm:spPr/>
    </dgm:pt>
  </dgm:ptLst>
  <dgm:cxnLst>
    <dgm:cxn modelId="{8229DE03-67BC-4E57-8442-CED8CFC6B6D4}" type="presOf" srcId="{802704DE-57F7-4F30-ABD5-FF7794AA81D0}" destId="{6F84F090-3C2C-4136-AEB2-A40576F5E2C3}" srcOrd="0" destOrd="0" presId="urn:microsoft.com/office/officeart/2005/8/layout/default"/>
    <dgm:cxn modelId="{096BFD17-BB9A-4FD1-BE80-B208B81CB324}" srcId="{1595D9A9-E882-48DE-B3B6-0354AC4B0AF5}" destId="{802704DE-57F7-4F30-ABD5-FF7794AA81D0}" srcOrd="0" destOrd="0" parTransId="{51648077-4552-4818-A46F-EA40E53CF060}" sibTransId="{7C7C615A-4A30-4031-83F4-B1EC1BEEBDE2}"/>
    <dgm:cxn modelId="{5CF3FD52-8852-4273-961C-C27433945A3A}" srcId="{1595D9A9-E882-48DE-B3B6-0354AC4B0AF5}" destId="{BF456A4E-2255-4874-84BF-8D67699466EB}" srcOrd="2" destOrd="0" parTransId="{DF288F36-6536-444D-B2E7-49F8813AA054}" sibTransId="{0B71DA88-82EE-4AD9-8370-9A24CA19F33D}"/>
    <dgm:cxn modelId="{6801C576-12CE-4552-9764-C685143B037A}" type="presOf" srcId="{9FDB2AF5-0D07-44B2-B448-3298D32A4B7A}" destId="{7433980A-699C-4993-A85B-B59A307108D0}" srcOrd="0" destOrd="0" presId="urn:microsoft.com/office/officeart/2005/8/layout/default"/>
    <dgm:cxn modelId="{84966397-8A23-4218-842F-C388D75E8E03}" type="presOf" srcId="{1595D9A9-E882-48DE-B3B6-0354AC4B0AF5}" destId="{DEBD5409-ED87-43E8-B1AF-A38C6119AACC}" srcOrd="0" destOrd="0" presId="urn:microsoft.com/office/officeart/2005/8/layout/default"/>
    <dgm:cxn modelId="{1DF917AF-B8F2-46C4-9693-E115CB54CB6F}" srcId="{1595D9A9-E882-48DE-B3B6-0354AC4B0AF5}" destId="{EFC8017A-EC68-438E-89D7-D817C81C8740}" srcOrd="1" destOrd="0" parTransId="{DA555E94-DBE3-492A-9F3D-5AB4D6482EB2}" sibTransId="{8B14E4B2-2E93-4E47-BB35-C5B40FAB8BDB}"/>
    <dgm:cxn modelId="{4B310BD4-7B9C-4917-B225-5F6D0BF91558}" type="presOf" srcId="{EFC8017A-EC68-438E-89D7-D817C81C8740}" destId="{CC027BDD-6035-4C3E-B462-29A1C403C85E}" srcOrd="0" destOrd="0" presId="urn:microsoft.com/office/officeart/2005/8/layout/default"/>
    <dgm:cxn modelId="{278B5AE1-FD62-4321-AD46-646210998D9E}" srcId="{1595D9A9-E882-48DE-B3B6-0354AC4B0AF5}" destId="{9FDB2AF5-0D07-44B2-B448-3298D32A4B7A}" srcOrd="3" destOrd="0" parTransId="{B259E7FD-BFAE-47BB-B927-51FC2B647DF0}" sibTransId="{25021F62-677D-4B08-ADD5-6883E6B93F7D}"/>
    <dgm:cxn modelId="{88CBBCFD-EBDF-4DDB-8261-3CD6A5C90B55}" type="presOf" srcId="{BF456A4E-2255-4874-84BF-8D67699466EB}" destId="{3347E163-949D-440C-8544-DD2697552677}" srcOrd="0" destOrd="0" presId="urn:microsoft.com/office/officeart/2005/8/layout/default"/>
    <dgm:cxn modelId="{6EB62F0E-B1E7-4BA2-A119-AD1B7DA200EB}" type="presParOf" srcId="{DEBD5409-ED87-43E8-B1AF-A38C6119AACC}" destId="{6F84F090-3C2C-4136-AEB2-A40576F5E2C3}" srcOrd="0" destOrd="0" presId="urn:microsoft.com/office/officeart/2005/8/layout/default"/>
    <dgm:cxn modelId="{17D69203-7A70-48E9-BD10-E4EAE7C84294}" type="presParOf" srcId="{DEBD5409-ED87-43E8-B1AF-A38C6119AACC}" destId="{2AF1C923-8394-48A8-8105-598C24BF4745}" srcOrd="1" destOrd="0" presId="urn:microsoft.com/office/officeart/2005/8/layout/default"/>
    <dgm:cxn modelId="{DB2D1764-618A-451F-830C-B83F1D8AE605}" type="presParOf" srcId="{DEBD5409-ED87-43E8-B1AF-A38C6119AACC}" destId="{CC027BDD-6035-4C3E-B462-29A1C403C85E}" srcOrd="2" destOrd="0" presId="urn:microsoft.com/office/officeart/2005/8/layout/default"/>
    <dgm:cxn modelId="{4B76B2A3-3064-4E7F-8E97-A5834B0A8012}" type="presParOf" srcId="{DEBD5409-ED87-43E8-B1AF-A38C6119AACC}" destId="{0A500866-D48F-4542-A2E0-DB996299ED21}" srcOrd="3" destOrd="0" presId="urn:microsoft.com/office/officeart/2005/8/layout/default"/>
    <dgm:cxn modelId="{627E7FC8-799D-474E-8EDC-16695D004A64}" type="presParOf" srcId="{DEBD5409-ED87-43E8-B1AF-A38C6119AACC}" destId="{3347E163-949D-440C-8544-DD2697552677}" srcOrd="4" destOrd="0" presId="urn:microsoft.com/office/officeart/2005/8/layout/default"/>
    <dgm:cxn modelId="{7E41B13B-7D04-404D-A23D-12C1B443BA7E}" type="presParOf" srcId="{DEBD5409-ED87-43E8-B1AF-A38C6119AACC}" destId="{DACA784B-258D-4615-911E-D796485613F5}" srcOrd="5" destOrd="0" presId="urn:microsoft.com/office/officeart/2005/8/layout/default"/>
    <dgm:cxn modelId="{4AE7D939-9868-4F0D-809C-2FD1914A20F4}" type="presParOf" srcId="{DEBD5409-ED87-43E8-B1AF-A38C6119AACC}" destId="{7433980A-699C-4993-A85B-B59A307108D0}" srcOrd="6"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C08E1A98-88A6-431C-9EC4-C919FC9873CB}" type="doc">
      <dgm:prSet loTypeId="urn:microsoft.com/office/officeart/2005/8/layout/hProcess7" loCatId="list" qsTypeId="urn:microsoft.com/office/officeart/2005/8/quickstyle/simple1" qsCatId="simple" csTypeId="urn:microsoft.com/office/officeart/2005/8/colors/accent1_2" csCatId="accent1" phldr="1"/>
      <dgm:spPr/>
      <dgm:t>
        <a:bodyPr/>
        <a:lstStyle/>
        <a:p>
          <a:endParaRPr lang="en-US"/>
        </a:p>
      </dgm:t>
    </dgm:pt>
    <dgm:pt modelId="{AE45527F-5B03-4141-B503-3A1C81A5B14E}">
      <dgm:prSet phldrT="[Text]" phldr="1"/>
      <dgm:spPr>
        <a:solidFill>
          <a:schemeClr val="accent2">
            <a:lumMod val="20000"/>
            <a:lumOff val="80000"/>
          </a:schemeClr>
        </a:solidFill>
        <a:ln>
          <a:solidFill>
            <a:schemeClr val="tx1"/>
          </a:solidFill>
        </a:ln>
      </dgm:spPr>
      <dgm:t>
        <a:bodyPr/>
        <a:lstStyle/>
        <a:p>
          <a:endParaRPr lang="en-US" dirty="0"/>
        </a:p>
      </dgm:t>
    </dgm:pt>
    <dgm:pt modelId="{324544C6-D9CE-490B-9E9C-692000DD4A3C}" type="parTrans" cxnId="{1B74881B-10D6-463A-8773-66B36A03EF0C}">
      <dgm:prSet/>
      <dgm:spPr/>
      <dgm:t>
        <a:bodyPr/>
        <a:lstStyle/>
        <a:p>
          <a:endParaRPr lang="en-US"/>
        </a:p>
      </dgm:t>
    </dgm:pt>
    <dgm:pt modelId="{260CAC32-980F-4890-8BAB-87BF8693D8F9}" type="sibTrans" cxnId="{1B74881B-10D6-463A-8773-66B36A03EF0C}">
      <dgm:prSet/>
      <dgm:spPr/>
      <dgm:t>
        <a:bodyPr/>
        <a:lstStyle/>
        <a:p>
          <a:endParaRPr lang="en-US"/>
        </a:p>
      </dgm:t>
    </dgm:pt>
    <dgm:pt modelId="{A872EF54-8371-468E-A68B-0643F6863D43}">
      <dgm:prSet phldrT="[Text]" custT="1"/>
      <dgm:spPr>
        <a:solidFill>
          <a:schemeClr val="accent2">
            <a:lumMod val="20000"/>
            <a:lumOff val="80000"/>
          </a:schemeClr>
        </a:solidFill>
        <a:ln>
          <a:solidFill>
            <a:schemeClr val="tx1"/>
          </a:solidFill>
        </a:ln>
      </dgm:spPr>
      <dgm:t>
        <a:bodyPr/>
        <a:lstStyle/>
        <a:p>
          <a:r>
            <a:rPr lang="en-US" sz="2800" dirty="0">
              <a:solidFill>
                <a:schemeClr val="tx1"/>
              </a:solidFill>
            </a:rPr>
            <a:t>The Children Act 2004 defines a child as under  18 years</a:t>
          </a:r>
        </a:p>
      </dgm:t>
    </dgm:pt>
    <dgm:pt modelId="{92D2ED1B-EC0B-4EF9-8C5E-16A0E7026480}" type="parTrans" cxnId="{4329E412-1B9E-406B-8364-8F757C439DE7}">
      <dgm:prSet/>
      <dgm:spPr/>
      <dgm:t>
        <a:bodyPr/>
        <a:lstStyle/>
        <a:p>
          <a:endParaRPr lang="en-US"/>
        </a:p>
      </dgm:t>
    </dgm:pt>
    <dgm:pt modelId="{CEA406BE-4C6C-4864-B409-3EFA195787D4}" type="sibTrans" cxnId="{4329E412-1B9E-406B-8364-8F757C439DE7}">
      <dgm:prSet/>
      <dgm:spPr/>
      <dgm:t>
        <a:bodyPr/>
        <a:lstStyle/>
        <a:p>
          <a:endParaRPr lang="en-US"/>
        </a:p>
      </dgm:t>
    </dgm:pt>
    <dgm:pt modelId="{CFEEAA00-EE55-40F1-A3DC-28B8D1D5D645}">
      <dgm:prSet phldrT="[Text]" phldr="1"/>
      <dgm:spPr>
        <a:solidFill>
          <a:schemeClr val="accent2">
            <a:lumMod val="40000"/>
            <a:lumOff val="60000"/>
          </a:schemeClr>
        </a:solidFill>
        <a:ln>
          <a:solidFill>
            <a:schemeClr val="tx1"/>
          </a:solidFill>
        </a:ln>
      </dgm:spPr>
      <dgm:t>
        <a:bodyPr/>
        <a:lstStyle/>
        <a:p>
          <a:endParaRPr lang="en-US" dirty="0"/>
        </a:p>
      </dgm:t>
    </dgm:pt>
    <dgm:pt modelId="{69ED91B1-BFC9-427F-A6E3-68000920A63A}" type="parTrans" cxnId="{9C21BB14-BAD7-4798-8B63-E4B2D6C2A6B2}">
      <dgm:prSet/>
      <dgm:spPr/>
      <dgm:t>
        <a:bodyPr/>
        <a:lstStyle/>
        <a:p>
          <a:endParaRPr lang="en-US"/>
        </a:p>
      </dgm:t>
    </dgm:pt>
    <dgm:pt modelId="{92E35D41-E674-4BCB-AB88-2745C56B2AA7}" type="sibTrans" cxnId="{9C21BB14-BAD7-4798-8B63-E4B2D6C2A6B2}">
      <dgm:prSet/>
      <dgm:spPr/>
      <dgm:t>
        <a:bodyPr/>
        <a:lstStyle/>
        <a:p>
          <a:endParaRPr lang="en-US"/>
        </a:p>
      </dgm:t>
    </dgm:pt>
    <dgm:pt modelId="{816EE389-FCD7-47CA-BC0F-435003757A20}">
      <dgm:prSet phldrT="[Text]" custT="1"/>
      <dgm:spPr>
        <a:solidFill>
          <a:schemeClr val="accent2">
            <a:lumMod val="40000"/>
            <a:lumOff val="60000"/>
          </a:schemeClr>
        </a:solidFill>
        <a:ln>
          <a:solidFill>
            <a:schemeClr val="tx1"/>
          </a:solidFill>
        </a:ln>
      </dgm:spPr>
      <dgm:t>
        <a:bodyPr/>
        <a:lstStyle/>
        <a:p>
          <a:r>
            <a:rPr lang="en-US" sz="2800" dirty="0">
              <a:solidFill>
                <a:schemeClr val="tx1"/>
              </a:solidFill>
            </a:rPr>
            <a:t>Children over 16 years can consent to sex</a:t>
          </a:r>
        </a:p>
      </dgm:t>
    </dgm:pt>
    <dgm:pt modelId="{30B45BE3-ACDA-42F9-A262-C5665722CE03}" type="parTrans" cxnId="{6DEE67B6-E13B-468A-BEED-BC041E3F2E98}">
      <dgm:prSet/>
      <dgm:spPr/>
      <dgm:t>
        <a:bodyPr/>
        <a:lstStyle/>
        <a:p>
          <a:endParaRPr lang="en-US"/>
        </a:p>
      </dgm:t>
    </dgm:pt>
    <dgm:pt modelId="{240E2AF6-21CD-43B5-A319-32D8EA8EEC94}" type="sibTrans" cxnId="{6DEE67B6-E13B-468A-BEED-BC041E3F2E98}">
      <dgm:prSet/>
      <dgm:spPr/>
      <dgm:t>
        <a:bodyPr/>
        <a:lstStyle/>
        <a:p>
          <a:endParaRPr lang="en-US"/>
        </a:p>
      </dgm:t>
    </dgm:pt>
    <dgm:pt modelId="{99FBD042-967D-40F1-A874-063702B9BCE4}">
      <dgm:prSet phldrT="[Text]" phldr="1"/>
      <dgm:spPr>
        <a:solidFill>
          <a:schemeClr val="accent2">
            <a:lumMod val="60000"/>
            <a:lumOff val="40000"/>
          </a:schemeClr>
        </a:solidFill>
        <a:ln>
          <a:solidFill>
            <a:schemeClr val="tx1"/>
          </a:solidFill>
        </a:ln>
      </dgm:spPr>
      <dgm:t>
        <a:bodyPr/>
        <a:lstStyle/>
        <a:p>
          <a:endParaRPr lang="en-US" dirty="0"/>
        </a:p>
      </dgm:t>
    </dgm:pt>
    <dgm:pt modelId="{8D070DB4-FFE9-4375-BBF8-8A72796F475C}" type="parTrans" cxnId="{BE3B3A1E-077A-487C-ACCC-5A4D0EFC3A9A}">
      <dgm:prSet/>
      <dgm:spPr/>
      <dgm:t>
        <a:bodyPr/>
        <a:lstStyle/>
        <a:p>
          <a:endParaRPr lang="en-US"/>
        </a:p>
      </dgm:t>
    </dgm:pt>
    <dgm:pt modelId="{6C84BCE2-69A5-40E4-90BA-5EAD81CA3C0F}" type="sibTrans" cxnId="{BE3B3A1E-077A-487C-ACCC-5A4D0EFC3A9A}">
      <dgm:prSet/>
      <dgm:spPr/>
      <dgm:t>
        <a:bodyPr/>
        <a:lstStyle/>
        <a:p>
          <a:endParaRPr lang="en-US"/>
        </a:p>
      </dgm:t>
    </dgm:pt>
    <dgm:pt modelId="{4935EDE6-2CFC-4EF8-B346-61ED9BF73A14}">
      <dgm:prSet phldrT="[Text]" custT="1"/>
      <dgm:spPr>
        <a:solidFill>
          <a:schemeClr val="accent2">
            <a:lumMod val="60000"/>
            <a:lumOff val="40000"/>
          </a:schemeClr>
        </a:solidFill>
      </dgm:spPr>
      <dgm:t>
        <a:bodyPr/>
        <a:lstStyle/>
        <a:p>
          <a:r>
            <a:rPr lang="en-US" sz="2800" dirty="0">
              <a:solidFill>
                <a:schemeClr val="tx1"/>
              </a:solidFill>
            </a:rPr>
            <a:t>If under 18 years &amp; involved in CSE, a child cannot give consent to their own abuse</a:t>
          </a:r>
        </a:p>
      </dgm:t>
    </dgm:pt>
    <dgm:pt modelId="{F35FFA3B-FEE1-4D61-9FA5-B5F12E4A6311}" type="parTrans" cxnId="{E67ECB4B-AA77-4EA5-B4B8-891264FBC7F0}">
      <dgm:prSet/>
      <dgm:spPr/>
      <dgm:t>
        <a:bodyPr/>
        <a:lstStyle/>
        <a:p>
          <a:endParaRPr lang="en-US"/>
        </a:p>
      </dgm:t>
    </dgm:pt>
    <dgm:pt modelId="{7538860C-18A9-414C-A260-9EF53160B8BF}" type="sibTrans" cxnId="{E67ECB4B-AA77-4EA5-B4B8-891264FBC7F0}">
      <dgm:prSet/>
      <dgm:spPr/>
      <dgm:t>
        <a:bodyPr/>
        <a:lstStyle/>
        <a:p>
          <a:endParaRPr lang="en-US"/>
        </a:p>
      </dgm:t>
    </dgm:pt>
    <dgm:pt modelId="{1D4FF173-DD71-48B9-937A-E0CD19DAB483}" type="pres">
      <dgm:prSet presAssocID="{C08E1A98-88A6-431C-9EC4-C919FC9873CB}" presName="Name0" presStyleCnt="0">
        <dgm:presLayoutVars>
          <dgm:dir/>
          <dgm:animLvl val="lvl"/>
          <dgm:resizeHandles val="exact"/>
        </dgm:presLayoutVars>
      </dgm:prSet>
      <dgm:spPr/>
    </dgm:pt>
    <dgm:pt modelId="{CC258365-34F4-4E16-9E98-347D16A7BD96}" type="pres">
      <dgm:prSet presAssocID="{AE45527F-5B03-4141-B503-3A1C81A5B14E}" presName="compositeNode" presStyleCnt="0">
        <dgm:presLayoutVars>
          <dgm:bulletEnabled val="1"/>
        </dgm:presLayoutVars>
      </dgm:prSet>
      <dgm:spPr/>
    </dgm:pt>
    <dgm:pt modelId="{AAA415AA-1F80-487C-87A7-B8A8AB69F9F4}" type="pres">
      <dgm:prSet presAssocID="{AE45527F-5B03-4141-B503-3A1C81A5B14E}" presName="bgRect" presStyleLbl="node1" presStyleIdx="0" presStyleCnt="3"/>
      <dgm:spPr/>
    </dgm:pt>
    <dgm:pt modelId="{C70B34B2-5876-48E1-B719-8C66E97B3BF8}" type="pres">
      <dgm:prSet presAssocID="{AE45527F-5B03-4141-B503-3A1C81A5B14E}" presName="parentNode" presStyleLbl="node1" presStyleIdx="0" presStyleCnt="3">
        <dgm:presLayoutVars>
          <dgm:chMax val="0"/>
          <dgm:bulletEnabled val="1"/>
        </dgm:presLayoutVars>
      </dgm:prSet>
      <dgm:spPr/>
    </dgm:pt>
    <dgm:pt modelId="{41EC3CDC-8D58-44A5-BB3D-9B1740730260}" type="pres">
      <dgm:prSet presAssocID="{AE45527F-5B03-4141-B503-3A1C81A5B14E}" presName="childNode" presStyleLbl="node1" presStyleIdx="0" presStyleCnt="3">
        <dgm:presLayoutVars>
          <dgm:bulletEnabled val="1"/>
        </dgm:presLayoutVars>
      </dgm:prSet>
      <dgm:spPr/>
    </dgm:pt>
    <dgm:pt modelId="{31494C1A-D624-413D-BCFF-D3B1074F2209}" type="pres">
      <dgm:prSet presAssocID="{260CAC32-980F-4890-8BAB-87BF8693D8F9}" presName="hSp" presStyleCnt="0"/>
      <dgm:spPr/>
    </dgm:pt>
    <dgm:pt modelId="{327776BA-72F6-4AD8-9E89-19A3B27F6DAC}" type="pres">
      <dgm:prSet presAssocID="{260CAC32-980F-4890-8BAB-87BF8693D8F9}" presName="vProcSp" presStyleCnt="0"/>
      <dgm:spPr/>
    </dgm:pt>
    <dgm:pt modelId="{03956CE3-8224-446C-A3D8-AC10794A58D5}" type="pres">
      <dgm:prSet presAssocID="{260CAC32-980F-4890-8BAB-87BF8693D8F9}" presName="vSp1" presStyleCnt="0"/>
      <dgm:spPr/>
    </dgm:pt>
    <dgm:pt modelId="{E8C5D5C9-C8BE-4D1F-8FA6-F0A61838B2B6}" type="pres">
      <dgm:prSet presAssocID="{260CAC32-980F-4890-8BAB-87BF8693D8F9}" presName="simulatedConn" presStyleLbl="solidFgAcc1" presStyleIdx="0" presStyleCnt="2"/>
      <dgm:spPr>
        <a:solidFill>
          <a:schemeClr val="accent2">
            <a:lumMod val="75000"/>
          </a:schemeClr>
        </a:solidFill>
        <a:ln>
          <a:solidFill>
            <a:schemeClr val="tx1"/>
          </a:solidFill>
        </a:ln>
      </dgm:spPr>
    </dgm:pt>
    <dgm:pt modelId="{61D6693D-F8A2-47C6-9706-FE43D0AF9C2B}" type="pres">
      <dgm:prSet presAssocID="{260CAC32-980F-4890-8BAB-87BF8693D8F9}" presName="vSp2" presStyleCnt="0"/>
      <dgm:spPr/>
    </dgm:pt>
    <dgm:pt modelId="{9B4C75E6-C00D-45FB-9F33-FD8218D8D79A}" type="pres">
      <dgm:prSet presAssocID="{260CAC32-980F-4890-8BAB-87BF8693D8F9}" presName="sibTrans" presStyleCnt="0"/>
      <dgm:spPr/>
    </dgm:pt>
    <dgm:pt modelId="{5BECB635-43AE-4C0C-A1B7-BA22C18B6A40}" type="pres">
      <dgm:prSet presAssocID="{CFEEAA00-EE55-40F1-A3DC-28B8D1D5D645}" presName="compositeNode" presStyleCnt="0">
        <dgm:presLayoutVars>
          <dgm:bulletEnabled val="1"/>
        </dgm:presLayoutVars>
      </dgm:prSet>
      <dgm:spPr/>
    </dgm:pt>
    <dgm:pt modelId="{7788FF8B-5CF0-4AC5-9303-653081A87052}" type="pres">
      <dgm:prSet presAssocID="{CFEEAA00-EE55-40F1-A3DC-28B8D1D5D645}" presName="bgRect" presStyleLbl="node1" presStyleIdx="1" presStyleCnt="3"/>
      <dgm:spPr/>
    </dgm:pt>
    <dgm:pt modelId="{A9DACC94-1092-40C6-AC6A-63EAD43E0046}" type="pres">
      <dgm:prSet presAssocID="{CFEEAA00-EE55-40F1-A3DC-28B8D1D5D645}" presName="parentNode" presStyleLbl="node1" presStyleIdx="1" presStyleCnt="3">
        <dgm:presLayoutVars>
          <dgm:chMax val="0"/>
          <dgm:bulletEnabled val="1"/>
        </dgm:presLayoutVars>
      </dgm:prSet>
      <dgm:spPr/>
    </dgm:pt>
    <dgm:pt modelId="{72691421-AF71-4501-9B09-6F6C8158BE36}" type="pres">
      <dgm:prSet presAssocID="{CFEEAA00-EE55-40F1-A3DC-28B8D1D5D645}" presName="childNode" presStyleLbl="node1" presStyleIdx="1" presStyleCnt="3">
        <dgm:presLayoutVars>
          <dgm:bulletEnabled val="1"/>
        </dgm:presLayoutVars>
      </dgm:prSet>
      <dgm:spPr/>
    </dgm:pt>
    <dgm:pt modelId="{DEF1F851-264A-4476-865D-5585E7E21D5D}" type="pres">
      <dgm:prSet presAssocID="{92E35D41-E674-4BCB-AB88-2745C56B2AA7}" presName="hSp" presStyleCnt="0"/>
      <dgm:spPr/>
    </dgm:pt>
    <dgm:pt modelId="{BDB8372E-96F9-468C-B82C-46A67E5537D9}" type="pres">
      <dgm:prSet presAssocID="{92E35D41-E674-4BCB-AB88-2745C56B2AA7}" presName="vProcSp" presStyleCnt="0"/>
      <dgm:spPr/>
    </dgm:pt>
    <dgm:pt modelId="{5D8580D0-CB7D-4F56-8053-4C6E6A5F9299}" type="pres">
      <dgm:prSet presAssocID="{92E35D41-E674-4BCB-AB88-2745C56B2AA7}" presName="vSp1" presStyleCnt="0"/>
      <dgm:spPr/>
    </dgm:pt>
    <dgm:pt modelId="{BC08DDB7-1ECB-421C-8677-4B7693C96E17}" type="pres">
      <dgm:prSet presAssocID="{92E35D41-E674-4BCB-AB88-2745C56B2AA7}" presName="simulatedConn" presStyleLbl="solidFgAcc1" presStyleIdx="1" presStyleCnt="2"/>
      <dgm:spPr>
        <a:solidFill>
          <a:schemeClr val="accent2">
            <a:lumMod val="75000"/>
          </a:schemeClr>
        </a:solidFill>
        <a:ln>
          <a:solidFill>
            <a:schemeClr val="tx1"/>
          </a:solidFill>
        </a:ln>
      </dgm:spPr>
    </dgm:pt>
    <dgm:pt modelId="{9F2834E7-107A-41F4-9B6D-A3FBDD065132}" type="pres">
      <dgm:prSet presAssocID="{92E35D41-E674-4BCB-AB88-2745C56B2AA7}" presName="vSp2" presStyleCnt="0"/>
      <dgm:spPr/>
    </dgm:pt>
    <dgm:pt modelId="{1E31CA0C-09BF-4DBD-801B-0681203272C3}" type="pres">
      <dgm:prSet presAssocID="{92E35D41-E674-4BCB-AB88-2745C56B2AA7}" presName="sibTrans" presStyleCnt="0"/>
      <dgm:spPr/>
    </dgm:pt>
    <dgm:pt modelId="{C8FC2E4A-426E-4DFC-B6A2-AB885ACC4B2B}" type="pres">
      <dgm:prSet presAssocID="{99FBD042-967D-40F1-A874-063702B9BCE4}" presName="compositeNode" presStyleCnt="0">
        <dgm:presLayoutVars>
          <dgm:bulletEnabled val="1"/>
        </dgm:presLayoutVars>
      </dgm:prSet>
      <dgm:spPr/>
    </dgm:pt>
    <dgm:pt modelId="{4F6575B2-D2B7-4E62-A6EB-7215D8BD00A1}" type="pres">
      <dgm:prSet presAssocID="{99FBD042-967D-40F1-A874-063702B9BCE4}" presName="bgRect" presStyleLbl="node1" presStyleIdx="2" presStyleCnt="3"/>
      <dgm:spPr/>
    </dgm:pt>
    <dgm:pt modelId="{412DF709-D977-4AF4-B883-E46DD90C894A}" type="pres">
      <dgm:prSet presAssocID="{99FBD042-967D-40F1-A874-063702B9BCE4}" presName="parentNode" presStyleLbl="node1" presStyleIdx="2" presStyleCnt="3">
        <dgm:presLayoutVars>
          <dgm:chMax val="0"/>
          <dgm:bulletEnabled val="1"/>
        </dgm:presLayoutVars>
      </dgm:prSet>
      <dgm:spPr/>
    </dgm:pt>
    <dgm:pt modelId="{F3FF533A-0A61-45B8-A513-9BDC5C0A884B}" type="pres">
      <dgm:prSet presAssocID="{99FBD042-967D-40F1-A874-063702B9BCE4}" presName="childNode" presStyleLbl="node1" presStyleIdx="2" presStyleCnt="3">
        <dgm:presLayoutVars>
          <dgm:bulletEnabled val="1"/>
        </dgm:presLayoutVars>
      </dgm:prSet>
      <dgm:spPr/>
    </dgm:pt>
  </dgm:ptLst>
  <dgm:cxnLst>
    <dgm:cxn modelId="{4329E412-1B9E-406B-8364-8F757C439DE7}" srcId="{AE45527F-5B03-4141-B503-3A1C81A5B14E}" destId="{A872EF54-8371-468E-A68B-0643F6863D43}" srcOrd="0" destOrd="0" parTransId="{92D2ED1B-EC0B-4EF9-8C5E-16A0E7026480}" sibTransId="{CEA406BE-4C6C-4864-B409-3EFA195787D4}"/>
    <dgm:cxn modelId="{9C21BB14-BAD7-4798-8B63-E4B2D6C2A6B2}" srcId="{C08E1A98-88A6-431C-9EC4-C919FC9873CB}" destId="{CFEEAA00-EE55-40F1-A3DC-28B8D1D5D645}" srcOrd="1" destOrd="0" parTransId="{69ED91B1-BFC9-427F-A6E3-68000920A63A}" sibTransId="{92E35D41-E674-4BCB-AB88-2745C56B2AA7}"/>
    <dgm:cxn modelId="{9EA7CA14-3581-4F1D-B386-65CCE42DB5E0}" type="presOf" srcId="{C08E1A98-88A6-431C-9EC4-C919FC9873CB}" destId="{1D4FF173-DD71-48B9-937A-E0CD19DAB483}" srcOrd="0" destOrd="0" presId="urn:microsoft.com/office/officeart/2005/8/layout/hProcess7"/>
    <dgm:cxn modelId="{1B74881B-10D6-463A-8773-66B36A03EF0C}" srcId="{C08E1A98-88A6-431C-9EC4-C919FC9873CB}" destId="{AE45527F-5B03-4141-B503-3A1C81A5B14E}" srcOrd="0" destOrd="0" parTransId="{324544C6-D9CE-490B-9E9C-692000DD4A3C}" sibTransId="{260CAC32-980F-4890-8BAB-87BF8693D8F9}"/>
    <dgm:cxn modelId="{B183351D-BB09-405E-A8B4-E8D4B74DFCD2}" type="presOf" srcId="{AE45527F-5B03-4141-B503-3A1C81A5B14E}" destId="{C70B34B2-5876-48E1-B719-8C66E97B3BF8}" srcOrd="1" destOrd="0" presId="urn:microsoft.com/office/officeart/2005/8/layout/hProcess7"/>
    <dgm:cxn modelId="{BE3B3A1E-077A-487C-ACCC-5A4D0EFC3A9A}" srcId="{C08E1A98-88A6-431C-9EC4-C919FC9873CB}" destId="{99FBD042-967D-40F1-A874-063702B9BCE4}" srcOrd="2" destOrd="0" parTransId="{8D070DB4-FFE9-4375-BBF8-8A72796F475C}" sibTransId="{6C84BCE2-69A5-40E4-90BA-5EAD81CA3C0F}"/>
    <dgm:cxn modelId="{93448526-E941-4DF9-849D-CAE39A1A30CC}" type="presOf" srcId="{CFEEAA00-EE55-40F1-A3DC-28B8D1D5D645}" destId="{A9DACC94-1092-40C6-AC6A-63EAD43E0046}" srcOrd="1" destOrd="0" presId="urn:microsoft.com/office/officeart/2005/8/layout/hProcess7"/>
    <dgm:cxn modelId="{07D76F69-60B0-4F08-B6B1-9E469BBD39E8}" type="presOf" srcId="{AE45527F-5B03-4141-B503-3A1C81A5B14E}" destId="{AAA415AA-1F80-487C-87A7-B8A8AB69F9F4}" srcOrd="0" destOrd="0" presId="urn:microsoft.com/office/officeart/2005/8/layout/hProcess7"/>
    <dgm:cxn modelId="{E67ECB4B-AA77-4EA5-B4B8-891264FBC7F0}" srcId="{99FBD042-967D-40F1-A874-063702B9BCE4}" destId="{4935EDE6-2CFC-4EF8-B346-61ED9BF73A14}" srcOrd="0" destOrd="0" parTransId="{F35FFA3B-FEE1-4D61-9FA5-B5F12E4A6311}" sibTransId="{7538860C-18A9-414C-A260-9EF53160B8BF}"/>
    <dgm:cxn modelId="{C645ED53-E66D-460A-9D1F-39CC8A22B5FF}" type="presOf" srcId="{4935EDE6-2CFC-4EF8-B346-61ED9BF73A14}" destId="{F3FF533A-0A61-45B8-A513-9BDC5C0A884B}" srcOrd="0" destOrd="0" presId="urn:microsoft.com/office/officeart/2005/8/layout/hProcess7"/>
    <dgm:cxn modelId="{DBB04C75-D2BD-4DE6-9C63-E19C2C053393}" type="presOf" srcId="{816EE389-FCD7-47CA-BC0F-435003757A20}" destId="{72691421-AF71-4501-9B09-6F6C8158BE36}" srcOrd="0" destOrd="0" presId="urn:microsoft.com/office/officeart/2005/8/layout/hProcess7"/>
    <dgm:cxn modelId="{683C32AF-C10E-4400-95F4-A539A476DEDB}" type="presOf" srcId="{A872EF54-8371-468E-A68B-0643F6863D43}" destId="{41EC3CDC-8D58-44A5-BB3D-9B1740730260}" srcOrd="0" destOrd="0" presId="urn:microsoft.com/office/officeart/2005/8/layout/hProcess7"/>
    <dgm:cxn modelId="{D4B8D0B4-032A-4A79-A628-EC4F0A5C3157}" type="presOf" srcId="{99FBD042-967D-40F1-A874-063702B9BCE4}" destId="{4F6575B2-D2B7-4E62-A6EB-7215D8BD00A1}" srcOrd="0" destOrd="0" presId="urn:microsoft.com/office/officeart/2005/8/layout/hProcess7"/>
    <dgm:cxn modelId="{6DEE67B6-E13B-468A-BEED-BC041E3F2E98}" srcId="{CFEEAA00-EE55-40F1-A3DC-28B8D1D5D645}" destId="{816EE389-FCD7-47CA-BC0F-435003757A20}" srcOrd="0" destOrd="0" parTransId="{30B45BE3-ACDA-42F9-A262-C5665722CE03}" sibTransId="{240E2AF6-21CD-43B5-A319-32D8EA8EEC94}"/>
    <dgm:cxn modelId="{AFABB5B6-4C36-45CE-AC52-51B06F3C1DF8}" type="presOf" srcId="{99FBD042-967D-40F1-A874-063702B9BCE4}" destId="{412DF709-D977-4AF4-B883-E46DD90C894A}" srcOrd="1" destOrd="0" presId="urn:microsoft.com/office/officeart/2005/8/layout/hProcess7"/>
    <dgm:cxn modelId="{62327DCE-EB2B-42B8-B769-AF702967A521}" type="presOf" srcId="{CFEEAA00-EE55-40F1-A3DC-28B8D1D5D645}" destId="{7788FF8B-5CF0-4AC5-9303-653081A87052}" srcOrd="0" destOrd="0" presId="urn:microsoft.com/office/officeart/2005/8/layout/hProcess7"/>
    <dgm:cxn modelId="{863C6AA5-BA0D-4C3B-8AEA-88D96E5CC6B2}" type="presParOf" srcId="{1D4FF173-DD71-48B9-937A-E0CD19DAB483}" destId="{CC258365-34F4-4E16-9E98-347D16A7BD96}" srcOrd="0" destOrd="0" presId="urn:microsoft.com/office/officeart/2005/8/layout/hProcess7"/>
    <dgm:cxn modelId="{D037399E-30CD-4C73-98DA-EC2AD24F54CC}" type="presParOf" srcId="{CC258365-34F4-4E16-9E98-347D16A7BD96}" destId="{AAA415AA-1F80-487C-87A7-B8A8AB69F9F4}" srcOrd="0" destOrd="0" presId="urn:microsoft.com/office/officeart/2005/8/layout/hProcess7"/>
    <dgm:cxn modelId="{63D9F127-6900-41DD-85ED-553C303A05FD}" type="presParOf" srcId="{CC258365-34F4-4E16-9E98-347D16A7BD96}" destId="{C70B34B2-5876-48E1-B719-8C66E97B3BF8}" srcOrd="1" destOrd="0" presId="urn:microsoft.com/office/officeart/2005/8/layout/hProcess7"/>
    <dgm:cxn modelId="{878E8B62-0EB8-48BA-A099-786D1D573CEE}" type="presParOf" srcId="{CC258365-34F4-4E16-9E98-347D16A7BD96}" destId="{41EC3CDC-8D58-44A5-BB3D-9B1740730260}" srcOrd="2" destOrd="0" presId="urn:microsoft.com/office/officeart/2005/8/layout/hProcess7"/>
    <dgm:cxn modelId="{A96DB73C-1B38-4BAC-985A-7067235F5DE5}" type="presParOf" srcId="{1D4FF173-DD71-48B9-937A-E0CD19DAB483}" destId="{31494C1A-D624-413D-BCFF-D3B1074F2209}" srcOrd="1" destOrd="0" presId="urn:microsoft.com/office/officeart/2005/8/layout/hProcess7"/>
    <dgm:cxn modelId="{ED4A8498-68AF-47F1-9D15-9130D3FE47FA}" type="presParOf" srcId="{1D4FF173-DD71-48B9-937A-E0CD19DAB483}" destId="{327776BA-72F6-4AD8-9E89-19A3B27F6DAC}" srcOrd="2" destOrd="0" presId="urn:microsoft.com/office/officeart/2005/8/layout/hProcess7"/>
    <dgm:cxn modelId="{CE3B9ED4-5ADC-4F02-8B19-B14096BFA9C2}" type="presParOf" srcId="{327776BA-72F6-4AD8-9E89-19A3B27F6DAC}" destId="{03956CE3-8224-446C-A3D8-AC10794A58D5}" srcOrd="0" destOrd="0" presId="urn:microsoft.com/office/officeart/2005/8/layout/hProcess7"/>
    <dgm:cxn modelId="{31E881CA-D76A-4B29-80FC-59B5FFBD86E7}" type="presParOf" srcId="{327776BA-72F6-4AD8-9E89-19A3B27F6DAC}" destId="{E8C5D5C9-C8BE-4D1F-8FA6-F0A61838B2B6}" srcOrd="1" destOrd="0" presId="urn:microsoft.com/office/officeart/2005/8/layout/hProcess7"/>
    <dgm:cxn modelId="{A80A05CF-541D-4D3B-BAC5-CD00739CB459}" type="presParOf" srcId="{327776BA-72F6-4AD8-9E89-19A3B27F6DAC}" destId="{61D6693D-F8A2-47C6-9706-FE43D0AF9C2B}" srcOrd="2" destOrd="0" presId="urn:microsoft.com/office/officeart/2005/8/layout/hProcess7"/>
    <dgm:cxn modelId="{FCA1EE55-2DF1-47D7-97C6-F147212A65A4}" type="presParOf" srcId="{1D4FF173-DD71-48B9-937A-E0CD19DAB483}" destId="{9B4C75E6-C00D-45FB-9F33-FD8218D8D79A}" srcOrd="3" destOrd="0" presId="urn:microsoft.com/office/officeart/2005/8/layout/hProcess7"/>
    <dgm:cxn modelId="{74CBA7FA-77EA-4A01-918D-43CF740080B5}" type="presParOf" srcId="{1D4FF173-DD71-48B9-937A-E0CD19DAB483}" destId="{5BECB635-43AE-4C0C-A1B7-BA22C18B6A40}" srcOrd="4" destOrd="0" presId="urn:microsoft.com/office/officeart/2005/8/layout/hProcess7"/>
    <dgm:cxn modelId="{66B300D3-5091-4D2F-A315-3499C4EB954D}" type="presParOf" srcId="{5BECB635-43AE-4C0C-A1B7-BA22C18B6A40}" destId="{7788FF8B-5CF0-4AC5-9303-653081A87052}" srcOrd="0" destOrd="0" presId="urn:microsoft.com/office/officeart/2005/8/layout/hProcess7"/>
    <dgm:cxn modelId="{59587E6E-A680-4180-8140-F63309D31C59}" type="presParOf" srcId="{5BECB635-43AE-4C0C-A1B7-BA22C18B6A40}" destId="{A9DACC94-1092-40C6-AC6A-63EAD43E0046}" srcOrd="1" destOrd="0" presId="urn:microsoft.com/office/officeart/2005/8/layout/hProcess7"/>
    <dgm:cxn modelId="{3DD040F1-9ECA-4643-9F62-0A0CC4828D79}" type="presParOf" srcId="{5BECB635-43AE-4C0C-A1B7-BA22C18B6A40}" destId="{72691421-AF71-4501-9B09-6F6C8158BE36}" srcOrd="2" destOrd="0" presId="urn:microsoft.com/office/officeart/2005/8/layout/hProcess7"/>
    <dgm:cxn modelId="{A7AA13B0-5CFA-49EE-8E5A-29C0C662BD20}" type="presParOf" srcId="{1D4FF173-DD71-48B9-937A-E0CD19DAB483}" destId="{DEF1F851-264A-4476-865D-5585E7E21D5D}" srcOrd="5" destOrd="0" presId="urn:microsoft.com/office/officeart/2005/8/layout/hProcess7"/>
    <dgm:cxn modelId="{985DDC39-7F9A-41C4-B3F9-50147EF58B83}" type="presParOf" srcId="{1D4FF173-DD71-48B9-937A-E0CD19DAB483}" destId="{BDB8372E-96F9-468C-B82C-46A67E5537D9}" srcOrd="6" destOrd="0" presId="urn:microsoft.com/office/officeart/2005/8/layout/hProcess7"/>
    <dgm:cxn modelId="{E11C3FFC-A57E-4B71-8EA9-D8ECFF01EAD9}" type="presParOf" srcId="{BDB8372E-96F9-468C-B82C-46A67E5537D9}" destId="{5D8580D0-CB7D-4F56-8053-4C6E6A5F9299}" srcOrd="0" destOrd="0" presId="urn:microsoft.com/office/officeart/2005/8/layout/hProcess7"/>
    <dgm:cxn modelId="{7A303915-BF81-402B-AC28-3454C2C3D1D7}" type="presParOf" srcId="{BDB8372E-96F9-468C-B82C-46A67E5537D9}" destId="{BC08DDB7-1ECB-421C-8677-4B7693C96E17}" srcOrd="1" destOrd="0" presId="urn:microsoft.com/office/officeart/2005/8/layout/hProcess7"/>
    <dgm:cxn modelId="{FA1DDFCE-7CFC-49B0-821C-E4BC7B44CA1E}" type="presParOf" srcId="{BDB8372E-96F9-468C-B82C-46A67E5537D9}" destId="{9F2834E7-107A-41F4-9B6D-A3FBDD065132}" srcOrd="2" destOrd="0" presId="urn:microsoft.com/office/officeart/2005/8/layout/hProcess7"/>
    <dgm:cxn modelId="{DB0F161D-52B3-45B2-A86B-8A09EF284A2C}" type="presParOf" srcId="{1D4FF173-DD71-48B9-937A-E0CD19DAB483}" destId="{1E31CA0C-09BF-4DBD-801B-0681203272C3}" srcOrd="7" destOrd="0" presId="urn:microsoft.com/office/officeart/2005/8/layout/hProcess7"/>
    <dgm:cxn modelId="{F2C6F12F-75AC-47F7-B396-811C892B6583}" type="presParOf" srcId="{1D4FF173-DD71-48B9-937A-E0CD19DAB483}" destId="{C8FC2E4A-426E-4DFC-B6A2-AB885ACC4B2B}" srcOrd="8" destOrd="0" presId="urn:microsoft.com/office/officeart/2005/8/layout/hProcess7"/>
    <dgm:cxn modelId="{A67AFAB7-CA47-4626-9C93-E38D5C99BE52}" type="presParOf" srcId="{C8FC2E4A-426E-4DFC-B6A2-AB885ACC4B2B}" destId="{4F6575B2-D2B7-4E62-A6EB-7215D8BD00A1}" srcOrd="0" destOrd="0" presId="urn:microsoft.com/office/officeart/2005/8/layout/hProcess7"/>
    <dgm:cxn modelId="{4AA76563-9B3B-43D8-9A01-82F0371D99FC}" type="presParOf" srcId="{C8FC2E4A-426E-4DFC-B6A2-AB885ACC4B2B}" destId="{412DF709-D977-4AF4-B883-E46DD90C894A}" srcOrd="1" destOrd="0" presId="urn:microsoft.com/office/officeart/2005/8/layout/hProcess7"/>
    <dgm:cxn modelId="{727F3DE7-1E93-4F27-8943-CBB8D03F9E1C}" type="presParOf" srcId="{C8FC2E4A-426E-4DFC-B6A2-AB885ACC4B2B}" destId="{F3FF533A-0A61-45B8-A513-9BDC5C0A884B}" srcOrd="2" destOrd="0" presId="urn:microsoft.com/office/officeart/2005/8/layout/hProcess7"/>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D394C849-B0DE-4C4B-BEE4-D431E2C2779C}" type="doc">
      <dgm:prSet loTypeId="urn:microsoft.com/office/officeart/2005/8/layout/vList6" loCatId="list" qsTypeId="urn:microsoft.com/office/officeart/2005/8/quickstyle/simple1" qsCatId="simple" csTypeId="urn:microsoft.com/office/officeart/2005/8/colors/accent1_2" csCatId="accent1" phldr="1"/>
      <dgm:spPr/>
      <dgm:t>
        <a:bodyPr/>
        <a:lstStyle/>
        <a:p>
          <a:endParaRPr lang="en-US"/>
        </a:p>
      </dgm:t>
    </dgm:pt>
    <dgm:pt modelId="{2E01C90B-D3AB-4FF9-8726-2FDF48B31FE5}">
      <dgm:prSet phldrT="[Text]" custT="1"/>
      <dgm:spPr>
        <a:solidFill>
          <a:schemeClr val="accent2">
            <a:lumMod val="60000"/>
            <a:lumOff val="40000"/>
          </a:schemeClr>
        </a:solidFill>
        <a:ln>
          <a:solidFill>
            <a:schemeClr val="tx1"/>
          </a:solidFill>
        </a:ln>
      </dgm:spPr>
      <dgm:t>
        <a:bodyPr/>
        <a:lstStyle/>
        <a:p>
          <a:r>
            <a:rPr lang="en-US" sz="2800" dirty="0">
              <a:solidFill>
                <a:schemeClr val="tx1"/>
              </a:solidFill>
            </a:rPr>
            <a:t>NSPCC Research</a:t>
          </a:r>
        </a:p>
      </dgm:t>
    </dgm:pt>
    <dgm:pt modelId="{E985DD66-1471-4474-8601-9573848491E9}" type="parTrans" cxnId="{999FF656-1157-45E4-AF07-96F6C3F9CE04}">
      <dgm:prSet/>
      <dgm:spPr/>
      <dgm:t>
        <a:bodyPr/>
        <a:lstStyle/>
        <a:p>
          <a:endParaRPr lang="en-US"/>
        </a:p>
      </dgm:t>
    </dgm:pt>
    <dgm:pt modelId="{83BB5A46-37B6-47F1-A3F8-790306ACCD7A}" type="sibTrans" cxnId="{999FF656-1157-45E4-AF07-96F6C3F9CE04}">
      <dgm:prSet/>
      <dgm:spPr/>
      <dgm:t>
        <a:bodyPr/>
        <a:lstStyle/>
        <a:p>
          <a:endParaRPr lang="en-US"/>
        </a:p>
      </dgm:t>
    </dgm:pt>
    <dgm:pt modelId="{9EE2A7ED-F9C1-4983-B2A9-56CAF30E8519}">
      <dgm:prSet phldrT="[Text]" custT="1"/>
      <dgm:spPr>
        <a:solidFill>
          <a:schemeClr val="accent2">
            <a:lumMod val="20000"/>
            <a:lumOff val="80000"/>
            <a:alpha val="90000"/>
          </a:schemeClr>
        </a:solidFill>
        <a:ln>
          <a:solidFill>
            <a:schemeClr val="tx1">
              <a:alpha val="90000"/>
            </a:schemeClr>
          </a:solidFill>
        </a:ln>
      </dgm:spPr>
      <dgm:t>
        <a:bodyPr/>
        <a:lstStyle/>
        <a:p>
          <a:r>
            <a:rPr lang="en-US" sz="2400" dirty="0"/>
            <a:t>63,000 recorded sexual offences against children in 2016/2017, the highest number in the last decade</a:t>
          </a:r>
        </a:p>
      </dgm:t>
    </dgm:pt>
    <dgm:pt modelId="{E1E0AB9B-0E0B-47F8-B4E4-EE9994DB8E00}" type="parTrans" cxnId="{2BCEE562-AB20-40DA-B53E-B7E01CAB5394}">
      <dgm:prSet/>
      <dgm:spPr/>
      <dgm:t>
        <a:bodyPr/>
        <a:lstStyle/>
        <a:p>
          <a:endParaRPr lang="en-US"/>
        </a:p>
      </dgm:t>
    </dgm:pt>
    <dgm:pt modelId="{0EB8736A-F5D2-41A9-BA83-B4E65A90772B}" type="sibTrans" cxnId="{2BCEE562-AB20-40DA-B53E-B7E01CAB5394}">
      <dgm:prSet/>
      <dgm:spPr/>
      <dgm:t>
        <a:bodyPr/>
        <a:lstStyle/>
        <a:p>
          <a:endParaRPr lang="en-US"/>
        </a:p>
      </dgm:t>
    </dgm:pt>
    <dgm:pt modelId="{6B6AA043-F9FD-4817-9592-870BE4A3153E}">
      <dgm:prSet phldrT="[Text]" custT="1"/>
      <dgm:spPr>
        <a:solidFill>
          <a:schemeClr val="accent2">
            <a:lumMod val="60000"/>
            <a:lumOff val="40000"/>
          </a:schemeClr>
        </a:solidFill>
        <a:ln>
          <a:solidFill>
            <a:schemeClr val="tx1"/>
          </a:solidFill>
        </a:ln>
      </dgm:spPr>
      <dgm:t>
        <a:bodyPr/>
        <a:lstStyle/>
        <a:p>
          <a:r>
            <a:rPr lang="en-US" sz="2800" dirty="0">
              <a:solidFill>
                <a:schemeClr val="tx1"/>
              </a:solidFill>
            </a:rPr>
            <a:t>Some Statistics</a:t>
          </a:r>
        </a:p>
      </dgm:t>
    </dgm:pt>
    <dgm:pt modelId="{238BBBCC-2D4F-4F1B-A6A7-957ED432BB9B}" type="parTrans" cxnId="{75B351AF-2458-49F7-B843-2E57AE3298DC}">
      <dgm:prSet/>
      <dgm:spPr/>
      <dgm:t>
        <a:bodyPr/>
        <a:lstStyle/>
        <a:p>
          <a:endParaRPr lang="en-US"/>
        </a:p>
      </dgm:t>
    </dgm:pt>
    <dgm:pt modelId="{352EAEBF-32A9-41DE-B59E-8D5EEF953F6C}" type="sibTrans" cxnId="{75B351AF-2458-49F7-B843-2E57AE3298DC}">
      <dgm:prSet/>
      <dgm:spPr/>
      <dgm:t>
        <a:bodyPr/>
        <a:lstStyle/>
        <a:p>
          <a:endParaRPr lang="en-US"/>
        </a:p>
      </dgm:t>
    </dgm:pt>
    <dgm:pt modelId="{80A60BB4-2F84-4E62-B95D-9211CCD2A426}">
      <dgm:prSet phldrT="[Text]" custT="1"/>
      <dgm:spPr>
        <a:solidFill>
          <a:schemeClr val="accent2">
            <a:lumMod val="20000"/>
            <a:lumOff val="80000"/>
            <a:alpha val="90000"/>
          </a:schemeClr>
        </a:solidFill>
        <a:ln>
          <a:solidFill>
            <a:schemeClr val="tx1">
              <a:alpha val="90000"/>
            </a:schemeClr>
          </a:solidFill>
        </a:ln>
      </dgm:spPr>
      <dgm:t>
        <a:bodyPr/>
        <a:lstStyle/>
        <a:p>
          <a:r>
            <a:rPr lang="en-US" sz="2400" dirty="0"/>
            <a:t>As per March 2017,</a:t>
          </a:r>
          <a:r>
            <a:rPr lang="en-US" sz="2400" b="1" i="1" u="sng" dirty="0"/>
            <a:t> 55,291 </a:t>
          </a:r>
          <a:r>
            <a:rPr lang="en-US" sz="2400" dirty="0"/>
            <a:t>sex offenders were required to register within England &amp; Wales</a:t>
          </a:r>
        </a:p>
      </dgm:t>
    </dgm:pt>
    <dgm:pt modelId="{A0FD5740-2491-4E97-92DA-81ABCDEE1162}" type="parTrans" cxnId="{F0E3DE70-6F5E-4E5C-A91A-187BB17AFAE0}">
      <dgm:prSet/>
      <dgm:spPr/>
      <dgm:t>
        <a:bodyPr/>
        <a:lstStyle/>
        <a:p>
          <a:endParaRPr lang="en-US"/>
        </a:p>
      </dgm:t>
    </dgm:pt>
    <dgm:pt modelId="{2DE49F98-BE88-48BA-BEC9-CEDCF4F2BFDA}" type="sibTrans" cxnId="{F0E3DE70-6F5E-4E5C-A91A-187BB17AFAE0}">
      <dgm:prSet/>
      <dgm:spPr/>
      <dgm:t>
        <a:bodyPr/>
        <a:lstStyle/>
        <a:p>
          <a:endParaRPr lang="en-US"/>
        </a:p>
      </dgm:t>
    </dgm:pt>
    <dgm:pt modelId="{C5EE94FC-A508-466D-97EC-A93A398B259F}" type="pres">
      <dgm:prSet presAssocID="{D394C849-B0DE-4C4B-BEE4-D431E2C2779C}" presName="Name0" presStyleCnt="0">
        <dgm:presLayoutVars>
          <dgm:dir/>
          <dgm:animLvl val="lvl"/>
          <dgm:resizeHandles/>
        </dgm:presLayoutVars>
      </dgm:prSet>
      <dgm:spPr/>
    </dgm:pt>
    <dgm:pt modelId="{FF2E192B-E776-49A6-BA7C-99C4FA4459EC}" type="pres">
      <dgm:prSet presAssocID="{2E01C90B-D3AB-4FF9-8726-2FDF48B31FE5}" presName="linNode" presStyleCnt="0"/>
      <dgm:spPr/>
    </dgm:pt>
    <dgm:pt modelId="{91E7F6D3-9C4C-4BAF-B0B3-34377F993BC5}" type="pres">
      <dgm:prSet presAssocID="{2E01C90B-D3AB-4FF9-8726-2FDF48B31FE5}" presName="parentShp" presStyleLbl="node1" presStyleIdx="0" presStyleCnt="2" custScaleX="60569">
        <dgm:presLayoutVars>
          <dgm:bulletEnabled val="1"/>
        </dgm:presLayoutVars>
      </dgm:prSet>
      <dgm:spPr/>
    </dgm:pt>
    <dgm:pt modelId="{CB2084D5-1CA6-4014-8248-91C0D8A73652}" type="pres">
      <dgm:prSet presAssocID="{2E01C90B-D3AB-4FF9-8726-2FDF48B31FE5}" presName="childShp" presStyleLbl="bgAccFollowNode1" presStyleIdx="0" presStyleCnt="2">
        <dgm:presLayoutVars>
          <dgm:bulletEnabled val="1"/>
        </dgm:presLayoutVars>
      </dgm:prSet>
      <dgm:spPr/>
    </dgm:pt>
    <dgm:pt modelId="{F1876E36-44F6-42A1-8544-E0B111068A09}" type="pres">
      <dgm:prSet presAssocID="{83BB5A46-37B6-47F1-A3F8-790306ACCD7A}" presName="spacing" presStyleCnt="0"/>
      <dgm:spPr/>
    </dgm:pt>
    <dgm:pt modelId="{51A77FA2-36A5-4142-AE68-8C37EBFCC677}" type="pres">
      <dgm:prSet presAssocID="{6B6AA043-F9FD-4817-9592-870BE4A3153E}" presName="linNode" presStyleCnt="0"/>
      <dgm:spPr/>
    </dgm:pt>
    <dgm:pt modelId="{65F234EE-AB99-4D3E-8198-DCEE498E3960}" type="pres">
      <dgm:prSet presAssocID="{6B6AA043-F9FD-4817-9592-870BE4A3153E}" presName="parentShp" presStyleLbl="node1" presStyleIdx="1" presStyleCnt="2" custScaleX="60569">
        <dgm:presLayoutVars>
          <dgm:bulletEnabled val="1"/>
        </dgm:presLayoutVars>
      </dgm:prSet>
      <dgm:spPr/>
    </dgm:pt>
    <dgm:pt modelId="{635DA95C-F8B8-4A04-B44C-DF3CCC6B423F}" type="pres">
      <dgm:prSet presAssocID="{6B6AA043-F9FD-4817-9592-870BE4A3153E}" presName="childShp" presStyleLbl="bgAccFollowNode1" presStyleIdx="1" presStyleCnt="2">
        <dgm:presLayoutVars>
          <dgm:bulletEnabled val="1"/>
        </dgm:presLayoutVars>
      </dgm:prSet>
      <dgm:spPr/>
    </dgm:pt>
  </dgm:ptLst>
  <dgm:cxnLst>
    <dgm:cxn modelId="{D57CF11A-07F7-4BDA-B3A6-4389AEC8B57C}" type="presOf" srcId="{9EE2A7ED-F9C1-4983-B2A9-56CAF30E8519}" destId="{CB2084D5-1CA6-4014-8248-91C0D8A73652}" srcOrd="0" destOrd="0" presId="urn:microsoft.com/office/officeart/2005/8/layout/vList6"/>
    <dgm:cxn modelId="{2BCEE562-AB20-40DA-B53E-B7E01CAB5394}" srcId="{2E01C90B-D3AB-4FF9-8726-2FDF48B31FE5}" destId="{9EE2A7ED-F9C1-4983-B2A9-56CAF30E8519}" srcOrd="0" destOrd="0" parTransId="{E1E0AB9B-0E0B-47F8-B4E4-EE9994DB8E00}" sibTransId="{0EB8736A-F5D2-41A9-BA83-B4E65A90772B}"/>
    <dgm:cxn modelId="{D7CCB567-5988-4490-9875-08F3DE46868B}" type="presOf" srcId="{80A60BB4-2F84-4E62-B95D-9211CCD2A426}" destId="{635DA95C-F8B8-4A04-B44C-DF3CCC6B423F}" srcOrd="0" destOrd="0" presId="urn:microsoft.com/office/officeart/2005/8/layout/vList6"/>
    <dgm:cxn modelId="{F0E3DE70-6F5E-4E5C-A91A-187BB17AFAE0}" srcId="{6B6AA043-F9FD-4817-9592-870BE4A3153E}" destId="{80A60BB4-2F84-4E62-B95D-9211CCD2A426}" srcOrd="0" destOrd="0" parTransId="{A0FD5740-2491-4E97-92DA-81ABCDEE1162}" sibTransId="{2DE49F98-BE88-48BA-BEC9-CEDCF4F2BFDA}"/>
    <dgm:cxn modelId="{CF061675-C71A-4D85-A39B-7E70C1EA6B26}" type="presOf" srcId="{D394C849-B0DE-4C4B-BEE4-D431E2C2779C}" destId="{C5EE94FC-A508-466D-97EC-A93A398B259F}" srcOrd="0" destOrd="0" presId="urn:microsoft.com/office/officeart/2005/8/layout/vList6"/>
    <dgm:cxn modelId="{999FF656-1157-45E4-AF07-96F6C3F9CE04}" srcId="{D394C849-B0DE-4C4B-BEE4-D431E2C2779C}" destId="{2E01C90B-D3AB-4FF9-8726-2FDF48B31FE5}" srcOrd="0" destOrd="0" parTransId="{E985DD66-1471-4474-8601-9573848491E9}" sibTransId="{83BB5A46-37B6-47F1-A3F8-790306ACCD7A}"/>
    <dgm:cxn modelId="{CABAC386-150A-44BF-A91A-F61F7E81F1E9}" type="presOf" srcId="{6B6AA043-F9FD-4817-9592-870BE4A3153E}" destId="{65F234EE-AB99-4D3E-8198-DCEE498E3960}" srcOrd="0" destOrd="0" presId="urn:microsoft.com/office/officeart/2005/8/layout/vList6"/>
    <dgm:cxn modelId="{75B351AF-2458-49F7-B843-2E57AE3298DC}" srcId="{D394C849-B0DE-4C4B-BEE4-D431E2C2779C}" destId="{6B6AA043-F9FD-4817-9592-870BE4A3153E}" srcOrd="1" destOrd="0" parTransId="{238BBBCC-2D4F-4F1B-A6A7-957ED432BB9B}" sibTransId="{352EAEBF-32A9-41DE-B59E-8D5EEF953F6C}"/>
    <dgm:cxn modelId="{5BF1E7D6-D6E8-4744-9727-5323481833CC}" type="presOf" srcId="{2E01C90B-D3AB-4FF9-8726-2FDF48B31FE5}" destId="{91E7F6D3-9C4C-4BAF-B0B3-34377F993BC5}" srcOrd="0" destOrd="0" presId="urn:microsoft.com/office/officeart/2005/8/layout/vList6"/>
    <dgm:cxn modelId="{A799E36F-EA29-4E5A-9842-41A3F78214F6}" type="presParOf" srcId="{C5EE94FC-A508-466D-97EC-A93A398B259F}" destId="{FF2E192B-E776-49A6-BA7C-99C4FA4459EC}" srcOrd="0" destOrd="0" presId="urn:microsoft.com/office/officeart/2005/8/layout/vList6"/>
    <dgm:cxn modelId="{E0BA485B-83DE-4E3F-9EBF-CD021FF5AF0F}" type="presParOf" srcId="{FF2E192B-E776-49A6-BA7C-99C4FA4459EC}" destId="{91E7F6D3-9C4C-4BAF-B0B3-34377F993BC5}" srcOrd="0" destOrd="0" presId="urn:microsoft.com/office/officeart/2005/8/layout/vList6"/>
    <dgm:cxn modelId="{A96BBB52-C288-413B-9181-459D0CD77A4D}" type="presParOf" srcId="{FF2E192B-E776-49A6-BA7C-99C4FA4459EC}" destId="{CB2084D5-1CA6-4014-8248-91C0D8A73652}" srcOrd="1" destOrd="0" presId="urn:microsoft.com/office/officeart/2005/8/layout/vList6"/>
    <dgm:cxn modelId="{EFEA710D-5B63-4532-9222-A1C7C0E896A5}" type="presParOf" srcId="{C5EE94FC-A508-466D-97EC-A93A398B259F}" destId="{F1876E36-44F6-42A1-8544-E0B111068A09}" srcOrd="1" destOrd="0" presId="urn:microsoft.com/office/officeart/2005/8/layout/vList6"/>
    <dgm:cxn modelId="{84AE2320-9D69-41A4-B689-1DA57274E8E1}" type="presParOf" srcId="{C5EE94FC-A508-466D-97EC-A93A398B259F}" destId="{51A77FA2-36A5-4142-AE68-8C37EBFCC677}" srcOrd="2" destOrd="0" presId="urn:microsoft.com/office/officeart/2005/8/layout/vList6"/>
    <dgm:cxn modelId="{F4230818-3205-47A4-A97F-5EED4E0FEC04}" type="presParOf" srcId="{51A77FA2-36A5-4142-AE68-8C37EBFCC677}" destId="{65F234EE-AB99-4D3E-8198-DCEE498E3960}" srcOrd="0" destOrd="0" presId="urn:microsoft.com/office/officeart/2005/8/layout/vList6"/>
    <dgm:cxn modelId="{2ECAF498-0507-4F4A-BB84-FD3DF8C0F7C1}" type="presParOf" srcId="{51A77FA2-36A5-4142-AE68-8C37EBFCC677}" destId="{635DA95C-F8B8-4A04-B44C-DF3CCC6B423F}" srcOrd="1" destOrd="0" presId="urn:microsoft.com/office/officeart/2005/8/layout/vList6"/>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D394C849-B0DE-4C4B-BEE4-D431E2C2779C}" type="doc">
      <dgm:prSet loTypeId="urn:microsoft.com/office/officeart/2005/8/layout/vList6" loCatId="list" qsTypeId="urn:microsoft.com/office/officeart/2005/8/quickstyle/simple1" qsCatId="simple" csTypeId="urn:microsoft.com/office/officeart/2005/8/colors/accent1_2" csCatId="accent1" phldr="1"/>
      <dgm:spPr/>
      <dgm:t>
        <a:bodyPr/>
        <a:lstStyle/>
        <a:p>
          <a:endParaRPr lang="en-US"/>
        </a:p>
      </dgm:t>
    </dgm:pt>
    <dgm:pt modelId="{2E01C90B-D3AB-4FF9-8726-2FDF48B31FE5}">
      <dgm:prSet phldrT="[Text]" custT="1"/>
      <dgm:spPr>
        <a:solidFill>
          <a:schemeClr val="accent2">
            <a:lumMod val="60000"/>
            <a:lumOff val="40000"/>
          </a:schemeClr>
        </a:solidFill>
        <a:ln>
          <a:solidFill>
            <a:schemeClr val="tx1"/>
          </a:solidFill>
        </a:ln>
      </dgm:spPr>
      <dgm:t>
        <a:bodyPr/>
        <a:lstStyle/>
        <a:p>
          <a:r>
            <a:rPr lang="en-US" sz="2800" dirty="0" err="1">
              <a:solidFill>
                <a:schemeClr val="tx1"/>
              </a:solidFill>
            </a:rPr>
            <a:t>Paedophile</a:t>
          </a:r>
          <a:endParaRPr lang="en-US" sz="2800" dirty="0">
            <a:solidFill>
              <a:schemeClr val="tx1"/>
            </a:solidFill>
          </a:endParaRPr>
        </a:p>
      </dgm:t>
    </dgm:pt>
    <dgm:pt modelId="{E985DD66-1471-4474-8601-9573848491E9}" type="parTrans" cxnId="{999FF656-1157-45E4-AF07-96F6C3F9CE04}">
      <dgm:prSet/>
      <dgm:spPr/>
      <dgm:t>
        <a:bodyPr/>
        <a:lstStyle/>
        <a:p>
          <a:endParaRPr lang="en-US"/>
        </a:p>
      </dgm:t>
    </dgm:pt>
    <dgm:pt modelId="{83BB5A46-37B6-47F1-A3F8-790306ACCD7A}" type="sibTrans" cxnId="{999FF656-1157-45E4-AF07-96F6C3F9CE04}">
      <dgm:prSet/>
      <dgm:spPr/>
      <dgm:t>
        <a:bodyPr/>
        <a:lstStyle/>
        <a:p>
          <a:endParaRPr lang="en-US"/>
        </a:p>
      </dgm:t>
    </dgm:pt>
    <dgm:pt modelId="{9EE2A7ED-F9C1-4983-B2A9-56CAF30E8519}">
      <dgm:prSet phldrT="[Text]" custT="1"/>
      <dgm:spPr>
        <a:solidFill>
          <a:schemeClr val="accent2">
            <a:lumMod val="20000"/>
            <a:lumOff val="80000"/>
            <a:alpha val="90000"/>
          </a:schemeClr>
        </a:solidFill>
        <a:ln>
          <a:solidFill>
            <a:schemeClr val="tx1">
              <a:alpha val="90000"/>
            </a:schemeClr>
          </a:solidFill>
        </a:ln>
      </dgm:spPr>
      <dgm:t>
        <a:bodyPr/>
        <a:lstStyle/>
        <a:p>
          <a:r>
            <a:rPr lang="en-US" sz="2400" dirty="0"/>
            <a:t>A person who holds a long-term sexual interest in children under 11 years of age</a:t>
          </a:r>
        </a:p>
      </dgm:t>
    </dgm:pt>
    <dgm:pt modelId="{E1E0AB9B-0E0B-47F8-B4E4-EE9994DB8E00}" type="parTrans" cxnId="{2BCEE562-AB20-40DA-B53E-B7E01CAB5394}">
      <dgm:prSet/>
      <dgm:spPr/>
      <dgm:t>
        <a:bodyPr/>
        <a:lstStyle/>
        <a:p>
          <a:endParaRPr lang="en-US"/>
        </a:p>
      </dgm:t>
    </dgm:pt>
    <dgm:pt modelId="{0EB8736A-F5D2-41A9-BA83-B4E65A90772B}" type="sibTrans" cxnId="{2BCEE562-AB20-40DA-B53E-B7E01CAB5394}">
      <dgm:prSet/>
      <dgm:spPr/>
      <dgm:t>
        <a:bodyPr/>
        <a:lstStyle/>
        <a:p>
          <a:endParaRPr lang="en-US"/>
        </a:p>
      </dgm:t>
    </dgm:pt>
    <dgm:pt modelId="{6B6AA043-F9FD-4817-9592-870BE4A3153E}">
      <dgm:prSet phldrT="[Text]" custT="1"/>
      <dgm:spPr>
        <a:solidFill>
          <a:schemeClr val="accent2">
            <a:lumMod val="60000"/>
            <a:lumOff val="40000"/>
          </a:schemeClr>
        </a:solidFill>
        <a:ln>
          <a:solidFill>
            <a:schemeClr val="tx1"/>
          </a:solidFill>
        </a:ln>
      </dgm:spPr>
      <dgm:t>
        <a:bodyPr/>
        <a:lstStyle/>
        <a:p>
          <a:r>
            <a:rPr lang="en-US" sz="2800" dirty="0" err="1">
              <a:solidFill>
                <a:schemeClr val="tx1"/>
              </a:solidFill>
            </a:rPr>
            <a:t>Haebophile</a:t>
          </a:r>
          <a:endParaRPr lang="en-US" sz="2800" dirty="0">
            <a:solidFill>
              <a:schemeClr val="tx1"/>
            </a:solidFill>
          </a:endParaRPr>
        </a:p>
      </dgm:t>
    </dgm:pt>
    <dgm:pt modelId="{238BBBCC-2D4F-4F1B-A6A7-957ED432BB9B}" type="parTrans" cxnId="{75B351AF-2458-49F7-B843-2E57AE3298DC}">
      <dgm:prSet/>
      <dgm:spPr/>
      <dgm:t>
        <a:bodyPr/>
        <a:lstStyle/>
        <a:p>
          <a:endParaRPr lang="en-US"/>
        </a:p>
      </dgm:t>
    </dgm:pt>
    <dgm:pt modelId="{352EAEBF-32A9-41DE-B59E-8D5EEF953F6C}" type="sibTrans" cxnId="{75B351AF-2458-49F7-B843-2E57AE3298DC}">
      <dgm:prSet/>
      <dgm:spPr/>
      <dgm:t>
        <a:bodyPr/>
        <a:lstStyle/>
        <a:p>
          <a:endParaRPr lang="en-US"/>
        </a:p>
      </dgm:t>
    </dgm:pt>
    <dgm:pt modelId="{80A60BB4-2F84-4E62-B95D-9211CCD2A426}">
      <dgm:prSet phldrT="[Text]" custT="1"/>
      <dgm:spPr>
        <a:solidFill>
          <a:schemeClr val="accent2">
            <a:lumMod val="20000"/>
            <a:lumOff val="80000"/>
            <a:alpha val="90000"/>
          </a:schemeClr>
        </a:solidFill>
        <a:ln>
          <a:solidFill>
            <a:schemeClr val="tx1">
              <a:alpha val="90000"/>
            </a:schemeClr>
          </a:solidFill>
        </a:ln>
      </dgm:spPr>
      <dgm:t>
        <a:bodyPr/>
        <a:lstStyle/>
        <a:p>
          <a:r>
            <a:rPr lang="en-US" sz="2400" dirty="0"/>
            <a:t>A person who has a sexual interest in children over 11 years of age</a:t>
          </a:r>
        </a:p>
      </dgm:t>
    </dgm:pt>
    <dgm:pt modelId="{A0FD5740-2491-4E97-92DA-81ABCDEE1162}" type="parTrans" cxnId="{F0E3DE70-6F5E-4E5C-A91A-187BB17AFAE0}">
      <dgm:prSet/>
      <dgm:spPr/>
      <dgm:t>
        <a:bodyPr/>
        <a:lstStyle/>
        <a:p>
          <a:endParaRPr lang="en-US"/>
        </a:p>
      </dgm:t>
    </dgm:pt>
    <dgm:pt modelId="{2DE49F98-BE88-48BA-BEC9-CEDCF4F2BFDA}" type="sibTrans" cxnId="{F0E3DE70-6F5E-4E5C-A91A-187BB17AFAE0}">
      <dgm:prSet/>
      <dgm:spPr/>
      <dgm:t>
        <a:bodyPr/>
        <a:lstStyle/>
        <a:p>
          <a:endParaRPr lang="en-US"/>
        </a:p>
      </dgm:t>
    </dgm:pt>
    <dgm:pt modelId="{C5EE94FC-A508-466D-97EC-A93A398B259F}" type="pres">
      <dgm:prSet presAssocID="{D394C849-B0DE-4C4B-BEE4-D431E2C2779C}" presName="Name0" presStyleCnt="0">
        <dgm:presLayoutVars>
          <dgm:dir/>
          <dgm:animLvl val="lvl"/>
          <dgm:resizeHandles/>
        </dgm:presLayoutVars>
      </dgm:prSet>
      <dgm:spPr/>
    </dgm:pt>
    <dgm:pt modelId="{FF2E192B-E776-49A6-BA7C-99C4FA4459EC}" type="pres">
      <dgm:prSet presAssocID="{2E01C90B-D3AB-4FF9-8726-2FDF48B31FE5}" presName="linNode" presStyleCnt="0"/>
      <dgm:spPr/>
    </dgm:pt>
    <dgm:pt modelId="{91E7F6D3-9C4C-4BAF-B0B3-34377F993BC5}" type="pres">
      <dgm:prSet presAssocID="{2E01C90B-D3AB-4FF9-8726-2FDF48B31FE5}" presName="parentShp" presStyleLbl="node1" presStyleIdx="0" presStyleCnt="2" custScaleX="61273">
        <dgm:presLayoutVars>
          <dgm:bulletEnabled val="1"/>
        </dgm:presLayoutVars>
      </dgm:prSet>
      <dgm:spPr/>
    </dgm:pt>
    <dgm:pt modelId="{CB2084D5-1CA6-4014-8248-91C0D8A73652}" type="pres">
      <dgm:prSet presAssocID="{2E01C90B-D3AB-4FF9-8726-2FDF48B31FE5}" presName="childShp" presStyleLbl="bgAccFollowNode1" presStyleIdx="0" presStyleCnt="2">
        <dgm:presLayoutVars>
          <dgm:bulletEnabled val="1"/>
        </dgm:presLayoutVars>
      </dgm:prSet>
      <dgm:spPr/>
    </dgm:pt>
    <dgm:pt modelId="{F1876E36-44F6-42A1-8544-E0B111068A09}" type="pres">
      <dgm:prSet presAssocID="{83BB5A46-37B6-47F1-A3F8-790306ACCD7A}" presName="spacing" presStyleCnt="0"/>
      <dgm:spPr/>
    </dgm:pt>
    <dgm:pt modelId="{51A77FA2-36A5-4142-AE68-8C37EBFCC677}" type="pres">
      <dgm:prSet presAssocID="{6B6AA043-F9FD-4817-9592-870BE4A3153E}" presName="linNode" presStyleCnt="0"/>
      <dgm:spPr/>
    </dgm:pt>
    <dgm:pt modelId="{65F234EE-AB99-4D3E-8198-DCEE498E3960}" type="pres">
      <dgm:prSet presAssocID="{6B6AA043-F9FD-4817-9592-870BE4A3153E}" presName="parentShp" presStyleLbl="node1" presStyleIdx="1" presStyleCnt="2" custScaleX="61274">
        <dgm:presLayoutVars>
          <dgm:bulletEnabled val="1"/>
        </dgm:presLayoutVars>
      </dgm:prSet>
      <dgm:spPr/>
    </dgm:pt>
    <dgm:pt modelId="{635DA95C-F8B8-4A04-B44C-DF3CCC6B423F}" type="pres">
      <dgm:prSet presAssocID="{6B6AA043-F9FD-4817-9592-870BE4A3153E}" presName="childShp" presStyleLbl="bgAccFollowNode1" presStyleIdx="1" presStyleCnt="2">
        <dgm:presLayoutVars>
          <dgm:bulletEnabled val="1"/>
        </dgm:presLayoutVars>
      </dgm:prSet>
      <dgm:spPr/>
    </dgm:pt>
  </dgm:ptLst>
  <dgm:cxnLst>
    <dgm:cxn modelId="{D57CF11A-07F7-4BDA-B3A6-4389AEC8B57C}" type="presOf" srcId="{9EE2A7ED-F9C1-4983-B2A9-56CAF30E8519}" destId="{CB2084D5-1CA6-4014-8248-91C0D8A73652}" srcOrd="0" destOrd="0" presId="urn:microsoft.com/office/officeart/2005/8/layout/vList6"/>
    <dgm:cxn modelId="{2BCEE562-AB20-40DA-B53E-B7E01CAB5394}" srcId="{2E01C90B-D3AB-4FF9-8726-2FDF48B31FE5}" destId="{9EE2A7ED-F9C1-4983-B2A9-56CAF30E8519}" srcOrd="0" destOrd="0" parTransId="{E1E0AB9B-0E0B-47F8-B4E4-EE9994DB8E00}" sibTransId="{0EB8736A-F5D2-41A9-BA83-B4E65A90772B}"/>
    <dgm:cxn modelId="{D7CCB567-5988-4490-9875-08F3DE46868B}" type="presOf" srcId="{80A60BB4-2F84-4E62-B95D-9211CCD2A426}" destId="{635DA95C-F8B8-4A04-B44C-DF3CCC6B423F}" srcOrd="0" destOrd="0" presId="urn:microsoft.com/office/officeart/2005/8/layout/vList6"/>
    <dgm:cxn modelId="{F0E3DE70-6F5E-4E5C-A91A-187BB17AFAE0}" srcId="{6B6AA043-F9FD-4817-9592-870BE4A3153E}" destId="{80A60BB4-2F84-4E62-B95D-9211CCD2A426}" srcOrd="0" destOrd="0" parTransId="{A0FD5740-2491-4E97-92DA-81ABCDEE1162}" sibTransId="{2DE49F98-BE88-48BA-BEC9-CEDCF4F2BFDA}"/>
    <dgm:cxn modelId="{CF061675-C71A-4D85-A39B-7E70C1EA6B26}" type="presOf" srcId="{D394C849-B0DE-4C4B-BEE4-D431E2C2779C}" destId="{C5EE94FC-A508-466D-97EC-A93A398B259F}" srcOrd="0" destOrd="0" presId="urn:microsoft.com/office/officeart/2005/8/layout/vList6"/>
    <dgm:cxn modelId="{999FF656-1157-45E4-AF07-96F6C3F9CE04}" srcId="{D394C849-B0DE-4C4B-BEE4-D431E2C2779C}" destId="{2E01C90B-D3AB-4FF9-8726-2FDF48B31FE5}" srcOrd="0" destOrd="0" parTransId="{E985DD66-1471-4474-8601-9573848491E9}" sibTransId="{83BB5A46-37B6-47F1-A3F8-790306ACCD7A}"/>
    <dgm:cxn modelId="{CABAC386-150A-44BF-A91A-F61F7E81F1E9}" type="presOf" srcId="{6B6AA043-F9FD-4817-9592-870BE4A3153E}" destId="{65F234EE-AB99-4D3E-8198-DCEE498E3960}" srcOrd="0" destOrd="0" presId="urn:microsoft.com/office/officeart/2005/8/layout/vList6"/>
    <dgm:cxn modelId="{75B351AF-2458-49F7-B843-2E57AE3298DC}" srcId="{D394C849-B0DE-4C4B-BEE4-D431E2C2779C}" destId="{6B6AA043-F9FD-4817-9592-870BE4A3153E}" srcOrd="1" destOrd="0" parTransId="{238BBBCC-2D4F-4F1B-A6A7-957ED432BB9B}" sibTransId="{352EAEBF-32A9-41DE-B59E-8D5EEF953F6C}"/>
    <dgm:cxn modelId="{5BF1E7D6-D6E8-4744-9727-5323481833CC}" type="presOf" srcId="{2E01C90B-D3AB-4FF9-8726-2FDF48B31FE5}" destId="{91E7F6D3-9C4C-4BAF-B0B3-34377F993BC5}" srcOrd="0" destOrd="0" presId="urn:microsoft.com/office/officeart/2005/8/layout/vList6"/>
    <dgm:cxn modelId="{A799E36F-EA29-4E5A-9842-41A3F78214F6}" type="presParOf" srcId="{C5EE94FC-A508-466D-97EC-A93A398B259F}" destId="{FF2E192B-E776-49A6-BA7C-99C4FA4459EC}" srcOrd="0" destOrd="0" presId="urn:microsoft.com/office/officeart/2005/8/layout/vList6"/>
    <dgm:cxn modelId="{E0BA485B-83DE-4E3F-9EBF-CD021FF5AF0F}" type="presParOf" srcId="{FF2E192B-E776-49A6-BA7C-99C4FA4459EC}" destId="{91E7F6D3-9C4C-4BAF-B0B3-34377F993BC5}" srcOrd="0" destOrd="0" presId="urn:microsoft.com/office/officeart/2005/8/layout/vList6"/>
    <dgm:cxn modelId="{A96BBB52-C288-413B-9181-459D0CD77A4D}" type="presParOf" srcId="{FF2E192B-E776-49A6-BA7C-99C4FA4459EC}" destId="{CB2084D5-1CA6-4014-8248-91C0D8A73652}" srcOrd="1" destOrd="0" presId="urn:microsoft.com/office/officeart/2005/8/layout/vList6"/>
    <dgm:cxn modelId="{EFEA710D-5B63-4532-9222-A1C7C0E896A5}" type="presParOf" srcId="{C5EE94FC-A508-466D-97EC-A93A398B259F}" destId="{F1876E36-44F6-42A1-8544-E0B111068A09}" srcOrd="1" destOrd="0" presId="urn:microsoft.com/office/officeart/2005/8/layout/vList6"/>
    <dgm:cxn modelId="{84AE2320-9D69-41A4-B689-1DA57274E8E1}" type="presParOf" srcId="{C5EE94FC-A508-466D-97EC-A93A398B259F}" destId="{51A77FA2-36A5-4142-AE68-8C37EBFCC677}" srcOrd="2" destOrd="0" presId="urn:microsoft.com/office/officeart/2005/8/layout/vList6"/>
    <dgm:cxn modelId="{F4230818-3205-47A4-A97F-5EED4E0FEC04}" type="presParOf" srcId="{51A77FA2-36A5-4142-AE68-8C37EBFCC677}" destId="{65F234EE-AB99-4D3E-8198-DCEE498E3960}" srcOrd="0" destOrd="0" presId="urn:microsoft.com/office/officeart/2005/8/layout/vList6"/>
    <dgm:cxn modelId="{2ECAF498-0507-4F4A-BB84-FD3DF8C0F7C1}" type="presParOf" srcId="{51A77FA2-36A5-4142-AE68-8C37EBFCC677}" destId="{635DA95C-F8B8-4A04-B44C-DF3CCC6B423F}" srcOrd="1" destOrd="0" presId="urn:microsoft.com/office/officeart/2005/8/layout/vList6"/>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78A3E005-2E4E-432F-A561-21770E098E34}" type="doc">
      <dgm:prSet loTypeId="urn:microsoft.com/office/officeart/2005/8/layout/bProcess4" loCatId="process" qsTypeId="urn:microsoft.com/office/officeart/2005/8/quickstyle/simple1" qsCatId="simple" csTypeId="urn:microsoft.com/office/officeart/2005/8/colors/accent1_2" csCatId="accent1" phldr="1"/>
      <dgm:spPr/>
      <dgm:t>
        <a:bodyPr/>
        <a:lstStyle/>
        <a:p>
          <a:endParaRPr lang="en-US"/>
        </a:p>
      </dgm:t>
    </dgm:pt>
    <dgm:pt modelId="{DCF69FF2-EE98-4641-A166-7EE441DC0C44}">
      <dgm:prSet phldrT="[Text]" custT="1"/>
      <dgm:spPr>
        <a:solidFill>
          <a:schemeClr val="accent2">
            <a:lumMod val="20000"/>
            <a:lumOff val="80000"/>
          </a:schemeClr>
        </a:solidFill>
        <a:ln>
          <a:solidFill>
            <a:schemeClr val="tx1"/>
          </a:solidFill>
        </a:ln>
      </dgm:spPr>
      <dgm:t>
        <a:bodyPr/>
        <a:lstStyle/>
        <a:p>
          <a:r>
            <a:rPr lang="en-US" sz="2400" dirty="0">
              <a:solidFill>
                <a:schemeClr val="tx1"/>
              </a:solidFill>
            </a:rPr>
            <a:t>Chaotic or dysfunctional household</a:t>
          </a:r>
        </a:p>
      </dgm:t>
    </dgm:pt>
    <dgm:pt modelId="{CCC3A8D8-F35B-4D04-9FA7-79833611D04D}" type="parTrans" cxnId="{842896A8-F071-4458-B1CF-E96D06AE88EE}">
      <dgm:prSet/>
      <dgm:spPr/>
      <dgm:t>
        <a:bodyPr/>
        <a:lstStyle/>
        <a:p>
          <a:endParaRPr lang="en-US"/>
        </a:p>
      </dgm:t>
    </dgm:pt>
    <dgm:pt modelId="{937D4027-668F-4016-AB4E-CD3C6F3B2E7C}" type="sibTrans" cxnId="{842896A8-F071-4458-B1CF-E96D06AE88EE}">
      <dgm:prSet/>
      <dgm:spPr>
        <a:solidFill>
          <a:schemeClr val="accent2">
            <a:lumMod val="75000"/>
          </a:schemeClr>
        </a:solidFill>
        <a:ln>
          <a:solidFill>
            <a:schemeClr val="tx1"/>
          </a:solidFill>
        </a:ln>
      </dgm:spPr>
      <dgm:t>
        <a:bodyPr/>
        <a:lstStyle/>
        <a:p>
          <a:endParaRPr lang="en-US"/>
        </a:p>
      </dgm:t>
    </dgm:pt>
    <dgm:pt modelId="{D8614C42-F254-43FF-BE88-88357EAF7FD3}">
      <dgm:prSet phldrT="[Text]" custT="1"/>
      <dgm:spPr>
        <a:solidFill>
          <a:schemeClr val="accent2">
            <a:lumMod val="40000"/>
            <a:lumOff val="60000"/>
          </a:schemeClr>
        </a:solidFill>
        <a:ln>
          <a:solidFill>
            <a:schemeClr val="tx1"/>
          </a:solidFill>
        </a:ln>
      </dgm:spPr>
      <dgm:t>
        <a:bodyPr/>
        <a:lstStyle/>
        <a:p>
          <a:r>
            <a:rPr lang="en-US" sz="2400" dirty="0">
              <a:solidFill>
                <a:schemeClr val="tx1"/>
              </a:solidFill>
            </a:rPr>
            <a:t>History of abuse</a:t>
          </a:r>
        </a:p>
      </dgm:t>
    </dgm:pt>
    <dgm:pt modelId="{68B7DAFF-1F84-4EA9-87FD-71BBC0B93C0A}" type="parTrans" cxnId="{81AD8C83-02AB-48D9-8CF7-2DA707B95AD7}">
      <dgm:prSet/>
      <dgm:spPr/>
      <dgm:t>
        <a:bodyPr/>
        <a:lstStyle/>
        <a:p>
          <a:endParaRPr lang="en-US"/>
        </a:p>
      </dgm:t>
    </dgm:pt>
    <dgm:pt modelId="{410001E2-A981-49CB-8060-CA55AB3CBB61}" type="sibTrans" cxnId="{81AD8C83-02AB-48D9-8CF7-2DA707B95AD7}">
      <dgm:prSet/>
      <dgm:spPr>
        <a:solidFill>
          <a:schemeClr val="accent2">
            <a:lumMod val="75000"/>
          </a:schemeClr>
        </a:solidFill>
        <a:ln>
          <a:solidFill>
            <a:schemeClr val="tx1"/>
          </a:solidFill>
        </a:ln>
      </dgm:spPr>
      <dgm:t>
        <a:bodyPr/>
        <a:lstStyle/>
        <a:p>
          <a:endParaRPr lang="en-US"/>
        </a:p>
      </dgm:t>
    </dgm:pt>
    <dgm:pt modelId="{8333A9D8-7106-41ED-8573-506DF8215496}">
      <dgm:prSet phldrT="[Text]" custT="1"/>
      <dgm:spPr>
        <a:solidFill>
          <a:schemeClr val="accent2">
            <a:lumMod val="60000"/>
            <a:lumOff val="40000"/>
          </a:schemeClr>
        </a:solidFill>
        <a:ln>
          <a:solidFill>
            <a:schemeClr val="tx1"/>
          </a:solidFill>
        </a:ln>
      </dgm:spPr>
      <dgm:t>
        <a:bodyPr/>
        <a:lstStyle/>
        <a:p>
          <a:r>
            <a:rPr lang="en-US" sz="2400" dirty="0">
              <a:solidFill>
                <a:schemeClr val="tx1"/>
              </a:solidFill>
            </a:rPr>
            <a:t>Recent bereavement or loss</a:t>
          </a:r>
        </a:p>
      </dgm:t>
    </dgm:pt>
    <dgm:pt modelId="{A296472D-1857-4E23-9392-3ABE3CD1165B}" type="parTrans" cxnId="{7FF33069-6875-4C73-A3F0-5A9663F5B233}">
      <dgm:prSet/>
      <dgm:spPr/>
      <dgm:t>
        <a:bodyPr/>
        <a:lstStyle/>
        <a:p>
          <a:endParaRPr lang="en-US"/>
        </a:p>
      </dgm:t>
    </dgm:pt>
    <dgm:pt modelId="{63D90C54-C484-49A9-88C1-A9FB630B1493}" type="sibTrans" cxnId="{7FF33069-6875-4C73-A3F0-5A9663F5B233}">
      <dgm:prSet/>
      <dgm:spPr>
        <a:solidFill>
          <a:schemeClr val="accent2">
            <a:lumMod val="75000"/>
          </a:schemeClr>
        </a:solidFill>
        <a:ln>
          <a:solidFill>
            <a:schemeClr val="tx1"/>
          </a:solidFill>
        </a:ln>
      </dgm:spPr>
      <dgm:t>
        <a:bodyPr/>
        <a:lstStyle/>
        <a:p>
          <a:endParaRPr lang="en-US"/>
        </a:p>
      </dgm:t>
    </dgm:pt>
    <dgm:pt modelId="{8ECA0DC0-7B9C-4224-8F07-FB2D90042F8F}">
      <dgm:prSet phldrT="[Text]" custT="1"/>
      <dgm:spPr>
        <a:solidFill>
          <a:schemeClr val="accent2">
            <a:lumMod val="20000"/>
            <a:lumOff val="80000"/>
          </a:schemeClr>
        </a:solidFill>
        <a:ln>
          <a:solidFill>
            <a:schemeClr val="tx1"/>
          </a:solidFill>
        </a:ln>
      </dgm:spPr>
      <dgm:t>
        <a:bodyPr/>
        <a:lstStyle/>
        <a:p>
          <a:r>
            <a:rPr lang="en-US" sz="2400" dirty="0">
              <a:solidFill>
                <a:schemeClr val="tx1"/>
              </a:solidFill>
            </a:rPr>
            <a:t>Friends or associates who are CSE victims</a:t>
          </a:r>
        </a:p>
      </dgm:t>
    </dgm:pt>
    <dgm:pt modelId="{6FFE8E22-DF60-4C05-8CCF-50B041FCEC2A}" type="parTrans" cxnId="{A9DBE64E-F4BC-47D6-AFC9-38F6C503CA57}">
      <dgm:prSet/>
      <dgm:spPr/>
      <dgm:t>
        <a:bodyPr/>
        <a:lstStyle/>
        <a:p>
          <a:endParaRPr lang="en-US"/>
        </a:p>
      </dgm:t>
    </dgm:pt>
    <dgm:pt modelId="{78E69023-8F00-4825-B66B-9B0290428CEA}" type="sibTrans" cxnId="{A9DBE64E-F4BC-47D6-AFC9-38F6C503CA57}">
      <dgm:prSet/>
      <dgm:spPr>
        <a:solidFill>
          <a:schemeClr val="accent2">
            <a:lumMod val="75000"/>
          </a:schemeClr>
        </a:solidFill>
        <a:ln>
          <a:solidFill>
            <a:schemeClr val="tx1"/>
          </a:solidFill>
        </a:ln>
      </dgm:spPr>
      <dgm:t>
        <a:bodyPr/>
        <a:lstStyle/>
        <a:p>
          <a:endParaRPr lang="en-US"/>
        </a:p>
      </dgm:t>
    </dgm:pt>
    <dgm:pt modelId="{8A64ECAE-D47C-4F14-A688-170FC7A67F31}">
      <dgm:prSet phldrT="[Text]" custT="1"/>
      <dgm:spPr>
        <a:solidFill>
          <a:schemeClr val="accent2">
            <a:lumMod val="40000"/>
            <a:lumOff val="60000"/>
          </a:schemeClr>
        </a:solidFill>
        <a:ln>
          <a:solidFill>
            <a:schemeClr val="tx1"/>
          </a:solidFill>
        </a:ln>
      </dgm:spPr>
      <dgm:t>
        <a:bodyPr/>
        <a:lstStyle/>
        <a:p>
          <a:r>
            <a:rPr lang="en-US" sz="2400" dirty="0">
              <a:solidFill>
                <a:schemeClr val="tx1"/>
              </a:solidFill>
            </a:rPr>
            <a:t>Learning disabilities</a:t>
          </a:r>
        </a:p>
      </dgm:t>
    </dgm:pt>
    <dgm:pt modelId="{AE74C341-7DED-4E57-BB84-6540FFB0ADCC}" type="parTrans" cxnId="{ABEA7F2B-1317-4690-9A5D-5664E3294908}">
      <dgm:prSet/>
      <dgm:spPr/>
      <dgm:t>
        <a:bodyPr/>
        <a:lstStyle/>
        <a:p>
          <a:endParaRPr lang="en-US"/>
        </a:p>
      </dgm:t>
    </dgm:pt>
    <dgm:pt modelId="{38528DC1-6FDD-411C-84B8-2E83FC11049D}" type="sibTrans" cxnId="{ABEA7F2B-1317-4690-9A5D-5664E3294908}">
      <dgm:prSet/>
      <dgm:spPr>
        <a:solidFill>
          <a:schemeClr val="accent2">
            <a:lumMod val="75000"/>
          </a:schemeClr>
        </a:solidFill>
        <a:ln>
          <a:solidFill>
            <a:schemeClr val="tx1"/>
          </a:solidFill>
        </a:ln>
      </dgm:spPr>
      <dgm:t>
        <a:bodyPr/>
        <a:lstStyle/>
        <a:p>
          <a:endParaRPr lang="en-US"/>
        </a:p>
      </dgm:t>
    </dgm:pt>
    <dgm:pt modelId="{51F97421-0662-4F93-BCEF-61CA9D167A15}">
      <dgm:prSet phldrT="[Text]" custT="1"/>
      <dgm:spPr>
        <a:solidFill>
          <a:schemeClr val="accent2">
            <a:lumMod val="60000"/>
            <a:lumOff val="40000"/>
          </a:schemeClr>
        </a:solidFill>
        <a:ln>
          <a:solidFill>
            <a:schemeClr val="tx1"/>
          </a:solidFill>
        </a:ln>
      </dgm:spPr>
      <dgm:t>
        <a:bodyPr/>
        <a:lstStyle/>
        <a:p>
          <a:r>
            <a:rPr lang="en-US" sz="2400" dirty="0">
              <a:solidFill>
                <a:schemeClr val="tx1"/>
              </a:solidFill>
            </a:rPr>
            <a:t>Unaware of sexual orientation</a:t>
          </a:r>
        </a:p>
      </dgm:t>
    </dgm:pt>
    <dgm:pt modelId="{0D4D89B5-0DE9-45E4-BBB5-684DBA8C187C}" type="parTrans" cxnId="{FE0B1FC0-ADB1-4FB9-B144-2CD470B36DE0}">
      <dgm:prSet/>
      <dgm:spPr/>
      <dgm:t>
        <a:bodyPr/>
        <a:lstStyle/>
        <a:p>
          <a:endParaRPr lang="en-US"/>
        </a:p>
      </dgm:t>
    </dgm:pt>
    <dgm:pt modelId="{D221D10B-E19A-4A63-8A8D-20F40E8F65DE}" type="sibTrans" cxnId="{FE0B1FC0-ADB1-4FB9-B144-2CD470B36DE0}">
      <dgm:prSet/>
      <dgm:spPr>
        <a:solidFill>
          <a:schemeClr val="accent2">
            <a:lumMod val="75000"/>
          </a:schemeClr>
        </a:solidFill>
        <a:ln>
          <a:solidFill>
            <a:schemeClr val="tx1"/>
          </a:solidFill>
        </a:ln>
      </dgm:spPr>
      <dgm:t>
        <a:bodyPr/>
        <a:lstStyle/>
        <a:p>
          <a:endParaRPr lang="en-US"/>
        </a:p>
      </dgm:t>
    </dgm:pt>
    <dgm:pt modelId="{4BD3C5D6-E517-41F1-B991-3A7E578210C5}">
      <dgm:prSet phldrT="[Text]" custT="1"/>
      <dgm:spPr>
        <a:solidFill>
          <a:schemeClr val="accent2">
            <a:lumMod val="20000"/>
            <a:lumOff val="80000"/>
          </a:schemeClr>
        </a:solidFill>
        <a:ln>
          <a:solidFill>
            <a:schemeClr val="tx1"/>
          </a:solidFill>
        </a:ln>
      </dgm:spPr>
      <dgm:t>
        <a:bodyPr/>
        <a:lstStyle/>
        <a:p>
          <a:r>
            <a:rPr lang="en-US" sz="2400" dirty="0">
              <a:solidFill>
                <a:schemeClr val="tx1"/>
              </a:solidFill>
            </a:rPr>
            <a:t>Homelessness</a:t>
          </a:r>
        </a:p>
      </dgm:t>
    </dgm:pt>
    <dgm:pt modelId="{1D4BB8AA-046F-44F8-98E5-15758FEFE2CC}" type="parTrans" cxnId="{FCED25E5-4741-4F7A-9134-2C4B5498F9CC}">
      <dgm:prSet/>
      <dgm:spPr/>
      <dgm:t>
        <a:bodyPr/>
        <a:lstStyle/>
        <a:p>
          <a:endParaRPr lang="en-US"/>
        </a:p>
      </dgm:t>
    </dgm:pt>
    <dgm:pt modelId="{2C4C460D-2F0C-4575-A6BB-DBE131227F2F}" type="sibTrans" cxnId="{FCED25E5-4741-4F7A-9134-2C4B5498F9CC}">
      <dgm:prSet/>
      <dgm:spPr>
        <a:solidFill>
          <a:schemeClr val="accent2">
            <a:lumMod val="75000"/>
          </a:schemeClr>
        </a:solidFill>
        <a:ln>
          <a:solidFill>
            <a:schemeClr val="tx1"/>
          </a:solidFill>
        </a:ln>
      </dgm:spPr>
      <dgm:t>
        <a:bodyPr/>
        <a:lstStyle/>
        <a:p>
          <a:endParaRPr lang="en-US"/>
        </a:p>
      </dgm:t>
    </dgm:pt>
    <dgm:pt modelId="{66738AF4-AFA6-4142-ACBB-02A0B47D2A4F}">
      <dgm:prSet phldrT="[Text]" custT="1"/>
      <dgm:spPr>
        <a:solidFill>
          <a:schemeClr val="accent2">
            <a:lumMod val="40000"/>
            <a:lumOff val="60000"/>
          </a:schemeClr>
        </a:solidFill>
        <a:ln>
          <a:solidFill>
            <a:schemeClr val="tx1"/>
          </a:solidFill>
        </a:ln>
      </dgm:spPr>
      <dgm:t>
        <a:bodyPr/>
        <a:lstStyle/>
        <a:p>
          <a:r>
            <a:rPr lang="en-US" sz="2400" dirty="0">
              <a:solidFill>
                <a:schemeClr val="tx1"/>
              </a:solidFill>
            </a:rPr>
            <a:t>Low self-esteem</a:t>
          </a:r>
        </a:p>
      </dgm:t>
    </dgm:pt>
    <dgm:pt modelId="{E68C0A7A-6FBB-4056-A377-E00B6113E41E}" type="parTrans" cxnId="{36D62329-8635-45C3-A109-A997085CFB49}">
      <dgm:prSet/>
      <dgm:spPr/>
      <dgm:t>
        <a:bodyPr/>
        <a:lstStyle/>
        <a:p>
          <a:endParaRPr lang="en-US"/>
        </a:p>
      </dgm:t>
    </dgm:pt>
    <dgm:pt modelId="{8CE1D57D-9E76-4A5A-A3A6-7ED98A82C4F1}" type="sibTrans" cxnId="{36D62329-8635-45C3-A109-A997085CFB49}">
      <dgm:prSet/>
      <dgm:spPr>
        <a:solidFill>
          <a:schemeClr val="accent2">
            <a:lumMod val="75000"/>
          </a:schemeClr>
        </a:solidFill>
        <a:ln>
          <a:solidFill>
            <a:schemeClr val="tx1"/>
          </a:solidFill>
        </a:ln>
      </dgm:spPr>
      <dgm:t>
        <a:bodyPr/>
        <a:lstStyle/>
        <a:p>
          <a:endParaRPr lang="en-US"/>
        </a:p>
      </dgm:t>
    </dgm:pt>
    <dgm:pt modelId="{2F9155D2-C362-4BD5-8500-CE4042E8194B}">
      <dgm:prSet phldrT="[Text]" custT="1"/>
      <dgm:spPr>
        <a:solidFill>
          <a:schemeClr val="accent2">
            <a:lumMod val="60000"/>
            <a:lumOff val="40000"/>
          </a:schemeClr>
        </a:solidFill>
        <a:ln>
          <a:solidFill>
            <a:schemeClr val="tx1"/>
          </a:solidFill>
        </a:ln>
      </dgm:spPr>
      <dgm:t>
        <a:bodyPr/>
        <a:lstStyle/>
        <a:p>
          <a:r>
            <a:rPr lang="en-US" sz="2400" dirty="0">
              <a:solidFill>
                <a:schemeClr val="tx1"/>
              </a:solidFill>
            </a:rPr>
            <a:t>Lacking friends of the same age group</a:t>
          </a:r>
        </a:p>
      </dgm:t>
    </dgm:pt>
    <dgm:pt modelId="{2F21C545-F1A5-438A-8FB9-F2F92ABC4740}" type="parTrans" cxnId="{52642A4B-11D5-4BBE-8A2D-E8B501F9F926}">
      <dgm:prSet/>
      <dgm:spPr/>
      <dgm:t>
        <a:bodyPr/>
        <a:lstStyle/>
        <a:p>
          <a:endParaRPr lang="en-US"/>
        </a:p>
      </dgm:t>
    </dgm:pt>
    <dgm:pt modelId="{B4100816-C4B2-4478-AD73-3E3A8D8D28EF}" type="sibTrans" cxnId="{52642A4B-11D5-4BBE-8A2D-E8B501F9F926}">
      <dgm:prSet/>
      <dgm:spPr/>
      <dgm:t>
        <a:bodyPr/>
        <a:lstStyle/>
        <a:p>
          <a:endParaRPr lang="en-US"/>
        </a:p>
      </dgm:t>
    </dgm:pt>
    <dgm:pt modelId="{87B61970-268D-4F36-9A25-FDE4E5D95558}" type="pres">
      <dgm:prSet presAssocID="{78A3E005-2E4E-432F-A561-21770E098E34}" presName="Name0" presStyleCnt="0">
        <dgm:presLayoutVars>
          <dgm:dir/>
          <dgm:resizeHandles/>
        </dgm:presLayoutVars>
      </dgm:prSet>
      <dgm:spPr/>
    </dgm:pt>
    <dgm:pt modelId="{8046520D-ADDE-4F43-B24E-5E61BFFA0464}" type="pres">
      <dgm:prSet presAssocID="{DCF69FF2-EE98-4641-A166-7EE441DC0C44}" presName="compNode" presStyleCnt="0"/>
      <dgm:spPr/>
    </dgm:pt>
    <dgm:pt modelId="{176AD3A6-E993-4F3B-AF26-762FE43816DA}" type="pres">
      <dgm:prSet presAssocID="{DCF69FF2-EE98-4641-A166-7EE441DC0C44}" presName="dummyConnPt" presStyleCnt="0"/>
      <dgm:spPr/>
    </dgm:pt>
    <dgm:pt modelId="{3A3E96F2-C89B-4592-8AFF-A738D506B15C}" type="pres">
      <dgm:prSet presAssocID="{DCF69FF2-EE98-4641-A166-7EE441DC0C44}" presName="node" presStyleLbl="node1" presStyleIdx="0" presStyleCnt="9">
        <dgm:presLayoutVars>
          <dgm:bulletEnabled val="1"/>
        </dgm:presLayoutVars>
      </dgm:prSet>
      <dgm:spPr/>
    </dgm:pt>
    <dgm:pt modelId="{D3B3F5DF-E6F2-4C47-A23F-9C5CECAC23EF}" type="pres">
      <dgm:prSet presAssocID="{937D4027-668F-4016-AB4E-CD3C6F3B2E7C}" presName="sibTrans" presStyleLbl="bgSibTrans2D1" presStyleIdx="0" presStyleCnt="8"/>
      <dgm:spPr/>
    </dgm:pt>
    <dgm:pt modelId="{2CBB9001-8E93-44FD-9D8F-9E4FAE320949}" type="pres">
      <dgm:prSet presAssocID="{D8614C42-F254-43FF-BE88-88357EAF7FD3}" presName="compNode" presStyleCnt="0"/>
      <dgm:spPr/>
    </dgm:pt>
    <dgm:pt modelId="{B9034439-BA24-4BDE-8D76-E494AB315111}" type="pres">
      <dgm:prSet presAssocID="{D8614C42-F254-43FF-BE88-88357EAF7FD3}" presName="dummyConnPt" presStyleCnt="0"/>
      <dgm:spPr/>
    </dgm:pt>
    <dgm:pt modelId="{EF59791F-3242-45F3-A7D8-DA688EBEE295}" type="pres">
      <dgm:prSet presAssocID="{D8614C42-F254-43FF-BE88-88357EAF7FD3}" presName="node" presStyleLbl="node1" presStyleIdx="1" presStyleCnt="9">
        <dgm:presLayoutVars>
          <dgm:bulletEnabled val="1"/>
        </dgm:presLayoutVars>
      </dgm:prSet>
      <dgm:spPr/>
    </dgm:pt>
    <dgm:pt modelId="{ED37C0C2-4849-4AE8-8016-81C2DBC88CF6}" type="pres">
      <dgm:prSet presAssocID="{410001E2-A981-49CB-8060-CA55AB3CBB61}" presName="sibTrans" presStyleLbl="bgSibTrans2D1" presStyleIdx="1" presStyleCnt="8"/>
      <dgm:spPr/>
    </dgm:pt>
    <dgm:pt modelId="{810BC182-EEFD-4906-8BB4-0C054904F536}" type="pres">
      <dgm:prSet presAssocID="{8333A9D8-7106-41ED-8573-506DF8215496}" presName="compNode" presStyleCnt="0"/>
      <dgm:spPr/>
    </dgm:pt>
    <dgm:pt modelId="{9006FBA8-2286-413D-9689-E8781DAAE080}" type="pres">
      <dgm:prSet presAssocID="{8333A9D8-7106-41ED-8573-506DF8215496}" presName="dummyConnPt" presStyleCnt="0"/>
      <dgm:spPr/>
    </dgm:pt>
    <dgm:pt modelId="{16A197BC-FF54-4B1E-8431-391423589A68}" type="pres">
      <dgm:prSet presAssocID="{8333A9D8-7106-41ED-8573-506DF8215496}" presName="node" presStyleLbl="node1" presStyleIdx="2" presStyleCnt="9">
        <dgm:presLayoutVars>
          <dgm:bulletEnabled val="1"/>
        </dgm:presLayoutVars>
      </dgm:prSet>
      <dgm:spPr/>
    </dgm:pt>
    <dgm:pt modelId="{7FF1102F-D55E-40F0-B55F-80EB7BC59869}" type="pres">
      <dgm:prSet presAssocID="{63D90C54-C484-49A9-88C1-A9FB630B1493}" presName="sibTrans" presStyleLbl="bgSibTrans2D1" presStyleIdx="2" presStyleCnt="8"/>
      <dgm:spPr/>
    </dgm:pt>
    <dgm:pt modelId="{9EF77432-8C13-432A-B540-FB8D8F01761F}" type="pres">
      <dgm:prSet presAssocID="{8ECA0DC0-7B9C-4224-8F07-FB2D90042F8F}" presName="compNode" presStyleCnt="0"/>
      <dgm:spPr/>
    </dgm:pt>
    <dgm:pt modelId="{798B13B0-BB2A-4629-B2B9-3B83C0A37D0A}" type="pres">
      <dgm:prSet presAssocID="{8ECA0DC0-7B9C-4224-8F07-FB2D90042F8F}" presName="dummyConnPt" presStyleCnt="0"/>
      <dgm:spPr/>
    </dgm:pt>
    <dgm:pt modelId="{2615DD7B-D0C1-469A-A766-C4CA414F5D91}" type="pres">
      <dgm:prSet presAssocID="{8ECA0DC0-7B9C-4224-8F07-FB2D90042F8F}" presName="node" presStyleLbl="node1" presStyleIdx="3" presStyleCnt="9">
        <dgm:presLayoutVars>
          <dgm:bulletEnabled val="1"/>
        </dgm:presLayoutVars>
      </dgm:prSet>
      <dgm:spPr/>
    </dgm:pt>
    <dgm:pt modelId="{9E77928E-F70E-40DA-BC83-02761DA05994}" type="pres">
      <dgm:prSet presAssocID="{78E69023-8F00-4825-B66B-9B0290428CEA}" presName="sibTrans" presStyleLbl="bgSibTrans2D1" presStyleIdx="3" presStyleCnt="8"/>
      <dgm:spPr/>
    </dgm:pt>
    <dgm:pt modelId="{2D85C2BC-6068-42BF-90DB-F183B55E7EB5}" type="pres">
      <dgm:prSet presAssocID="{8A64ECAE-D47C-4F14-A688-170FC7A67F31}" presName="compNode" presStyleCnt="0"/>
      <dgm:spPr/>
    </dgm:pt>
    <dgm:pt modelId="{A7A6D249-2604-469A-9D42-855B96D4E101}" type="pres">
      <dgm:prSet presAssocID="{8A64ECAE-D47C-4F14-A688-170FC7A67F31}" presName="dummyConnPt" presStyleCnt="0"/>
      <dgm:spPr/>
    </dgm:pt>
    <dgm:pt modelId="{5209ECAE-F7A7-4FBF-BEAE-171CDF37E949}" type="pres">
      <dgm:prSet presAssocID="{8A64ECAE-D47C-4F14-A688-170FC7A67F31}" presName="node" presStyleLbl="node1" presStyleIdx="4" presStyleCnt="9">
        <dgm:presLayoutVars>
          <dgm:bulletEnabled val="1"/>
        </dgm:presLayoutVars>
      </dgm:prSet>
      <dgm:spPr/>
    </dgm:pt>
    <dgm:pt modelId="{5C09FDBE-CAA9-4163-A530-0FBBCA8C9B24}" type="pres">
      <dgm:prSet presAssocID="{38528DC1-6FDD-411C-84B8-2E83FC11049D}" presName="sibTrans" presStyleLbl="bgSibTrans2D1" presStyleIdx="4" presStyleCnt="8"/>
      <dgm:spPr/>
    </dgm:pt>
    <dgm:pt modelId="{9DA6A548-9A18-456B-90F7-5E7098ED5DE0}" type="pres">
      <dgm:prSet presAssocID="{51F97421-0662-4F93-BCEF-61CA9D167A15}" presName="compNode" presStyleCnt="0"/>
      <dgm:spPr/>
    </dgm:pt>
    <dgm:pt modelId="{8D0529C5-6F41-47FD-91E2-1324BB8A6A66}" type="pres">
      <dgm:prSet presAssocID="{51F97421-0662-4F93-BCEF-61CA9D167A15}" presName="dummyConnPt" presStyleCnt="0"/>
      <dgm:spPr/>
    </dgm:pt>
    <dgm:pt modelId="{8AFFB6F4-CA21-4370-8382-94410D6F6123}" type="pres">
      <dgm:prSet presAssocID="{51F97421-0662-4F93-BCEF-61CA9D167A15}" presName="node" presStyleLbl="node1" presStyleIdx="5" presStyleCnt="9">
        <dgm:presLayoutVars>
          <dgm:bulletEnabled val="1"/>
        </dgm:presLayoutVars>
      </dgm:prSet>
      <dgm:spPr/>
    </dgm:pt>
    <dgm:pt modelId="{4A69FDB5-B2D5-47E5-A33D-814B25EFE63E}" type="pres">
      <dgm:prSet presAssocID="{D221D10B-E19A-4A63-8A8D-20F40E8F65DE}" presName="sibTrans" presStyleLbl="bgSibTrans2D1" presStyleIdx="5" presStyleCnt="8"/>
      <dgm:spPr/>
    </dgm:pt>
    <dgm:pt modelId="{955409BF-4598-4E03-82C1-CBAAB29F5FFA}" type="pres">
      <dgm:prSet presAssocID="{4BD3C5D6-E517-41F1-B991-3A7E578210C5}" presName="compNode" presStyleCnt="0"/>
      <dgm:spPr/>
    </dgm:pt>
    <dgm:pt modelId="{F93BD00E-2283-40B4-B188-92DFFCFD3DB2}" type="pres">
      <dgm:prSet presAssocID="{4BD3C5D6-E517-41F1-B991-3A7E578210C5}" presName="dummyConnPt" presStyleCnt="0"/>
      <dgm:spPr/>
    </dgm:pt>
    <dgm:pt modelId="{91D054FE-E1A7-49D9-B5E3-541EA96BE449}" type="pres">
      <dgm:prSet presAssocID="{4BD3C5D6-E517-41F1-B991-3A7E578210C5}" presName="node" presStyleLbl="node1" presStyleIdx="6" presStyleCnt="9">
        <dgm:presLayoutVars>
          <dgm:bulletEnabled val="1"/>
        </dgm:presLayoutVars>
      </dgm:prSet>
      <dgm:spPr/>
    </dgm:pt>
    <dgm:pt modelId="{1764B78B-803E-4778-9375-F7C8512F8A34}" type="pres">
      <dgm:prSet presAssocID="{2C4C460D-2F0C-4575-A6BB-DBE131227F2F}" presName="sibTrans" presStyleLbl="bgSibTrans2D1" presStyleIdx="6" presStyleCnt="8"/>
      <dgm:spPr/>
    </dgm:pt>
    <dgm:pt modelId="{B33C1CDC-9064-4FCB-904F-9EFB5FA01F4F}" type="pres">
      <dgm:prSet presAssocID="{66738AF4-AFA6-4142-ACBB-02A0B47D2A4F}" presName="compNode" presStyleCnt="0"/>
      <dgm:spPr/>
    </dgm:pt>
    <dgm:pt modelId="{7F21B5B7-9544-44F5-9D97-3E2F2CE159CD}" type="pres">
      <dgm:prSet presAssocID="{66738AF4-AFA6-4142-ACBB-02A0B47D2A4F}" presName="dummyConnPt" presStyleCnt="0"/>
      <dgm:spPr/>
    </dgm:pt>
    <dgm:pt modelId="{6BA5B69C-D060-4E84-B7D2-25D42EAA9D46}" type="pres">
      <dgm:prSet presAssocID="{66738AF4-AFA6-4142-ACBB-02A0B47D2A4F}" presName="node" presStyleLbl="node1" presStyleIdx="7" presStyleCnt="9">
        <dgm:presLayoutVars>
          <dgm:bulletEnabled val="1"/>
        </dgm:presLayoutVars>
      </dgm:prSet>
      <dgm:spPr/>
    </dgm:pt>
    <dgm:pt modelId="{62A08AD4-E984-4749-8100-750A25986831}" type="pres">
      <dgm:prSet presAssocID="{8CE1D57D-9E76-4A5A-A3A6-7ED98A82C4F1}" presName="sibTrans" presStyleLbl="bgSibTrans2D1" presStyleIdx="7" presStyleCnt="8"/>
      <dgm:spPr/>
    </dgm:pt>
    <dgm:pt modelId="{89E31E8E-3A00-4D43-8308-8AACAE650E4F}" type="pres">
      <dgm:prSet presAssocID="{2F9155D2-C362-4BD5-8500-CE4042E8194B}" presName="compNode" presStyleCnt="0"/>
      <dgm:spPr/>
    </dgm:pt>
    <dgm:pt modelId="{2FF73F8F-D6E7-4BC5-B105-6B51910396C6}" type="pres">
      <dgm:prSet presAssocID="{2F9155D2-C362-4BD5-8500-CE4042E8194B}" presName="dummyConnPt" presStyleCnt="0"/>
      <dgm:spPr/>
    </dgm:pt>
    <dgm:pt modelId="{574AA34E-D5D0-49F6-A0F0-04192570F9A1}" type="pres">
      <dgm:prSet presAssocID="{2F9155D2-C362-4BD5-8500-CE4042E8194B}" presName="node" presStyleLbl="node1" presStyleIdx="8" presStyleCnt="9">
        <dgm:presLayoutVars>
          <dgm:bulletEnabled val="1"/>
        </dgm:presLayoutVars>
      </dgm:prSet>
      <dgm:spPr/>
    </dgm:pt>
  </dgm:ptLst>
  <dgm:cxnLst>
    <dgm:cxn modelId="{A402590D-445A-403F-8EF4-6FF53FD1F513}" type="presOf" srcId="{8CE1D57D-9E76-4A5A-A3A6-7ED98A82C4F1}" destId="{62A08AD4-E984-4749-8100-750A25986831}" srcOrd="0" destOrd="0" presId="urn:microsoft.com/office/officeart/2005/8/layout/bProcess4"/>
    <dgm:cxn modelId="{1ECC8212-973B-4F1D-80CD-785B2CFA1D2E}" type="presOf" srcId="{8A64ECAE-D47C-4F14-A688-170FC7A67F31}" destId="{5209ECAE-F7A7-4FBF-BEAE-171CDF37E949}" srcOrd="0" destOrd="0" presId="urn:microsoft.com/office/officeart/2005/8/layout/bProcess4"/>
    <dgm:cxn modelId="{33807E16-15B7-4993-8DE7-4B8598DC5BAC}" type="presOf" srcId="{D221D10B-E19A-4A63-8A8D-20F40E8F65DE}" destId="{4A69FDB5-B2D5-47E5-A33D-814B25EFE63E}" srcOrd="0" destOrd="0" presId="urn:microsoft.com/office/officeart/2005/8/layout/bProcess4"/>
    <dgm:cxn modelId="{95125D1A-462A-4DBF-9C0A-D2A185D8F952}" type="presOf" srcId="{51F97421-0662-4F93-BCEF-61CA9D167A15}" destId="{8AFFB6F4-CA21-4370-8382-94410D6F6123}" srcOrd="0" destOrd="0" presId="urn:microsoft.com/office/officeart/2005/8/layout/bProcess4"/>
    <dgm:cxn modelId="{2D5DD71C-A610-4DA3-B698-E3FF66A29001}" type="presOf" srcId="{2C4C460D-2F0C-4575-A6BB-DBE131227F2F}" destId="{1764B78B-803E-4778-9375-F7C8512F8A34}" srcOrd="0" destOrd="0" presId="urn:microsoft.com/office/officeart/2005/8/layout/bProcess4"/>
    <dgm:cxn modelId="{36D62329-8635-45C3-A109-A997085CFB49}" srcId="{78A3E005-2E4E-432F-A561-21770E098E34}" destId="{66738AF4-AFA6-4142-ACBB-02A0B47D2A4F}" srcOrd="7" destOrd="0" parTransId="{E68C0A7A-6FBB-4056-A377-E00B6113E41E}" sibTransId="{8CE1D57D-9E76-4A5A-A3A6-7ED98A82C4F1}"/>
    <dgm:cxn modelId="{ABEA7F2B-1317-4690-9A5D-5664E3294908}" srcId="{78A3E005-2E4E-432F-A561-21770E098E34}" destId="{8A64ECAE-D47C-4F14-A688-170FC7A67F31}" srcOrd="4" destOrd="0" parTransId="{AE74C341-7DED-4E57-BB84-6540FFB0ADCC}" sibTransId="{38528DC1-6FDD-411C-84B8-2E83FC11049D}"/>
    <dgm:cxn modelId="{5DC3093B-0D0F-42F1-AD32-728C1FAD1EA9}" type="presOf" srcId="{66738AF4-AFA6-4142-ACBB-02A0B47D2A4F}" destId="{6BA5B69C-D060-4E84-B7D2-25D42EAA9D46}" srcOrd="0" destOrd="0" presId="urn:microsoft.com/office/officeart/2005/8/layout/bProcess4"/>
    <dgm:cxn modelId="{71A1E642-12BF-4054-AFB5-DF8F191EC411}" type="presOf" srcId="{8ECA0DC0-7B9C-4224-8F07-FB2D90042F8F}" destId="{2615DD7B-D0C1-469A-A766-C4CA414F5D91}" srcOrd="0" destOrd="0" presId="urn:microsoft.com/office/officeart/2005/8/layout/bProcess4"/>
    <dgm:cxn modelId="{7FF33069-6875-4C73-A3F0-5A9663F5B233}" srcId="{78A3E005-2E4E-432F-A561-21770E098E34}" destId="{8333A9D8-7106-41ED-8573-506DF8215496}" srcOrd="2" destOrd="0" parTransId="{A296472D-1857-4E23-9392-3ABE3CD1165B}" sibTransId="{63D90C54-C484-49A9-88C1-A9FB630B1493}"/>
    <dgm:cxn modelId="{52642A4B-11D5-4BBE-8A2D-E8B501F9F926}" srcId="{78A3E005-2E4E-432F-A561-21770E098E34}" destId="{2F9155D2-C362-4BD5-8500-CE4042E8194B}" srcOrd="8" destOrd="0" parTransId="{2F21C545-F1A5-438A-8FB9-F2F92ABC4740}" sibTransId="{B4100816-C4B2-4478-AD73-3E3A8D8D28EF}"/>
    <dgm:cxn modelId="{A9DBE64E-F4BC-47D6-AFC9-38F6C503CA57}" srcId="{78A3E005-2E4E-432F-A561-21770E098E34}" destId="{8ECA0DC0-7B9C-4224-8F07-FB2D90042F8F}" srcOrd="3" destOrd="0" parTransId="{6FFE8E22-DF60-4C05-8CCF-50B041FCEC2A}" sibTransId="{78E69023-8F00-4825-B66B-9B0290428CEA}"/>
    <dgm:cxn modelId="{5880D14F-5D42-4B15-8C30-81C848E15F1F}" type="presOf" srcId="{410001E2-A981-49CB-8060-CA55AB3CBB61}" destId="{ED37C0C2-4849-4AE8-8016-81C2DBC88CF6}" srcOrd="0" destOrd="0" presId="urn:microsoft.com/office/officeart/2005/8/layout/bProcess4"/>
    <dgm:cxn modelId="{1D2BD773-3C62-4605-BAE7-BF86B0626376}" type="presOf" srcId="{2F9155D2-C362-4BD5-8500-CE4042E8194B}" destId="{574AA34E-D5D0-49F6-A0F0-04192570F9A1}" srcOrd="0" destOrd="0" presId="urn:microsoft.com/office/officeart/2005/8/layout/bProcess4"/>
    <dgm:cxn modelId="{6F47587A-9C82-447F-BBD1-4EC1CFD53B3A}" type="presOf" srcId="{63D90C54-C484-49A9-88C1-A9FB630B1493}" destId="{7FF1102F-D55E-40F0-B55F-80EB7BC59869}" srcOrd="0" destOrd="0" presId="urn:microsoft.com/office/officeart/2005/8/layout/bProcess4"/>
    <dgm:cxn modelId="{81AD8C83-02AB-48D9-8CF7-2DA707B95AD7}" srcId="{78A3E005-2E4E-432F-A561-21770E098E34}" destId="{D8614C42-F254-43FF-BE88-88357EAF7FD3}" srcOrd="1" destOrd="0" parTransId="{68B7DAFF-1F84-4EA9-87FD-71BBC0B93C0A}" sibTransId="{410001E2-A981-49CB-8060-CA55AB3CBB61}"/>
    <dgm:cxn modelId="{848EAE8B-4D52-438D-8B2D-9771EC35BC1A}" type="presOf" srcId="{937D4027-668F-4016-AB4E-CD3C6F3B2E7C}" destId="{D3B3F5DF-E6F2-4C47-A23F-9C5CECAC23EF}" srcOrd="0" destOrd="0" presId="urn:microsoft.com/office/officeart/2005/8/layout/bProcess4"/>
    <dgm:cxn modelId="{C50B0292-C685-47A6-B098-83EFEB5E6338}" type="presOf" srcId="{78E69023-8F00-4825-B66B-9B0290428CEA}" destId="{9E77928E-F70E-40DA-BC83-02761DA05994}" srcOrd="0" destOrd="0" presId="urn:microsoft.com/office/officeart/2005/8/layout/bProcess4"/>
    <dgm:cxn modelId="{780A4AA1-11F0-407F-AABE-59968802EA19}" type="presOf" srcId="{8333A9D8-7106-41ED-8573-506DF8215496}" destId="{16A197BC-FF54-4B1E-8431-391423589A68}" srcOrd="0" destOrd="0" presId="urn:microsoft.com/office/officeart/2005/8/layout/bProcess4"/>
    <dgm:cxn modelId="{842896A8-F071-4458-B1CF-E96D06AE88EE}" srcId="{78A3E005-2E4E-432F-A561-21770E098E34}" destId="{DCF69FF2-EE98-4641-A166-7EE441DC0C44}" srcOrd="0" destOrd="0" parTransId="{CCC3A8D8-F35B-4D04-9FA7-79833611D04D}" sibTransId="{937D4027-668F-4016-AB4E-CD3C6F3B2E7C}"/>
    <dgm:cxn modelId="{C3321AAB-CF73-49B1-B22C-564B072AA942}" type="presOf" srcId="{38528DC1-6FDD-411C-84B8-2E83FC11049D}" destId="{5C09FDBE-CAA9-4163-A530-0FBBCA8C9B24}" srcOrd="0" destOrd="0" presId="urn:microsoft.com/office/officeart/2005/8/layout/bProcess4"/>
    <dgm:cxn modelId="{F29529AF-24B9-4BAB-8DCB-4B6951EC665C}" type="presOf" srcId="{D8614C42-F254-43FF-BE88-88357EAF7FD3}" destId="{EF59791F-3242-45F3-A7D8-DA688EBEE295}" srcOrd="0" destOrd="0" presId="urn:microsoft.com/office/officeart/2005/8/layout/bProcess4"/>
    <dgm:cxn modelId="{6D6B4FBE-7ED4-4C5C-9303-190C0947F9E7}" type="presOf" srcId="{78A3E005-2E4E-432F-A561-21770E098E34}" destId="{87B61970-268D-4F36-9A25-FDE4E5D95558}" srcOrd="0" destOrd="0" presId="urn:microsoft.com/office/officeart/2005/8/layout/bProcess4"/>
    <dgm:cxn modelId="{FE0B1FC0-ADB1-4FB9-B144-2CD470B36DE0}" srcId="{78A3E005-2E4E-432F-A561-21770E098E34}" destId="{51F97421-0662-4F93-BCEF-61CA9D167A15}" srcOrd="5" destOrd="0" parTransId="{0D4D89B5-0DE9-45E4-BBB5-684DBA8C187C}" sibTransId="{D221D10B-E19A-4A63-8A8D-20F40E8F65DE}"/>
    <dgm:cxn modelId="{106439C4-E467-4F4B-91A1-C9097DF011EC}" type="presOf" srcId="{DCF69FF2-EE98-4641-A166-7EE441DC0C44}" destId="{3A3E96F2-C89B-4592-8AFF-A738D506B15C}" srcOrd="0" destOrd="0" presId="urn:microsoft.com/office/officeart/2005/8/layout/bProcess4"/>
    <dgm:cxn modelId="{EF52E7C7-A971-4E76-BFF5-9E144FE93396}" type="presOf" srcId="{4BD3C5D6-E517-41F1-B991-3A7E578210C5}" destId="{91D054FE-E1A7-49D9-B5E3-541EA96BE449}" srcOrd="0" destOrd="0" presId="urn:microsoft.com/office/officeart/2005/8/layout/bProcess4"/>
    <dgm:cxn modelId="{FCED25E5-4741-4F7A-9134-2C4B5498F9CC}" srcId="{78A3E005-2E4E-432F-A561-21770E098E34}" destId="{4BD3C5D6-E517-41F1-B991-3A7E578210C5}" srcOrd="6" destOrd="0" parTransId="{1D4BB8AA-046F-44F8-98E5-15758FEFE2CC}" sibTransId="{2C4C460D-2F0C-4575-A6BB-DBE131227F2F}"/>
    <dgm:cxn modelId="{9401D176-D095-4A14-B0C1-AEC23491FA89}" type="presParOf" srcId="{87B61970-268D-4F36-9A25-FDE4E5D95558}" destId="{8046520D-ADDE-4F43-B24E-5E61BFFA0464}" srcOrd="0" destOrd="0" presId="urn:microsoft.com/office/officeart/2005/8/layout/bProcess4"/>
    <dgm:cxn modelId="{BA1E0CCC-2B48-4C0F-8CEE-532F3DE1627F}" type="presParOf" srcId="{8046520D-ADDE-4F43-B24E-5E61BFFA0464}" destId="{176AD3A6-E993-4F3B-AF26-762FE43816DA}" srcOrd="0" destOrd="0" presId="urn:microsoft.com/office/officeart/2005/8/layout/bProcess4"/>
    <dgm:cxn modelId="{853A739A-120D-4909-BDF9-5D7D83927F8C}" type="presParOf" srcId="{8046520D-ADDE-4F43-B24E-5E61BFFA0464}" destId="{3A3E96F2-C89B-4592-8AFF-A738D506B15C}" srcOrd="1" destOrd="0" presId="urn:microsoft.com/office/officeart/2005/8/layout/bProcess4"/>
    <dgm:cxn modelId="{41CE594D-907E-4CE4-9D24-A9ABAA8CAA7D}" type="presParOf" srcId="{87B61970-268D-4F36-9A25-FDE4E5D95558}" destId="{D3B3F5DF-E6F2-4C47-A23F-9C5CECAC23EF}" srcOrd="1" destOrd="0" presId="urn:microsoft.com/office/officeart/2005/8/layout/bProcess4"/>
    <dgm:cxn modelId="{31070D42-D2F5-4578-9884-502409F99718}" type="presParOf" srcId="{87B61970-268D-4F36-9A25-FDE4E5D95558}" destId="{2CBB9001-8E93-44FD-9D8F-9E4FAE320949}" srcOrd="2" destOrd="0" presId="urn:microsoft.com/office/officeart/2005/8/layout/bProcess4"/>
    <dgm:cxn modelId="{BE4B124D-078A-4806-8248-10B636EA3BA6}" type="presParOf" srcId="{2CBB9001-8E93-44FD-9D8F-9E4FAE320949}" destId="{B9034439-BA24-4BDE-8D76-E494AB315111}" srcOrd="0" destOrd="0" presId="urn:microsoft.com/office/officeart/2005/8/layout/bProcess4"/>
    <dgm:cxn modelId="{8096C9E8-4904-4DCB-A707-4B1F06249B60}" type="presParOf" srcId="{2CBB9001-8E93-44FD-9D8F-9E4FAE320949}" destId="{EF59791F-3242-45F3-A7D8-DA688EBEE295}" srcOrd="1" destOrd="0" presId="urn:microsoft.com/office/officeart/2005/8/layout/bProcess4"/>
    <dgm:cxn modelId="{00B3BB9A-B02E-45E4-BEB5-5B1231A5FFD0}" type="presParOf" srcId="{87B61970-268D-4F36-9A25-FDE4E5D95558}" destId="{ED37C0C2-4849-4AE8-8016-81C2DBC88CF6}" srcOrd="3" destOrd="0" presId="urn:microsoft.com/office/officeart/2005/8/layout/bProcess4"/>
    <dgm:cxn modelId="{8CD4A62E-79DA-4152-970B-30A7764A3365}" type="presParOf" srcId="{87B61970-268D-4F36-9A25-FDE4E5D95558}" destId="{810BC182-EEFD-4906-8BB4-0C054904F536}" srcOrd="4" destOrd="0" presId="urn:microsoft.com/office/officeart/2005/8/layout/bProcess4"/>
    <dgm:cxn modelId="{6F8D2B9E-9477-4EB4-B537-D31686949C19}" type="presParOf" srcId="{810BC182-EEFD-4906-8BB4-0C054904F536}" destId="{9006FBA8-2286-413D-9689-E8781DAAE080}" srcOrd="0" destOrd="0" presId="urn:microsoft.com/office/officeart/2005/8/layout/bProcess4"/>
    <dgm:cxn modelId="{A47E8EC6-C69A-4879-A6E8-17FC8A1FDA55}" type="presParOf" srcId="{810BC182-EEFD-4906-8BB4-0C054904F536}" destId="{16A197BC-FF54-4B1E-8431-391423589A68}" srcOrd="1" destOrd="0" presId="urn:microsoft.com/office/officeart/2005/8/layout/bProcess4"/>
    <dgm:cxn modelId="{1F87F9A0-2EFC-415B-BAA1-6A3E303682F7}" type="presParOf" srcId="{87B61970-268D-4F36-9A25-FDE4E5D95558}" destId="{7FF1102F-D55E-40F0-B55F-80EB7BC59869}" srcOrd="5" destOrd="0" presId="urn:microsoft.com/office/officeart/2005/8/layout/bProcess4"/>
    <dgm:cxn modelId="{668B6E98-63EF-4DBE-B6F1-819072184592}" type="presParOf" srcId="{87B61970-268D-4F36-9A25-FDE4E5D95558}" destId="{9EF77432-8C13-432A-B540-FB8D8F01761F}" srcOrd="6" destOrd="0" presId="urn:microsoft.com/office/officeart/2005/8/layout/bProcess4"/>
    <dgm:cxn modelId="{2E8783EE-1040-4A3A-907C-0496B4F94404}" type="presParOf" srcId="{9EF77432-8C13-432A-B540-FB8D8F01761F}" destId="{798B13B0-BB2A-4629-B2B9-3B83C0A37D0A}" srcOrd="0" destOrd="0" presId="urn:microsoft.com/office/officeart/2005/8/layout/bProcess4"/>
    <dgm:cxn modelId="{5E15AB6A-5A80-49C1-B70B-B19C651CDA54}" type="presParOf" srcId="{9EF77432-8C13-432A-B540-FB8D8F01761F}" destId="{2615DD7B-D0C1-469A-A766-C4CA414F5D91}" srcOrd="1" destOrd="0" presId="urn:microsoft.com/office/officeart/2005/8/layout/bProcess4"/>
    <dgm:cxn modelId="{29F6BC45-75E4-454F-8A3F-CAEE6FC343CA}" type="presParOf" srcId="{87B61970-268D-4F36-9A25-FDE4E5D95558}" destId="{9E77928E-F70E-40DA-BC83-02761DA05994}" srcOrd="7" destOrd="0" presId="urn:microsoft.com/office/officeart/2005/8/layout/bProcess4"/>
    <dgm:cxn modelId="{06058608-0116-46FD-994F-717A4982E3B9}" type="presParOf" srcId="{87B61970-268D-4F36-9A25-FDE4E5D95558}" destId="{2D85C2BC-6068-42BF-90DB-F183B55E7EB5}" srcOrd="8" destOrd="0" presId="urn:microsoft.com/office/officeart/2005/8/layout/bProcess4"/>
    <dgm:cxn modelId="{96D49EF4-7756-4370-BAFC-04DBD59C4FED}" type="presParOf" srcId="{2D85C2BC-6068-42BF-90DB-F183B55E7EB5}" destId="{A7A6D249-2604-469A-9D42-855B96D4E101}" srcOrd="0" destOrd="0" presId="urn:microsoft.com/office/officeart/2005/8/layout/bProcess4"/>
    <dgm:cxn modelId="{A94450D1-899A-40DE-A5D7-1C239052DB03}" type="presParOf" srcId="{2D85C2BC-6068-42BF-90DB-F183B55E7EB5}" destId="{5209ECAE-F7A7-4FBF-BEAE-171CDF37E949}" srcOrd="1" destOrd="0" presId="urn:microsoft.com/office/officeart/2005/8/layout/bProcess4"/>
    <dgm:cxn modelId="{EDF17D4A-4F33-44F4-B217-0D287F44E8FE}" type="presParOf" srcId="{87B61970-268D-4F36-9A25-FDE4E5D95558}" destId="{5C09FDBE-CAA9-4163-A530-0FBBCA8C9B24}" srcOrd="9" destOrd="0" presId="urn:microsoft.com/office/officeart/2005/8/layout/bProcess4"/>
    <dgm:cxn modelId="{3297B5DD-3207-402C-8C42-7A0C53FF2FAE}" type="presParOf" srcId="{87B61970-268D-4F36-9A25-FDE4E5D95558}" destId="{9DA6A548-9A18-456B-90F7-5E7098ED5DE0}" srcOrd="10" destOrd="0" presId="urn:microsoft.com/office/officeart/2005/8/layout/bProcess4"/>
    <dgm:cxn modelId="{52A1E9DD-F4B6-4F5A-A38B-5DF45C23BB01}" type="presParOf" srcId="{9DA6A548-9A18-456B-90F7-5E7098ED5DE0}" destId="{8D0529C5-6F41-47FD-91E2-1324BB8A6A66}" srcOrd="0" destOrd="0" presId="urn:microsoft.com/office/officeart/2005/8/layout/bProcess4"/>
    <dgm:cxn modelId="{C11F0779-2DE4-4FF6-B9FD-1C82C6C7DF3E}" type="presParOf" srcId="{9DA6A548-9A18-456B-90F7-5E7098ED5DE0}" destId="{8AFFB6F4-CA21-4370-8382-94410D6F6123}" srcOrd="1" destOrd="0" presId="urn:microsoft.com/office/officeart/2005/8/layout/bProcess4"/>
    <dgm:cxn modelId="{3BB5224D-CA88-495B-B779-D6E82EF53537}" type="presParOf" srcId="{87B61970-268D-4F36-9A25-FDE4E5D95558}" destId="{4A69FDB5-B2D5-47E5-A33D-814B25EFE63E}" srcOrd="11" destOrd="0" presId="urn:microsoft.com/office/officeart/2005/8/layout/bProcess4"/>
    <dgm:cxn modelId="{08EC5650-34DC-4C17-AEA2-36BC99E1B078}" type="presParOf" srcId="{87B61970-268D-4F36-9A25-FDE4E5D95558}" destId="{955409BF-4598-4E03-82C1-CBAAB29F5FFA}" srcOrd="12" destOrd="0" presId="urn:microsoft.com/office/officeart/2005/8/layout/bProcess4"/>
    <dgm:cxn modelId="{85F435CE-1DD1-4371-B1CF-565534B364A9}" type="presParOf" srcId="{955409BF-4598-4E03-82C1-CBAAB29F5FFA}" destId="{F93BD00E-2283-40B4-B188-92DFFCFD3DB2}" srcOrd="0" destOrd="0" presId="urn:microsoft.com/office/officeart/2005/8/layout/bProcess4"/>
    <dgm:cxn modelId="{26A8B4C3-0B45-4590-9385-AF31DFC64895}" type="presParOf" srcId="{955409BF-4598-4E03-82C1-CBAAB29F5FFA}" destId="{91D054FE-E1A7-49D9-B5E3-541EA96BE449}" srcOrd="1" destOrd="0" presId="urn:microsoft.com/office/officeart/2005/8/layout/bProcess4"/>
    <dgm:cxn modelId="{966115DD-EFFB-4691-8FFF-BEF818B7111E}" type="presParOf" srcId="{87B61970-268D-4F36-9A25-FDE4E5D95558}" destId="{1764B78B-803E-4778-9375-F7C8512F8A34}" srcOrd="13" destOrd="0" presId="urn:microsoft.com/office/officeart/2005/8/layout/bProcess4"/>
    <dgm:cxn modelId="{F551AB3F-D75D-4AAD-B75A-8CB5BCC93633}" type="presParOf" srcId="{87B61970-268D-4F36-9A25-FDE4E5D95558}" destId="{B33C1CDC-9064-4FCB-904F-9EFB5FA01F4F}" srcOrd="14" destOrd="0" presId="urn:microsoft.com/office/officeart/2005/8/layout/bProcess4"/>
    <dgm:cxn modelId="{A141948A-6218-4DB5-BEC9-A8D802833BAC}" type="presParOf" srcId="{B33C1CDC-9064-4FCB-904F-9EFB5FA01F4F}" destId="{7F21B5B7-9544-44F5-9D97-3E2F2CE159CD}" srcOrd="0" destOrd="0" presId="urn:microsoft.com/office/officeart/2005/8/layout/bProcess4"/>
    <dgm:cxn modelId="{9213BCA4-AA01-4E0C-A632-E2A6556C15B5}" type="presParOf" srcId="{B33C1CDC-9064-4FCB-904F-9EFB5FA01F4F}" destId="{6BA5B69C-D060-4E84-B7D2-25D42EAA9D46}" srcOrd="1" destOrd="0" presId="urn:microsoft.com/office/officeart/2005/8/layout/bProcess4"/>
    <dgm:cxn modelId="{817E24A0-C7D6-4EEE-AC99-CFB5649B4088}" type="presParOf" srcId="{87B61970-268D-4F36-9A25-FDE4E5D95558}" destId="{62A08AD4-E984-4749-8100-750A25986831}" srcOrd="15" destOrd="0" presId="urn:microsoft.com/office/officeart/2005/8/layout/bProcess4"/>
    <dgm:cxn modelId="{7D5FF30B-F0D2-4EEE-B690-A2D947E2FC50}" type="presParOf" srcId="{87B61970-268D-4F36-9A25-FDE4E5D95558}" destId="{89E31E8E-3A00-4D43-8308-8AACAE650E4F}" srcOrd="16" destOrd="0" presId="urn:microsoft.com/office/officeart/2005/8/layout/bProcess4"/>
    <dgm:cxn modelId="{E152F842-3AA2-40AF-AEBC-6387A8F9FFCD}" type="presParOf" srcId="{89E31E8E-3A00-4D43-8308-8AACAE650E4F}" destId="{2FF73F8F-D6E7-4BC5-B105-6B51910396C6}" srcOrd="0" destOrd="0" presId="urn:microsoft.com/office/officeart/2005/8/layout/bProcess4"/>
    <dgm:cxn modelId="{7B84EB24-A356-4895-9FFF-1D7480621FEB}" type="presParOf" srcId="{89E31E8E-3A00-4D43-8308-8AACAE650E4F}" destId="{574AA34E-D5D0-49F6-A0F0-04192570F9A1}" srcOrd="1" destOrd="0" presId="urn:microsoft.com/office/officeart/2005/8/layout/b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E2F66DB7-39FE-4B95-A667-4A97B9A3378F}" type="doc">
      <dgm:prSet loTypeId="urn:microsoft.com/office/officeart/2005/8/layout/bProcess4" loCatId="process" qsTypeId="urn:microsoft.com/office/officeart/2005/8/quickstyle/simple1" qsCatId="simple" csTypeId="urn:microsoft.com/office/officeart/2005/8/colors/accent1_2" csCatId="accent1" phldr="1"/>
      <dgm:spPr/>
      <dgm:t>
        <a:bodyPr/>
        <a:lstStyle/>
        <a:p>
          <a:endParaRPr lang="en-US"/>
        </a:p>
      </dgm:t>
    </dgm:pt>
    <dgm:pt modelId="{97D0C066-C556-4063-B467-2B5BEEABE679}">
      <dgm:prSet phldrT="[Text]" custT="1"/>
      <dgm:spPr>
        <a:solidFill>
          <a:schemeClr val="accent2">
            <a:lumMod val="20000"/>
            <a:lumOff val="80000"/>
          </a:schemeClr>
        </a:solidFill>
        <a:ln>
          <a:solidFill>
            <a:schemeClr val="tx1"/>
          </a:solidFill>
        </a:ln>
      </dgm:spPr>
      <dgm:t>
        <a:bodyPr/>
        <a:lstStyle/>
        <a:p>
          <a:r>
            <a:rPr lang="en-US" sz="2400" dirty="0">
              <a:solidFill>
                <a:schemeClr val="tx1"/>
              </a:solidFill>
            </a:rPr>
            <a:t>Evidence of drug/alcohol use</a:t>
          </a:r>
        </a:p>
      </dgm:t>
    </dgm:pt>
    <dgm:pt modelId="{1EF55AD3-CCD9-4325-9770-CF51205BAF02}" type="parTrans" cxnId="{C0BC7762-2D31-4610-87F1-428EFF0EE00B}">
      <dgm:prSet/>
      <dgm:spPr/>
      <dgm:t>
        <a:bodyPr/>
        <a:lstStyle/>
        <a:p>
          <a:endParaRPr lang="en-US"/>
        </a:p>
      </dgm:t>
    </dgm:pt>
    <dgm:pt modelId="{E866C02B-C1C1-48D8-8FA5-09EAF04AED35}" type="sibTrans" cxnId="{C0BC7762-2D31-4610-87F1-428EFF0EE00B}">
      <dgm:prSet/>
      <dgm:spPr>
        <a:solidFill>
          <a:schemeClr val="accent2">
            <a:lumMod val="75000"/>
          </a:schemeClr>
        </a:solidFill>
        <a:ln>
          <a:solidFill>
            <a:schemeClr val="tx1"/>
          </a:solidFill>
        </a:ln>
      </dgm:spPr>
      <dgm:t>
        <a:bodyPr/>
        <a:lstStyle/>
        <a:p>
          <a:endParaRPr lang="en-US"/>
        </a:p>
      </dgm:t>
    </dgm:pt>
    <dgm:pt modelId="{09FB4760-C378-4FAE-854B-E5A84EABF26F}">
      <dgm:prSet phldrT="[Text]" custT="1"/>
      <dgm:spPr>
        <a:solidFill>
          <a:schemeClr val="accent2">
            <a:lumMod val="40000"/>
            <a:lumOff val="60000"/>
          </a:schemeClr>
        </a:solidFill>
        <a:ln>
          <a:solidFill>
            <a:schemeClr val="tx1"/>
          </a:solidFill>
        </a:ln>
      </dgm:spPr>
      <dgm:t>
        <a:bodyPr/>
        <a:lstStyle/>
        <a:p>
          <a:r>
            <a:rPr lang="en-US" sz="2400" dirty="0">
              <a:solidFill>
                <a:schemeClr val="tx1"/>
              </a:solidFill>
            </a:rPr>
            <a:t>Unexplained physical injuries</a:t>
          </a:r>
        </a:p>
      </dgm:t>
    </dgm:pt>
    <dgm:pt modelId="{ABFC80DA-83C7-400E-8DAE-C2BD50B81924}" type="parTrans" cxnId="{ADC9F30B-284F-4831-A1C7-C68535577697}">
      <dgm:prSet/>
      <dgm:spPr/>
      <dgm:t>
        <a:bodyPr/>
        <a:lstStyle/>
        <a:p>
          <a:endParaRPr lang="en-US"/>
        </a:p>
      </dgm:t>
    </dgm:pt>
    <dgm:pt modelId="{6DBCCD24-44C7-4865-B606-7E15ADD839AE}" type="sibTrans" cxnId="{ADC9F30B-284F-4831-A1C7-C68535577697}">
      <dgm:prSet/>
      <dgm:spPr>
        <a:solidFill>
          <a:schemeClr val="accent2">
            <a:lumMod val="75000"/>
          </a:schemeClr>
        </a:solidFill>
        <a:ln>
          <a:solidFill>
            <a:schemeClr val="tx1"/>
          </a:solidFill>
        </a:ln>
      </dgm:spPr>
      <dgm:t>
        <a:bodyPr/>
        <a:lstStyle/>
        <a:p>
          <a:endParaRPr lang="en-US"/>
        </a:p>
      </dgm:t>
    </dgm:pt>
    <dgm:pt modelId="{7832963D-1B37-462E-97A4-76C2639D6A66}">
      <dgm:prSet phldrT="[Text]" custT="1"/>
      <dgm:spPr>
        <a:solidFill>
          <a:schemeClr val="accent2">
            <a:lumMod val="60000"/>
            <a:lumOff val="40000"/>
          </a:schemeClr>
        </a:solidFill>
        <a:ln>
          <a:solidFill>
            <a:schemeClr val="tx1"/>
          </a:solidFill>
        </a:ln>
      </dgm:spPr>
      <dgm:t>
        <a:bodyPr/>
        <a:lstStyle/>
        <a:p>
          <a:r>
            <a:rPr lang="en-US" sz="2400" dirty="0">
              <a:solidFill>
                <a:schemeClr val="tx1"/>
              </a:solidFill>
            </a:rPr>
            <a:t>Self harming/suicidal thoughts or tendencies</a:t>
          </a:r>
        </a:p>
      </dgm:t>
    </dgm:pt>
    <dgm:pt modelId="{74AD36FF-5BA3-4003-BC84-D04A638DFDF3}" type="parTrans" cxnId="{5AFFCE7C-E9F4-4983-965F-94413B1B0A49}">
      <dgm:prSet/>
      <dgm:spPr/>
      <dgm:t>
        <a:bodyPr/>
        <a:lstStyle/>
        <a:p>
          <a:endParaRPr lang="en-US"/>
        </a:p>
      </dgm:t>
    </dgm:pt>
    <dgm:pt modelId="{B8B50D30-94D2-4714-A217-E80A5A6D9BA7}" type="sibTrans" cxnId="{5AFFCE7C-E9F4-4983-965F-94413B1B0A49}">
      <dgm:prSet/>
      <dgm:spPr>
        <a:solidFill>
          <a:schemeClr val="accent2">
            <a:lumMod val="75000"/>
          </a:schemeClr>
        </a:solidFill>
        <a:ln>
          <a:solidFill>
            <a:schemeClr val="tx1"/>
          </a:solidFill>
        </a:ln>
      </dgm:spPr>
      <dgm:t>
        <a:bodyPr/>
        <a:lstStyle/>
        <a:p>
          <a:endParaRPr lang="en-US"/>
        </a:p>
      </dgm:t>
    </dgm:pt>
    <dgm:pt modelId="{03A5CF29-6650-44AD-B823-4088ED4DA9B4}">
      <dgm:prSet phldrT="[Text]" custT="1"/>
      <dgm:spPr>
        <a:solidFill>
          <a:schemeClr val="accent2">
            <a:lumMod val="20000"/>
            <a:lumOff val="80000"/>
          </a:schemeClr>
        </a:solidFill>
        <a:ln>
          <a:solidFill>
            <a:schemeClr val="tx1"/>
          </a:solidFill>
        </a:ln>
      </dgm:spPr>
      <dgm:t>
        <a:bodyPr/>
        <a:lstStyle/>
        <a:p>
          <a:r>
            <a:rPr lang="en-US" sz="2400" dirty="0">
              <a:solidFill>
                <a:schemeClr val="tx1"/>
              </a:solidFill>
            </a:rPr>
            <a:t>Displaying inappropriate sexualized </a:t>
          </a:r>
          <a:r>
            <a:rPr lang="en-US" sz="2400" dirty="0" err="1">
              <a:solidFill>
                <a:schemeClr val="tx1"/>
              </a:solidFill>
            </a:rPr>
            <a:t>behaviour</a:t>
          </a:r>
          <a:endParaRPr lang="en-US" sz="2400" dirty="0">
            <a:solidFill>
              <a:schemeClr val="tx1"/>
            </a:solidFill>
          </a:endParaRPr>
        </a:p>
      </dgm:t>
    </dgm:pt>
    <dgm:pt modelId="{2FD98644-F6FB-4C0F-B91E-92554C9E5A83}" type="parTrans" cxnId="{447CE47A-E73D-4B41-9FDF-0841BEEE01D0}">
      <dgm:prSet/>
      <dgm:spPr/>
      <dgm:t>
        <a:bodyPr/>
        <a:lstStyle/>
        <a:p>
          <a:endParaRPr lang="en-US"/>
        </a:p>
      </dgm:t>
    </dgm:pt>
    <dgm:pt modelId="{ADD95898-E984-4460-945C-58D6F05D10D9}" type="sibTrans" cxnId="{447CE47A-E73D-4B41-9FDF-0841BEEE01D0}">
      <dgm:prSet/>
      <dgm:spPr>
        <a:solidFill>
          <a:schemeClr val="accent2">
            <a:lumMod val="75000"/>
          </a:schemeClr>
        </a:solidFill>
        <a:ln>
          <a:solidFill>
            <a:schemeClr val="tx1"/>
          </a:solidFill>
        </a:ln>
      </dgm:spPr>
      <dgm:t>
        <a:bodyPr/>
        <a:lstStyle/>
        <a:p>
          <a:endParaRPr lang="en-US"/>
        </a:p>
      </dgm:t>
    </dgm:pt>
    <dgm:pt modelId="{35C871C3-CE68-44FE-AABF-4B11A72A0E59}">
      <dgm:prSet phldrT="[Text]" custT="1"/>
      <dgm:spPr>
        <a:solidFill>
          <a:schemeClr val="accent2">
            <a:lumMod val="40000"/>
            <a:lumOff val="60000"/>
          </a:schemeClr>
        </a:solidFill>
        <a:ln>
          <a:solidFill>
            <a:schemeClr val="tx1"/>
          </a:solidFill>
        </a:ln>
      </dgm:spPr>
      <dgm:t>
        <a:bodyPr/>
        <a:lstStyle/>
        <a:p>
          <a:r>
            <a:rPr lang="en-US" sz="2400" dirty="0">
              <a:solidFill>
                <a:schemeClr val="tx1"/>
              </a:solidFill>
            </a:rPr>
            <a:t>Truancy</a:t>
          </a:r>
        </a:p>
      </dgm:t>
    </dgm:pt>
    <dgm:pt modelId="{3A63E8D1-FBF9-48D9-844C-3875B04EF564}" type="parTrans" cxnId="{4B65CF6E-A7A7-4BAA-BCCF-C4966BB8B9D4}">
      <dgm:prSet/>
      <dgm:spPr/>
      <dgm:t>
        <a:bodyPr/>
        <a:lstStyle/>
        <a:p>
          <a:endParaRPr lang="en-US"/>
        </a:p>
      </dgm:t>
    </dgm:pt>
    <dgm:pt modelId="{8ADF0116-8B7C-4455-9CBA-0B3F23397177}" type="sibTrans" cxnId="{4B65CF6E-A7A7-4BAA-BCCF-C4966BB8B9D4}">
      <dgm:prSet/>
      <dgm:spPr>
        <a:solidFill>
          <a:schemeClr val="accent2">
            <a:lumMod val="75000"/>
          </a:schemeClr>
        </a:solidFill>
        <a:ln>
          <a:solidFill>
            <a:schemeClr val="tx1"/>
          </a:solidFill>
        </a:ln>
      </dgm:spPr>
      <dgm:t>
        <a:bodyPr/>
        <a:lstStyle/>
        <a:p>
          <a:endParaRPr lang="en-US"/>
        </a:p>
      </dgm:t>
    </dgm:pt>
    <dgm:pt modelId="{82A6A91B-371C-4979-B893-81F3633660D9}">
      <dgm:prSet phldrT="[Text]" custT="1"/>
      <dgm:spPr>
        <a:solidFill>
          <a:schemeClr val="accent2">
            <a:lumMod val="60000"/>
            <a:lumOff val="40000"/>
          </a:schemeClr>
        </a:solidFill>
        <a:ln>
          <a:solidFill>
            <a:schemeClr val="tx1"/>
          </a:solidFill>
        </a:ln>
      </dgm:spPr>
      <dgm:t>
        <a:bodyPr/>
        <a:lstStyle/>
        <a:p>
          <a:r>
            <a:rPr lang="en-US" sz="2400" dirty="0">
              <a:solidFill>
                <a:schemeClr val="tx1"/>
              </a:solidFill>
            </a:rPr>
            <a:t>Unexplained gifts or new possessions</a:t>
          </a:r>
        </a:p>
      </dgm:t>
    </dgm:pt>
    <dgm:pt modelId="{4FD017B3-2494-416C-AB24-89CC834A6F20}" type="parTrans" cxnId="{B8C2D3D4-E884-4D17-99D2-7819C5E25854}">
      <dgm:prSet/>
      <dgm:spPr/>
      <dgm:t>
        <a:bodyPr/>
        <a:lstStyle/>
        <a:p>
          <a:endParaRPr lang="en-US"/>
        </a:p>
      </dgm:t>
    </dgm:pt>
    <dgm:pt modelId="{4B25D68D-8926-412B-8641-86280D7E2643}" type="sibTrans" cxnId="{B8C2D3D4-E884-4D17-99D2-7819C5E25854}">
      <dgm:prSet/>
      <dgm:spPr>
        <a:solidFill>
          <a:schemeClr val="accent2">
            <a:lumMod val="75000"/>
          </a:schemeClr>
        </a:solidFill>
        <a:ln>
          <a:solidFill>
            <a:schemeClr val="tx1"/>
          </a:solidFill>
        </a:ln>
      </dgm:spPr>
      <dgm:t>
        <a:bodyPr/>
        <a:lstStyle/>
        <a:p>
          <a:endParaRPr lang="en-US"/>
        </a:p>
      </dgm:t>
    </dgm:pt>
    <dgm:pt modelId="{7E328AC3-F1D1-4C5B-BE3C-658D3F169907}">
      <dgm:prSet phldrT="[Text]" custT="1"/>
      <dgm:spPr>
        <a:solidFill>
          <a:schemeClr val="accent2">
            <a:lumMod val="20000"/>
            <a:lumOff val="80000"/>
          </a:schemeClr>
        </a:solidFill>
        <a:ln>
          <a:solidFill>
            <a:schemeClr val="tx1"/>
          </a:solidFill>
        </a:ln>
      </dgm:spPr>
      <dgm:t>
        <a:bodyPr/>
        <a:lstStyle/>
        <a:p>
          <a:r>
            <a:rPr lang="en-US" sz="2400" dirty="0">
              <a:solidFill>
                <a:schemeClr val="tx1"/>
              </a:solidFill>
            </a:rPr>
            <a:t>Going missing/ regularly returning home late</a:t>
          </a:r>
        </a:p>
      </dgm:t>
    </dgm:pt>
    <dgm:pt modelId="{29E920C7-FAB7-471C-8FBF-A692D38B60DE}" type="parTrans" cxnId="{A6E89EAF-7EB8-4148-BB52-14C06D441C18}">
      <dgm:prSet/>
      <dgm:spPr/>
      <dgm:t>
        <a:bodyPr/>
        <a:lstStyle/>
        <a:p>
          <a:endParaRPr lang="en-US"/>
        </a:p>
      </dgm:t>
    </dgm:pt>
    <dgm:pt modelId="{3AFB5EA0-DDAE-4F74-A175-E007E127E0B9}" type="sibTrans" cxnId="{A6E89EAF-7EB8-4148-BB52-14C06D441C18}">
      <dgm:prSet/>
      <dgm:spPr>
        <a:solidFill>
          <a:schemeClr val="accent2">
            <a:lumMod val="75000"/>
          </a:schemeClr>
        </a:solidFill>
        <a:ln>
          <a:solidFill>
            <a:schemeClr val="tx1"/>
          </a:solidFill>
        </a:ln>
      </dgm:spPr>
      <dgm:t>
        <a:bodyPr/>
        <a:lstStyle/>
        <a:p>
          <a:endParaRPr lang="en-US"/>
        </a:p>
      </dgm:t>
    </dgm:pt>
    <dgm:pt modelId="{E485420D-0231-4D2E-A1AF-81E533511558}">
      <dgm:prSet phldrT="[Text]" custT="1"/>
      <dgm:spPr>
        <a:solidFill>
          <a:schemeClr val="accent2">
            <a:lumMod val="40000"/>
            <a:lumOff val="60000"/>
          </a:schemeClr>
        </a:solidFill>
        <a:ln>
          <a:solidFill>
            <a:schemeClr val="tx1"/>
          </a:solidFill>
        </a:ln>
      </dgm:spPr>
      <dgm:t>
        <a:bodyPr/>
        <a:lstStyle/>
        <a:p>
          <a:r>
            <a:rPr lang="en-US" sz="2400" dirty="0">
              <a:solidFill>
                <a:schemeClr val="tx1"/>
              </a:solidFill>
            </a:rPr>
            <a:t>Estranged from family</a:t>
          </a:r>
        </a:p>
      </dgm:t>
    </dgm:pt>
    <dgm:pt modelId="{8C165044-9999-4008-9F87-1D4CA1227C39}" type="parTrans" cxnId="{2258DC32-81EC-4E38-913D-10AA9EC1E93E}">
      <dgm:prSet/>
      <dgm:spPr/>
      <dgm:t>
        <a:bodyPr/>
        <a:lstStyle/>
        <a:p>
          <a:endParaRPr lang="en-US"/>
        </a:p>
      </dgm:t>
    </dgm:pt>
    <dgm:pt modelId="{FDE1F3A3-EE31-4849-BB4B-3306AE7D3ACE}" type="sibTrans" cxnId="{2258DC32-81EC-4E38-913D-10AA9EC1E93E}">
      <dgm:prSet/>
      <dgm:spPr/>
      <dgm:t>
        <a:bodyPr/>
        <a:lstStyle/>
        <a:p>
          <a:endParaRPr lang="en-US"/>
        </a:p>
      </dgm:t>
    </dgm:pt>
    <dgm:pt modelId="{93518474-5D16-4FF0-8229-35F534B3E0DD}" type="pres">
      <dgm:prSet presAssocID="{E2F66DB7-39FE-4B95-A667-4A97B9A3378F}" presName="Name0" presStyleCnt="0">
        <dgm:presLayoutVars>
          <dgm:dir/>
          <dgm:resizeHandles/>
        </dgm:presLayoutVars>
      </dgm:prSet>
      <dgm:spPr/>
    </dgm:pt>
    <dgm:pt modelId="{7814926E-4C14-49F0-9ABE-45BE0B1D2CFE}" type="pres">
      <dgm:prSet presAssocID="{97D0C066-C556-4063-B467-2B5BEEABE679}" presName="compNode" presStyleCnt="0"/>
      <dgm:spPr/>
    </dgm:pt>
    <dgm:pt modelId="{95702BA7-6BA1-4034-A268-F5883DFB15A5}" type="pres">
      <dgm:prSet presAssocID="{97D0C066-C556-4063-B467-2B5BEEABE679}" presName="dummyConnPt" presStyleCnt="0"/>
      <dgm:spPr/>
    </dgm:pt>
    <dgm:pt modelId="{132AB83A-4D5C-43F5-B9FA-DB7ABE23A4EA}" type="pres">
      <dgm:prSet presAssocID="{97D0C066-C556-4063-B467-2B5BEEABE679}" presName="node" presStyleLbl="node1" presStyleIdx="0" presStyleCnt="8">
        <dgm:presLayoutVars>
          <dgm:bulletEnabled val="1"/>
        </dgm:presLayoutVars>
      </dgm:prSet>
      <dgm:spPr/>
    </dgm:pt>
    <dgm:pt modelId="{43EF09B1-E4D5-4A97-BC9A-4DE682532159}" type="pres">
      <dgm:prSet presAssocID="{E866C02B-C1C1-48D8-8FA5-09EAF04AED35}" presName="sibTrans" presStyleLbl="bgSibTrans2D1" presStyleIdx="0" presStyleCnt="7"/>
      <dgm:spPr/>
    </dgm:pt>
    <dgm:pt modelId="{A3BD4F7F-2803-4FD8-AD1D-F19E1CB5C6D8}" type="pres">
      <dgm:prSet presAssocID="{09FB4760-C378-4FAE-854B-E5A84EABF26F}" presName="compNode" presStyleCnt="0"/>
      <dgm:spPr/>
    </dgm:pt>
    <dgm:pt modelId="{2379C358-8930-481B-BF11-27576E1898F5}" type="pres">
      <dgm:prSet presAssocID="{09FB4760-C378-4FAE-854B-E5A84EABF26F}" presName="dummyConnPt" presStyleCnt="0"/>
      <dgm:spPr/>
    </dgm:pt>
    <dgm:pt modelId="{EE19779F-EFB1-444B-B0EA-7EECE9674CAA}" type="pres">
      <dgm:prSet presAssocID="{09FB4760-C378-4FAE-854B-E5A84EABF26F}" presName="node" presStyleLbl="node1" presStyleIdx="1" presStyleCnt="8">
        <dgm:presLayoutVars>
          <dgm:bulletEnabled val="1"/>
        </dgm:presLayoutVars>
      </dgm:prSet>
      <dgm:spPr/>
    </dgm:pt>
    <dgm:pt modelId="{3C8C87D3-76CA-4E21-A00F-10AD17D8E704}" type="pres">
      <dgm:prSet presAssocID="{6DBCCD24-44C7-4865-B606-7E15ADD839AE}" presName="sibTrans" presStyleLbl="bgSibTrans2D1" presStyleIdx="1" presStyleCnt="7"/>
      <dgm:spPr/>
    </dgm:pt>
    <dgm:pt modelId="{0C9F15B9-E13A-4CCB-94CD-C9CE213168F7}" type="pres">
      <dgm:prSet presAssocID="{7832963D-1B37-462E-97A4-76C2639D6A66}" presName="compNode" presStyleCnt="0"/>
      <dgm:spPr/>
    </dgm:pt>
    <dgm:pt modelId="{5A27E1E1-4FD5-4141-82FC-3E5868867AC0}" type="pres">
      <dgm:prSet presAssocID="{7832963D-1B37-462E-97A4-76C2639D6A66}" presName="dummyConnPt" presStyleCnt="0"/>
      <dgm:spPr/>
    </dgm:pt>
    <dgm:pt modelId="{6A669EE7-9EF2-4D6B-A40D-7A70015DB304}" type="pres">
      <dgm:prSet presAssocID="{7832963D-1B37-462E-97A4-76C2639D6A66}" presName="node" presStyleLbl="node1" presStyleIdx="2" presStyleCnt="8">
        <dgm:presLayoutVars>
          <dgm:bulletEnabled val="1"/>
        </dgm:presLayoutVars>
      </dgm:prSet>
      <dgm:spPr/>
    </dgm:pt>
    <dgm:pt modelId="{1D59E732-3635-4CE5-AF48-5446C8397F4C}" type="pres">
      <dgm:prSet presAssocID="{B8B50D30-94D2-4714-A217-E80A5A6D9BA7}" presName="sibTrans" presStyleLbl="bgSibTrans2D1" presStyleIdx="2" presStyleCnt="7"/>
      <dgm:spPr/>
    </dgm:pt>
    <dgm:pt modelId="{48CC6230-FFA0-4DF5-AF01-5A99263AEB8A}" type="pres">
      <dgm:prSet presAssocID="{03A5CF29-6650-44AD-B823-4088ED4DA9B4}" presName="compNode" presStyleCnt="0"/>
      <dgm:spPr/>
    </dgm:pt>
    <dgm:pt modelId="{40A4FB15-5CFA-476C-A8ED-62565DD62ADF}" type="pres">
      <dgm:prSet presAssocID="{03A5CF29-6650-44AD-B823-4088ED4DA9B4}" presName="dummyConnPt" presStyleCnt="0"/>
      <dgm:spPr/>
    </dgm:pt>
    <dgm:pt modelId="{FC6677E9-17F7-41CF-8CA0-8AE61AA4BD47}" type="pres">
      <dgm:prSet presAssocID="{03A5CF29-6650-44AD-B823-4088ED4DA9B4}" presName="node" presStyleLbl="node1" presStyleIdx="3" presStyleCnt="8">
        <dgm:presLayoutVars>
          <dgm:bulletEnabled val="1"/>
        </dgm:presLayoutVars>
      </dgm:prSet>
      <dgm:spPr/>
    </dgm:pt>
    <dgm:pt modelId="{1D17EF9B-853D-445C-9396-5A9A4F0F6916}" type="pres">
      <dgm:prSet presAssocID="{ADD95898-E984-4460-945C-58D6F05D10D9}" presName="sibTrans" presStyleLbl="bgSibTrans2D1" presStyleIdx="3" presStyleCnt="7"/>
      <dgm:spPr/>
    </dgm:pt>
    <dgm:pt modelId="{A07FC3D7-6E55-42A0-A551-CD42FE2F70D7}" type="pres">
      <dgm:prSet presAssocID="{35C871C3-CE68-44FE-AABF-4B11A72A0E59}" presName="compNode" presStyleCnt="0"/>
      <dgm:spPr/>
    </dgm:pt>
    <dgm:pt modelId="{36EA278A-540A-4CCB-9550-3A0B9A46AFD0}" type="pres">
      <dgm:prSet presAssocID="{35C871C3-CE68-44FE-AABF-4B11A72A0E59}" presName="dummyConnPt" presStyleCnt="0"/>
      <dgm:spPr/>
    </dgm:pt>
    <dgm:pt modelId="{0C71C6D2-8097-4351-B262-F675BFD2BCA3}" type="pres">
      <dgm:prSet presAssocID="{35C871C3-CE68-44FE-AABF-4B11A72A0E59}" presName="node" presStyleLbl="node1" presStyleIdx="4" presStyleCnt="8">
        <dgm:presLayoutVars>
          <dgm:bulletEnabled val="1"/>
        </dgm:presLayoutVars>
      </dgm:prSet>
      <dgm:spPr/>
    </dgm:pt>
    <dgm:pt modelId="{0B54EBE7-6D0E-49C8-90B9-FCC5EF16B388}" type="pres">
      <dgm:prSet presAssocID="{8ADF0116-8B7C-4455-9CBA-0B3F23397177}" presName="sibTrans" presStyleLbl="bgSibTrans2D1" presStyleIdx="4" presStyleCnt="7"/>
      <dgm:spPr/>
    </dgm:pt>
    <dgm:pt modelId="{3CA5BCBC-99EE-419A-B847-D6AAF51BC03F}" type="pres">
      <dgm:prSet presAssocID="{82A6A91B-371C-4979-B893-81F3633660D9}" presName="compNode" presStyleCnt="0"/>
      <dgm:spPr/>
    </dgm:pt>
    <dgm:pt modelId="{A9A509DB-7326-4054-890F-DBB608CD0E06}" type="pres">
      <dgm:prSet presAssocID="{82A6A91B-371C-4979-B893-81F3633660D9}" presName="dummyConnPt" presStyleCnt="0"/>
      <dgm:spPr/>
    </dgm:pt>
    <dgm:pt modelId="{9A921C93-B5A0-49EF-9CDD-5FD1EB23BEC6}" type="pres">
      <dgm:prSet presAssocID="{82A6A91B-371C-4979-B893-81F3633660D9}" presName="node" presStyleLbl="node1" presStyleIdx="5" presStyleCnt="8">
        <dgm:presLayoutVars>
          <dgm:bulletEnabled val="1"/>
        </dgm:presLayoutVars>
      </dgm:prSet>
      <dgm:spPr/>
    </dgm:pt>
    <dgm:pt modelId="{3964E808-EC8C-4DE7-8907-D101AAB9B64A}" type="pres">
      <dgm:prSet presAssocID="{4B25D68D-8926-412B-8641-86280D7E2643}" presName="sibTrans" presStyleLbl="bgSibTrans2D1" presStyleIdx="5" presStyleCnt="7"/>
      <dgm:spPr/>
    </dgm:pt>
    <dgm:pt modelId="{E7C8D848-D81E-4E54-A5A5-6BB6D89EBD98}" type="pres">
      <dgm:prSet presAssocID="{7E328AC3-F1D1-4C5B-BE3C-658D3F169907}" presName="compNode" presStyleCnt="0"/>
      <dgm:spPr/>
    </dgm:pt>
    <dgm:pt modelId="{9C8D147A-19CF-4EAC-A37A-78F9A3C3A0DF}" type="pres">
      <dgm:prSet presAssocID="{7E328AC3-F1D1-4C5B-BE3C-658D3F169907}" presName="dummyConnPt" presStyleCnt="0"/>
      <dgm:spPr/>
    </dgm:pt>
    <dgm:pt modelId="{DEEF4B74-1BCC-4565-A97D-C733F6277A67}" type="pres">
      <dgm:prSet presAssocID="{7E328AC3-F1D1-4C5B-BE3C-658D3F169907}" presName="node" presStyleLbl="node1" presStyleIdx="6" presStyleCnt="8">
        <dgm:presLayoutVars>
          <dgm:bulletEnabled val="1"/>
        </dgm:presLayoutVars>
      </dgm:prSet>
      <dgm:spPr/>
    </dgm:pt>
    <dgm:pt modelId="{F3697A74-2E62-4B6C-82EE-53F98D586CFF}" type="pres">
      <dgm:prSet presAssocID="{3AFB5EA0-DDAE-4F74-A175-E007E127E0B9}" presName="sibTrans" presStyleLbl="bgSibTrans2D1" presStyleIdx="6" presStyleCnt="7"/>
      <dgm:spPr/>
    </dgm:pt>
    <dgm:pt modelId="{63732A00-E60E-422D-A273-F8C7775DC16D}" type="pres">
      <dgm:prSet presAssocID="{E485420D-0231-4D2E-A1AF-81E533511558}" presName="compNode" presStyleCnt="0"/>
      <dgm:spPr/>
    </dgm:pt>
    <dgm:pt modelId="{6AD00547-50F3-4E9F-89BE-53486C1F2D51}" type="pres">
      <dgm:prSet presAssocID="{E485420D-0231-4D2E-A1AF-81E533511558}" presName="dummyConnPt" presStyleCnt="0"/>
      <dgm:spPr/>
    </dgm:pt>
    <dgm:pt modelId="{522B8C46-8BDB-4266-857E-C97C905D84D5}" type="pres">
      <dgm:prSet presAssocID="{E485420D-0231-4D2E-A1AF-81E533511558}" presName="node" presStyleLbl="node1" presStyleIdx="7" presStyleCnt="8">
        <dgm:presLayoutVars>
          <dgm:bulletEnabled val="1"/>
        </dgm:presLayoutVars>
      </dgm:prSet>
      <dgm:spPr/>
    </dgm:pt>
  </dgm:ptLst>
  <dgm:cxnLst>
    <dgm:cxn modelId="{ADC9F30B-284F-4831-A1C7-C68535577697}" srcId="{E2F66DB7-39FE-4B95-A667-4A97B9A3378F}" destId="{09FB4760-C378-4FAE-854B-E5A84EABF26F}" srcOrd="1" destOrd="0" parTransId="{ABFC80DA-83C7-400E-8DAE-C2BD50B81924}" sibTransId="{6DBCCD24-44C7-4865-B606-7E15ADD839AE}"/>
    <dgm:cxn modelId="{C141E711-FD76-4390-A419-C8F5EAA0E122}" type="presOf" srcId="{6DBCCD24-44C7-4865-B606-7E15ADD839AE}" destId="{3C8C87D3-76CA-4E21-A00F-10AD17D8E704}" srcOrd="0" destOrd="0" presId="urn:microsoft.com/office/officeart/2005/8/layout/bProcess4"/>
    <dgm:cxn modelId="{C00CF213-3E9B-4B04-A121-26AB82028D3B}" type="presOf" srcId="{ADD95898-E984-4460-945C-58D6F05D10D9}" destId="{1D17EF9B-853D-445C-9396-5A9A4F0F6916}" srcOrd="0" destOrd="0" presId="urn:microsoft.com/office/officeart/2005/8/layout/bProcess4"/>
    <dgm:cxn modelId="{33A33A14-368D-43EE-A87A-F01ED195182E}" type="presOf" srcId="{82A6A91B-371C-4979-B893-81F3633660D9}" destId="{9A921C93-B5A0-49EF-9CDD-5FD1EB23BEC6}" srcOrd="0" destOrd="0" presId="urn:microsoft.com/office/officeart/2005/8/layout/bProcess4"/>
    <dgm:cxn modelId="{091C7616-5F8E-4782-830A-3B8D2EE0BDF4}" type="presOf" srcId="{7E328AC3-F1D1-4C5B-BE3C-658D3F169907}" destId="{DEEF4B74-1BCC-4565-A97D-C733F6277A67}" srcOrd="0" destOrd="0" presId="urn:microsoft.com/office/officeart/2005/8/layout/bProcess4"/>
    <dgm:cxn modelId="{47A98523-B149-4024-8217-E95BC7B83E31}" type="presOf" srcId="{E485420D-0231-4D2E-A1AF-81E533511558}" destId="{522B8C46-8BDB-4266-857E-C97C905D84D5}" srcOrd="0" destOrd="0" presId="urn:microsoft.com/office/officeart/2005/8/layout/bProcess4"/>
    <dgm:cxn modelId="{96836B25-266B-4472-A355-8589CB0B1170}" type="presOf" srcId="{97D0C066-C556-4063-B467-2B5BEEABE679}" destId="{132AB83A-4D5C-43F5-B9FA-DB7ABE23A4EA}" srcOrd="0" destOrd="0" presId="urn:microsoft.com/office/officeart/2005/8/layout/bProcess4"/>
    <dgm:cxn modelId="{A4F7A828-B791-4552-97E8-B0FFA82B80A0}" type="presOf" srcId="{8ADF0116-8B7C-4455-9CBA-0B3F23397177}" destId="{0B54EBE7-6D0E-49C8-90B9-FCC5EF16B388}" srcOrd="0" destOrd="0" presId="urn:microsoft.com/office/officeart/2005/8/layout/bProcess4"/>
    <dgm:cxn modelId="{060CF830-A45E-45B7-974F-CF398351AFA8}" type="presOf" srcId="{4B25D68D-8926-412B-8641-86280D7E2643}" destId="{3964E808-EC8C-4DE7-8907-D101AAB9B64A}" srcOrd="0" destOrd="0" presId="urn:microsoft.com/office/officeart/2005/8/layout/bProcess4"/>
    <dgm:cxn modelId="{2258DC32-81EC-4E38-913D-10AA9EC1E93E}" srcId="{E2F66DB7-39FE-4B95-A667-4A97B9A3378F}" destId="{E485420D-0231-4D2E-A1AF-81E533511558}" srcOrd="7" destOrd="0" parTransId="{8C165044-9999-4008-9F87-1D4CA1227C39}" sibTransId="{FDE1F3A3-EE31-4849-BB4B-3306AE7D3ACE}"/>
    <dgm:cxn modelId="{64699038-2D78-40D0-86BD-EDFB2367AECF}" type="presOf" srcId="{3AFB5EA0-DDAE-4F74-A175-E007E127E0B9}" destId="{F3697A74-2E62-4B6C-82EE-53F98D586CFF}" srcOrd="0" destOrd="0" presId="urn:microsoft.com/office/officeart/2005/8/layout/bProcess4"/>
    <dgm:cxn modelId="{C0BC7762-2D31-4610-87F1-428EFF0EE00B}" srcId="{E2F66DB7-39FE-4B95-A667-4A97B9A3378F}" destId="{97D0C066-C556-4063-B467-2B5BEEABE679}" srcOrd="0" destOrd="0" parTransId="{1EF55AD3-CCD9-4325-9770-CF51205BAF02}" sibTransId="{E866C02B-C1C1-48D8-8FA5-09EAF04AED35}"/>
    <dgm:cxn modelId="{6F45A849-3F11-4855-9792-BA500513A39E}" type="presOf" srcId="{E866C02B-C1C1-48D8-8FA5-09EAF04AED35}" destId="{43EF09B1-E4D5-4A97-BC9A-4DE682532159}" srcOrd="0" destOrd="0" presId="urn:microsoft.com/office/officeart/2005/8/layout/bProcess4"/>
    <dgm:cxn modelId="{7F1B596A-CA06-480B-AC9D-C4CC96975C0A}" type="presOf" srcId="{7832963D-1B37-462E-97A4-76C2639D6A66}" destId="{6A669EE7-9EF2-4D6B-A40D-7A70015DB304}" srcOrd="0" destOrd="0" presId="urn:microsoft.com/office/officeart/2005/8/layout/bProcess4"/>
    <dgm:cxn modelId="{4B65CF6E-A7A7-4BAA-BCCF-C4966BB8B9D4}" srcId="{E2F66DB7-39FE-4B95-A667-4A97B9A3378F}" destId="{35C871C3-CE68-44FE-AABF-4B11A72A0E59}" srcOrd="4" destOrd="0" parTransId="{3A63E8D1-FBF9-48D9-844C-3875B04EF564}" sibTransId="{8ADF0116-8B7C-4455-9CBA-0B3F23397177}"/>
    <dgm:cxn modelId="{B121DE73-12D4-437D-80CC-6338392580DF}" type="presOf" srcId="{E2F66DB7-39FE-4B95-A667-4A97B9A3378F}" destId="{93518474-5D16-4FF0-8229-35F534B3E0DD}" srcOrd="0" destOrd="0" presId="urn:microsoft.com/office/officeart/2005/8/layout/bProcess4"/>
    <dgm:cxn modelId="{447CE47A-E73D-4B41-9FDF-0841BEEE01D0}" srcId="{E2F66DB7-39FE-4B95-A667-4A97B9A3378F}" destId="{03A5CF29-6650-44AD-B823-4088ED4DA9B4}" srcOrd="3" destOrd="0" parTransId="{2FD98644-F6FB-4C0F-B91E-92554C9E5A83}" sibTransId="{ADD95898-E984-4460-945C-58D6F05D10D9}"/>
    <dgm:cxn modelId="{5AFFCE7C-E9F4-4983-965F-94413B1B0A49}" srcId="{E2F66DB7-39FE-4B95-A667-4A97B9A3378F}" destId="{7832963D-1B37-462E-97A4-76C2639D6A66}" srcOrd="2" destOrd="0" parTransId="{74AD36FF-5BA3-4003-BC84-D04A638DFDF3}" sibTransId="{B8B50D30-94D2-4714-A217-E80A5A6D9BA7}"/>
    <dgm:cxn modelId="{D5D1229F-96BF-45B4-824D-449FAA8A4438}" type="presOf" srcId="{09FB4760-C378-4FAE-854B-E5A84EABF26F}" destId="{EE19779F-EFB1-444B-B0EA-7EECE9674CAA}" srcOrd="0" destOrd="0" presId="urn:microsoft.com/office/officeart/2005/8/layout/bProcess4"/>
    <dgm:cxn modelId="{A6E89EAF-7EB8-4148-BB52-14C06D441C18}" srcId="{E2F66DB7-39FE-4B95-A667-4A97B9A3378F}" destId="{7E328AC3-F1D1-4C5B-BE3C-658D3F169907}" srcOrd="6" destOrd="0" parTransId="{29E920C7-FAB7-471C-8FBF-A692D38B60DE}" sibTransId="{3AFB5EA0-DDAE-4F74-A175-E007E127E0B9}"/>
    <dgm:cxn modelId="{B8C2D3D4-E884-4D17-99D2-7819C5E25854}" srcId="{E2F66DB7-39FE-4B95-A667-4A97B9A3378F}" destId="{82A6A91B-371C-4979-B893-81F3633660D9}" srcOrd="5" destOrd="0" parTransId="{4FD017B3-2494-416C-AB24-89CC834A6F20}" sibTransId="{4B25D68D-8926-412B-8641-86280D7E2643}"/>
    <dgm:cxn modelId="{B7E2C0DF-2A2B-46A9-A121-8673B63B1C00}" type="presOf" srcId="{03A5CF29-6650-44AD-B823-4088ED4DA9B4}" destId="{FC6677E9-17F7-41CF-8CA0-8AE61AA4BD47}" srcOrd="0" destOrd="0" presId="urn:microsoft.com/office/officeart/2005/8/layout/bProcess4"/>
    <dgm:cxn modelId="{AA82E3E1-1831-4EB1-9D39-E00548CDB7CE}" type="presOf" srcId="{35C871C3-CE68-44FE-AABF-4B11A72A0E59}" destId="{0C71C6D2-8097-4351-B262-F675BFD2BCA3}" srcOrd="0" destOrd="0" presId="urn:microsoft.com/office/officeart/2005/8/layout/bProcess4"/>
    <dgm:cxn modelId="{B960EEF7-5B69-4C52-8D3D-2A876AF336CE}" type="presOf" srcId="{B8B50D30-94D2-4714-A217-E80A5A6D9BA7}" destId="{1D59E732-3635-4CE5-AF48-5446C8397F4C}" srcOrd="0" destOrd="0" presId="urn:microsoft.com/office/officeart/2005/8/layout/bProcess4"/>
    <dgm:cxn modelId="{0063D7EF-AB04-4323-BAAB-C333BB076AAA}" type="presParOf" srcId="{93518474-5D16-4FF0-8229-35F534B3E0DD}" destId="{7814926E-4C14-49F0-9ABE-45BE0B1D2CFE}" srcOrd="0" destOrd="0" presId="urn:microsoft.com/office/officeart/2005/8/layout/bProcess4"/>
    <dgm:cxn modelId="{7224141B-0D6D-4CDD-A1F6-5BAE10B29B2C}" type="presParOf" srcId="{7814926E-4C14-49F0-9ABE-45BE0B1D2CFE}" destId="{95702BA7-6BA1-4034-A268-F5883DFB15A5}" srcOrd="0" destOrd="0" presId="urn:microsoft.com/office/officeart/2005/8/layout/bProcess4"/>
    <dgm:cxn modelId="{8DA28D68-CB30-4910-BF60-FD993CE0525B}" type="presParOf" srcId="{7814926E-4C14-49F0-9ABE-45BE0B1D2CFE}" destId="{132AB83A-4D5C-43F5-B9FA-DB7ABE23A4EA}" srcOrd="1" destOrd="0" presId="urn:microsoft.com/office/officeart/2005/8/layout/bProcess4"/>
    <dgm:cxn modelId="{B69BF9FD-079C-483F-8F49-5FD8CF3F40C7}" type="presParOf" srcId="{93518474-5D16-4FF0-8229-35F534B3E0DD}" destId="{43EF09B1-E4D5-4A97-BC9A-4DE682532159}" srcOrd="1" destOrd="0" presId="urn:microsoft.com/office/officeart/2005/8/layout/bProcess4"/>
    <dgm:cxn modelId="{78A4BF62-780E-4618-A5F3-94E7FBDAEB57}" type="presParOf" srcId="{93518474-5D16-4FF0-8229-35F534B3E0DD}" destId="{A3BD4F7F-2803-4FD8-AD1D-F19E1CB5C6D8}" srcOrd="2" destOrd="0" presId="urn:microsoft.com/office/officeart/2005/8/layout/bProcess4"/>
    <dgm:cxn modelId="{F22E9FBB-A304-4E15-9250-05CE413510A0}" type="presParOf" srcId="{A3BD4F7F-2803-4FD8-AD1D-F19E1CB5C6D8}" destId="{2379C358-8930-481B-BF11-27576E1898F5}" srcOrd="0" destOrd="0" presId="urn:microsoft.com/office/officeart/2005/8/layout/bProcess4"/>
    <dgm:cxn modelId="{10FCA0CA-1C57-4F1D-A9B8-133AEF1D80CC}" type="presParOf" srcId="{A3BD4F7F-2803-4FD8-AD1D-F19E1CB5C6D8}" destId="{EE19779F-EFB1-444B-B0EA-7EECE9674CAA}" srcOrd="1" destOrd="0" presId="urn:microsoft.com/office/officeart/2005/8/layout/bProcess4"/>
    <dgm:cxn modelId="{A5FF0755-7D3C-4553-AA43-EA86B3781A2D}" type="presParOf" srcId="{93518474-5D16-4FF0-8229-35F534B3E0DD}" destId="{3C8C87D3-76CA-4E21-A00F-10AD17D8E704}" srcOrd="3" destOrd="0" presId="urn:microsoft.com/office/officeart/2005/8/layout/bProcess4"/>
    <dgm:cxn modelId="{BF4BF48E-6CDB-4EAE-ADA4-CAFA7212F3BC}" type="presParOf" srcId="{93518474-5D16-4FF0-8229-35F534B3E0DD}" destId="{0C9F15B9-E13A-4CCB-94CD-C9CE213168F7}" srcOrd="4" destOrd="0" presId="urn:microsoft.com/office/officeart/2005/8/layout/bProcess4"/>
    <dgm:cxn modelId="{45826A0F-3160-4CB5-81E1-9D12B8527D3A}" type="presParOf" srcId="{0C9F15B9-E13A-4CCB-94CD-C9CE213168F7}" destId="{5A27E1E1-4FD5-4141-82FC-3E5868867AC0}" srcOrd="0" destOrd="0" presId="urn:microsoft.com/office/officeart/2005/8/layout/bProcess4"/>
    <dgm:cxn modelId="{A1410497-3037-4C6C-8660-376674DE47AB}" type="presParOf" srcId="{0C9F15B9-E13A-4CCB-94CD-C9CE213168F7}" destId="{6A669EE7-9EF2-4D6B-A40D-7A70015DB304}" srcOrd="1" destOrd="0" presId="urn:microsoft.com/office/officeart/2005/8/layout/bProcess4"/>
    <dgm:cxn modelId="{235733E0-3FE4-477E-9C48-D0E8246B39FD}" type="presParOf" srcId="{93518474-5D16-4FF0-8229-35F534B3E0DD}" destId="{1D59E732-3635-4CE5-AF48-5446C8397F4C}" srcOrd="5" destOrd="0" presId="urn:microsoft.com/office/officeart/2005/8/layout/bProcess4"/>
    <dgm:cxn modelId="{83DED25E-ED46-4E1B-B06E-7722AEB67A97}" type="presParOf" srcId="{93518474-5D16-4FF0-8229-35F534B3E0DD}" destId="{48CC6230-FFA0-4DF5-AF01-5A99263AEB8A}" srcOrd="6" destOrd="0" presId="urn:microsoft.com/office/officeart/2005/8/layout/bProcess4"/>
    <dgm:cxn modelId="{C9B0FC7B-DABE-424D-BE83-3AB0E8F94AF7}" type="presParOf" srcId="{48CC6230-FFA0-4DF5-AF01-5A99263AEB8A}" destId="{40A4FB15-5CFA-476C-A8ED-62565DD62ADF}" srcOrd="0" destOrd="0" presId="urn:microsoft.com/office/officeart/2005/8/layout/bProcess4"/>
    <dgm:cxn modelId="{CFFF5527-64B6-478A-A588-ACE004CD2497}" type="presParOf" srcId="{48CC6230-FFA0-4DF5-AF01-5A99263AEB8A}" destId="{FC6677E9-17F7-41CF-8CA0-8AE61AA4BD47}" srcOrd="1" destOrd="0" presId="urn:microsoft.com/office/officeart/2005/8/layout/bProcess4"/>
    <dgm:cxn modelId="{E63896E9-8E40-416A-85B3-E44DD3B46B01}" type="presParOf" srcId="{93518474-5D16-4FF0-8229-35F534B3E0DD}" destId="{1D17EF9B-853D-445C-9396-5A9A4F0F6916}" srcOrd="7" destOrd="0" presId="urn:microsoft.com/office/officeart/2005/8/layout/bProcess4"/>
    <dgm:cxn modelId="{E6857E81-FBD8-4918-AB97-41B6BEE34AC7}" type="presParOf" srcId="{93518474-5D16-4FF0-8229-35F534B3E0DD}" destId="{A07FC3D7-6E55-42A0-A551-CD42FE2F70D7}" srcOrd="8" destOrd="0" presId="urn:microsoft.com/office/officeart/2005/8/layout/bProcess4"/>
    <dgm:cxn modelId="{226226A7-8396-45A6-A886-803737003675}" type="presParOf" srcId="{A07FC3D7-6E55-42A0-A551-CD42FE2F70D7}" destId="{36EA278A-540A-4CCB-9550-3A0B9A46AFD0}" srcOrd="0" destOrd="0" presId="urn:microsoft.com/office/officeart/2005/8/layout/bProcess4"/>
    <dgm:cxn modelId="{61B70FF6-C9FA-4103-9D56-66F328450302}" type="presParOf" srcId="{A07FC3D7-6E55-42A0-A551-CD42FE2F70D7}" destId="{0C71C6D2-8097-4351-B262-F675BFD2BCA3}" srcOrd="1" destOrd="0" presId="urn:microsoft.com/office/officeart/2005/8/layout/bProcess4"/>
    <dgm:cxn modelId="{EBA9D60E-6E83-4424-BAEF-DDBCD6120A65}" type="presParOf" srcId="{93518474-5D16-4FF0-8229-35F534B3E0DD}" destId="{0B54EBE7-6D0E-49C8-90B9-FCC5EF16B388}" srcOrd="9" destOrd="0" presId="urn:microsoft.com/office/officeart/2005/8/layout/bProcess4"/>
    <dgm:cxn modelId="{5B4D3E0C-9CD6-4C42-8454-DAF6D74AE3A8}" type="presParOf" srcId="{93518474-5D16-4FF0-8229-35F534B3E0DD}" destId="{3CA5BCBC-99EE-419A-B847-D6AAF51BC03F}" srcOrd="10" destOrd="0" presId="urn:microsoft.com/office/officeart/2005/8/layout/bProcess4"/>
    <dgm:cxn modelId="{77DE9527-D922-4EFB-B3EF-621D0399D972}" type="presParOf" srcId="{3CA5BCBC-99EE-419A-B847-D6AAF51BC03F}" destId="{A9A509DB-7326-4054-890F-DBB608CD0E06}" srcOrd="0" destOrd="0" presId="urn:microsoft.com/office/officeart/2005/8/layout/bProcess4"/>
    <dgm:cxn modelId="{7FC609FF-FF5D-480E-A33E-CF075661386C}" type="presParOf" srcId="{3CA5BCBC-99EE-419A-B847-D6AAF51BC03F}" destId="{9A921C93-B5A0-49EF-9CDD-5FD1EB23BEC6}" srcOrd="1" destOrd="0" presId="urn:microsoft.com/office/officeart/2005/8/layout/bProcess4"/>
    <dgm:cxn modelId="{0423EE80-7DA5-41E6-9B49-36EF11A2114D}" type="presParOf" srcId="{93518474-5D16-4FF0-8229-35F534B3E0DD}" destId="{3964E808-EC8C-4DE7-8907-D101AAB9B64A}" srcOrd="11" destOrd="0" presId="urn:microsoft.com/office/officeart/2005/8/layout/bProcess4"/>
    <dgm:cxn modelId="{C9876983-874D-46E5-BAD1-B411331E7580}" type="presParOf" srcId="{93518474-5D16-4FF0-8229-35F534B3E0DD}" destId="{E7C8D848-D81E-4E54-A5A5-6BB6D89EBD98}" srcOrd="12" destOrd="0" presId="urn:microsoft.com/office/officeart/2005/8/layout/bProcess4"/>
    <dgm:cxn modelId="{2BB9646D-156C-46E3-B7E4-C530FCE7C1C3}" type="presParOf" srcId="{E7C8D848-D81E-4E54-A5A5-6BB6D89EBD98}" destId="{9C8D147A-19CF-4EAC-A37A-78F9A3C3A0DF}" srcOrd="0" destOrd="0" presId="urn:microsoft.com/office/officeart/2005/8/layout/bProcess4"/>
    <dgm:cxn modelId="{4346A52F-55B0-4F53-9E0D-771E4871FA30}" type="presParOf" srcId="{E7C8D848-D81E-4E54-A5A5-6BB6D89EBD98}" destId="{DEEF4B74-1BCC-4565-A97D-C733F6277A67}" srcOrd="1" destOrd="0" presId="urn:microsoft.com/office/officeart/2005/8/layout/bProcess4"/>
    <dgm:cxn modelId="{1631D2DB-BCB3-4574-A667-AF03B8D70196}" type="presParOf" srcId="{93518474-5D16-4FF0-8229-35F534B3E0DD}" destId="{F3697A74-2E62-4B6C-82EE-53F98D586CFF}" srcOrd="13" destOrd="0" presId="urn:microsoft.com/office/officeart/2005/8/layout/bProcess4"/>
    <dgm:cxn modelId="{FE2597A9-0595-4A4F-A577-F751C3485514}" type="presParOf" srcId="{93518474-5D16-4FF0-8229-35F534B3E0DD}" destId="{63732A00-E60E-422D-A273-F8C7775DC16D}" srcOrd="14" destOrd="0" presId="urn:microsoft.com/office/officeart/2005/8/layout/bProcess4"/>
    <dgm:cxn modelId="{FA42CC42-DE05-48B1-8892-507D32FB4315}" type="presParOf" srcId="{63732A00-E60E-422D-A273-F8C7775DC16D}" destId="{6AD00547-50F3-4E9F-89BE-53486C1F2D51}" srcOrd="0" destOrd="0" presId="urn:microsoft.com/office/officeart/2005/8/layout/bProcess4"/>
    <dgm:cxn modelId="{2084DB51-7C30-4FFE-9EBD-9D4A5CC1024E}" type="presParOf" srcId="{63732A00-E60E-422D-A273-F8C7775DC16D}" destId="{522B8C46-8BDB-4266-857E-C97C905D84D5}" srcOrd="1" destOrd="0" presId="urn:microsoft.com/office/officeart/2005/8/layout/b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29767E1D-B13A-4306-8238-189208BB7A46}"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US"/>
        </a:p>
      </dgm:t>
    </dgm:pt>
    <dgm:pt modelId="{66EE47B7-59C3-4451-9E55-E8AA7742723B}">
      <dgm:prSet phldrT="[Text]" custT="1"/>
      <dgm:spPr>
        <a:solidFill>
          <a:schemeClr val="accent2">
            <a:lumMod val="40000"/>
            <a:lumOff val="60000"/>
          </a:schemeClr>
        </a:solidFill>
        <a:ln>
          <a:solidFill>
            <a:schemeClr val="tx1"/>
          </a:solidFill>
        </a:ln>
      </dgm:spPr>
      <dgm:t>
        <a:bodyPr/>
        <a:lstStyle/>
        <a:p>
          <a:r>
            <a:rPr lang="en-US" sz="2400" dirty="0">
              <a:solidFill>
                <a:schemeClr val="tx1"/>
              </a:solidFill>
            </a:rPr>
            <a:t>The secretive nature of teenagers</a:t>
          </a:r>
        </a:p>
      </dgm:t>
    </dgm:pt>
    <dgm:pt modelId="{0B48617A-196D-4CFF-8C37-1F2894BF1AA9}" type="parTrans" cxnId="{4EBAAA6D-E7A3-45FC-8905-7B755F15A228}">
      <dgm:prSet/>
      <dgm:spPr/>
      <dgm:t>
        <a:bodyPr/>
        <a:lstStyle/>
        <a:p>
          <a:endParaRPr lang="en-US"/>
        </a:p>
      </dgm:t>
    </dgm:pt>
    <dgm:pt modelId="{0E324286-DC19-4D6D-BAE4-36DC90BD4D6F}" type="sibTrans" cxnId="{4EBAAA6D-E7A3-45FC-8905-7B755F15A228}">
      <dgm:prSet/>
      <dgm:spPr/>
      <dgm:t>
        <a:bodyPr/>
        <a:lstStyle/>
        <a:p>
          <a:endParaRPr lang="en-US"/>
        </a:p>
      </dgm:t>
    </dgm:pt>
    <dgm:pt modelId="{AA982F64-05BC-4B6D-AB56-635CBE57588D}">
      <dgm:prSet phldrT="[Text]" custT="1"/>
      <dgm:spPr>
        <a:solidFill>
          <a:schemeClr val="accent2">
            <a:lumMod val="40000"/>
            <a:lumOff val="60000"/>
          </a:schemeClr>
        </a:solidFill>
        <a:ln>
          <a:solidFill>
            <a:schemeClr val="tx1"/>
          </a:solidFill>
        </a:ln>
      </dgm:spPr>
      <dgm:t>
        <a:bodyPr/>
        <a:lstStyle/>
        <a:p>
          <a:r>
            <a:rPr lang="en-US" sz="2400" dirty="0">
              <a:solidFill>
                <a:schemeClr val="tx1"/>
              </a:solidFill>
            </a:rPr>
            <a:t>Sex Offenders identify &amp; target vulnerability</a:t>
          </a:r>
        </a:p>
      </dgm:t>
    </dgm:pt>
    <dgm:pt modelId="{89B54136-DB9E-46CC-B6DD-149DEF89407F}" type="parTrans" cxnId="{EA61E28D-7FDF-428B-8F88-6C99660DD241}">
      <dgm:prSet/>
      <dgm:spPr/>
      <dgm:t>
        <a:bodyPr/>
        <a:lstStyle/>
        <a:p>
          <a:endParaRPr lang="en-US"/>
        </a:p>
      </dgm:t>
    </dgm:pt>
    <dgm:pt modelId="{FB25F0B2-06F0-44E3-9BEE-1C46F1DAAF60}" type="sibTrans" cxnId="{EA61E28D-7FDF-428B-8F88-6C99660DD241}">
      <dgm:prSet/>
      <dgm:spPr/>
      <dgm:t>
        <a:bodyPr/>
        <a:lstStyle/>
        <a:p>
          <a:endParaRPr lang="en-US"/>
        </a:p>
      </dgm:t>
    </dgm:pt>
    <dgm:pt modelId="{E0D4BB85-FEF5-4E20-876E-75FEFDE6BE75}">
      <dgm:prSet phldrT="[Text]" custT="1"/>
      <dgm:spPr>
        <a:solidFill>
          <a:schemeClr val="accent2">
            <a:lumMod val="40000"/>
            <a:lumOff val="60000"/>
          </a:schemeClr>
        </a:solidFill>
        <a:ln>
          <a:solidFill>
            <a:schemeClr val="tx1"/>
          </a:solidFill>
        </a:ln>
      </dgm:spPr>
      <dgm:t>
        <a:bodyPr/>
        <a:lstStyle/>
        <a:p>
          <a:r>
            <a:rPr lang="en-US" sz="2400" dirty="0">
              <a:solidFill>
                <a:schemeClr val="tx1"/>
              </a:solidFill>
            </a:rPr>
            <a:t>Teenagers separate from their attachments (parents/</a:t>
          </a:r>
          <a:r>
            <a:rPr lang="en-US" sz="2400" dirty="0" err="1">
              <a:solidFill>
                <a:schemeClr val="tx1"/>
              </a:solidFill>
            </a:rPr>
            <a:t>carers</a:t>
          </a:r>
          <a:r>
            <a:rPr lang="en-US" sz="2400" dirty="0">
              <a:solidFill>
                <a:schemeClr val="tx1"/>
              </a:solidFill>
            </a:rPr>
            <a:t>)</a:t>
          </a:r>
        </a:p>
      </dgm:t>
    </dgm:pt>
    <dgm:pt modelId="{3CCE0584-0165-4280-8AD3-33F3A4811FA8}" type="parTrans" cxnId="{360AE216-2B2A-44B1-A2EA-5267F04F7CDB}">
      <dgm:prSet/>
      <dgm:spPr/>
      <dgm:t>
        <a:bodyPr/>
        <a:lstStyle/>
        <a:p>
          <a:endParaRPr lang="en-US"/>
        </a:p>
      </dgm:t>
    </dgm:pt>
    <dgm:pt modelId="{DD3EE7B9-FD64-4289-971B-3B4126D57AB7}" type="sibTrans" cxnId="{360AE216-2B2A-44B1-A2EA-5267F04F7CDB}">
      <dgm:prSet/>
      <dgm:spPr/>
      <dgm:t>
        <a:bodyPr/>
        <a:lstStyle/>
        <a:p>
          <a:endParaRPr lang="en-US"/>
        </a:p>
      </dgm:t>
    </dgm:pt>
    <dgm:pt modelId="{40A25658-6E45-4CBC-85F5-605C535AF881}">
      <dgm:prSet phldrT="[Text]" custT="1"/>
      <dgm:spPr>
        <a:solidFill>
          <a:schemeClr val="accent2">
            <a:lumMod val="60000"/>
            <a:lumOff val="40000"/>
          </a:schemeClr>
        </a:solidFill>
        <a:ln>
          <a:solidFill>
            <a:schemeClr val="tx1"/>
          </a:solidFill>
        </a:ln>
      </dgm:spPr>
      <dgm:t>
        <a:bodyPr/>
        <a:lstStyle/>
        <a:p>
          <a:r>
            <a:rPr lang="en-US" sz="2400" dirty="0">
              <a:solidFill>
                <a:schemeClr val="tx1"/>
              </a:solidFill>
            </a:rPr>
            <a:t>The separation is essential however it leaves them very vulnerable</a:t>
          </a:r>
        </a:p>
      </dgm:t>
    </dgm:pt>
    <dgm:pt modelId="{2D1FBA2F-66BA-4C0A-B3D3-0FF0987E3122}" type="parTrans" cxnId="{1708DCC1-1AA2-4CAE-9B2A-74E1DD63B7E3}">
      <dgm:prSet/>
      <dgm:spPr/>
      <dgm:t>
        <a:bodyPr/>
        <a:lstStyle/>
        <a:p>
          <a:endParaRPr lang="en-US"/>
        </a:p>
      </dgm:t>
    </dgm:pt>
    <dgm:pt modelId="{8D5A7B8A-AF1E-45EC-BD75-71D08ED82897}" type="sibTrans" cxnId="{1708DCC1-1AA2-4CAE-9B2A-74E1DD63B7E3}">
      <dgm:prSet/>
      <dgm:spPr/>
      <dgm:t>
        <a:bodyPr/>
        <a:lstStyle/>
        <a:p>
          <a:endParaRPr lang="en-US"/>
        </a:p>
      </dgm:t>
    </dgm:pt>
    <dgm:pt modelId="{BCFFC8EB-C3EE-4A5D-AD0A-ED1B05931E96}">
      <dgm:prSet phldrT="[Text]" custT="1"/>
      <dgm:spPr>
        <a:solidFill>
          <a:schemeClr val="accent2">
            <a:lumMod val="60000"/>
            <a:lumOff val="40000"/>
          </a:schemeClr>
        </a:solidFill>
        <a:ln>
          <a:solidFill>
            <a:schemeClr val="tx1"/>
          </a:solidFill>
        </a:ln>
      </dgm:spPr>
      <dgm:t>
        <a:bodyPr/>
        <a:lstStyle/>
        <a:p>
          <a:r>
            <a:rPr lang="en-US" sz="2400" dirty="0">
              <a:solidFill>
                <a:schemeClr val="tx1"/>
              </a:solidFill>
            </a:rPr>
            <a:t>They then seek different attachments</a:t>
          </a:r>
        </a:p>
      </dgm:t>
    </dgm:pt>
    <dgm:pt modelId="{D30D3293-6BE6-4B64-ABB7-33D9B29AB4BD}" type="parTrans" cxnId="{27946B77-B3CE-4B48-AF42-3C8DF1260E2D}">
      <dgm:prSet/>
      <dgm:spPr/>
      <dgm:t>
        <a:bodyPr/>
        <a:lstStyle/>
        <a:p>
          <a:endParaRPr lang="en-US"/>
        </a:p>
      </dgm:t>
    </dgm:pt>
    <dgm:pt modelId="{678422BA-7A33-4959-9933-F367D93D5957}" type="sibTrans" cxnId="{27946B77-B3CE-4B48-AF42-3C8DF1260E2D}">
      <dgm:prSet/>
      <dgm:spPr/>
      <dgm:t>
        <a:bodyPr/>
        <a:lstStyle/>
        <a:p>
          <a:endParaRPr lang="en-US"/>
        </a:p>
      </dgm:t>
    </dgm:pt>
    <dgm:pt modelId="{224B6DA7-08E2-42D7-8C5E-DAB768F9084F}" type="pres">
      <dgm:prSet presAssocID="{29767E1D-B13A-4306-8238-189208BB7A46}" presName="diagram" presStyleCnt="0">
        <dgm:presLayoutVars>
          <dgm:dir/>
          <dgm:resizeHandles val="exact"/>
        </dgm:presLayoutVars>
      </dgm:prSet>
      <dgm:spPr/>
    </dgm:pt>
    <dgm:pt modelId="{95862311-31CC-44FA-96C2-C92F269ED697}" type="pres">
      <dgm:prSet presAssocID="{66EE47B7-59C3-4451-9E55-E8AA7742723B}" presName="node" presStyleLbl="node1" presStyleIdx="0" presStyleCnt="5">
        <dgm:presLayoutVars>
          <dgm:bulletEnabled val="1"/>
        </dgm:presLayoutVars>
      </dgm:prSet>
      <dgm:spPr/>
    </dgm:pt>
    <dgm:pt modelId="{9C669A08-14B9-4F45-A118-14C049A8AE79}" type="pres">
      <dgm:prSet presAssocID="{0E324286-DC19-4D6D-BAE4-36DC90BD4D6F}" presName="sibTrans" presStyleCnt="0"/>
      <dgm:spPr/>
    </dgm:pt>
    <dgm:pt modelId="{8A8C5A5F-7417-4975-A06E-6D5E89CC38BA}" type="pres">
      <dgm:prSet presAssocID="{AA982F64-05BC-4B6D-AB56-635CBE57588D}" presName="node" presStyleLbl="node1" presStyleIdx="1" presStyleCnt="5">
        <dgm:presLayoutVars>
          <dgm:bulletEnabled val="1"/>
        </dgm:presLayoutVars>
      </dgm:prSet>
      <dgm:spPr/>
    </dgm:pt>
    <dgm:pt modelId="{2D0EAE73-8B12-4FFB-A21C-6CAEFBFFAD92}" type="pres">
      <dgm:prSet presAssocID="{FB25F0B2-06F0-44E3-9BEE-1C46F1DAAF60}" presName="sibTrans" presStyleCnt="0"/>
      <dgm:spPr/>
    </dgm:pt>
    <dgm:pt modelId="{6E72B48C-9942-4F0C-B413-8DE666748EE0}" type="pres">
      <dgm:prSet presAssocID="{E0D4BB85-FEF5-4E20-876E-75FEFDE6BE75}" presName="node" presStyleLbl="node1" presStyleIdx="2" presStyleCnt="5">
        <dgm:presLayoutVars>
          <dgm:bulletEnabled val="1"/>
        </dgm:presLayoutVars>
      </dgm:prSet>
      <dgm:spPr/>
    </dgm:pt>
    <dgm:pt modelId="{CB1D59C3-F876-4F12-B18A-353435C280CC}" type="pres">
      <dgm:prSet presAssocID="{DD3EE7B9-FD64-4289-971B-3B4126D57AB7}" presName="sibTrans" presStyleCnt="0"/>
      <dgm:spPr/>
    </dgm:pt>
    <dgm:pt modelId="{504DB33F-44A9-4F40-AB26-F6F363514D68}" type="pres">
      <dgm:prSet presAssocID="{40A25658-6E45-4CBC-85F5-605C535AF881}" presName="node" presStyleLbl="node1" presStyleIdx="3" presStyleCnt="5">
        <dgm:presLayoutVars>
          <dgm:bulletEnabled val="1"/>
        </dgm:presLayoutVars>
      </dgm:prSet>
      <dgm:spPr/>
    </dgm:pt>
    <dgm:pt modelId="{C50760E6-5883-414F-A153-8CACEA6892EC}" type="pres">
      <dgm:prSet presAssocID="{8D5A7B8A-AF1E-45EC-BD75-71D08ED82897}" presName="sibTrans" presStyleCnt="0"/>
      <dgm:spPr/>
    </dgm:pt>
    <dgm:pt modelId="{298295A4-9A7B-49EB-ACB7-9F2CC375F048}" type="pres">
      <dgm:prSet presAssocID="{BCFFC8EB-C3EE-4A5D-AD0A-ED1B05931E96}" presName="node" presStyleLbl="node1" presStyleIdx="4" presStyleCnt="5">
        <dgm:presLayoutVars>
          <dgm:bulletEnabled val="1"/>
        </dgm:presLayoutVars>
      </dgm:prSet>
      <dgm:spPr/>
    </dgm:pt>
  </dgm:ptLst>
  <dgm:cxnLst>
    <dgm:cxn modelId="{360AE216-2B2A-44B1-A2EA-5267F04F7CDB}" srcId="{29767E1D-B13A-4306-8238-189208BB7A46}" destId="{E0D4BB85-FEF5-4E20-876E-75FEFDE6BE75}" srcOrd="2" destOrd="0" parTransId="{3CCE0584-0165-4280-8AD3-33F3A4811FA8}" sibTransId="{DD3EE7B9-FD64-4289-971B-3B4126D57AB7}"/>
    <dgm:cxn modelId="{6981AC18-BD6C-40CF-80DD-1C4FCF63B1CC}" type="presOf" srcId="{66EE47B7-59C3-4451-9E55-E8AA7742723B}" destId="{95862311-31CC-44FA-96C2-C92F269ED697}" srcOrd="0" destOrd="0" presId="urn:microsoft.com/office/officeart/2005/8/layout/default"/>
    <dgm:cxn modelId="{537E9C2E-35D5-48D4-8BEE-85780D335082}" type="presOf" srcId="{E0D4BB85-FEF5-4E20-876E-75FEFDE6BE75}" destId="{6E72B48C-9942-4F0C-B413-8DE666748EE0}" srcOrd="0" destOrd="0" presId="urn:microsoft.com/office/officeart/2005/8/layout/default"/>
    <dgm:cxn modelId="{4EBAAA6D-E7A3-45FC-8905-7B755F15A228}" srcId="{29767E1D-B13A-4306-8238-189208BB7A46}" destId="{66EE47B7-59C3-4451-9E55-E8AA7742723B}" srcOrd="0" destOrd="0" parTransId="{0B48617A-196D-4CFF-8C37-1F2894BF1AA9}" sibTransId="{0E324286-DC19-4D6D-BAE4-36DC90BD4D6F}"/>
    <dgm:cxn modelId="{0816EF71-2530-4D29-AAB8-A5DABB7CBD34}" type="presOf" srcId="{BCFFC8EB-C3EE-4A5D-AD0A-ED1B05931E96}" destId="{298295A4-9A7B-49EB-ACB7-9F2CC375F048}" srcOrd="0" destOrd="0" presId="urn:microsoft.com/office/officeart/2005/8/layout/default"/>
    <dgm:cxn modelId="{27946B77-B3CE-4B48-AF42-3C8DF1260E2D}" srcId="{29767E1D-B13A-4306-8238-189208BB7A46}" destId="{BCFFC8EB-C3EE-4A5D-AD0A-ED1B05931E96}" srcOrd="4" destOrd="0" parTransId="{D30D3293-6BE6-4B64-ABB7-33D9B29AB4BD}" sibTransId="{678422BA-7A33-4959-9933-F367D93D5957}"/>
    <dgm:cxn modelId="{EA61E28D-7FDF-428B-8F88-6C99660DD241}" srcId="{29767E1D-B13A-4306-8238-189208BB7A46}" destId="{AA982F64-05BC-4B6D-AB56-635CBE57588D}" srcOrd="1" destOrd="0" parTransId="{89B54136-DB9E-46CC-B6DD-149DEF89407F}" sibTransId="{FB25F0B2-06F0-44E3-9BEE-1C46F1DAAF60}"/>
    <dgm:cxn modelId="{B0411C9F-A3E2-4248-8D73-38F0BA881BD9}" type="presOf" srcId="{40A25658-6E45-4CBC-85F5-605C535AF881}" destId="{504DB33F-44A9-4F40-AB26-F6F363514D68}" srcOrd="0" destOrd="0" presId="urn:microsoft.com/office/officeart/2005/8/layout/default"/>
    <dgm:cxn modelId="{174D47BC-2808-4283-BC25-D6E4F4BE4568}" type="presOf" srcId="{29767E1D-B13A-4306-8238-189208BB7A46}" destId="{224B6DA7-08E2-42D7-8C5E-DAB768F9084F}" srcOrd="0" destOrd="0" presId="urn:microsoft.com/office/officeart/2005/8/layout/default"/>
    <dgm:cxn modelId="{D28875BC-1B2E-464C-A4A6-3E6FBCDEDCCC}" type="presOf" srcId="{AA982F64-05BC-4B6D-AB56-635CBE57588D}" destId="{8A8C5A5F-7417-4975-A06E-6D5E89CC38BA}" srcOrd="0" destOrd="0" presId="urn:microsoft.com/office/officeart/2005/8/layout/default"/>
    <dgm:cxn modelId="{1708DCC1-1AA2-4CAE-9B2A-74E1DD63B7E3}" srcId="{29767E1D-B13A-4306-8238-189208BB7A46}" destId="{40A25658-6E45-4CBC-85F5-605C535AF881}" srcOrd="3" destOrd="0" parTransId="{2D1FBA2F-66BA-4C0A-B3D3-0FF0987E3122}" sibTransId="{8D5A7B8A-AF1E-45EC-BD75-71D08ED82897}"/>
    <dgm:cxn modelId="{39895EDF-954E-4F82-8D36-DCABEEF58271}" type="presParOf" srcId="{224B6DA7-08E2-42D7-8C5E-DAB768F9084F}" destId="{95862311-31CC-44FA-96C2-C92F269ED697}" srcOrd="0" destOrd="0" presId="urn:microsoft.com/office/officeart/2005/8/layout/default"/>
    <dgm:cxn modelId="{2B832C6E-8F44-4F2F-AE92-1C6C64315849}" type="presParOf" srcId="{224B6DA7-08E2-42D7-8C5E-DAB768F9084F}" destId="{9C669A08-14B9-4F45-A118-14C049A8AE79}" srcOrd="1" destOrd="0" presId="urn:microsoft.com/office/officeart/2005/8/layout/default"/>
    <dgm:cxn modelId="{1E51641B-9E7C-4C57-897C-27E0A029376C}" type="presParOf" srcId="{224B6DA7-08E2-42D7-8C5E-DAB768F9084F}" destId="{8A8C5A5F-7417-4975-A06E-6D5E89CC38BA}" srcOrd="2" destOrd="0" presId="urn:microsoft.com/office/officeart/2005/8/layout/default"/>
    <dgm:cxn modelId="{1BF13B39-B210-4B15-AB26-BE44C31817E4}" type="presParOf" srcId="{224B6DA7-08E2-42D7-8C5E-DAB768F9084F}" destId="{2D0EAE73-8B12-4FFB-A21C-6CAEFBFFAD92}" srcOrd="3" destOrd="0" presId="urn:microsoft.com/office/officeart/2005/8/layout/default"/>
    <dgm:cxn modelId="{6BCC6F62-F16B-4506-B130-626F864FB4D7}" type="presParOf" srcId="{224B6DA7-08E2-42D7-8C5E-DAB768F9084F}" destId="{6E72B48C-9942-4F0C-B413-8DE666748EE0}" srcOrd="4" destOrd="0" presId="urn:microsoft.com/office/officeart/2005/8/layout/default"/>
    <dgm:cxn modelId="{64C35CD8-0892-4022-9601-4FFBB3A09802}" type="presParOf" srcId="{224B6DA7-08E2-42D7-8C5E-DAB768F9084F}" destId="{CB1D59C3-F876-4F12-B18A-353435C280CC}" srcOrd="5" destOrd="0" presId="urn:microsoft.com/office/officeart/2005/8/layout/default"/>
    <dgm:cxn modelId="{5FF5D40D-E94A-4B3F-9CE6-BB134E2DC50D}" type="presParOf" srcId="{224B6DA7-08E2-42D7-8C5E-DAB768F9084F}" destId="{504DB33F-44A9-4F40-AB26-F6F363514D68}" srcOrd="6" destOrd="0" presId="urn:microsoft.com/office/officeart/2005/8/layout/default"/>
    <dgm:cxn modelId="{BDE6C458-1EA2-41A1-911B-4EA336D8C395}" type="presParOf" srcId="{224B6DA7-08E2-42D7-8C5E-DAB768F9084F}" destId="{C50760E6-5883-414F-A153-8CACEA6892EC}" srcOrd="7" destOrd="0" presId="urn:microsoft.com/office/officeart/2005/8/layout/default"/>
    <dgm:cxn modelId="{6BB2124A-B6D2-45A4-A034-4D1D256109E2}" type="presParOf" srcId="{224B6DA7-08E2-42D7-8C5E-DAB768F9084F}" destId="{298295A4-9A7B-49EB-ACB7-9F2CC375F048}" srcOrd="8"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087749BD-B461-4F6B-BC01-0682ED4F971B}" type="doc">
      <dgm:prSet loTypeId="urn:microsoft.com/office/officeart/2005/8/layout/process5" loCatId="process" qsTypeId="urn:microsoft.com/office/officeart/2005/8/quickstyle/simple1" qsCatId="simple" csTypeId="urn:microsoft.com/office/officeart/2005/8/colors/accent1_2" csCatId="accent1" phldr="1"/>
      <dgm:spPr/>
      <dgm:t>
        <a:bodyPr/>
        <a:lstStyle/>
        <a:p>
          <a:endParaRPr lang="en-US"/>
        </a:p>
      </dgm:t>
    </dgm:pt>
    <dgm:pt modelId="{31318C2E-ED8F-4D7C-921C-B94B359D3799}">
      <dgm:prSet phldrT="[Text]" custT="1"/>
      <dgm:spPr>
        <a:solidFill>
          <a:schemeClr val="accent2">
            <a:lumMod val="20000"/>
            <a:lumOff val="80000"/>
          </a:schemeClr>
        </a:solidFill>
        <a:ln>
          <a:solidFill>
            <a:schemeClr val="tx1"/>
          </a:solidFill>
        </a:ln>
      </dgm:spPr>
      <dgm:t>
        <a:bodyPr/>
        <a:lstStyle/>
        <a:p>
          <a:r>
            <a:rPr lang="en-US" sz="2400" dirty="0">
              <a:solidFill>
                <a:schemeClr val="tx1"/>
              </a:solidFill>
            </a:rPr>
            <a:t>Use of new technologies</a:t>
          </a:r>
        </a:p>
      </dgm:t>
    </dgm:pt>
    <dgm:pt modelId="{FBD739A8-BA17-440C-8EDC-22B2F4FF7073}" type="parTrans" cxnId="{C6E12C5D-234E-4DAA-BBB0-CAE6E55A7AD5}">
      <dgm:prSet/>
      <dgm:spPr/>
      <dgm:t>
        <a:bodyPr/>
        <a:lstStyle/>
        <a:p>
          <a:endParaRPr lang="en-US"/>
        </a:p>
      </dgm:t>
    </dgm:pt>
    <dgm:pt modelId="{D96CFEA2-F7E5-40F2-A424-A241CD5B404D}" type="sibTrans" cxnId="{C6E12C5D-234E-4DAA-BBB0-CAE6E55A7AD5}">
      <dgm:prSet/>
      <dgm:spPr>
        <a:solidFill>
          <a:schemeClr val="accent2">
            <a:lumMod val="75000"/>
          </a:schemeClr>
        </a:solidFill>
        <a:ln>
          <a:solidFill>
            <a:schemeClr val="tx1"/>
          </a:solidFill>
        </a:ln>
      </dgm:spPr>
      <dgm:t>
        <a:bodyPr/>
        <a:lstStyle/>
        <a:p>
          <a:endParaRPr lang="en-US"/>
        </a:p>
      </dgm:t>
    </dgm:pt>
    <dgm:pt modelId="{BF28BA85-9EA0-443F-98EC-1DEEF989F5B4}">
      <dgm:prSet phldrT="[Text]" custT="1"/>
      <dgm:spPr>
        <a:solidFill>
          <a:schemeClr val="accent2">
            <a:lumMod val="40000"/>
            <a:lumOff val="60000"/>
          </a:schemeClr>
        </a:solidFill>
        <a:ln>
          <a:solidFill>
            <a:schemeClr val="tx1"/>
          </a:solidFill>
        </a:ln>
      </dgm:spPr>
      <dgm:t>
        <a:bodyPr/>
        <a:lstStyle/>
        <a:p>
          <a:r>
            <a:rPr lang="en-US" sz="2400" dirty="0">
              <a:solidFill>
                <a:schemeClr val="tx1"/>
              </a:solidFill>
            </a:rPr>
            <a:t>Mobile phones</a:t>
          </a:r>
        </a:p>
      </dgm:t>
    </dgm:pt>
    <dgm:pt modelId="{AAC35A51-4313-45CA-A853-67DB78D015FE}" type="parTrans" cxnId="{2CCCA3AD-39F7-4BBD-A3F0-FF1435323ABF}">
      <dgm:prSet/>
      <dgm:spPr/>
      <dgm:t>
        <a:bodyPr/>
        <a:lstStyle/>
        <a:p>
          <a:endParaRPr lang="en-US"/>
        </a:p>
      </dgm:t>
    </dgm:pt>
    <dgm:pt modelId="{74B54FC7-E5F2-45D9-93F5-C9A1B8160E9E}" type="sibTrans" cxnId="{2CCCA3AD-39F7-4BBD-A3F0-FF1435323ABF}">
      <dgm:prSet/>
      <dgm:spPr>
        <a:solidFill>
          <a:schemeClr val="accent2">
            <a:lumMod val="75000"/>
          </a:schemeClr>
        </a:solidFill>
        <a:ln>
          <a:solidFill>
            <a:schemeClr val="tx1"/>
          </a:solidFill>
        </a:ln>
      </dgm:spPr>
      <dgm:t>
        <a:bodyPr/>
        <a:lstStyle/>
        <a:p>
          <a:endParaRPr lang="en-US"/>
        </a:p>
      </dgm:t>
    </dgm:pt>
    <dgm:pt modelId="{5F5469CD-07E7-473F-8255-72B797AD6D7E}">
      <dgm:prSet phldrT="[Text]" custT="1"/>
      <dgm:spPr>
        <a:solidFill>
          <a:schemeClr val="accent2">
            <a:lumMod val="60000"/>
            <a:lumOff val="40000"/>
          </a:schemeClr>
        </a:solidFill>
        <a:ln>
          <a:solidFill>
            <a:schemeClr val="tx1"/>
          </a:solidFill>
        </a:ln>
      </dgm:spPr>
      <dgm:t>
        <a:bodyPr/>
        <a:lstStyle/>
        <a:p>
          <a:r>
            <a:rPr lang="en-US" sz="2400" dirty="0">
              <a:solidFill>
                <a:schemeClr val="tx1"/>
              </a:solidFill>
            </a:rPr>
            <a:t>Alcohol/drugs</a:t>
          </a:r>
        </a:p>
      </dgm:t>
    </dgm:pt>
    <dgm:pt modelId="{B91970BE-1E34-4922-B3C6-59145835A2F7}" type="parTrans" cxnId="{E58D3CDD-A5D6-4BA3-AB52-E8316BA68ED0}">
      <dgm:prSet/>
      <dgm:spPr/>
      <dgm:t>
        <a:bodyPr/>
        <a:lstStyle/>
        <a:p>
          <a:endParaRPr lang="en-US"/>
        </a:p>
      </dgm:t>
    </dgm:pt>
    <dgm:pt modelId="{B083FA3A-9CF9-4E58-88F8-4320A81AEA1A}" type="sibTrans" cxnId="{E58D3CDD-A5D6-4BA3-AB52-E8316BA68ED0}">
      <dgm:prSet/>
      <dgm:spPr>
        <a:solidFill>
          <a:schemeClr val="accent2">
            <a:lumMod val="75000"/>
          </a:schemeClr>
        </a:solidFill>
        <a:ln>
          <a:solidFill>
            <a:schemeClr val="tx1"/>
          </a:solidFill>
        </a:ln>
      </dgm:spPr>
      <dgm:t>
        <a:bodyPr/>
        <a:lstStyle/>
        <a:p>
          <a:endParaRPr lang="en-US"/>
        </a:p>
      </dgm:t>
    </dgm:pt>
    <dgm:pt modelId="{04D5B4EC-41AA-47A9-9CA3-69B3368CDE90}">
      <dgm:prSet phldrT="[Text]" custT="1"/>
      <dgm:spPr>
        <a:solidFill>
          <a:schemeClr val="accent2">
            <a:lumMod val="20000"/>
            <a:lumOff val="80000"/>
          </a:schemeClr>
        </a:solidFill>
        <a:ln>
          <a:solidFill>
            <a:schemeClr val="tx1"/>
          </a:solidFill>
        </a:ln>
      </dgm:spPr>
      <dgm:t>
        <a:bodyPr/>
        <a:lstStyle/>
        <a:p>
          <a:r>
            <a:rPr lang="en-US" sz="2400" dirty="0">
              <a:solidFill>
                <a:schemeClr val="tx1"/>
              </a:solidFill>
            </a:rPr>
            <a:t>Money/ gifts</a:t>
          </a:r>
        </a:p>
      </dgm:t>
    </dgm:pt>
    <dgm:pt modelId="{7430C0AD-B21C-4ECF-892B-486B00D564FA}" type="parTrans" cxnId="{58C8C57A-9435-452A-A721-613556350929}">
      <dgm:prSet/>
      <dgm:spPr/>
      <dgm:t>
        <a:bodyPr/>
        <a:lstStyle/>
        <a:p>
          <a:endParaRPr lang="en-US"/>
        </a:p>
      </dgm:t>
    </dgm:pt>
    <dgm:pt modelId="{53D5329B-2AEB-4D3A-B178-B9DDD271D0BA}" type="sibTrans" cxnId="{58C8C57A-9435-452A-A721-613556350929}">
      <dgm:prSet/>
      <dgm:spPr>
        <a:solidFill>
          <a:schemeClr val="accent2">
            <a:lumMod val="75000"/>
          </a:schemeClr>
        </a:solidFill>
        <a:ln>
          <a:solidFill>
            <a:schemeClr val="tx1"/>
          </a:solidFill>
        </a:ln>
      </dgm:spPr>
      <dgm:t>
        <a:bodyPr/>
        <a:lstStyle/>
        <a:p>
          <a:endParaRPr lang="en-US"/>
        </a:p>
      </dgm:t>
    </dgm:pt>
    <dgm:pt modelId="{39A42A9A-10E0-46A4-81FE-BC7AAE8FE160}">
      <dgm:prSet phldrT="[Text]" custT="1"/>
      <dgm:spPr>
        <a:solidFill>
          <a:schemeClr val="accent2">
            <a:lumMod val="40000"/>
            <a:lumOff val="60000"/>
          </a:schemeClr>
        </a:solidFill>
        <a:ln>
          <a:solidFill>
            <a:schemeClr val="tx1"/>
          </a:solidFill>
        </a:ln>
      </dgm:spPr>
      <dgm:t>
        <a:bodyPr/>
        <a:lstStyle/>
        <a:p>
          <a:r>
            <a:rPr lang="en-US" sz="2400" dirty="0">
              <a:solidFill>
                <a:schemeClr val="tx1"/>
              </a:solidFill>
            </a:rPr>
            <a:t>Blackmail – ‘Sexting’</a:t>
          </a:r>
        </a:p>
      </dgm:t>
    </dgm:pt>
    <dgm:pt modelId="{E0AFA9FB-3C6E-432E-B765-036F8223473A}" type="parTrans" cxnId="{CA0E465B-DA59-4778-AC5B-D97BD6CD3285}">
      <dgm:prSet/>
      <dgm:spPr/>
      <dgm:t>
        <a:bodyPr/>
        <a:lstStyle/>
        <a:p>
          <a:endParaRPr lang="en-US"/>
        </a:p>
      </dgm:t>
    </dgm:pt>
    <dgm:pt modelId="{811BDA3C-BB76-4923-A5C0-25B91A5FBDA6}" type="sibTrans" cxnId="{CA0E465B-DA59-4778-AC5B-D97BD6CD3285}">
      <dgm:prSet/>
      <dgm:spPr>
        <a:solidFill>
          <a:schemeClr val="accent2">
            <a:lumMod val="75000"/>
          </a:schemeClr>
        </a:solidFill>
        <a:ln>
          <a:solidFill>
            <a:schemeClr val="tx1"/>
          </a:solidFill>
        </a:ln>
      </dgm:spPr>
      <dgm:t>
        <a:bodyPr/>
        <a:lstStyle/>
        <a:p>
          <a:endParaRPr lang="en-US"/>
        </a:p>
      </dgm:t>
    </dgm:pt>
    <dgm:pt modelId="{621A43D9-ABEE-453F-B051-F649DAFA049F}">
      <dgm:prSet phldrT="[Text]" custT="1"/>
      <dgm:spPr>
        <a:solidFill>
          <a:schemeClr val="accent2">
            <a:lumMod val="60000"/>
            <a:lumOff val="40000"/>
          </a:schemeClr>
        </a:solidFill>
        <a:ln>
          <a:solidFill>
            <a:schemeClr val="tx1"/>
          </a:solidFill>
        </a:ln>
      </dgm:spPr>
      <dgm:t>
        <a:bodyPr/>
        <a:lstStyle/>
        <a:p>
          <a:r>
            <a:rPr lang="en-US" sz="2400" dirty="0">
              <a:solidFill>
                <a:schemeClr val="tx1"/>
              </a:solidFill>
            </a:rPr>
            <a:t>‘Love’</a:t>
          </a:r>
        </a:p>
      </dgm:t>
    </dgm:pt>
    <dgm:pt modelId="{250DDE41-0F1A-4955-B5AC-D8B1B8FEF1EC}" type="parTrans" cxnId="{18C56AE9-7E21-49FD-A6B0-1F869CEA91D1}">
      <dgm:prSet/>
      <dgm:spPr/>
      <dgm:t>
        <a:bodyPr/>
        <a:lstStyle/>
        <a:p>
          <a:endParaRPr lang="en-US"/>
        </a:p>
      </dgm:t>
    </dgm:pt>
    <dgm:pt modelId="{1DF96FB7-4B13-4870-A383-CD9753C3318E}" type="sibTrans" cxnId="{18C56AE9-7E21-49FD-A6B0-1F869CEA91D1}">
      <dgm:prSet/>
      <dgm:spPr/>
      <dgm:t>
        <a:bodyPr/>
        <a:lstStyle/>
        <a:p>
          <a:endParaRPr lang="en-US"/>
        </a:p>
      </dgm:t>
    </dgm:pt>
    <dgm:pt modelId="{BFFB5BB6-DE80-418A-AE6E-6C5756E39B4F}" type="pres">
      <dgm:prSet presAssocID="{087749BD-B461-4F6B-BC01-0682ED4F971B}" presName="diagram" presStyleCnt="0">
        <dgm:presLayoutVars>
          <dgm:dir/>
          <dgm:resizeHandles val="exact"/>
        </dgm:presLayoutVars>
      </dgm:prSet>
      <dgm:spPr/>
    </dgm:pt>
    <dgm:pt modelId="{0F672F67-2A4C-4ACC-9214-9A9EBDD9F3E5}" type="pres">
      <dgm:prSet presAssocID="{31318C2E-ED8F-4D7C-921C-B94B359D3799}" presName="node" presStyleLbl="node1" presStyleIdx="0" presStyleCnt="6">
        <dgm:presLayoutVars>
          <dgm:bulletEnabled val="1"/>
        </dgm:presLayoutVars>
      </dgm:prSet>
      <dgm:spPr/>
    </dgm:pt>
    <dgm:pt modelId="{46F6BB30-DC4F-48F3-BA2E-B19579FBEB14}" type="pres">
      <dgm:prSet presAssocID="{D96CFEA2-F7E5-40F2-A424-A241CD5B404D}" presName="sibTrans" presStyleLbl="sibTrans2D1" presStyleIdx="0" presStyleCnt="5"/>
      <dgm:spPr/>
    </dgm:pt>
    <dgm:pt modelId="{F690DC44-602C-49EA-8F8B-7927BBEFF2BC}" type="pres">
      <dgm:prSet presAssocID="{D96CFEA2-F7E5-40F2-A424-A241CD5B404D}" presName="connectorText" presStyleLbl="sibTrans2D1" presStyleIdx="0" presStyleCnt="5"/>
      <dgm:spPr/>
    </dgm:pt>
    <dgm:pt modelId="{80A1CD88-B7EF-4146-A8FD-B906FDD85544}" type="pres">
      <dgm:prSet presAssocID="{BF28BA85-9EA0-443F-98EC-1DEEF989F5B4}" presName="node" presStyleLbl="node1" presStyleIdx="1" presStyleCnt="6">
        <dgm:presLayoutVars>
          <dgm:bulletEnabled val="1"/>
        </dgm:presLayoutVars>
      </dgm:prSet>
      <dgm:spPr/>
    </dgm:pt>
    <dgm:pt modelId="{2274D4B6-7A9A-478F-B31A-56D70F5765A0}" type="pres">
      <dgm:prSet presAssocID="{74B54FC7-E5F2-45D9-93F5-C9A1B8160E9E}" presName="sibTrans" presStyleLbl="sibTrans2D1" presStyleIdx="1" presStyleCnt="5"/>
      <dgm:spPr/>
    </dgm:pt>
    <dgm:pt modelId="{CB2FBFC9-D133-4A8B-8CFE-9DD0B772D845}" type="pres">
      <dgm:prSet presAssocID="{74B54FC7-E5F2-45D9-93F5-C9A1B8160E9E}" presName="connectorText" presStyleLbl="sibTrans2D1" presStyleIdx="1" presStyleCnt="5"/>
      <dgm:spPr/>
    </dgm:pt>
    <dgm:pt modelId="{7D002D99-5A59-4EBB-B793-C0D9F9499C4A}" type="pres">
      <dgm:prSet presAssocID="{5F5469CD-07E7-473F-8255-72B797AD6D7E}" presName="node" presStyleLbl="node1" presStyleIdx="2" presStyleCnt="6">
        <dgm:presLayoutVars>
          <dgm:bulletEnabled val="1"/>
        </dgm:presLayoutVars>
      </dgm:prSet>
      <dgm:spPr/>
    </dgm:pt>
    <dgm:pt modelId="{CB8769B5-B0F9-4FA8-BBF7-0D1F09B79FF1}" type="pres">
      <dgm:prSet presAssocID="{B083FA3A-9CF9-4E58-88F8-4320A81AEA1A}" presName="sibTrans" presStyleLbl="sibTrans2D1" presStyleIdx="2" presStyleCnt="5"/>
      <dgm:spPr/>
    </dgm:pt>
    <dgm:pt modelId="{151563CC-93F5-44DE-973A-5001AB09E06D}" type="pres">
      <dgm:prSet presAssocID="{B083FA3A-9CF9-4E58-88F8-4320A81AEA1A}" presName="connectorText" presStyleLbl="sibTrans2D1" presStyleIdx="2" presStyleCnt="5"/>
      <dgm:spPr/>
    </dgm:pt>
    <dgm:pt modelId="{602F41FD-8C5C-43E2-8F69-B46582EA5DEF}" type="pres">
      <dgm:prSet presAssocID="{04D5B4EC-41AA-47A9-9CA3-69B3368CDE90}" presName="node" presStyleLbl="node1" presStyleIdx="3" presStyleCnt="6">
        <dgm:presLayoutVars>
          <dgm:bulletEnabled val="1"/>
        </dgm:presLayoutVars>
      </dgm:prSet>
      <dgm:spPr/>
    </dgm:pt>
    <dgm:pt modelId="{B4F1208A-F71F-4A7B-A7AA-D8A3CC954717}" type="pres">
      <dgm:prSet presAssocID="{53D5329B-2AEB-4D3A-B178-B9DDD271D0BA}" presName="sibTrans" presStyleLbl="sibTrans2D1" presStyleIdx="3" presStyleCnt="5"/>
      <dgm:spPr/>
    </dgm:pt>
    <dgm:pt modelId="{986322A9-950B-470A-9155-6E8A66E6818B}" type="pres">
      <dgm:prSet presAssocID="{53D5329B-2AEB-4D3A-B178-B9DDD271D0BA}" presName="connectorText" presStyleLbl="sibTrans2D1" presStyleIdx="3" presStyleCnt="5"/>
      <dgm:spPr/>
    </dgm:pt>
    <dgm:pt modelId="{040D23DA-3531-4CBB-BE73-216C91D2F975}" type="pres">
      <dgm:prSet presAssocID="{39A42A9A-10E0-46A4-81FE-BC7AAE8FE160}" presName="node" presStyleLbl="node1" presStyleIdx="4" presStyleCnt="6">
        <dgm:presLayoutVars>
          <dgm:bulletEnabled val="1"/>
        </dgm:presLayoutVars>
      </dgm:prSet>
      <dgm:spPr/>
    </dgm:pt>
    <dgm:pt modelId="{DEA7F57F-708C-4D16-A340-BDF3BA133C7B}" type="pres">
      <dgm:prSet presAssocID="{811BDA3C-BB76-4923-A5C0-25B91A5FBDA6}" presName="sibTrans" presStyleLbl="sibTrans2D1" presStyleIdx="4" presStyleCnt="5"/>
      <dgm:spPr/>
    </dgm:pt>
    <dgm:pt modelId="{753A1CA9-AA1C-4D24-9FF2-64F1198410BB}" type="pres">
      <dgm:prSet presAssocID="{811BDA3C-BB76-4923-A5C0-25B91A5FBDA6}" presName="connectorText" presStyleLbl="sibTrans2D1" presStyleIdx="4" presStyleCnt="5"/>
      <dgm:spPr/>
    </dgm:pt>
    <dgm:pt modelId="{2E096490-97D5-41D5-92E9-B38C2E20FA66}" type="pres">
      <dgm:prSet presAssocID="{621A43D9-ABEE-453F-B051-F649DAFA049F}" presName="node" presStyleLbl="node1" presStyleIdx="5" presStyleCnt="6">
        <dgm:presLayoutVars>
          <dgm:bulletEnabled val="1"/>
        </dgm:presLayoutVars>
      </dgm:prSet>
      <dgm:spPr/>
    </dgm:pt>
  </dgm:ptLst>
  <dgm:cxnLst>
    <dgm:cxn modelId="{6A66F726-4A4A-4F03-8FEE-57BC82F4F9D2}" type="presOf" srcId="{04D5B4EC-41AA-47A9-9CA3-69B3368CDE90}" destId="{602F41FD-8C5C-43E2-8F69-B46582EA5DEF}" srcOrd="0" destOrd="0" presId="urn:microsoft.com/office/officeart/2005/8/layout/process5"/>
    <dgm:cxn modelId="{CA0E465B-DA59-4778-AC5B-D97BD6CD3285}" srcId="{087749BD-B461-4F6B-BC01-0682ED4F971B}" destId="{39A42A9A-10E0-46A4-81FE-BC7AAE8FE160}" srcOrd="4" destOrd="0" parTransId="{E0AFA9FB-3C6E-432E-B765-036F8223473A}" sibTransId="{811BDA3C-BB76-4923-A5C0-25B91A5FBDA6}"/>
    <dgm:cxn modelId="{C6E12C5D-234E-4DAA-BBB0-CAE6E55A7AD5}" srcId="{087749BD-B461-4F6B-BC01-0682ED4F971B}" destId="{31318C2E-ED8F-4D7C-921C-B94B359D3799}" srcOrd="0" destOrd="0" parTransId="{FBD739A8-BA17-440C-8EDC-22B2F4FF7073}" sibTransId="{D96CFEA2-F7E5-40F2-A424-A241CD5B404D}"/>
    <dgm:cxn modelId="{60F7F664-BB4D-43E0-9A85-C534803785A6}" type="presOf" srcId="{74B54FC7-E5F2-45D9-93F5-C9A1B8160E9E}" destId="{2274D4B6-7A9A-478F-B31A-56D70F5765A0}" srcOrd="0" destOrd="0" presId="urn:microsoft.com/office/officeart/2005/8/layout/process5"/>
    <dgm:cxn modelId="{16D1DC6A-DD01-4F66-906C-EB65E43AFF2D}" type="presOf" srcId="{39A42A9A-10E0-46A4-81FE-BC7AAE8FE160}" destId="{040D23DA-3531-4CBB-BE73-216C91D2F975}" srcOrd="0" destOrd="0" presId="urn:microsoft.com/office/officeart/2005/8/layout/process5"/>
    <dgm:cxn modelId="{D89B144E-23D9-4B01-B4AD-1C39946B2A09}" type="presOf" srcId="{B083FA3A-9CF9-4E58-88F8-4320A81AEA1A}" destId="{151563CC-93F5-44DE-973A-5001AB09E06D}" srcOrd="1" destOrd="0" presId="urn:microsoft.com/office/officeart/2005/8/layout/process5"/>
    <dgm:cxn modelId="{9C80E44E-0090-448E-8862-898C56818DE5}" type="presOf" srcId="{B083FA3A-9CF9-4E58-88F8-4320A81AEA1A}" destId="{CB8769B5-B0F9-4FA8-BBF7-0D1F09B79FF1}" srcOrd="0" destOrd="0" presId="urn:microsoft.com/office/officeart/2005/8/layout/process5"/>
    <dgm:cxn modelId="{7C4A8172-913B-4547-B859-03033F240E00}" type="presOf" srcId="{811BDA3C-BB76-4923-A5C0-25B91A5FBDA6}" destId="{DEA7F57F-708C-4D16-A340-BDF3BA133C7B}" srcOrd="0" destOrd="0" presId="urn:microsoft.com/office/officeart/2005/8/layout/process5"/>
    <dgm:cxn modelId="{D3526C53-4D5B-4B4D-A72B-88758F62AB5A}" type="presOf" srcId="{811BDA3C-BB76-4923-A5C0-25B91A5FBDA6}" destId="{753A1CA9-AA1C-4D24-9FF2-64F1198410BB}" srcOrd="1" destOrd="0" presId="urn:microsoft.com/office/officeart/2005/8/layout/process5"/>
    <dgm:cxn modelId="{4F640C75-92EB-453C-A41A-9F86328C70A1}" type="presOf" srcId="{D96CFEA2-F7E5-40F2-A424-A241CD5B404D}" destId="{46F6BB30-DC4F-48F3-BA2E-B19579FBEB14}" srcOrd="0" destOrd="0" presId="urn:microsoft.com/office/officeart/2005/8/layout/process5"/>
    <dgm:cxn modelId="{58C8C57A-9435-452A-A721-613556350929}" srcId="{087749BD-B461-4F6B-BC01-0682ED4F971B}" destId="{04D5B4EC-41AA-47A9-9CA3-69B3368CDE90}" srcOrd="3" destOrd="0" parTransId="{7430C0AD-B21C-4ECF-892B-486B00D564FA}" sibTransId="{53D5329B-2AEB-4D3A-B178-B9DDD271D0BA}"/>
    <dgm:cxn modelId="{31A13E90-18A7-4F2B-BEBA-0BD49D4D890C}" type="presOf" srcId="{621A43D9-ABEE-453F-B051-F649DAFA049F}" destId="{2E096490-97D5-41D5-92E9-B38C2E20FA66}" srcOrd="0" destOrd="0" presId="urn:microsoft.com/office/officeart/2005/8/layout/process5"/>
    <dgm:cxn modelId="{1DE01F92-3499-42AA-B954-0D6BE5737642}" type="presOf" srcId="{5F5469CD-07E7-473F-8255-72B797AD6D7E}" destId="{7D002D99-5A59-4EBB-B793-C0D9F9499C4A}" srcOrd="0" destOrd="0" presId="urn:microsoft.com/office/officeart/2005/8/layout/process5"/>
    <dgm:cxn modelId="{2CCCA3AD-39F7-4BBD-A3F0-FF1435323ABF}" srcId="{087749BD-B461-4F6B-BC01-0682ED4F971B}" destId="{BF28BA85-9EA0-443F-98EC-1DEEF989F5B4}" srcOrd="1" destOrd="0" parTransId="{AAC35A51-4313-45CA-A853-67DB78D015FE}" sibTransId="{74B54FC7-E5F2-45D9-93F5-C9A1B8160E9E}"/>
    <dgm:cxn modelId="{4C347CCF-5540-4C30-94E3-C97A51E88E57}" type="presOf" srcId="{BF28BA85-9EA0-443F-98EC-1DEEF989F5B4}" destId="{80A1CD88-B7EF-4146-A8FD-B906FDD85544}" srcOrd="0" destOrd="0" presId="urn:microsoft.com/office/officeart/2005/8/layout/process5"/>
    <dgm:cxn modelId="{33FAB9D5-DCBB-446A-AB2B-3889CD714967}" type="presOf" srcId="{53D5329B-2AEB-4D3A-B178-B9DDD271D0BA}" destId="{986322A9-950B-470A-9155-6E8A66E6818B}" srcOrd="1" destOrd="0" presId="urn:microsoft.com/office/officeart/2005/8/layout/process5"/>
    <dgm:cxn modelId="{E58D3CDD-A5D6-4BA3-AB52-E8316BA68ED0}" srcId="{087749BD-B461-4F6B-BC01-0682ED4F971B}" destId="{5F5469CD-07E7-473F-8255-72B797AD6D7E}" srcOrd="2" destOrd="0" parTransId="{B91970BE-1E34-4922-B3C6-59145835A2F7}" sibTransId="{B083FA3A-9CF9-4E58-88F8-4320A81AEA1A}"/>
    <dgm:cxn modelId="{18C56AE9-7E21-49FD-A6B0-1F869CEA91D1}" srcId="{087749BD-B461-4F6B-BC01-0682ED4F971B}" destId="{621A43D9-ABEE-453F-B051-F649DAFA049F}" srcOrd="5" destOrd="0" parTransId="{250DDE41-0F1A-4955-B5AC-D8B1B8FEF1EC}" sibTransId="{1DF96FB7-4B13-4870-A383-CD9753C3318E}"/>
    <dgm:cxn modelId="{A22A7AED-EAB8-4F9F-872C-315A4786C224}" type="presOf" srcId="{087749BD-B461-4F6B-BC01-0682ED4F971B}" destId="{BFFB5BB6-DE80-418A-AE6E-6C5756E39B4F}" srcOrd="0" destOrd="0" presId="urn:microsoft.com/office/officeart/2005/8/layout/process5"/>
    <dgm:cxn modelId="{7D6750F7-FAA2-455F-8292-CDA9ECA338E4}" type="presOf" srcId="{D96CFEA2-F7E5-40F2-A424-A241CD5B404D}" destId="{F690DC44-602C-49EA-8F8B-7927BBEFF2BC}" srcOrd="1" destOrd="0" presId="urn:microsoft.com/office/officeart/2005/8/layout/process5"/>
    <dgm:cxn modelId="{E41E8BFB-E271-46DF-8897-11AF78F6FCF5}" type="presOf" srcId="{74B54FC7-E5F2-45D9-93F5-C9A1B8160E9E}" destId="{CB2FBFC9-D133-4A8B-8CFE-9DD0B772D845}" srcOrd="1" destOrd="0" presId="urn:microsoft.com/office/officeart/2005/8/layout/process5"/>
    <dgm:cxn modelId="{F65BDFFC-40A7-46E8-93C5-B5777297EB48}" type="presOf" srcId="{31318C2E-ED8F-4D7C-921C-B94B359D3799}" destId="{0F672F67-2A4C-4ACC-9214-9A9EBDD9F3E5}" srcOrd="0" destOrd="0" presId="urn:microsoft.com/office/officeart/2005/8/layout/process5"/>
    <dgm:cxn modelId="{322FAEFF-E943-459A-9E04-24EAB7BD8512}" type="presOf" srcId="{53D5329B-2AEB-4D3A-B178-B9DDD271D0BA}" destId="{B4F1208A-F71F-4A7B-A7AA-D8A3CC954717}" srcOrd="0" destOrd="0" presId="urn:microsoft.com/office/officeart/2005/8/layout/process5"/>
    <dgm:cxn modelId="{F666EE9E-CB61-434A-A62D-5AF156B050FC}" type="presParOf" srcId="{BFFB5BB6-DE80-418A-AE6E-6C5756E39B4F}" destId="{0F672F67-2A4C-4ACC-9214-9A9EBDD9F3E5}" srcOrd="0" destOrd="0" presId="urn:microsoft.com/office/officeart/2005/8/layout/process5"/>
    <dgm:cxn modelId="{86A12CBE-DC48-4107-B4DE-C5449600442D}" type="presParOf" srcId="{BFFB5BB6-DE80-418A-AE6E-6C5756E39B4F}" destId="{46F6BB30-DC4F-48F3-BA2E-B19579FBEB14}" srcOrd="1" destOrd="0" presId="urn:microsoft.com/office/officeart/2005/8/layout/process5"/>
    <dgm:cxn modelId="{4EF3FDC4-AC37-40FE-B28D-E2AD99C9C6EB}" type="presParOf" srcId="{46F6BB30-DC4F-48F3-BA2E-B19579FBEB14}" destId="{F690DC44-602C-49EA-8F8B-7927BBEFF2BC}" srcOrd="0" destOrd="0" presId="urn:microsoft.com/office/officeart/2005/8/layout/process5"/>
    <dgm:cxn modelId="{C128A56F-3559-4BB6-8BDB-CC22A8AEAC97}" type="presParOf" srcId="{BFFB5BB6-DE80-418A-AE6E-6C5756E39B4F}" destId="{80A1CD88-B7EF-4146-A8FD-B906FDD85544}" srcOrd="2" destOrd="0" presId="urn:microsoft.com/office/officeart/2005/8/layout/process5"/>
    <dgm:cxn modelId="{213D33A6-BF67-4163-871E-16207EEEF1A3}" type="presParOf" srcId="{BFFB5BB6-DE80-418A-AE6E-6C5756E39B4F}" destId="{2274D4B6-7A9A-478F-B31A-56D70F5765A0}" srcOrd="3" destOrd="0" presId="urn:microsoft.com/office/officeart/2005/8/layout/process5"/>
    <dgm:cxn modelId="{29E0BA14-AAF0-439F-AB0E-F62E4C09F2CE}" type="presParOf" srcId="{2274D4B6-7A9A-478F-B31A-56D70F5765A0}" destId="{CB2FBFC9-D133-4A8B-8CFE-9DD0B772D845}" srcOrd="0" destOrd="0" presId="urn:microsoft.com/office/officeart/2005/8/layout/process5"/>
    <dgm:cxn modelId="{48430413-B899-477A-9B29-95E0E69FD292}" type="presParOf" srcId="{BFFB5BB6-DE80-418A-AE6E-6C5756E39B4F}" destId="{7D002D99-5A59-4EBB-B793-C0D9F9499C4A}" srcOrd="4" destOrd="0" presId="urn:microsoft.com/office/officeart/2005/8/layout/process5"/>
    <dgm:cxn modelId="{5750861F-C4A2-455A-81F9-6E698733C85B}" type="presParOf" srcId="{BFFB5BB6-DE80-418A-AE6E-6C5756E39B4F}" destId="{CB8769B5-B0F9-4FA8-BBF7-0D1F09B79FF1}" srcOrd="5" destOrd="0" presId="urn:microsoft.com/office/officeart/2005/8/layout/process5"/>
    <dgm:cxn modelId="{F1D71B55-22B5-4D69-A17D-4CE96A46349B}" type="presParOf" srcId="{CB8769B5-B0F9-4FA8-BBF7-0D1F09B79FF1}" destId="{151563CC-93F5-44DE-973A-5001AB09E06D}" srcOrd="0" destOrd="0" presId="urn:microsoft.com/office/officeart/2005/8/layout/process5"/>
    <dgm:cxn modelId="{0B68181B-E659-48F4-8F4A-883FC296166B}" type="presParOf" srcId="{BFFB5BB6-DE80-418A-AE6E-6C5756E39B4F}" destId="{602F41FD-8C5C-43E2-8F69-B46582EA5DEF}" srcOrd="6" destOrd="0" presId="urn:microsoft.com/office/officeart/2005/8/layout/process5"/>
    <dgm:cxn modelId="{3DD6EC6C-A373-4A2B-87EA-6F29FFA5D3E6}" type="presParOf" srcId="{BFFB5BB6-DE80-418A-AE6E-6C5756E39B4F}" destId="{B4F1208A-F71F-4A7B-A7AA-D8A3CC954717}" srcOrd="7" destOrd="0" presId="urn:microsoft.com/office/officeart/2005/8/layout/process5"/>
    <dgm:cxn modelId="{7597F9E5-F2D5-4F13-A649-413DF6DCF4CB}" type="presParOf" srcId="{B4F1208A-F71F-4A7B-A7AA-D8A3CC954717}" destId="{986322A9-950B-470A-9155-6E8A66E6818B}" srcOrd="0" destOrd="0" presId="urn:microsoft.com/office/officeart/2005/8/layout/process5"/>
    <dgm:cxn modelId="{5AFB3A5C-DADF-4AD6-8357-8C4E8E83EA6D}" type="presParOf" srcId="{BFFB5BB6-DE80-418A-AE6E-6C5756E39B4F}" destId="{040D23DA-3531-4CBB-BE73-216C91D2F975}" srcOrd="8" destOrd="0" presId="urn:microsoft.com/office/officeart/2005/8/layout/process5"/>
    <dgm:cxn modelId="{B46F634F-8BEF-49B4-A85A-93F806CD159B}" type="presParOf" srcId="{BFFB5BB6-DE80-418A-AE6E-6C5756E39B4F}" destId="{DEA7F57F-708C-4D16-A340-BDF3BA133C7B}" srcOrd="9" destOrd="0" presId="urn:microsoft.com/office/officeart/2005/8/layout/process5"/>
    <dgm:cxn modelId="{1C1DC6A8-64A1-41E3-AC47-A7FC8519D219}" type="presParOf" srcId="{DEA7F57F-708C-4D16-A340-BDF3BA133C7B}" destId="{753A1CA9-AA1C-4D24-9FF2-64F1198410BB}" srcOrd="0" destOrd="0" presId="urn:microsoft.com/office/officeart/2005/8/layout/process5"/>
    <dgm:cxn modelId="{43F25FD6-A62C-4F61-ACD6-2AEA45B277C6}" type="presParOf" srcId="{BFFB5BB6-DE80-418A-AE6E-6C5756E39B4F}" destId="{2E096490-97D5-41D5-92E9-B38C2E20FA66}" srcOrd="10" destOrd="0" presId="urn:microsoft.com/office/officeart/2005/8/layout/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60A01EEE-511C-445C-BF39-CB13B7D4E605}" type="doc">
      <dgm:prSet loTypeId="urn:microsoft.com/office/officeart/2005/8/layout/pList2" loCatId="list" qsTypeId="urn:microsoft.com/office/officeart/2005/8/quickstyle/simple1" qsCatId="simple" csTypeId="urn:microsoft.com/office/officeart/2005/8/colors/accent1_2" csCatId="accent1" phldr="1"/>
      <dgm:spPr/>
    </dgm:pt>
    <dgm:pt modelId="{1EA39F41-E26E-497B-9F0A-01838ECB4406}">
      <dgm:prSet phldrT="[Text]" custT="1"/>
      <dgm:spPr>
        <a:solidFill>
          <a:schemeClr val="accent2">
            <a:lumMod val="20000"/>
            <a:lumOff val="80000"/>
          </a:schemeClr>
        </a:solidFill>
        <a:ln>
          <a:solidFill>
            <a:schemeClr val="tx1"/>
          </a:solidFill>
        </a:ln>
      </dgm:spPr>
      <dgm:t>
        <a:bodyPr/>
        <a:lstStyle/>
        <a:p>
          <a:r>
            <a:rPr lang="en-US" sz="2400" dirty="0">
              <a:solidFill>
                <a:schemeClr val="tx1"/>
              </a:solidFill>
            </a:rPr>
            <a:t>Peter Chapman, then 33 posed as a teenage boy on FB &amp; arranged to meet 17yr old Ashleigh Hall in County Durham in October 2009</a:t>
          </a:r>
        </a:p>
      </dgm:t>
    </dgm:pt>
    <dgm:pt modelId="{44305A56-0C23-4279-A5AB-F6361301EF74}" type="parTrans" cxnId="{AFE53BF6-1BD2-441D-9D8A-999F7D601CBF}">
      <dgm:prSet/>
      <dgm:spPr/>
      <dgm:t>
        <a:bodyPr/>
        <a:lstStyle/>
        <a:p>
          <a:endParaRPr lang="en-US"/>
        </a:p>
      </dgm:t>
    </dgm:pt>
    <dgm:pt modelId="{56CB3463-24B9-4675-AD56-FF2BDCD6F2DD}" type="sibTrans" cxnId="{AFE53BF6-1BD2-441D-9D8A-999F7D601CBF}">
      <dgm:prSet/>
      <dgm:spPr/>
      <dgm:t>
        <a:bodyPr/>
        <a:lstStyle/>
        <a:p>
          <a:endParaRPr lang="en-US"/>
        </a:p>
      </dgm:t>
    </dgm:pt>
    <dgm:pt modelId="{613035D8-30DA-4F4D-9CE7-227370BDA506}">
      <dgm:prSet phldrT="[Text]" custT="1"/>
      <dgm:spPr>
        <a:solidFill>
          <a:schemeClr val="accent2">
            <a:lumMod val="20000"/>
            <a:lumOff val="80000"/>
          </a:schemeClr>
        </a:solidFill>
        <a:ln>
          <a:solidFill>
            <a:schemeClr val="tx1"/>
          </a:solidFill>
        </a:ln>
      </dgm:spPr>
      <dgm:t>
        <a:bodyPr/>
        <a:lstStyle/>
        <a:p>
          <a:r>
            <a:rPr lang="en-US" sz="2400" dirty="0">
              <a:solidFill>
                <a:schemeClr val="tx1"/>
              </a:solidFill>
            </a:rPr>
            <a:t>He was jailed for a minimum of 35 years for her rape &amp; murder</a:t>
          </a:r>
        </a:p>
      </dgm:t>
    </dgm:pt>
    <dgm:pt modelId="{385B8F69-645B-410A-8157-30BCEA3CE816}" type="parTrans" cxnId="{87C8BE5C-6FE5-4C02-BFD5-B939830E7920}">
      <dgm:prSet/>
      <dgm:spPr/>
      <dgm:t>
        <a:bodyPr/>
        <a:lstStyle/>
        <a:p>
          <a:endParaRPr lang="en-US"/>
        </a:p>
      </dgm:t>
    </dgm:pt>
    <dgm:pt modelId="{818BC648-B479-4CEA-92F7-2D86CFBD41B0}" type="sibTrans" cxnId="{87C8BE5C-6FE5-4C02-BFD5-B939830E7920}">
      <dgm:prSet/>
      <dgm:spPr/>
      <dgm:t>
        <a:bodyPr/>
        <a:lstStyle/>
        <a:p>
          <a:endParaRPr lang="en-US"/>
        </a:p>
      </dgm:t>
    </dgm:pt>
    <dgm:pt modelId="{2E9E0EE6-6146-4C82-8309-FE90509C5C7F}" type="pres">
      <dgm:prSet presAssocID="{60A01EEE-511C-445C-BF39-CB13B7D4E605}" presName="Name0" presStyleCnt="0">
        <dgm:presLayoutVars>
          <dgm:dir/>
          <dgm:resizeHandles val="exact"/>
        </dgm:presLayoutVars>
      </dgm:prSet>
      <dgm:spPr/>
    </dgm:pt>
    <dgm:pt modelId="{324A08AF-4852-42BC-A2A1-490D206B23CA}" type="pres">
      <dgm:prSet presAssocID="{60A01EEE-511C-445C-BF39-CB13B7D4E605}" presName="bkgdShp" presStyleLbl="alignAccFollowNode1" presStyleIdx="0" presStyleCnt="1"/>
      <dgm:spPr>
        <a:solidFill>
          <a:schemeClr val="accent2">
            <a:lumMod val="60000"/>
            <a:lumOff val="40000"/>
            <a:alpha val="90000"/>
          </a:schemeClr>
        </a:solidFill>
        <a:ln>
          <a:solidFill>
            <a:schemeClr val="tx1">
              <a:alpha val="90000"/>
            </a:schemeClr>
          </a:solidFill>
        </a:ln>
      </dgm:spPr>
    </dgm:pt>
    <dgm:pt modelId="{85299E00-3D5D-41B8-BB04-B0FD71EBF275}" type="pres">
      <dgm:prSet presAssocID="{60A01EEE-511C-445C-BF39-CB13B7D4E605}" presName="linComp" presStyleCnt="0"/>
      <dgm:spPr/>
    </dgm:pt>
    <dgm:pt modelId="{393F55F4-B21F-43C8-B543-1872FEDA67AF}" type="pres">
      <dgm:prSet presAssocID="{1EA39F41-E26E-497B-9F0A-01838ECB4406}" presName="compNode" presStyleCnt="0"/>
      <dgm:spPr/>
    </dgm:pt>
    <dgm:pt modelId="{61DCD271-2BF5-4F62-A9F2-97E90A91A31E}" type="pres">
      <dgm:prSet presAssocID="{1EA39F41-E26E-497B-9F0A-01838ECB4406}" presName="node" presStyleLbl="node1" presStyleIdx="0" presStyleCnt="2">
        <dgm:presLayoutVars>
          <dgm:bulletEnabled val="1"/>
        </dgm:presLayoutVars>
      </dgm:prSet>
      <dgm:spPr/>
    </dgm:pt>
    <dgm:pt modelId="{C9135603-B09E-4DB7-B8F9-4BC6B81DC00C}" type="pres">
      <dgm:prSet presAssocID="{1EA39F41-E26E-497B-9F0A-01838ECB4406}" presName="invisiNode" presStyleLbl="node1" presStyleIdx="0" presStyleCnt="2"/>
      <dgm:spPr/>
    </dgm:pt>
    <dgm:pt modelId="{F31790C2-0FCF-44D9-96D7-B398359B7574}" type="pres">
      <dgm:prSet presAssocID="{1EA39F41-E26E-497B-9F0A-01838ECB4406}" presName="imagNode" presStyleLbl="fgImgPlace1" presStyleIdx="0" presStyleCnt="2" custScaleY="121689"/>
      <dgm:spPr>
        <a:blipFill rotWithShape="1">
          <a:blip xmlns:r="http://schemas.openxmlformats.org/officeDocument/2006/relationships" r:embed="rId1"/>
          <a:stretch>
            <a:fillRect/>
          </a:stretch>
        </a:blipFill>
        <a:ln>
          <a:solidFill>
            <a:schemeClr val="tx1"/>
          </a:solidFill>
        </a:ln>
      </dgm:spPr>
    </dgm:pt>
    <dgm:pt modelId="{DB6C5732-F626-4F7A-9349-19D8D4001851}" type="pres">
      <dgm:prSet presAssocID="{56CB3463-24B9-4675-AD56-FF2BDCD6F2DD}" presName="sibTrans" presStyleLbl="sibTrans2D1" presStyleIdx="0" presStyleCnt="0"/>
      <dgm:spPr/>
    </dgm:pt>
    <dgm:pt modelId="{F4086B0C-1F6B-49B8-A154-E3D67903AAFF}" type="pres">
      <dgm:prSet presAssocID="{613035D8-30DA-4F4D-9CE7-227370BDA506}" presName="compNode" presStyleCnt="0"/>
      <dgm:spPr/>
    </dgm:pt>
    <dgm:pt modelId="{42FD4736-F040-4B13-A256-21E207556295}" type="pres">
      <dgm:prSet presAssocID="{613035D8-30DA-4F4D-9CE7-227370BDA506}" presName="node" presStyleLbl="node1" presStyleIdx="1" presStyleCnt="2">
        <dgm:presLayoutVars>
          <dgm:bulletEnabled val="1"/>
        </dgm:presLayoutVars>
      </dgm:prSet>
      <dgm:spPr/>
    </dgm:pt>
    <dgm:pt modelId="{01AE22AC-E341-4FA0-9F09-C1B605225380}" type="pres">
      <dgm:prSet presAssocID="{613035D8-30DA-4F4D-9CE7-227370BDA506}" presName="invisiNode" presStyleLbl="node1" presStyleIdx="1" presStyleCnt="2"/>
      <dgm:spPr/>
    </dgm:pt>
    <dgm:pt modelId="{FBCB40A0-D972-432B-80D9-FEB28A2B31A0}" type="pres">
      <dgm:prSet presAssocID="{613035D8-30DA-4F4D-9CE7-227370BDA506}" presName="imagNode" presStyleLbl="fgImgPlace1" presStyleIdx="1" presStyleCnt="2" custScaleY="112966"/>
      <dgm:spPr>
        <a:blipFill rotWithShape="1">
          <a:blip xmlns:r="http://schemas.openxmlformats.org/officeDocument/2006/relationships" r:embed="rId2"/>
          <a:stretch>
            <a:fillRect/>
          </a:stretch>
        </a:blipFill>
        <a:ln>
          <a:solidFill>
            <a:schemeClr val="tx1"/>
          </a:solidFill>
        </a:ln>
      </dgm:spPr>
    </dgm:pt>
  </dgm:ptLst>
  <dgm:cxnLst>
    <dgm:cxn modelId="{A1E32B2D-E623-444B-B9D9-244FC1D6F722}" type="presOf" srcId="{56CB3463-24B9-4675-AD56-FF2BDCD6F2DD}" destId="{DB6C5732-F626-4F7A-9349-19D8D4001851}" srcOrd="0" destOrd="0" presId="urn:microsoft.com/office/officeart/2005/8/layout/pList2"/>
    <dgm:cxn modelId="{87C8BE5C-6FE5-4C02-BFD5-B939830E7920}" srcId="{60A01EEE-511C-445C-BF39-CB13B7D4E605}" destId="{613035D8-30DA-4F4D-9CE7-227370BDA506}" srcOrd="1" destOrd="0" parTransId="{385B8F69-645B-410A-8157-30BCEA3CE816}" sibTransId="{818BC648-B479-4CEA-92F7-2D86CFBD41B0}"/>
    <dgm:cxn modelId="{C9B55267-86AB-4923-80F0-73068A4FA204}" type="presOf" srcId="{613035D8-30DA-4F4D-9CE7-227370BDA506}" destId="{42FD4736-F040-4B13-A256-21E207556295}" srcOrd="0" destOrd="0" presId="urn:microsoft.com/office/officeart/2005/8/layout/pList2"/>
    <dgm:cxn modelId="{A90E4CB7-B214-40F3-9DC2-8E8D595754AA}" type="presOf" srcId="{1EA39F41-E26E-497B-9F0A-01838ECB4406}" destId="{61DCD271-2BF5-4F62-A9F2-97E90A91A31E}" srcOrd="0" destOrd="0" presId="urn:microsoft.com/office/officeart/2005/8/layout/pList2"/>
    <dgm:cxn modelId="{114999DE-1503-4BAE-9E0F-43E4A6151053}" type="presOf" srcId="{60A01EEE-511C-445C-BF39-CB13B7D4E605}" destId="{2E9E0EE6-6146-4C82-8309-FE90509C5C7F}" srcOrd="0" destOrd="0" presId="urn:microsoft.com/office/officeart/2005/8/layout/pList2"/>
    <dgm:cxn modelId="{AFE53BF6-1BD2-441D-9D8A-999F7D601CBF}" srcId="{60A01EEE-511C-445C-BF39-CB13B7D4E605}" destId="{1EA39F41-E26E-497B-9F0A-01838ECB4406}" srcOrd="0" destOrd="0" parTransId="{44305A56-0C23-4279-A5AB-F6361301EF74}" sibTransId="{56CB3463-24B9-4675-AD56-FF2BDCD6F2DD}"/>
    <dgm:cxn modelId="{772F8768-A4B5-4EBF-BCBC-AF6B0C45DC49}" type="presParOf" srcId="{2E9E0EE6-6146-4C82-8309-FE90509C5C7F}" destId="{324A08AF-4852-42BC-A2A1-490D206B23CA}" srcOrd="0" destOrd="0" presId="urn:microsoft.com/office/officeart/2005/8/layout/pList2"/>
    <dgm:cxn modelId="{3DCB62FA-4BEF-4548-AE09-88F40757FAF9}" type="presParOf" srcId="{2E9E0EE6-6146-4C82-8309-FE90509C5C7F}" destId="{85299E00-3D5D-41B8-BB04-B0FD71EBF275}" srcOrd="1" destOrd="0" presId="urn:microsoft.com/office/officeart/2005/8/layout/pList2"/>
    <dgm:cxn modelId="{056A4922-6192-4C62-A737-8D36D84EF54C}" type="presParOf" srcId="{85299E00-3D5D-41B8-BB04-B0FD71EBF275}" destId="{393F55F4-B21F-43C8-B543-1872FEDA67AF}" srcOrd="0" destOrd="0" presId="urn:microsoft.com/office/officeart/2005/8/layout/pList2"/>
    <dgm:cxn modelId="{D3790BFB-2E07-41B1-B799-3D9F39853149}" type="presParOf" srcId="{393F55F4-B21F-43C8-B543-1872FEDA67AF}" destId="{61DCD271-2BF5-4F62-A9F2-97E90A91A31E}" srcOrd="0" destOrd="0" presId="urn:microsoft.com/office/officeart/2005/8/layout/pList2"/>
    <dgm:cxn modelId="{A3D59236-00EA-431A-B846-EE2AE14EDC16}" type="presParOf" srcId="{393F55F4-B21F-43C8-B543-1872FEDA67AF}" destId="{C9135603-B09E-4DB7-B8F9-4BC6B81DC00C}" srcOrd="1" destOrd="0" presId="urn:microsoft.com/office/officeart/2005/8/layout/pList2"/>
    <dgm:cxn modelId="{41EC4140-180F-4456-A7AB-7FBF738D5FBB}" type="presParOf" srcId="{393F55F4-B21F-43C8-B543-1872FEDA67AF}" destId="{F31790C2-0FCF-44D9-96D7-B398359B7574}" srcOrd="2" destOrd="0" presId="urn:microsoft.com/office/officeart/2005/8/layout/pList2"/>
    <dgm:cxn modelId="{C280E4AB-47F0-4BDD-8228-24DC4A1EEB94}" type="presParOf" srcId="{85299E00-3D5D-41B8-BB04-B0FD71EBF275}" destId="{DB6C5732-F626-4F7A-9349-19D8D4001851}" srcOrd="1" destOrd="0" presId="urn:microsoft.com/office/officeart/2005/8/layout/pList2"/>
    <dgm:cxn modelId="{7FFADA42-11F6-4BE9-A9FD-49C839E03F06}" type="presParOf" srcId="{85299E00-3D5D-41B8-BB04-B0FD71EBF275}" destId="{F4086B0C-1F6B-49B8-A154-E3D67903AAFF}" srcOrd="2" destOrd="0" presId="urn:microsoft.com/office/officeart/2005/8/layout/pList2"/>
    <dgm:cxn modelId="{B651186A-32D7-43E8-8864-3C3D0B186385}" type="presParOf" srcId="{F4086B0C-1F6B-49B8-A154-E3D67903AAFF}" destId="{42FD4736-F040-4B13-A256-21E207556295}" srcOrd="0" destOrd="0" presId="urn:microsoft.com/office/officeart/2005/8/layout/pList2"/>
    <dgm:cxn modelId="{9E766F91-6E4E-495C-B4B8-A5499B624D74}" type="presParOf" srcId="{F4086B0C-1F6B-49B8-A154-E3D67903AAFF}" destId="{01AE22AC-E341-4FA0-9F09-C1B605225380}" srcOrd="1" destOrd="0" presId="urn:microsoft.com/office/officeart/2005/8/layout/pList2"/>
    <dgm:cxn modelId="{F4E0ED8E-8CC8-4A6D-B312-F72702A8E705}" type="presParOf" srcId="{F4086B0C-1F6B-49B8-A154-E3D67903AAFF}" destId="{FBCB40A0-D972-432B-80D9-FEB28A2B31A0}" srcOrd="2" destOrd="0" presId="urn:microsoft.com/office/officeart/2005/8/layout/p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158D45B9-27FA-42F1-8BF8-A2240637533B}" type="doc">
      <dgm:prSet loTypeId="urn:microsoft.com/office/officeart/2005/8/layout/hProcess9" loCatId="process" qsTypeId="urn:microsoft.com/office/officeart/2005/8/quickstyle/simple1" qsCatId="simple" csTypeId="urn:microsoft.com/office/officeart/2005/8/colors/accent1_2" csCatId="accent1" phldr="1"/>
      <dgm:spPr/>
      <dgm:t>
        <a:bodyPr/>
        <a:lstStyle/>
        <a:p>
          <a:endParaRPr lang="en-US"/>
        </a:p>
      </dgm:t>
    </dgm:pt>
    <dgm:pt modelId="{C14C92A6-179F-46A0-B5C1-28DD7BBC709C}">
      <dgm:prSet phldrT="[Text]" custT="1"/>
      <dgm:spPr>
        <a:solidFill>
          <a:schemeClr val="accent2">
            <a:lumMod val="20000"/>
            <a:lumOff val="80000"/>
          </a:schemeClr>
        </a:solidFill>
        <a:ln>
          <a:solidFill>
            <a:schemeClr val="tx1"/>
          </a:solidFill>
        </a:ln>
      </dgm:spPr>
      <dgm:t>
        <a:bodyPr/>
        <a:lstStyle/>
        <a:p>
          <a:r>
            <a:rPr lang="en-US" sz="2400" dirty="0">
              <a:solidFill>
                <a:schemeClr val="tx1"/>
              </a:solidFill>
            </a:rPr>
            <a:t>Grooming</a:t>
          </a:r>
        </a:p>
      </dgm:t>
    </dgm:pt>
    <dgm:pt modelId="{2B530BDD-063E-4934-B24A-EC37DFA4CBAC}" type="parTrans" cxnId="{93A78842-87EA-4A4F-8425-729D5335C7BE}">
      <dgm:prSet/>
      <dgm:spPr/>
      <dgm:t>
        <a:bodyPr/>
        <a:lstStyle/>
        <a:p>
          <a:endParaRPr lang="en-US"/>
        </a:p>
      </dgm:t>
    </dgm:pt>
    <dgm:pt modelId="{11C4EA31-2FB6-4F6A-93BD-2851E1AE7BDA}" type="sibTrans" cxnId="{93A78842-87EA-4A4F-8425-729D5335C7BE}">
      <dgm:prSet/>
      <dgm:spPr/>
      <dgm:t>
        <a:bodyPr/>
        <a:lstStyle/>
        <a:p>
          <a:endParaRPr lang="en-US"/>
        </a:p>
      </dgm:t>
    </dgm:pt>
    <dgm:pt modelId="{7CF48E19-1DF7-4EB3-9BFF-B32E3452B9A9}">
      <dgm:prSet phldrT="[Text]" custT="1"/>
      <dgm:spPr>
        <a:solidFill>
          <a:schemeClr val="accent2">
            <a:lumMod val="20000"/>
            <a:lumOff val="80000"/>
          </a:schemeClr>
        </a:solidFill>
        <a:ln>
          <a:solidFill>
            <a:schemeClr val="tx1"/>
          </a:solidFill>
        </a:ln>
      </dgm:spPr>
      <dgm:t>
        <a:bodyPr/>
        <a:lstStyle/>
        <a:p>
          <a:r>
            <a:rPr lang="en-US" sz="2400" dirty="0">
              <a:solidFill>
                <a:schemeClr val="tx1"/>
              </a:solidFill>
            </a:rPr>
            <a:t>Controlling</a:t>
          </a:r>
        </a:p>
      </dgm:t>
    </dgm:pt>
    <dgm:pt modelId="{863ADF9D-B5C1-419F-95B4-E364C40184C3}" type="parTrans" cxnId="{E655D482-8045-45A2-8114-ACFA8D347770}">
      <dgm:prSet/>
      <dgm:spPr/>
      <dgm:t>
        <a:bodyPr/>
        <a:lstStyle/>
        <a:p>
          <a:endParaRPr lang="en-US"/>
        </a:p>
      </dgm:t>
    </dgm:pt>
    <dgm:pt modelId="{E762AD54-8648-4FBE-BF66-ED048B5C5091}" type="sibTrans" cxnId="{E655D482-8045-45A2-8114-ACFA8D347770}">
      <dgm:prSet/>
      <dgm:spPr/>
      <dgm:t>
        <a:bodyPr/>
        <a:lstStyle/>
        <a:p>
          <a:endParaRPr lang="en-US"/>
        </a:p>
      </dgm:t>
    </dgm:pt>
    <dgm:pt modelId="{BAB144C8-8B23-4519-9799-113D375495C4}">
      <dgm:prSet phldrT="[Text]" custT="1"/>
      <dgm:spPr>
        <a:solidFill>
          <a:schemeClr val="accent2">
            <a:lumMod val="20000"/>
            <a:lumOff val="80000"/>
          </a:schemeClr>
        </a:solidFill>
        <a:ln>
          <a:solidFill>
            <a:schemeClr val="tx1"/>
          </a:solidFill>
        </a:ln>
      </dgm:spPr>
      <dgm:t>
        <a:bodyPr/>
        <a:lstStyle/>
        <a:p>
          <a:r>
            <a:rPr lang="en-US" sz="2400" dirty="0">
              <a:solidFill>
                <a:schemeClr val="tx1"/>
              </a:solidFill>
            </a:rPr>
            <a:t>Pursuing</a:t>
          </a:r>
        </a:p>
      </dgm:t>
    </dgm:pt>
    <dgm:pt modelId="{CB4AF91A-5397-4010-9C94-DF117EF41303}" type="parTrans" cxnId="{A8EBEB75-A0AE-454D-8930-A49AA4F27F84}">
      <dgm:prSet/>
      <dgm:spPr/>
      <dgm:t>
        <a:bodyPr/>
        <a:lstStyle/>
        <a:p>
          <a:endParaRPr lang="en-US"/>
        </a:p>
      </dgm:t>
    </dgm:pt>
    <dgm:pt modelId="{E15B13F6-EC94-4E85-9D57-137B05069F36}" type="sibTrans" cxnId="{A8EBEB75-A0AE-454D-8930-A49AA4F27F84}">
      <dgm:prSet/>
      <dgm:spPr/>
      <dgm:t>
        <a:bodyPr/>
        <a:lstStyle/>
        <a:p>
          <a:endParaRPr lang="en-US"/>
        </a:p>
      </dgm:t>
    </dgm:pt>
    <dgm:pt modelId="{08B40B86-E277-49EB-A2B5-886DCEBC0940}">
      <dgm:prSet phldrT="[Text]" custT="1"/>
      <dgm:spPr>
        <a:solidFill>
          <a:schemeClr val="accent2">
            <a:lumMod val="20000"/>
            <a:lumOff val="80000"/>
          </a:schemeClr>
        </a:solidFill>
        <a:ln>
          <a:solidFill>
            <a:schemeClr val="tx1"/>
          </a:solidFill>
        </a:ln>
      </dgm:spPr>
      <dgm:t>
        <a:bodyPr/>
        <a:lstStyle/>
        <a:p>
          <a:r>
            <a:rPr lang="en-US" sz="2400" dirty="0">
              <a:solidFill>
                <a:schemeClr val="tx1"/>
              </a:solidFill>
            </a:rPr>
            <a:t>Sharing</a:t>
          </a:r>
        </a:p>
      </dgm:t>
    </dgm:pt>
    <dgm:pt modelId="{5D536FFD-4277-4A51-98A1-B20CF0A8EF29}" type="parTrans" cxnId="{BA5E15F6-0406-436A-9934-D321B7B4EFE6}">
      <dgm:prSet/>
      <dgm:spPr/>
      <dgm:t>
        <a:bodyPr/>
        <a:lstStyle/>
        <a:p>
          <a:endParaRPr lang="en-US"/>
        </a:p>
      </dgm:t>
    </dgm:pt>
    <dgm:pt modelId="{9AD945E8-FC0B-4D17-AB8B-757E651A5754}" type="sibTrans" cxnId="{BA5E15F6-0406-436A-9934-D321B7B4EFE6}">
      <dgm:prSet/>
      <dgm:spPr/>
      <dgm:t>
        <a:bodyPr/>
        <a:lstStyle/>
        <a:p>
          <a:endParaRPr lang="en-US"/>
        </a:p>
      </dgm:t>
    </dgm:pt>
    <dgm:pt modelId="{00AA1A4C-A77B-4513-8C6B-9306AF7C80BD}" type="pres">
      <dgm:prSet presAssocID="{158D45B9-27FA-42F1-8BF8-A2240637533B}" presName="CompostProcess" presStyleCnt="0">
        <dgm:presLayoutVars>
          <dgm:dir/>
          <dgm:resizeHandles val="exact"/>
        </dgm:presLayoutVars>
      </dgm:prSet>
      <dgm:spPr/>
    </dgm:pt>
    <dgm:pt modelId="{EA24F053-B899-4A09-B8A9-021DB56D79C3}" type="pres">
      <dgm:prSet presAssocID="{158D45B9-27FA-42F1-8BF8-A2240637533B}" presName="arrow" presStyleLbl="bgShp" presStyleIdx="0" presStyleCnt="1"/>
      <dgm:spPr>
        <a:solidFill>
          <a:schemeClr val="accent2">
            <a:lumMod val="75000"/>
          </a:schemeClr>
        </a:solidFill>
        <a:ln>
          <a:solidFill>
            <a:schemeClr val="tx1"/>
          </a:solidFill>
        </a:ln>
      </dgm:spPr>
    </dgm:pt>
    <dgm:pt modelId="{68CF3F73-7D37-4110-A571-1B1AC800761B}" type="pres">
      <dgm:prSet presAssocID="{158D45B9-27FA-42F1-8BF8-A2240637533B}" presName="linearProcess" presStyleCnt="0"/>
      <dgm:spPr/>
    </dgm:pt>
    <dgm:pt modelId="{CB6E9BCC-42F4-4335-A1F7-F8618AF3D332}" type="pres">
      <dgm:prSet presAssocID="{C14C92A6-179F-46A0-B5C1-28DD7BBC709C}" presName="textNode" presStyleLbl="node1" presStyleIdx="0" presStyleCnt="4">
        <dgm:presLayoutVars>
          <dgm:bulletEnabled val="1"/>
        </dgm:presLayoutVars>
      </dgm:prSet>
      <dgm:spPr/>
    </dgm:pt>
    <dgm:pt modelId="{58C31932-698C-4E6F-BA53-20EE4B099645}" type="pres">
      <dgm:prSet presAssocID="{11C4EA31-2FB6-4F6A-93BD-2851E1AE7BDA}" presName="sibTrans" presStyleCnt="0"/>
      <dgm:spPr/>
    </dgm:pt>
    <dgm:pt modelId="{BDDA2D08-2F94-40D5-AF1B-647A66400DC1}" type="pres">
      <dgm:prSet presAssocID="{7CF48E19-1DF7-4EB3-9BFF-B32E3452B9A9}" presName="textNode" presStyleLbl="node1" presStyleIdx="1" presStyleCnt="4">
        <dgm:presLayoutVars>
          <dgm:bulletEnabled val="1"/>
        </dgm:presLayoutVars>
      </dgm:prSet>
      <dgm:spPr/>
    </dgm:pt>
    <dgm:pt modelId="{7E6BB930-0BFA-41AC-BE78-F5A3F508F6FC}" type="pres">
      <dgm:prSet presAssocID="{E762AD54-8648-4FBE-BF66-ED048B5C5091}" presName="sibTrans" presStyleCnt="0"/>
      <dgm:spPr/>
    </dgm:pt>
    <dgm:pt modelId="{6858BCA4-A441-4FF5-802B-E53288398336}" type="pres">
      <dgm:prSet presAssocID="{BAB144C8-8B23-4519-9799-113D375495C4}" presName="textNode" presStyleLbl="node1" presStyleIdx="2" presStyleCnt="4">
        <dgm:presLayoutVars>
          <dgm:bulletEnabled val="1"/>
        </dgm:presLayoutVars>
      </dgm:prSet>
      <dgm:spPr/>
    </dgm:pt>
    <dgm:pt modelId="{1AB77197-8DB1-4FDE-8DEE-1C3FD2A8FA65}" type="pres">
      <dgm:prSet presAssocID="{E15B13F6-EC94-4E85-9D57-137B05069F36}" presName="sibTrans" presStyleCnt="0"/>
      <dgm:spPr/>
    </dgm:pt>
    <dgm:pt modelId="{915D2E4A-C529-479F-BB5D-55AD119DC9DB}" type="pres">
      <dgm:prSet presAssocID="{08B40B86-E277-49EB-A2B5-886DCEBC0940}" presName="textNode" presStyleLbl="node1" presStyleIdx="3" presStyleCnt="4">
        <dgm:presLayoutVars>
          <dgm:bulletEnabled val="1"/>
        </dgm:presLayoutVars>
      </dgm:prSet>
      <dgm:spPr/>
    </dgm:pt>
  </dgm:ptLst>
  <dgm:cxnLst>
    <dgm:cxn modelId="{8660352F-D45A-46AA-809F-8A4E8A88D1CD}" type="presOf" srcId="{BAB144C8-8B23-4519-9799-113D375495C4}" destId="{6858BCA4-A441-4FF5-802B-E53288398336}" srcOrd="0" destOrd="0" presId="urn:microsoft.com/office/officeart/2005/8/layout/hProcess9"/>
    <dgm:cxn modelId="{DAC10E31-7D9D-483D-B1CC-50EB79A1D7C3}" type="presOf" srcId="{08B40B86-E277-49EB-A2B5-886DCEBC0940}" destId="{915D2E4A-C529-479F-BB5D-55AD119DC9DB}" srcOrd="0" destOrd="0" presId="urn:microsoft.com/office/officeart/2005/8/layout/hProcess9"/>
    <dgm:cxn modelId="{F7079F3A-DD48-40A0-8FED-DC0E5DBE7525}" type="presOf" srcId="{7CF48E19-1DF7-4EB3-9BFF-B32E3452B9A9}" destId="{BDDA2D08-2F94-40D5-AF1B-647A66400DC1}" srcOrd="0" destOrd="0" presId="urn:microsoft.com/office/officeart/2005/8/layout/hProcess9"/>
    <dgm:cxn modelId="{200BAC60-62F4-4206-B7C2-65D688931733}" type="presOf" srcId="{158D45B9-27FA-42F1-8BF8-A2240637533B}" destId="{00AA1A4C-A77B-4513-8C6B-9306AF7C80BD}" srcOrd="0" destOrd="0" presId="urn:microsoft.com/office/officeart/2005/8/layout/hProcess9"/>
    <dgm:cxn modelId="{93A78842-87EA-4A4F-8425-729D5335C7BE}" srcId="{158D45B9-27FA-42F1-8BF8-A2240637533B}" destId="{C14C92A6-179F-46A0-B5C1-28DD7BBC709C}" srcOrd="0" destOrd="0" parTransId="{2B530BDD-063E-4934-B24A-EC37DFA4CBAC}" sibTransId="{11C4EA31-2FB6-4F6A-93BD-2851E1AE7BDA}"/>
    <dgm:cxn modelId="{5842B842-297A-4E51-AE5B-6ACFBDC86BC1}" type="presOf" srcId="{C14C92A6-179F-46A0-B5C1-28DD7BBC709C}" destId="{CB6E9BCC-42F4-4335-A1F7-F8618AF3D332}" srcOrd="0" destOrd="0" presId="urn:microsoft.com/office/officeart/2005/8/layout/hProcess9"/>
    <dgm:cxn modelId="{A8EBEB75-A0AE-454D-8930-A49AA4F27F84}" srcId="{158D45B9-27FA-42F1-8BF8-A2240637533B}" destId="{BAB144C8-8B23-4519-9799-113D375495C4}" srcOrd="2" destOrd="0" parTransId="{CB4AF91A-5397-4010-9C94-DF117EF41303}" sibTransId="{E15B13F6-EC94-4E85-9D57-137B05069F36}"/>
    <dgm:cxn modelId="{E655D482-8045-45A2-8114-ACFA8D347770}" srcId="{158D45B9-27FA-42F1-8BF8-A2240637533B}" destId="{7CF48E19-1DF7-4EB3-9BFF-B32E3452B9A9}" srcOrd="1" destOrd="0" parTransId="{863ADF9D-B5C1-419F-95B4-E364C40184C3}" sibTransId="{E762AD54-8648-4FBE-BF66-ED048B5C5091}"/>
    <dgm:cxn modelId="{BA5E15F6-0406-436A-9934-D321B7B4EFE6}" srcId="{158D45B9-27FA-42F1-8BF8-A2240637533B}" destId="{08B40B86-E277-49EB-A2B5-886DCEBC0940}" srcOrd="3" destOrd="0" parTransId="{5D536FFD-4277-4A51-98A1-B20CF0A8EF29}" sibTransId="{9AD945E8-FC0B-4D17-AB8B-757E651A5754}"/>
    <dgm:cxn modelId="{B9E7F0C8-E275-4C76-AE49-564C987D73A6}" type="presParOf" srcId="{00AA1A4C-A77B-4513-8C6B-9306AF7C80BD}" destId="{EA24F053-B899-4A09-B8A9-021DB56D79C3}" srcOrd="0" destOrd="0" presId="urn:microsoft.com/office/officeart/2005/8/layout/hProcess9"/>
    <dgm:cxn modelId="{B046FEDD-AE0D-4C26-B8E8-2CBB32D41128}" type="presParOf" srcId="{00AA1A4C-A77B-4513-8C6B-9306AF7C80BD}" destId="{68CF3F73-7D37-4110-A571-1B1AC800761B}" srcOrd="1" destOrd="0" presId="urn:microsoft.com/office/officeart/2005/8/layout/hProcess9"/>
    <dgm:cxn modelId="{B621CB09-E221-46FB-9B47-893CC2810617}" type="presParOf" srcId="{68CF3F73-7D37-4110-A571-1B1AC800761B}" destId="{CB6E9BCC-42F4-4335-A1F7-F8618AF3D332}" srcOrd="0" destOrd="0" presId="urn:microsoft.com/office/officeart/2005/8/layout/hProcess9"/>
    <dgm:cxn modelId="{BCD66703-DCFA-4D54-AD02-DD618516F50A}" type="presParOf" srcId="{68CF3F73-7D37-4110-A571-1B1AC800761B}" destId="{58C31932-698C-4E6F-BA53-20EE4B099645}" srcOrd="1" destOrd="0" presId="urn:microsoft.com/office/officeart/2005/8/layout/hProcess9"/>
    <dgm:cxn modelId="{3DE2BAFF-94B7-4809-8F04-C5A97412BB74}" type="presParOf" srcId="{68CF3F73-7D37-4110-A571-1B1AC800761B}" destId="{BDDA2D08-2F94-40D5-AF1B-647A66400DC1}" srcOrd="2" destOrd="0" presId="urn:microsoft.com/office/officeart/2005/8/layout/hProcess9"/>
    <dgm:cxn modelId="{978D857E-4C54-4A2A-9077-AD4D418D1F72}" type="presParOf" srcId="{68CF3F73-7D37-4110-A571-1B1AC800761B}" destId="{7E6BB930-0BFA-41AC-BE78-F5A3F508F6FC}" srcOrd="3" destOrd="0" presId="urn:microsoft.com/office/officeart/2005/8/layout/hProcess9"/>
    <dgm:cxn modelId="{DF375E4C-D2EC-4FBB-8917-061172262E96}" type="presParOf" srcId="{68CF3F73-7D37-4110-A571-1B1AC800761B}" destId="{6858BCA4-A441-4FF5-802B-E53288398336}" srcOrd="4" destOrd="0" presId="urn:microsoft.com/office/officeart/2005/8/layout/hProcess9"/>
    <dgm:cxn modelId="{83E09EE4-1D7A-4EF6-9013-64099F9452F2}" type="presParOf" srcId="{68CF3F73-7D37-4110-A571-1B1AC800761B}" destId="{1AB77197-8DB1-4FDE-8DEE-1C3FD2A8FA65}" srcOrd="5" destOrd="0" presId="urn:microsoft.com/office/officeart/2005/8/layout/hProcess9"/>
    <dgm:cxn modelId="{03ECD370-D34F-40B9-91A0-4A20A14756C3}" type="presParOf" srcId="{68CF3F73-7D37-4110-A571-1B1AC800761B}" destId="{915D2E4A-C529-479F-BB5D-55AD119DC9DB}" srcOrd="6" destOrd="0" presId="urn:microsoft.com/office/officeart/2005/8/layout/hProcess9"/>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8E5C9194-83BB-497F-8581-2C40028AB43D}" type="doc">
      <dgm:prSet loTypeId="urn:microsoft.com/office/officeart/2005/8/layout/bProcess4" loCatId="process" qsTypeId="urn:microsoft.com/office/officeart/2005/8/quickstyle/simple1" qsCatId="simple" csTypeId="urn:microsoft.com/office/officeart/2005/8/colors/accent1_2" csCatId="accent1" phldr="1"/>
      <dgm:spPr/>
      <dgm:t>
        <a:bodyPr/>
        <a:lstStyle/>
        <a:p>
          <a:endParaRPr lang="en-US"/>
        </a:p>
      </dgm:t>
    </dgm:pt>
    <dgm:pt modelId="{92F40C88-67B8-4172-A681-75003D3C1CC4}">
      <dgm:prSet phldrT="[Text]" custT="1"/>
      <dgm:spPr>
        <a:solidFill>
          <a:schemeClr val="accent2">
            <a:lumMod val="20000"/>
            <a:lumOff val="80000"/>
          </a:schemeClr>
        </a:solidFill>
        <a:ln>
          <a:solidFill>
            <a:schemeClr val="tx1"/>
          </a:solidFill>
        </a:ln>
      </dgm:spPr>
      <dgm:t>
        <a:bodyPr/>
        <a:lstStyle/>
        <a:p>
          <a:r>
            <a:rPr lang="en-US" sz="2400" dirty="0">
              <a:solidFill>
                <a:schemeClr val="tx1"/>
              </a:solidFill>
            </a:rPr>
            <a:t>Identification of potential suspects</a:t>
          </a:r>
        </a:p>
      </dgm:t>
    </dgm:pt>
    <dgm:pt modelId="{B258C818-D207-4DC1-8242-1033AAE60B58}" type="parTrans" cxnId="{E3F59A45-AD27-42D2-9A7A-57C5056BD28D}">
      <dgm:prSet/>
      <dgm:spPr/>
      <dgm:t>
        <a:bodyPr/>
        <a:lstStyle/>
        <a:p>
          <a:endParaRPr lang="en-US"/>
        </a:p>
      </dgm:t>
    </dgm:pt>
    <dgm:pt modelId="{B6A1AB9D-33CA-4298-B0D0-9A0014B1A318}" type="sibTrans" cxnId="{E3F59A45-AD27-42D2-9A7A-57C5056BD28D}">
      <dgm:prSet/>
      <dgm:spPr>
        <a:solidFill>
          <a:schemeClr val="accent2">
            <a:lumMod val="75000"/>
          </a:schemeClr>
        </a:solidFill>
        <a:ln>
          <a:solidFill>
            <a:schemeClr val="tx1"/>
          </a:solidFill>
        </a:ln>
      </dgm:spPr>
      <dgm:t>
        <a:bodyPr/>
        <a:lstStyle/>
        <a:p>
          <a:endParaRPr lang="en-US"/>
        </a:p>
      </dgm:t>
    </dgm:pt>
    <dgm:pt modelId="{164F5D78-B660-4CB6-97E6-EF635E777404}">
      <dgm:prSet phldrT="[Text]" custT="1"/>
      <dgm:spPr>
        <a:solidFill>
          <a:schemeClr val="accent2">
            <a:lumMod val="40000"/>
            <a:lumOff val="60000"/>
          </a:schemeClr>
        </a:solidFill>
        <a:ln>
          <a:solidFill>
            <a:schemeClr val="tx1"/>
          </a:solidFill>
        </a:ln>
      </dgm:spPr>
      <dgm:t>
        <a:bodyPr/>
        <a:lstStyle/>
        <a:p>
          <a:r>
            <a:rPr lang="en-US" sz="2400" dirty="0">
              <a:solidFill>
                <a:schemeClr val="tx1"/>
              </a:solidFill>
            </a:rPr>
            <a:t>PNC &amp; PND checks of potential offenders</a:t>
          </a:r>
        </a:p>
      </dgm:t>
    </dgm:pt>
    <dgm:pt modelId="{38735DE5-E400-4307-9514-8183AF3E7EA0}" type="parTrans" cxnId="{313FE942-F2DE-422E-B751-9BBA5689CED4}">
      <dgm:prSet/>
      <dgm:spPr/>
      <dgm:t>
        <a:bodyPr/>
        <a:lstStyle/>
        <a:p>
          <a:endParaRPr lang="en-US"/>
        </a:p>
      </dgm:t>
    </dgm:pt>
    <dgm:pt modelId="{32A53CEF-E4CD-4E38-9F28-1E410097E01D}" type="sibTrans" cxnId="{313FE942-F2DE-422E-B751-9BBA5689CED4}">
      <dgm:prSet/>
      <dgm:spPr>
        <a:solidFill>
          <a:schemeClr val="accent2">
            <a:lumMod val="75000"/>
          </a:schemeClr>
        </a:solidFill>
        <a:ln>
          <a:solidFill>
            <a:schemeClr val="tx1"/>
          </a:solidFill>
        </a:ln>
      </dgm:spPr>
      <dgm:t>
        <a:bodyPr/>
        <a:lstStyle/>
        <a:p>
          <a:endParaRPr lang="en-US"/>
        </a:p>
      </dgm:t>
    </dgm:pt>
    <dgm:pt modelId="{611137B3-D2D5-4596-9337-D29604783B75}">
      <dgm:prSet phldrT="[Text]" custT="1"/>
      <dgm:spPr>
        <a:solidFill>
          <a:schemeClr val="accent2">
            <a:lumMod val="60000"/>
            <a:lumOff val="40000"/>
          </a:schemeClr>
        </a:solidFill>
        <a:ln>
          <a:solidFill>
            <a:schemeClr val="tx1"/>
          </a:solidFill>
        </a:ln>
      </dgm:spPr>
      <dgm:t>
        <a:bodyPr/>
        <a:lstStyle/>
        <a:p>
          <a:r>
            <a:rPr lang="en-US" sz="2400" dirty="0">
              <a:solidFill>
                <a:schemeClr val="tx1"/>
              </a:solidFill>
            </a:rPr>
            <a:t>Check the CSE flags on offender &amp; victim</a:t>
          </a:r>
        </a:p>
      </dgm:t>
    </dgm:pt>
    <dgm:pt modelId="{90ABB080-1D6E-40AB-9BAA-987EF5FA3095}" type="parTrans" cxnId="{B99F2A39-5947-41D4-8BC9-6651605C7CCC}">
      <dgm:prSet/>
      <dgm:spPr/>
      <dgm:t>
        <a:bodyPr/>
        <a:lstStyle/>
        <a:p>
          <a:endParaRPr lang="en-US"/>
        </a:p>
      </dgm:t>
    </dgm:pt>
    <dgm:pt modelId="{95E0D305-979C-45B4-99F0-F40052195151}" type="sibTrans" cxnId="{B99F2A39-5947-41D4-8BC9-6651605C7CCC}">
      <dgm:prSet/>
      <dgm:spPr>
        <a:solidFill>
          <a:schemeClr val="accent2">
            <a:lumMod val="75000"/>
          </a:schemeClr>
        </a:solidFill>
        <a:ln>
          <a:solidFill>
            <a:schemeClr val="tx1"/>
          </a:solidFill>
        </a:ln>
      </dgm:spPr>
      <dgm:t>
        <a:bodyPr/>
        <a:lstStyle/>
        <a:p>
          <a:endParaRPr lang="en-US"/>
        </a:p>
      </dgm:t>
    </dgm:pt>
    <dgm:pt modelId="{3224B076-1249-4C8D-AA9A-224CCEB29A81}">
      <dgm:prSet phldrT="[Text]" custT="1"/>
      <dgm:spPr>
        <a:solidFill>
          <a:schemeClr val="accent2">
            <a:lumMod val="20000"/>
            <a:lumOff val="80000"/>
          </a:schemeClr>
        </a:solidFill>
        <a:ln>
          <a:solidFill>
            <a:schemeClr val="tx1"/>
          </a:solidFill>
        </a:ln>
      </dgm:spPr>
      <dgm:t>
        <a:bodyPr/>
        <a:lstStyle/>
        <a:p>
          <a:r>
            <a:rPr lang="en-US" sz="2400" dirty="0">
              <a:solidFill>
                <a:schemeClr val="tx1"/>
              </a:solidFill>
            </a:rPr>
            <a:t>Initial response to a reported missing child/young person</a:t>
          </a:r>
        </a:p>
      </dgm:t>
    </dgm:pt>
    <dgm:pt modelId="{55DB9373-94B2-4CFC-8013-F79EEC42EB12}" type="parTrans" cxnId="{9ABF0431-3DBB-43EF-AECA-67ADBB50CD71}">
      <dgm:prSet/>
      <dgm:spPr/>
      <dgm:t>
        <a:bodyPr/>
        <a:lstStyle/>
        <a:p>
          <a:endParaRPr lang="en-US"/>
        </a:p>
      </dgm:t>
    </dgm:pt>
    <dgm:pt modelId="{D23CF828-4B9B-488F-B49F-3804193F14FC}" type="sibTrans" cxnId="{9ABF0431-3DBB-43EF-AECA-67ADBB50CD71}">
      <dgm:prSet/>
      <dgm:spPr>
        <a:solidFill>
          <a:schemeClr val="accent2">
            <a:lumMod val="75000"/>
          </a:schemeClr>
        </a:solidFill>
        <a:ln>
          <a:solidFill>
            <a:schemeClr val="tx1"/>
          </a:solidFill>
        </a:ln>
      </dgm:spPr>
      <dgm:t>
        <a:bodyPr/>
        <a:lstStyle/>
        <a:p>
          <a:endParaRPr lang="en-US"/>
        </a:p>
      </dgm:t>
    </dgm:pt>
    <dgm:pt modelId="{DCF26592-72B7-41D8-8589-16547CE8F5DE}">
      <dgm:prSet phldrT="[Text]" custT="1"/>
      <dgm:spPr>
        <a:solidFill>
          <a:schemeClr val="accent2">
            <a:lumMod val="40000"/>
            <a:lumOff val="60000"/>
          </a:schemeClr>
        </a:solidFill>
        <a:ln>
          <a:solidFill>
            <a:schemeClr val="tx1"/>
          </a:solidFill>
        </a:ln>
      </dgm:spPr>
      <dgm:t>
        <a:bodyPr/>
        <a:lstStyle/>
        <a:p>
          <a:r>
            <a:rPr lang="en-US" sz="2400" dirty="0">
              <a:solidFill>
                <a:schemeClr val="tx1"/>
              </a:solidFill>
            </a:rPr>
            <a:t>Thorough search of the MISPER’s last known address</a:t>
          </a:r>
        </a:p>
      </dgm:t>
    </dgm:pt>
    <dgm:pt modelId="{0F2DCC8F-F762-4EB6-81DB-84836A842E79}" type="parTrans" cxnId="{CDF93C59-9720-43F0-8A5F-7D6E345C640A}">
      <dgm:prSet/>
      <dgm:spPr/>
      <dgm:t>
        <a:bodyPr/>
        <a:lstStyle/>
        <a:p>
          <a:endParaRPr lang="en-US"/>
        </a:p>
      </dgm:t>
    </dgm:pt>
    <dgm:pt modelId="{2C9CBD2F-ED88-4EFD-91F0-1434C8476054}" type="sibTrans" cxnId="{CDF93C59-9720-43F0-8A5F-7D6E345C640A}">
      <dgm:prSet/>
      <dgm:spPr>
        <a:solidFill>
          <a:schemeClr val="accent2">
            <a:lumMod val="75000"/>
          </a:schemeClr>
        </a:solidFill>
        <a:ln>
          <a:solidFill>
            <a:schemeClr val="tx1"/>
          </a:solidFill>
        </a:ln>
      </dgm:spPr>
      <dgm:t>
        <a:bodyPr/>
        <a:lstStyle/>
        <a:p>
          <a:endParaRPr lang="en-US"/>
        </a:p>
      </dgm:t>
    </dgm:pt>
    <dgm:pt modelId="{8614AF37-B0EE-40F0-B4D8-231D33BEDDB5}">
      <dgm:prSet phldrT="[Text]" custT="1"/>
      <dgm:spPr>
        <a:solidFill>
          <a:schemeClr val="accent2">
            <a:lumMod val="60000"/>
            <a:lumOff val="40000"/>
          </a:schemeClr>
        </a:solidFill>
        <a:ln>
          <a:solidFill>
            <a:schemeClr val="tx1"/>
          </a:solidFill>
        </a:ln>
      </dgm:spPr>
      <dgm:t>
        <a:bodyPr/>
        <a:lstStyle/>
        <a:p>
          <a:r>
            <a:rPr lang="en-US" sz="2400" dirty="0">
              <a:solidFill>
                <a:schemeClr val="tx1"/>
              </a:solidFill>
            </a:rPr>
            <a:t>Child Protection Register checks</a:t>
          </a:r>
        </a:p>
      </dgm:t>
    </dgm:pt>
    <dgm:pt modelId="{1DEF19AE-3F72-4BE4-ADD6-5EAAC7B1071F}" type="parTrans" cxnId="{4E545F09-195B-4C45-8136-02914EBEFCFA}">
      <dgm:prSet/>
      <dgm:spPr/>
      <dgm:t>
        <a:bodyPr/>
        <a:lstStyle/>
        <a:p>
          <a:endParaRPr lang="en-US"/>
        </a:p>
      </dgm:t>
    </dgm:pt>
    <dgm:pt modelId="{2D357E68-63C8-4AB8-89AC-B30F209A426B}" type="sibTrans" cxnId="{4E545F09-195B-4C45-8136-02914EBEFCFA}">
      <dgm:prSet/>
      <dgm:spPr>
        <a:solidFill>
          <a:schemeClr val="accent2">
            <a:lumMod val="75000"/>
          </a:schemeClr>
        </a:solidFill>
        <a:ln>
          <a:solidFill>
            <a:schemeClr val="tx1"/>
          </a:solidFill>
        </a:ln>
      </dgm:spPr>
      <dgm:t>
        <a:bodyPr/>
        <a:lstStyle/>
        <a:p>
          <a:endParaRPr lang="en-US"/>
        </a:p>
      </dgm:t>
    </dgm:pt>
    <dgm:pt modelId="{0D3F714D-B5C9-48C6-9B4C-AD87A2D7FF0C}">
      <dgm:prSet phldrT="[Text]" custT="1"/>
      <dgm:spPr>
        <a:solidFill>
          <a:schemeClr val="accent2">
            <a:lumMod val="20000"/>
            <a:lumOff val="80000"/>
          </a:schemeClr>
        </a:solidFill>
        <a:ln>
          <a:solidFill>
            <a:schemeClr val="tx1"/>
          </a:solidFill>
        </a:ln>
      </dgm:spPr>
      <dgm:t>
        <a:bodyPr/>
        <a:lstStyle/>
        <a:p>
          <a:r>
            <a:rPr lang="en-US" sz="2400" dirty="0">
              <a:solidFill>
                <a:schemeClr val="tx1"/>
              </a:solidFill>
            </a:rPr>
            <a:t>Submission of intelligence logs</a:t>
          </a:r>
        </a:p>
      </dgm:t>
    </dgm:pt>
    <dgm:pt modelId="{9B2E96D3-3261-4969-838F-F9E6FAB4F26C}" type="parTrans" cxnId="{639DF12F-D5C2-42B6-B6EB-402F134538B5}">
      <dgm:prSet/>
      <dgm:spPr/>
      <dgm:t>
        <a:bodyPr/>
        <a:lstStyle/>
        <a:p>
          <a:endParaRPr lang="en-US"/>
        </a:p>
      </dgm:t>
    </dgm:pt>
    <dgm:pt modelId="{F98F5A9D-7D60-485D-8F4A-0E8A5B3B8EDA}" type="sibTrans" cxnId="{639DF12F-D5C2-42B6-B6EB-402F134538B5}">
      <dgm:prSet/>
      <dgm:spPr>
        <a:solidFill>
          <a:schemeClr val="accent2">
            <a:lumMod val="75000"/>
          </a:schemeClr>
        </a:solidFill>
        <a:ln>
          <a:solidFill>
            <a:schemeClr val="tx1"/>
          </a:solidFill>
        </a:ln>
      </dgm:spPr>
      <dgm:t>
        <a:bodyPr/>
        <a:lstStyle/>
        <a:p>
          <a:endParaRPr lang="en-US"/>
        </a:p>
      </dgm:t>
    </dgm:pt>
    <dgm:pt modelId="{8916EF3D-D41E-4CB8-8149-8B1EE5607CC9}">
      <dgm:prSet phldrT="[Text]" custT="1"/>
      <dgm:spPr>
        <a:solidFill>
          <a:schemeClr val="accent2">
            <a:lumMod val="40000"/>
            <a:lumOff val="60000"/>
          </a:schemeClr>
        </a:solidFill>
        <a:ln>
          <a:solidFill>
            <a:schemeClr val="tx1"/>
          </a:solidFill>
        </a:ln>
      </dgm:spPr>
      <dgm:t>
        <a:bodyPr/>
        <a:lstStyle/>
        <a:p>
          <a:r>
            <a:rPr lang="en-US" sz="2400" dirty="0">
              <a:solidFill>
                <a:schemeClr val="tx1"/>
              </a:solidFill>
            </a:rPr>
            <a:t>Link all known associates &amp; addresses to occurrence</a:t>
          </a:r>
        </a:p>
      </dgm:t>
    </dgm:pt>
    <dgm:pt modelId="{2CB29F1F-C22B-4B1D-9862-AFD482F45FC8}" type="parTrans" cxnId="{E922E411-B3E1-4970-922E-12FE6D21E64E}">
      <dgm:prSet/>
      <dgm:spPr/>
      <dgm:t>
        <a:bodyPr/>
        <a:lstStyle/>
        <a:p>
          <a:endParaRPr lang="en-US"/>
        </a:p>
      </dgm:t>
    </dgm:pt>
    <dgm:pt modelId="{30F3801D-A82C-46DB-AB53-51252ED99E88}" type="sibTrans" cxnId="{E922E411-B3E1-4970-922E-12FE6D21E64E}">
      <dgm:prSet/>
      <dgm:spPr>
        <a:solidFill>
          <a:schemeClr val="accent2">
            <a:lumMod val="75000"/>
          </a:schemeClr>
        </a:solidFill>
        <a:ln>
          <a:solidFill>
            <a:schemeClr val="tx1"/>
          </a:solidFill>
        </a:ln>
      </dgm:spPr>
      <dgm:t>
        <a:bodyPr/>
        <a:lstStyle/>
        <a:p>
          <a:endParaRPr lang="en-US"/>
        </a:p>
      </dgm:t>
    </dgm:pt>
    <dgm:pt modelId="{403F23EE-C1B1-470C-82C6-F080B6EFA5BB}">
      <dgm:prSet phldrT="[Text]" custT="1"/>
      <dgm:spPr>
        <a:solidFill>
          <a:schemeClr val="accent2">
            <a:lumMod val="60000"/>
            <a:lumOff val="40000"/>
          </a:schemeClr>
        </a:solidFill>
        <a:ln>
          <a:solidFill>
            <a:schemeClr val="tx1"/>
          </a:solidFill>
        </a:ln>
      </dgm:spPr>
      <dgm:t>
        <a:bodyPr/>
        <a:lstStyle/>
        <a:p>
          <a:r>
            <a:rPr lang="en-US" sz="2400" dirty="0">
              <a:solidFill>
                <a:schemeClr val="tx1"/>
              </a:solidFill>
            </a:rPr>
            <a:t>PPN submission</a:t>
          </a:r>
        </a:p>
      </dgm:t>
    </dgm:pt>
    <dgm:pt modelId="{11E5D6C0-37FF-47E0-A8EA-76BF87FD7307}" type="parTrans" cxnId="{74A115E5-83BA-4EEF-A024-855D95E0E10A}">
      <dgm:prSet/>
      <dgm:spPr/>
      <dgm:t>
        <a:bodyPr/>
        <a:lstStyle/>
        <a:p>
          <a:endParaRPr lang="en-US"/>
        </a:p>
      </dgm:t>
    </dgm:pt>
    <dgm:pt modelId="{FAABE433-4839-49F5-B94C-3B9A5F06BF47}" type="sibTrans" cxnId="{74A115E5-83BA-4EEF-A024-855D95E0E10A}">
      <dgm:prSet/>
      <dgm:spPr/>
      <dgm:t>
        <a:bodyPr/>
        <a:lstStyle/>
        <a:p>
          <a:endParaRPr lang="en-US"/>
        </a:p>
      </dgm:t>
    </dgm:pt>
    <dgm:pt modelId="{004396D9-5D10-45C7-B876-58F6E667F03E}" type="pres">
      <dgm:prSet presAssocID="{8E5C9194-83BB-497F-8581-2C40028AB43D}" presName="Name0" presStyleCnt="0">
        <dgm:presLayoutVars>
          <dgm:dir/>
          <dgm:resizeHandles/>
        </dgm:presLayoutVars>
      </dgm:prSet>
      <dgm:spPr/>
    </dgm:pt>
    <dgm:pt modelId="{A5DD1A21-C924-4CB7-A83D-236210217227}" type="pres">
      <dgm:prSet presAssocID="{92F40C88-67B8-4172-A681-75003D3C1CC4}" presName="compNode" presStyleCnt="0"/>
      <dgm:spPr/>
    </dgm:pt>
    <dgm:pt modelId="{99E657D2-1127-4260-A78F-E0486BF764B0}" type="pres">
      <dgm:prSet presAssocID="{92F40C88-67B8-4172-A681-75003D3C1CC4}" presName="dummyConnPt" presStyleCnt="0"/>
      <dgm:spPr/>
    </dgm:pt>
    <dgm:pt modelId="{5C596118-3C9B-42BB-B7AD-2D0AC6883DFD}" type="pres">
      <dgm:prSet presAssocID="{92F40C88-67B8-4172-A681-75003D3C1CC4}" presName="node" presStyleLbl="node1" presStyleIdx="0" presStyleCnt="9" custScaleX="134416">
        <dgm:presLayoutVars>
          <dgm:bulletEnabled val="1"/>
        </dgm:presLayoutVars>
      </dgm:prSet>
      <dgm:spPr/>
    </dgm:pt>
    <dgm:pt modelId="{AE718DBD-C9ED-4ACD-A3A4-86FB94F1925F}" type="pres">
      <dgm:prSet presAssocID="{B6A1AB9D-33CA-4298-B0D0-9A0014B1A318}" presName="sibTrans" presStyleLbl="bgSibTrans2D1" presStyleIdx="0" presStyleCnt="8"/>
      <dgm:spPr/>
    </dgm:pt>
    <dgm:pt modelId="{3283507F-A153-4027-A6A8-CD95FC95016D}" type="pres">
      <dgm:prSet presAssocID="{164F5D78-B660-4CB6-97E6-EF635E777404}" presName="compNode" presStyleCnt="0"/>
      <dgm:spPr/>
    </dgm:pt>
    <dgm:pt modelId="{F18239F4-E225-4840-BF19-240374B51CA5}" type="pres">
      <dgm:prSet presAssocID="{164F5D78-B660-4CB6-97E6-EF635E777404}" presName="dummyConnPt" presStyleCnt="0"/>
      <dgm:spPr/>
    </dgm:pt>
    <dgm:pt modelId="{3D15FBA3-C155-4873-AF97-5968C631B5B1}" type="pres">
      <dgm:prSet presAssocID="{164F5D78-B660-4CB6-97E6-EF635E777404}" presName="node" presStyleLbl="node1" presStyleIdx="1" presStyleCnt="9" custScaleX="129878">
        <dgm:presLayoutVars>
          <dgm:bulletEnabled val="1"/>
        </dgm:presLayoutVars>
      </dgm:prSet>
      <dgm:spPr/>
    </dgm:pt>
    <dgm:pt modelId="{9AAFC0E8-5C01-4C41-883E-B14E77545FB9}" type="pres">
      <dgm:prSet presAssocID="{32A53CEF-E4CD-4E38-9F28-1E410097E01D}" presName="sibTrans" presStyleLbl="bgSibTrans2D1" presStyleIdx="1" presStyleCnt="8"/>
      <dgm:spPr/>
    </dgm:pt>
    <dgm:pt modelId="{E08BC5A6-E06D-4364-928D-E07F5B8E66C5}" type="pres">
      <dgm:prSet presAssocID="{611137B3-D2D5-4596-9337-D29604783B75}" presName="compNode" presStyleCnt="0"/>
      <dgm:spPr/>
    </dgm:pt>
    <dgm:pt modelId="{929EABAF-0423-4561-8E36-73B9C2A4E748}" type="pres">
      <dgm:prSet presAssocID="{611137B3-D2D5-4596-9337-D29604783B75}" presName="dummyConnPt" presStyleCnt="0"/>
      <dgm:spPr/>
    </dgm:pt>
    <dgm:pt modelId="{0BDE15BC-8AAD-4897-A9D8-BD71D86A3C5B}" type="pres">
      <dgm:prSet presAssocID="{611137B3-D2D5-4596-9337-D29604783B75}" presName="node" presStyleLbl="node1" presStyleIdx="2" presStyleCnt="9" custScaleX="125341">
        <dgm:presLayoutVars>
          <dgm:bulletEnabled val="1"/>
        </dgm:presLayoutVars>
      </dgm:prSet>
      <dgm:spPr/>
    </dgm:pt>
    <dgm:pt modelId="{847EEF31-F8A1-478C-8DD0-30F9B306B933}" type="pres">
      <dgm:prSet presAssocID="{95E0D305-979C-45B4-99F0-F40052195151}" presName="sibTrans" presStyleLbl="bgSibTrans2D1" presStyleIdx="2" presStyleCnt="8"/>
      <dgm:spPr/>
    </dgm:pt>
    <dgm:pt modelId="{A8C7EE36-CDED-425E-8B66-F905DA98B7FA}" type="pres">
      <dgm:prSet presAssocID="{3224B076-1249-4C8D-AA9A-224CCEB29A81}" presName="compNode" presStyleCnt="0"/>
      <dgm:spPr/>
    </dgm:pt>
    <dgm:pt modelId="{82591C05-CEBC-4F94-A5D9-C03E198A73FB}" type="pres">
      <dgm:prSet presAssocID="{3224B076-1249-4C8D-AA9A-224CCEB29A81}" presName="dummyConnPt" presStyleCnt="0"/>
      <dgm:spPr/>
    </dgm:pt>
    <dgm:pt modelId="{42A82C20-DFF3-43DB-A25E-08BD3F578696}" type="pres">
      <dgm:prSet presAssocID="{3224B076-1249-4C8D-AA9A-224CCEB29A81}" presName="node" presStyleLbl="node1" presStyleIdx="3" presStyleCnt="9" custScaleX="126100">
        <dgm:presLayoutVars>
          <dgm:bulletEnabled val="1"/>
        </dgm:presLayoutVars>
      </dgm:prSet>
      <dgm:spPr/>
    </dgm:pt>
    <dgm:pt modelId="{56332B0B-ED93-4D3C-813A-E5A9E2CE606C}" type="pres">
      <dgm:prSet presAssocID="{D23CF828-4B9B-488F-B49F-3804193F14FC}" presName="sibTrans" presStyleLbl="bgSibTrans2D1" presStyleIdx="3" presStyleCnt="8"/>
      <dgm:spPr/>
    </dgm:pt>
    <dgm:pt modelId="{32D37E01-FDD5-45FE-A3C7-1092C2AAB79C}" type="pres">
      <dgm:prSet presAssocID="{DCF26592-72B7-41D8-8589-16547CE8F5DE}" presName="compNode" presStyleCnt="0"/>
      <dgm:spPr/>
    </dgm:pt>
    <dgm:pt modelId="{9C42696B-A690-48F7-B856-D48BCD0E6C62}" type="pres">
      <dgm:prSet presAssocID="{DCF26592-72B7-41D8-8589-16547CE8F5DE}" presName="dummyConnPt" presStyleCnt="0"/>
      <dgm:spPr/>
    </dgm:pt>
    <dgm:pt modelId="{0C347B3E-4B1B-458B-BF29-66D559902BE8}" type="pres">
      <dgm:prSet presAssocID="{DCF26592-72B7-41D8-8589-16547CE8F5DE}" presName="node" presStyleLbl="node1" presStyleIdx="4" presStyleCnt="9" custScaleX="126100">
        <dgm:presLayoutVars>
          <dgm:bulletEnabled val="1"/>
        </dgm:presLayoutVars>
      </dgm:prSet>
      <dgm:spPr/>
    </dgm:pt>
    <dgm:pt modelId="{91C01709-E949-4B05-8630-19A0E7A067D7}" type="pres">
      <dgm:prSet presAssocID="{2C9CBD2F-ED88-4EFD-91F0-1434C8476054}" presName="sibTrans" presStyleLbl="bgSibTrans2D1" presStyleIdx="4" presStyleCnt="8"/>
      <dgm:spPr/>
    </dgm:pt>
    <dgm:pt modelId="{7597707B-B983-4E66-AA56-76A975CF9AE6}" type="pres">
      <dgm:prSet presAssocID="{8614AF37-B0EE-40F0-B4D8-231D33BEDDB5}" presName="compNode" presStyleCnt="0"/>
      <dgm:spPr/>
    </dgm:pt>
    <dgm:pt modelId="{E99B4353-886B-4F92-9C6B-F566F1C4360E}" type="pres">
      <dgm:prSet presAssocID="{8614AF37-B0EE-40F0-B4D8-231D33BEDDB5}" presName="dummyConnPt" presStyleCnt="0"/>
      <dgm:spPr/>
    </dgm:pt>
    <dgm:pt modelId="{BDB7F10A-B41A-4AF7-8153-839FAB31BC81}" type="pres">
      <dgm:prSet presAssocID="{8614AF37-B0EE-40F0-B4D8-231D33BEDDB5}" presName="node" presStyleLbl="node1" presStyleIdx="5" presStyleCnt="9" custScaleX="126100">
        <dgm:presLayoutVars>
          <dgm:bulletEnabled val="1"/>
        </dgm:presLayoutVars>
      </dgm:prSet>
      <dgm:spPr/>
    </dgm:pt>
    <dgm:pt modelId="{2764C686-B392-4A4C-BE90-64AB852C4F4B}" type="pres">
      <dgm:prSet presAssocID="{2D357E68-63C8-4AB8-89AC-B30F209A426B}" presName="sibTrans" presStyleLbl="bgSibTrans2D1" presStyleIdx="5" presStyleCnt="8"/>
      <dgm:spPr/>
    </dgm:pt>
    <dgm:pt modelId="{EA90100B-7D6E-4DA6-B77F-EECA6552F91C}" type="pres">
      <dgm:prSet presAssocID="{0D3F714D-B5C9-48C6-9B4C-AD87A2D7FF0C}" presName="compNode" presStyleCnt="0"/>
      <dgm:spPr/>
    </dgm:pt>
    <dgm:pt modelId="{4CF81F2E-AB1E-40A9-AFDC-A6A291FE06AD}" type="pres">
      <dgm:prSet presAssocID="{0D3F714D-B5C9-48C6-9B4C-AD87A2D7FF0C}" presName="dummyConnPt" presStyleCnt="0"/>
      <dgm:spPr/>
    </dgm:pt>
    <dgm:pt modelId="{02B6F497-DE11-4349-8424-BA3FC0B779C3}" type="pres">
      <dgm:prSet presAssocID="{0D3F714D-B5C9-48C6-9B4C-AD87A2D7FF0C}" presName="node" presStyleLbl="node1" presStyleIdx="6" presStyleCnt="9" custScaleX="124394">
        <dgm:presLayoutVars>
          <dgm:bulletEnabled val="1"/>
        </dgm:presLayoutVars>
      </dgm:prSet>
      <dgm:spPr/>
    </dgm:pt>
    <dgm:pt modelId="{E56DB236-F88F-4D3E-8E25-D2C234AF3629}" type="pres">
      <dgm:prSet presAssocID="{F98F5A9D-7D60-485D-8F4A-0E8A5B3B8EDA}" presName="sibTrans" presStyleLbl="bgSibTrans2D1" presStyleIdx="6" presStyleCnt="8"/>
      <dgm:spPr/>
    </dgm:pt>
    <dgm:pt modelId="{D8F407F1-F55B-437E-BB71-CB9531C9259B}" type="pres">
      <dgm:prSet presAssocID="{8916EF3D-D41E-4CB8-8149-8B1EE5607CC9}" presName="compNode" presStyleCnt="0"/>
      <dgm:spPr/>
    </dgm:pt>
    <dgm:pt modelId="{C6B67ED7-554E-4521-A746-A6EC1519C0D4}" type="pres">
      <dgm:prSet presAssocID="{8916EF3D-D41E-4CB8-8149-8B1EE5607CC9}" presName="dummyConnPt" presStyleCnt="0"/>
      <dgm:spPr/>
    </dgm:pt>
    <dgm:pt modelId="{26817869-BE85-40D8-BAD2-1028240F178B}" type="pres">
      <dgm:prSet presAssocID="{8916EF3D-D41E-4CB8-8149-8B1EE5607CC9}" presName="node" presStyleLbl="node1" presStyleIdx="7" presStyleCnt="9" custScaleX="117588">
        <dgm:presLayoutVars>
          <dgm:bulletEnabled val="1"/>
        </dgm:presLayoutVars>
      </dgm:prSet>
      <dgm:spPr/>
    </dgm:pt>
    <dgm:pt modelId="{9C4F49A3-38BD-4557-A2C4-B86F1935AB71}" type="pres">
      <dgm:prSet presAssocID="{30F3801D-A82C-46DB-AB53-51252ED99E88}" presName="sibTrans" presStyleLbl="bgSibTrans2D1" presStyleIdx="7" presStyleCnt="8"/>
      <dgm:spPr/>
    </dgm:pt>
    <dgm:pt modelId="{94A98129-F320-4FEC-83AD-0140AC580AB5}" type="pres">
      <dgm:prSet presAssocID="{403F23EE-C1B1-470C-82C6-F080B6EFA5BB}" presName="compNode" presStyleCnt="0"/>
      <dgm:spPr/>
    </dgm:pt>
    <dgm:pt modelId="{DFCF5FF3-B569-4F98-9E36-5DF7E18FDB02}" type="pres">
      <dgm:prSet presAssocID="{403F23EE-C1B1-470C-82C6-F080B6EFA5BB}" presName="dummyConnPt" presStyleCnt="0"/>
      <dgm:spPr/>
    </dgm:pt>
    <dgm:pt modelId="{0E5566D5-B050-4ECD-9C21-D909E158AA03}" type="pres">
      <dgm:prSet presAssocID="{403F23EE-C1B1-470C-82C6-F080B6EFA5BB}" presName="node" presStyleLbl="node1" presStyleIdx="8" presStyleCnt="9" custScaleX="119856">
        <dgm:presLayoutVars>
          <dgm:bulletEnabled val="1"/>
        </dgm:presLayoutVars>
      </dgm:prSet>
      <dgm:spPr/>
    </dgm:pt>
  </dgm:ptLst>
  <dgm:cxnLst>
    <dgm:cxn modelId="{4E545F09-195B-4C45-8136-02914EBEFCFA}" srcId="{8E5C9194-83BB-497F-8581-2C40028AB43D}" destId="{8614AF37-B0EE-40F0-B4D8-231D33BEDDB5}" srcOrd="5" destOrd="0" parTransId="{1DEF19AE-3F72-4BE4-ADD6-5EAAC7B1071F}" sibTransId="{2D357E68-63C8-4AB8-89AC-B30F209A426B}"/>
    <dgm:cxn modelId="{5AC4540C-8A98-499D-B192-616A792FDB11}" type="presOf" srcId="{32A53CEF-E4CD-4E38-9F28-1E410097E01D}" destId="{9AAFC0E8-5C01-4C41-883E-B14E77545FB9}" srcOrd="0" destOrd="0" presId="urn:microsoft.com/office/officeart/2005/8/layout/bProcess4"/>
    <dgm:cxn modelId="{AB888B0F-5CB4-487F-87FA-74C7DC9C07FE}" type="presOf" srcId="{403F23EE-C1B1-470C-82C6-F080B6EFA5BB}" destId="{0E5566D5-B050-4ECD-9C21-D909E158AA03}" srcOrd="0" destOrd="0" presId="urn:microsoft.com/office/officeart/2005/8/layout/bProcess4"/>
    <dgm:cxn modelId="{9ECCF10F-7A16-457A-B02E-4C0C617064B3}" type="presOf" srcId="{DCF26592-72B7-41D8-8589-16547CE8F5DE}" destId="{0C347B3E-4B1B-458B-BF29-66D559902BE8}" srcOrd="0" destOrd="0" presId="urn:microsoft.com/office/officeart/2005/8/layout/bProcess4"/>
    <dgm:cxn modelId="{E922E411-B3E1-4970-922E-12FE6D21E64E}" srcId="{8E5C9194-83BB-497F-8581-2C40028AB43D}" destId="{8916EF3D-D41E-4CB8-8149-8B1EE5607CC9}" srcOrd="7" destOrd="0" parTransId="{2CB29F1F-C22B-4B1D-9862-AFD482F45FC8}" sibTransId="{30F3801D-A82C-46DB-AB53-51252ED99E88}"/>
    <dgm:cxn modelId="{09DAFC14-92DC-46A7-8F0A-AB5964AD1CB6}" type="presOf" srcId="{D23CF828-4B9B-488F-B49F-3804193F14FC}" destId="{56332B0B-ED93-4D3C-813A-E5A9E2CE606C}" srcOrd="0" destOrd="0" presId="urn:microsoft.com/office/officeart/2005/8/layout/bProcess4"/>
    <dgm:cxn modelId="{C547A318-3953-48A4-ADCC-BFB3893B407E}" type="presOf" srcId="{30F3801D-A82C-46DB-AB53-51252ED99E88}" destId="{9C4F49A3-38BD-4557-A2C4-B86F1935AB71}" srcOrd="0" destOrd="0" presId="urn:microsoft.com/office/officeart/2005/8/layout/bProcess4"/>
    <dgm:cxn modelId="{639DF12F-D5C2-42B6-B6EB-402F134538B5}" srcId="{8E5C9194-83BB-497F-8581-2C40028AB43D}" destId="{0D3F714D-B5C9-48C6-9B4C-AD87A2D7FF0C}" srcOrd="6" destOrd="0" parTransId="{9B2E96D3-3261-4969-838F-F9E6FAB4F26C}" sibTransId="{F98F5A9D-7D60-485D-8F4A-0E8A5B3B8EDA}"/>
    <dgm:cxn modelId="{9ABF0431-3DBB-43EF-AECA-67ADBB50CD71}" srcId="{8E5C9194-83BB-497F-8581-2C40028AB43D}" destId="{3224B076-1249-4C8D-AA9A-224CCEB29A81}" srcOrd="3" destOrd="0" parTransId="{55DB9373-94B2-4CFC-8013-F79EEC42EB12}" sibTransId="{D23CF828-4B9B-488F-B49F-3804193F14FC}"/>
    <dgm:cxn modelId="{B99F2A39-5947-41D4-8BC9-6651605C7CCC}" srcId="{8E5C9194-83BB-497F-8581-2C40028AB43D}" destId="{611137B3-D2D5-4596-9337-D29604783B75}" srcOrd="2" destOrd="0" parTransId="{90ABB080-1D6E-40AB-9BAA-987EF5FA3095}" sibTransId="{95E0D305-979C-45B4-99F0-F40052195151}"/>
    <dgm:cxn modelId="{313FE942-F2DE-422E-B751-9BBA5689CED4}" srcId="{8E5C9194-83BB-497F-8581-2C40028AB43D}" destId="{164F5D78-B660-4CB6-97E6-EF635E777404}" srcOrd="1" destOrd="0" parTransId="{38735DE5-E400-4307-9514-8183AF3E7EA0}" sibTransId="{32A53CEF-E4CD-4E38-9F28-1E410097E01D}"/>
    <dgm:cxn modelId="{E3F59A45-AD27-42D2-9A7A-57C5056BD28D}" srcId="{8E5C9194-83BB-497F-8581-2C40028AB43D}" destId="{92F40C88-67B8-4172-A681-75003D3C1CC4}" srcOrd="0" destOrd="0" parTransId="{B258C818-D207-4DC1-8242-1033AAE60B58}" sibTransId="{B6A1AB9D-33CA-4298-B0D0-9A0014B1A318}"/>
    <dgm:cxn modelId="{46B6A166-6A61-4454-8D32-FCAD512F5B04}" type="presOf" srcId="{611137B3-D2D5-4596-9337-D29604783B75}" destId="{0BDE15BC-8AAD-4897-A9D8-BD71D86A3C5B}" srcOrd="0" destOrd="0" presId="urn:microsoft.com/office/officeart/2005/8/layout/bProcess4"/>
    <dgm:cxn modelId="{13036474-0F6C-423A-9497-851CE46C7F79}" type="presOf" srcId="{8916EF3D-D41E-4CB8-8149-8B1EE5607CC9}" destId="{26817869-BE85-40D8-BAD2-1028240F178B}" srcOrd="0" destOrd="0" presId="urn:microsoft.com/office/officeart/2005/8/layout/bProcess4"/>
    <dgm:cxn modelId="{9368BC54-5198-40A3-A88A-0A87C61B077D}" type="presOf" srcId="{2C9CBD2F-ED88-4EFD-91F0-1434C8476054}" destId="{91C01709-E949-4B05-8630-19A0E7A067D7}" srcOrd="0" destOrd="0" presId="urn:microsoft.com/office/officeart/2005/8/layout/bProcess4"/>
    <dgm:cxn modelId="{CDF93C59-9720-43F0-8A5F-7D6E345C640A}" srcId="{8E5C9194-83BB-497F-8581-2C40028AB43D}" destId="{DCF26592-72B7-41D8-8589-16547CE8F5DE}" srcOrd="4" destOrd="0" parTransId="{0F2DCC8F-F762-4EB6-81DB-84836A842E79}" sibTransId="{2C9CBD2F-ED88-4EFD-91F0-1434C8476054}"/>
    <dgm:cxn modelId="{8CA1578B-308C-4937-85E0-9AD09C1EE956}" type="presOf" srcId="{3224B076-1249-4C8D-AA9A-224CCEB29A81}" destId="{42A82C20-DFF3-43DB-A25E-08BD3F578696}" srcOrd="0" destOrd="0" presId="urn:microsoft.com/office/officeart/2005/8/layout/bProcess4"/>
    <dgm:cxn modelId="{F05AD19A-3A9D-4085-B880-9C74FE0876D5}" type="presOf" srcId="{164F5D78-B660-4CB6-97E6-EF635E777404}" destId="{3D15FBA3-C155-4873-AF97-5968C631B5B1}" srcOrd="0" destOrd="0" presId="urn:microsoft.com/office/officeart/2005/8/layout/bProcess4"/>
    <dgm:cxn modelId="{D74B34A8-0F5A-4659-9ABF-B29CDF57EFD1}" type="presOf" srcId="{2D357E68-63C8-4AB8-89AC-B30F209A426B}" destId="{2764C686-B392-4A4C-BE90-64AB852C4F4B}" srcOrd="0" destOrd="0" presId="urn:microsoft.com/office/officeart/2005/8/layout/bProcess4"/>
    <dgm:cxn modelId="{DB1336BE-6A90-445D-8FB9-3B1987EAB093}" type="presOf" srcId="{0D3F714D-B5C9-48C6-9B4C-AD87A2D7FF0C}" destId="{02B6F497-DE11-4349-8424-BA3FC0B779C3}" srcOrd="0" destOrd="0" presId="urn:microsoft.com/office/officeart/2005/8/layout/bProcess4"/>
    <dgm:cxn modelId="{CC23FED2-AAD1-44F3-A79B-637B755E743C}" type="presOf" srcId="{92F40C88-67B8-4172-A681-75003D3C1CC4}" destId="{5C596118-3C9B-42BB-B7AD-2D0AC6883DFD}" srcOrd="0" destOrd="0" presId="urn:microsoft.com/office/officeart/2005/8/layout/bProcess4"/>
    <dgm:cxn modelId="{0A1FBBD7-47CC-4147-994E-0973F4CD3B90}" type="presOf" srcId="{8E5C9194-83BB-497F-8581-2C40028AB43D}" destId="{004396D9-5D10-45C7-B876-58F6E667F03E}" srcOrd="0" destOrd="0" presId="urn:microsoft.com/office/officeart/2005/8/layout/bProcess4"/>
    <dgm:cxn modelId="{922948E0-36CF-427F-AA9A-3F71B0CA91CD}" type="presOf" srcId="{F98F5A9D-7D60-485D-8F4A-0E8A5B3B8EDA}" destId="{E56DB236-F88F-4D3E-8E25-D2C234AF3629}" srcOrd="0" destOrd="0" presId="urn:microsoft.com/office/officeart/2005/8/layout/bProcess4"/>
    <dgm:cxn modelId="{74A115E5-83BA-4EEF-A024-855D95E0E10A}" srcId="{8E5C9194-83BB-497F-8581-2C40028AB43D}" destId="{403F23EE-C1B1-470C-82C6-F080B6EFA5BB}" srcOrd="8" destOrd="0" parTransId="{11E5D6C0-37FF-47E0-A8EA-76BF87FD7307}" sibTransId="{FAABE433-4839-49F5-B94C-3B9A5F06BF47}"/>
    <dgm:cxn modelId="{65843EE9-5D15-45C9-B7FE-84D3780CFD9F}" type="presOf" srcId="{95E0D305-979C-45B4-99F0-F40052195151}" destId="{847EEF31-F8A1-478C-8DD0-30F9B306B933}" srcOrd="0" destOrd="0" presId="urn:microsoft.com/office/officeart/2005/8/layout/bProcess4"/>
    <dgm:cxn modelId="{9461F2F0-494A-460A-8E97-0E73533EAFDB}" type="presOf" srcId="{B6A1AB9D-33CA-4298-B0D0-9A0014B1A318}" destId="{AE718DBD-C9ED-4ACD-A3A4-86FB94F1925F}" srcOrd="0" destOrd="0" presId="urn:microsoft.com/office/officeart/2005/8/layout/bProcess4"/>
    <dgm:cxn modelId="{A795F4FF-CBBD-44BB-A430-854AACD6519D}" type="presOf" srcId="{8614AF37-B0EE-40F0-B4D8-231D33BEDDB5}" destId="{BDB7F10A-B41A-4AF7-8153-839FAB31BC81}" srcOrd="0" destOrd="0" presId="urn:microsoft.com/office/officeart/2005/8/layout/bProcess4"/>
    <dgm:cxn modelId="{0ED5FC75-F7B7-4AD4-B3E0-55FADAB1695F}" type="presParOf" srcId="{004396D9-5D10-45C7-B876-58F6E667F03E}" destId="{A5DD1A21-C924-4CB7-A83D-236210217227}" srcOrd="0" destOrd="0" presId="urn:microsoft.com/office/officeart/2005/8/layout/bProcess4"/>
    <dgm:cxn modelId="{1DE0A9C2-F289-4E07-8EF6-DC4922135A99}" type="presParOf" srcId="{A5DD1A21-C924-4CB7-A83D-236210217227}" destId="{99E657D2-1127-4260-A78F-E0486BF764B0}" srcOrd="0" destOrd="0" presId="urn:microsoft.com/office/officeart/2005/8/layout/bProcess4"/>
    <dgm:cxn modelId="{3F88E234-400B-445E-ACEC-DF24214ECEA1}" type="presParOf" srcId="{A5DD1A21-C924-4CB7-A83D-236210217227}" destId="{5C596118-3C9B-42BB-B7AD-2D0AC6883DFD}" srcOrd="1" destOrd="0" presId="urn:microsoft.com/office/officeart/2005/8/layout/bProcess4"/>
    <dgm:cxn modelId="{0266565E-0875-4C99-9477-52C4A55D94C6}" type="presParOf" srcId="{004396D9-5D10-45C7-B876-58F6E667F03E}" destId="{AE718DBD-C9ED-4ACD-A3A4-86FB94F1925F}" srcOrd="1" destOrd="0" presId="urn:microsoft.com/office/officeart/2005/8/layout/bProcess4"/>
    <dgm:cxn modelId="{A9ADEC73-6CB9-4C87-8A08-385A60E7C3B2}" type="presParOf" srcId="{004396D9-5D10-45C7-B876-58F6E667F03E}" destId="{3283507F-A153-4027-A6A8-CD95FC95016D}" srcOrd="2" destOrd="0" presId="urn:microsoft.com/office/officeart/2005/8/layout/bProcess4"/>
    <dgm:cxn modelId="{978BEB14-C406-4C53-914C-4119FB9E9C3F}" type="presParOf" srcId="{3283507F-A153-4027-A6A8-CD95FC95016D}" destId="{F18239F4-E225-4840-BF19-240374B51CA5}" srcOrd="0" destOrd="0" presId="urn:microsoft.com/office/officeart/2005/8/layout/bProcess4"/>
    <dgm:cxn modelId="{EA0E733B-6685-41DA-B714-4252360B553D}" type="presParOf" srcId="{3283507F-A153-4027-A6A8-CD95FC95016D}" destId="{3D15FBA3-C155-4873-AF97-5968C631B5B1}" srcOrd="1" destOrd="0" presId="urn:microsoft.com/office/officeart/2005/8/layout/bProcess4"/>
    <dgm:cxn modelId="{27D8DCC4-095D-4DC4-BEDC-B6324BE41EC3}" type="presParOf" srcId="{004396D9-5D10-45C7-B876-58F6E667F03E}" destId="{9AAFC0E8-5C01-4C41-883E-B14E77545FB9}" srcOrd="3" destOrd="0" presId="urn:microsoft.com/office/officeart/2005/8/layout/bProcess4"/>
    <dgm:cxn modelId="{13D95D4B-F14F-4726-90C5-69C7D89B0E9A}" type="presParOf" srcId="{004396D9-5D10-45C7-B876-58F6E667F03E}" destId="{E08BC5A6-E06D-4364-928D-E07F5B8E66C5}" srcOrd="4" destOrd="0" presId="urn:microsoft.com/office/officeart/2005/8/layout/bProcess4"/>
    <dgm:cxn modelId="{E619A7D0-E720-47E2-B13D-BA68946C39C7}" type="presParOf" srcId="{E08BC5A6-E06D-4364-928D-E07F5B8E66C5}" destId="{929EABAF-0423-4561-8E36-73B9C2A4E748}" srcOrd="0" destOrd="0" presId="urn:microsoft.com/office/officeart/2005/8/layout/bProcess4"/>
    <dgm:cxn modelId="{C6D8749C-224E-4A50-938E-6AA36B3AC2DF}" type="presParOf" srcId="{E08BC5A6-E06D-4364-928D-E07F5B8E66C5}" destId="{0BDE15BC-8AAD-4897-A9D8-BD71D86A3C5B}" srcOrd="1" destOrd="0" presId="urn:microsoft.com/office/officeart/2005/8/layout/bProcess4"/>
    <dgm:cxn modelId="{44467791-855F-4502-AE73-627F20117AFE}" type="presParOf" srcId="{004396D9-5D10-45C7-B876-58F6E667F03E}" destId="{847EEF31-F8A1-478C-8DD0-30F9B306B933}" srcOrd="5" destOrd="0" presId="urn:microsoft.com/office/officeart/2005/8/layout/bProcess4"/>
    <dgm:cxn modelId="{C4F2EAA2-A1E3-4D3E-89A3-4BCE8138656A}" type="presParOf" srcId="{004396D9-5D10-45C7-B876-58F6E667F03E}" destId="{A8C7EE36-CDED-425E-8B66-F905DA98B7FA}" srcOrd="6" destOrd="0" presId="urn:microsoft.com/office/officeart/2005/8/layout/bProcess4"/>
    <dgm:cxn modelId="{A4A067B9-7F50-4EFE-A23D-1E4A2CA9F98B}" type="presParOf" srcId="{A8C7EE36-CDED-425E-8B66-F905DA98B7FA}" destId="{82591C05-CEBC-4F94-A5D9-C03E198A73FB}" srcOrd="0" destOrd="0" presId="urn:microsoft.com/office/officeart/2005/8/layout/bProcess4"/>
    <dgm:cxn modelId="{1AD3C554-B891-446D-8938-DA41413F885D}" type="presParOf" srcId="{A8C7EE36-CDED-425E-8B66-F905DA98B7FA}" destId="{42A82C20-DFF3-43DB-A25E-08BD3F578696}" srcOrd="1" destOrd="0" presId="urn:microsoft.com/office/officeart/2005/8/layout/bProcess4"/>
    <dgm:cxn modelId="{CC8A3223-1C61-438F-A022-3A0FB485C542}" type="presParOf" srcId="{004396D9-5D10-45C7-B876-58F6E667F03E}" destId="{56332B0B-ED93-4D3C-813A-E5A9E2CE606C}" srcOrd="7" destOrd="0" presId="urn:microsoft.com/office/officeart/2005/8/layout/bProcess4"/>
    <dgm:cxn modelId="{29EB3018-D1A2-4782-88E3-DD27D042C778}" type="presParOf" srcId="{004396D9-5D10-45C7-B876-58F6E667F03E}" destId="{32D37E01-FDD5-45FE-A3C7-1092C2AAB79C}" srcOrd="8" destOrd="0" presId="urn:microsoft.com/office/officeart/2005/8/layout/bProcess4"/>
    <dgm:cxn modelId="{DEE391DC-9E6E-41A5-998A-7F6D66004AAE}" type="presParOf" srcId="{32D37E01-FDD5-45FE-A3C7-1092C2AAB79C}" destId="{9C42696B-A690-48F7-B856-D48BCD0E6C62}" srcOrd="0" destOrd="0" presId="urn:microsoft.com/office/officeart/2005/8/layout/bProcess4"/>
    <dgm:cxn modelId="{A4D76E7E-106A-417C-9C93-46B3AB8B5A89}" type="presParOf" srcId="{32D37E01-FDD5-45FE-A3C7-1092C2AAB79C}" destId="{0C347B3E-4B1B-458B-BF29-66D559902BE8}" srcOrd="1" destOrd="0" presId="urn:microsoft.com/office/officeart/2005/8/layout/bProcess4"/>
    <dgm:cxn modelId="{A7035AEB-CA71-4025-9AF1-FC566B4CCF3A}" type="presParOf" srcId="{004396D9-5D10-45C7-B876-58F6E667F03E}" destId="{91C01709-E949-4B05-8630-19A0E7A067D7}" srcOrd="9" destOrd="0" presId="urn:microsoft.com/office/officeart/2005/8/layout/bProcess4"/>
    <dgm:cxn modelId="{9CB3B8EE-1519-4ED5-A65B-B05C8D249FC5}" type="presParOf" srcId="{004396D9-5D10-45C7-B876-58F6E667F03E}" destId="{7597707B-B983-4E66-AA56-76A975CF9AE6}" srcOrd="10" destOrd="0" presId="urn:microsoft.com/office/officeart/2005/8/layout/bProcess4"/>
    <dgm:cxn modelId="{C9A072D3-78B5-45DE-B6C9-49539DA6A72F}" type="presParOf" srcId="{7597707B-B983-4E66-AA56-76A975CF9AE6}" destId="{E99B4353-886B-4F92-9C6B-F566F1C4360E}" srcOrd="0" destOrd="0" presId="urn:microsoft.com/office/officeart/2005/8/layout/bProcess4"/>
    <dgm:cxn modelId="{9F90B130-939D-43DD-A0CE-1B5FE0292BC7}" type="presParOf" srcId="{7597707B-B983-4E66-AA56-76A975CF9AE6}" destId="{BDB7F10A-B41A-4AF7-8153-839FAB31BC81}" srcOrd="1" destOrd="0" presId="urn:microsoft.com/office/officeart/2005/8/layout/bProcess4"/>
    <dgm:cxn modelId="{C20DEEAB-9DF3-4806-BE94-1FD2DDA37525}" type="presParOf" srcId="{004396D9-5D10-45C7-B876-58F6E667F03E}" destId="{2764C686-B392-4A4C-BE90-64AB852C4F4B}" srcOrd="11" destOrd="0" presId="urn:microsoft.com/office/officeart/2005/8/layout/bProcess4"/>
    <dgm:cxn modelId="{1C740FFE-36E6-466B-90AA-74F302AA83D5}" type="presParOf" srcId="{004396D9-5D10-45C7-B876-58F6E667F03E}" destId="{EA90100B-7D6E-4DA6-B77F-EECA6552F91C}" srcOrd="12" destOrd="0" presId="urn:microsoft.com/office/officeart/2005/8/layout/bProcess4"/>
    <dgm:cxn modelId="{8CF3575D-2C7B-4637-B0B6-3AE32670746B}" type="presParOf" srcId="{EA90100B-7D6E-4DA6-B77F-EECA6552F91C}" destId="{4CF81F2E-AB1E-40A9-AFDC-A6A291FE06AD}" srcOrd="0" destOrd="0" presId="urn:microsoft.com/office/officeart/2005/8/layout/bProcess4"/>
    <dgm:cxn modelId="{C3FD014B-1626-4162-95E0-FDB99595F74C}" type="presParOf" srcId="{EA90100B-7D6E-4DA6-B77F-EECA6552F91C}" destId="{02B6F497-DE11-4349-8424-BA3FC0B779C3}" srcOrd="1" destOrd="0" presId="urn:microsoft.com/office/officeart/2005/8/layout/bProcess4"/>
    <dgm:cxn modelId="{1DD8EE8C-8A1F-4966-AD61-545ADA9EB4F2}" type="presParOf" srcId="{004396D9-5D10-45C7-B876-58F6E667F03E}" destId="{E56DB236-F88F-4D3E-8E25-D2C234AF3629}" srcOrd="13" destOrd="0" presId="urn:microsoft.com/office/officeart/2005/8/layout/bProcess4"/>
    <dgm:cxn modelId="{31752AA2-A57C-455E-92FE-76F8A8630AE0}" type="presParOf" srcId="{004396D9-5D10-45C7-B876-58F6E667F03E}" destId="{D8F407F1-F55B-437E-BB71-CB9531C9259B}" srcOrd="14" destOrd="0" presId="urn:microsoft.com/office/officeart/2005/8/layout/bProcess4"/>
    <dgm:cxn modelId="{3C8C37BB-588C-4D07-B29D-20EDADDBD492}" type="presParOf" srcId="{D8F407F1-F55B-437E-BB71-CB9531C9259B}" destId="{C6B67ED7-554E-4521-A746-A6EC1519C0D4}" srcOrd="0" destOrd="0" presId="urn:microsoft.com/office/officeart/2005/8/layout/bProcess4"/>
    <dgm:cxn modelId="{6774FFB9-F878-47AB-9305-605BEBD4E11F}" type="presParOf" srcId="{D8F407F1-F55B-437E-BB71-CB9531C9259B}" destId="{26817869-BE85-40D8-BAD2-1028240F178B}" srcOrd="1" destOrd="0" presId="urn:microsoft.com/office/officeart/2005/8/layout/bProcess4"/>
    <dgm:cxn modelId="{623CE32D-4FA2-4474-917C-874BF7B61EE2}" type="presParOf" srcId="{004396D9-5D10-45C7-B876-58F6E667F03E}" destId="{9C4F49A3-38BD-4557-A2C4-B86F1935AB71}" srcOrd="15" destOrd="0" presId="urn:microsoft.com/office/officeart/2005/8/layout/bProcess4"/>
    <dgm:cxn modelId="{8EE47479-54D0-4E46-BFE2-E0C920A46CEC}" type="presParOf" srcId="{004396D9-5D10-45C7-B876-58F6E667F03E}" destId="{94A98129-F320-4FEC-83AD-0140AC580AB5}" srcOrd="16" destOrd="0" presId="urn:microsoft.com/office/officeart/2005/8/layout/bProcess4"/>
    <dgm:cxn modelId="{5DE9BB3E-5C23-4AD4-80FE-565E212E7D46}" type="presParOf" srcId="{94A98129-F320-4FEC-83AD-0140AC580AB5}" destId="{DFCF5FF3-B569-4F98-9E36-5DF7E18FDB02}" srcOrd="0" destOrd="0" presId="urn:microsoft.com/office/officeart/2005/8/layout/bProcess4"/>
    <dgm:cxn modelId="{16BF1DB0-AC75-4E64-989D-A81A430E6D97}" type="presParOf" srcId="{94A98129-F320-4FEC-83AD-0140AC580AB5}" destId="{0E5566D5-B050-4ECD-9C21-D909E158AA03}" srcOrd="1" destOrd="0" presId="urn:microsoft.com/office/officeart/2005/8/layout/b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7.xml><?xml version="1.0" encoding="utf-8"?>
<dgm:dataModel xmlns:dgm="http://schemas.openxmlformats.org/drawingml/2006/diagram" xmlns:a="http://schemas.openxmlformats.org/drawingml/2006/main">
  <dgm:ptLst>
    <dgm:pt modelId="{DBA3BE8D-3EE1-4043-B893-120E5EA51CE9}" type="doc">
      <dgm:prSet loTypeId="urn:microsoft.com/office/officeart/2005/8/layout/process4" loCatId="list" qsTypeId="urn:microsoft.com/office/officeart/2005/8/quickstyle/simple1" qsCatId="simple" csTypeId="urn:microsoft.com/office/officeart/2005/8/colors/accent1_2" csCatId="accent1" phldr="1"/>
      <dgm:spPr/>
      <dgm:t>
        <a:bodyPr/>
        <a:lstStyle/>
        <a:p>
          <a:endParaRPr lang="en-US"/>
        </a:p>
      </dgm:t>
    </dgm:pt>
    <dgm:pt modelId="{6D57F012-DAE6-4F71-AA1B-9A561D9D252F}">
      <dgm:prSet phldrT="[Text]" custT="1"/>
      <dgm:spPr>
        <a:solidFill>
          <a:schemeClr val="accent2">
            <a:lumMod val="40000"/>
            <a:lumOff val="60000"/>
          </a:schemeClr>
        </a:solidFill>
        <a:ln>
          <a:solidFill>
            <a:schemeClr val="tx1"/>
          </a:solidFill>
        </a:ln>
      </dgm:spPr>
      <dgm:t>
        <a:bodyPr/>
        <a:lstStyle/>
        <a:p>
          <a:r>
            <a:rPr lang="en-US" sz="2800" dirty="0">
              <a:solidFill>
                <a:schemeClr val="tx1"/>
              </a:solidFill>
            </a:rPr>
            <a:t>There are two types of CAWNs</a:t>
          </a:r>
        </a:p>
      </dgm:t>
    </dgm:pt>
    <dgm:pt modelId="{5CBF3B77-7542-4EE8-AA99-ABE6276DF0FF}" type="parTrans" cxnId="{8ECDD30B-4DFB-449D-ACE4-B6D2FD095342}">
      <dgm:prSet/>
      <dgm:spPr/>
      <dgm:t>
        <a:bodyPr/>
        <a:lstStyle/>
        <a:p>
          <a:endParaRPr lang="en-US"/>
        </a:p>
      </dgm:t>
    </dgm:pt>
    <dgm:pt modelId="{72D16D81-1C12-4C5F-951E-42F481738BDC}" type="sibTrans" cxnId="{8ECDD30B-4DFB-449D-ACE4-B6D2FD095342}">
      <dgm:prSet/>
      <dgm:spPr/>
      <dgm:t>
        <a:bodyPr/>
        <a:lstStyle/>
        <a:p>
          <a:endParaRPr lang="en-US"/>
        </a:p>
      </dgm:t>
    </dgm:pt>
    <dgm:pt modelId="{B38FE27B-CBAE-4992-B50A-A4AFBE6FE76B}">
      <dgm:prSet phldrT="[Text]" custT="1"/>
      <dgm:spPr>
        <a:solidFill>
          <a:schemeClr val="accent2">
            <a:lumMod val="60000"/>
            <a:lumOff val="40000"/>
            <a:alpha val="90000"/>
          </a:schemeClr>
        </a:solidFill>
        <a:ln>
          <a:solidFill>
            <a:schemeClr val="tx1">
              <a:alpha val="90000"/>
            </a:schemeClr>
          </a:solidFill>
        </a:ln>
      </dgm:spPr>
      <dgm:t>
        <a:bodyPr/>
        <a:lstStyle/>
        <a:p>
          <a:r>
            <a:rPr lang="en-US" sz="2400" b="1" i="1" u="sng" dirty="0"/>
            <a:t>S2 Child Abduction Act 1984 </a:t>
          </a:r>
          <a:r>
            <a:rPr lang="en-US" sz="2400" dirty="0"/>
            <a:t>if the child is under 16 years</a:t>
          </a:r>
        </a:p>
      </dgm:t>
    </dgm:pt>
    <dgm:pt modelId="{B3511009-1039-4FE7-9744-E245482BDCC8}" type="parTrans" cxnId="{BF1B0549-A5FF-4585-B409-5CB5F8555C43}">
      <dgm:prSet/>
      <dgm:spPr/>
      <dgm:t>
        <a:bodyPr/>
        <a:lstStyle/>
        <a:p>
          <a:endParaRPr lang="en-US"/>
        </a:p>
      </dgm:t>
    </dgm:pt>
    <dgm:pt modelId="{C98E3B77-A41E-48CC-9582-F735BE0B3BB2}" type="sibTrans" cxnId="{BF1B0549-A5FF-4585-B409-5CB5F8555C43}">
      <dgm:prSet/>
      <dgm:spPr/>
      <dgm:t>
        <a:bodyPr/>
        <a:lstStyle/>
        <a:p>
          <a:endParaRPr lang="en-US"/>
        </a:p>
      </dgm:t>
    </dgm:pt>
    <dgm:pt modelId="{EA2F9C4A-B674-425A-8F10-CC156180031B}">
      <dgm:prSet phldrT="[Text]" custT="1"/>
      <dgm:spPr>
        <a:solidFill>
          <a:schemeClr val="accent2">
            <a:lumMod val="60000"/>
            <a:lumOff val="40000"/>
            <a:alpha val="90000"/>
          </a:schemeClr>
        </a:solidFill>
        <a:ln>
          <a:solidFill>
            <a:schemeClr val="tx1">
              <a:alpha val="90000"/>
            </a:schemeClr>
          </a:solidFill>
        </a:ln>
      </dgm:spPr>
      <dgm:t>
        <a:bodyPr/>
        <a:lstStyle/>
        <a:p>
          <a:r>
            <a:rPr lang="en-US" sz="2400" b="1" i="1" u="sng" dirty="0"/>
            <a:t>S49 Children Act 1989 </a:t>
          </a:r>
          <a:r>
            <a:rPr lang="en-US" sz="2400" dirty="0"/>
            <a:t>if the child is under 18 years &amp; in Local Authority care</a:t>
          </a:r>
        </a:p>
      </dgm:t>
    </dgm:pt>
    <dgm:pt modelId="{123BDC53-C251-44CF-8F5E-0FB94E2AC469}" type="parTrans" cxnId="{F500D0EC-CC0C-40B8-94A3-450F12AE7F82}">
      <dgm:prSet/>
      <dgm:spPr/>
      <dgm:t>
        <a:bodyPr/>
        <a:lstStyle/>
        <a:p>
          <a:endParaRPr lang="en-US"/>
        </a:p>
      </dgm:t>
    </dgm:pt>
    <dgm:pt modelId="{610388D3-A7AD-4117-A944-E1F6E04186D0}" type="sibTrans" cxnId="{F500D0EC-CC0C-40B8-94A3-450F12AE7F82}">
      <dgm:prSet/>
      <dgm:spPr/>
      <dgm:t>
        <a:bodyPr/>
        <a:lstStyle/>
        <a:p>
          <a:endParaRPr lang="en-US"/>
        </a:p>
      </dgm:t>
    </dgm:pt>
    <dgm:pt modelId="{8D9B3D36-3372-4393-9AB9-673CA086369E}" type="pres">
      <dgm:prSet presAssocID="{DBA3BE8D-3EE1-4043-B893-120E5EA51CE9}" presName="Name0" presStyleCnt="0">
        <dgm:presLayoutVars>
          <dgm:dir/>
          <dgm:animLvl val="lvl"/>
          <dgm:resizeHandles val="exact"/>
        </dgm:presLayoutVars>
      </dgm:prSet>
      <dgm:spPr/>
    </dgm:pt>
    <dgm:pt modelId="{50F7C78B-FFEB-471F-AB3E-7EF99B37304B}" type="pres">
      <dgm:prSet presAssocID="{6D57F012-DAE6-4F71-AA1B-9A561D9D252F}" presName="boxAndChildren" presStyleCnt="0"/>
      <dgm:spPr/>
    </dgm:pt>
    <dgm:pt modelId="{35DEA819-BBA4-474C-891B-44225AEF2B0C}" type="pres">
      <dgm:prSet presAssocID="{6D57F012-DAE6-4F71-AA1B-9A561D9D252F}" presName="parentTextBox" presStyleLbl="node1" presStyleIdx="0" presStyleCnt="1"/>
      <dgm:spPr/>
    </dgm:pt>
    <dgm:pt modelId="{DED98D27-8760-4482-8A3A-56DC8AF9D257}" type="pres">
      <dgm:prSet presAssocID="{6D57F012-DAE6-4F71-AA1B-9A561D9D252F}" presName="entireBox" presStyleLbl="node1" presStyleIdx="0" presStyleCnt="1" custScaleY="118108"/>
      <dgm:spPr/>
    </dgm:pt>
    <dgm:pt modelId="{33FDFE09-1762-40B7-A982-B1A8D8DD3F48}" type="pres">
      <dgm:prSet presAssocID="{6D57F012-DAE6-4F71-AA1B-9A561D9D252F}" presName="descendantBox" presStyleCnt="0"/>
      <dgm:spPr/>
    </dgm:pt>
    <dgm:pt modelId="{E7471A04-4FD3-4F04-9F95-CEE25A5A0452}" type="pres">
      <dgm:prSet presAssocID="{B38FE27B-CBAE-4992-B50A-A4AFBE6FE76B}" presName="childTextBox" presStyleLbl="fgAccFollowNode1" presStyleIdx="0" presStyleCnt="2" custScaleY="147804">
        <dgm:presLayoutVars>
          <dgm:bulletEnabled val="1"/>
        </dgm:presLayoutVars>
      </dgm:prSet>
      <dgm:spPr/>
    </dgm:pt>
    <dgm:pt modelId="{DA2DC501-1D5A-42BC-9EA4-0C235A48A7F7}" type="pres">
      <dgm:prSet presAssocID="{EA2F9C4A-B674-425A-8F10-CC156180031B}" presName="childTextBox" presStyleLbl="fgAccFollowNode1" presStyleIdx="1" presStyleCnt="2" custScaleY="146243">
        <dgm:presLayoutVars>
          <dgm:bulletEnabled val="1"/>
        </dgm:presLayoutVars>
      </dgm:prSet>
      <dgm:spPr/>
    </dgm:pt>
  </dgm:ptLst>
  <dgm:cxnLst>
    <dgm:cxn modelId="{8ECDD30B-4DFB-449D-ACE4-B6D2FD095342}" srcId="{DBA3BE8D-3EE1-4043-B893-120E5EA51CE9}" destId="{6D57F012-DAE6-4F71-AA1B-9A561D9D252F}" srcOrd="0" destOrd="0" parTransId="{5CBF3B77-7542-4EE8-AA99-ABE6276DF0FF}" sibTransId="{72D16D81-1C12-4C5F-951E-42F481738BDC}"/>
    <dgm:cxn modelId="{0D60C966-3E5A-4B4F-A11B-81E333C30B61}" type="presOf" srcId="{6D57F012-DAE6-4F71-AA1B-9A561D9D252F}" destId="{35DEA819-BBA4-474C-891B-44225AEF2B0C}" srcOrd="0" destOrd="0" presId="urn:microsoft.com/office/officeart/2005/8/layout/process4"/>
    <dgm:cxn modelId="{BF1B0549-A5FF-4585-B409-5CB5F8555C43}" srcId="{6D57F012-DAE6-4F71-AA1B-9A561D9D252F}" destId="{B38FE27B-CBAE-4992-B50A-A4AFBE6FE76B}" srcOrd="0" destOrd="0" parTransId="{B3511009-1039-4FE7-9744-E245482BDCC8}" sibTransId="{C98E3B77-A41E-48CC-9582-F735BE0B3BB2}"/>
    <dgm:cxn modelId="{8CC69BB3-9052-451E-B689-1ACDB472DA52}" type="presOf" srcId="{B38FE27B-CBAE-4992-B50A-A4AFBE6FE76B}" destId="{E7471A04-4FD3-4F04-9F95-CEE25A5A0452}" srcOrd="0" destOrd="0" presId="urn:microsoft.com/office/officeart/2005/8/layout/process4"/>
    <dgm:cxn modelId="{9B4C2BC4-9545-4DE4-9D7A-C0F696163BA5}" type="presOf" srcId="{EA2F9C4A-B674-425A-8F10-CC156180031B}" destId="{DA2DC501-1D5A-42BC-9EA4-0C235A48A7F7}" srcOrd="0" destOrd="0" presId="urn:microsoft.com/office/officeart/2005/8/layout/process4"/>
    <dgm:cxn modelId="{582F8CD9-CB28-49B4-AA89-8C6AC6F727C9}" type="presOf" srcId="{6D57F012-DAE6-4F71-AA1B-9A561D9D252F}" destId="{DED98D27-8760-4482-8A3A-56DC8AF9D257}" srcOrd="1" destOrd="0" presId="urn:microsoft.com/office/officeart/2005/8/layout/process4"/>
    <dgm:cxn modelId="{9851D2DE-1BAA-49C9-A4FD-F4A005F85011}" type="presOf" srcId="{DBA3BE8D-3EE1-4043-B893-120E5EA51CE9}" destId="{8D9B3D36-3372-4393-9AB9-673CA086369E}" srcOrd="0" destOrd="0" presId="urn:microsoft.com/office/officeart/2005/8/layout/process4"/>
    <dgm:cxn modelId="{F500D0EC-CC0C-40B8-94A3-450F12AE7F82}" srcId="{6D57F012-DAE6-4F71-AA1B-9A561D9D252F}" destId="{EA2F9C4A-B674-425A-8F10-CC156180031B}" srcOrd="1" destOrd="0" parTransId="{123BDC53-C251-44CF-8F5E-0FB94E2AC469}" sibTransId="{610388D3-A7AD-4117-A944-E1F6E04186D0}"/>
    <dgm:cxn modelId="{FB23329E-9587-4287-A3DA-1001D539DD00}" type="presParOf" srcId="{8D9B3D36-3372-4393-9AB9-673CA086369E}" destId="{50F7C78B-FFEB-471F-AB3E-7EF99B37304B}" srcOrd="0" destOrd="0" presId="urn:microsoft.com/office/officeart/2005/8/layout/process4"/>
    <dgm:cxn modelId="{09F93F49-F6CB-4199-85F3-219AE8D4067A}" type="presParOf" srcId="{50F7C78B-FFEB-471F-AB3E-7EF99B37304B}" destId="{35DEA819-BBA4-474C-891B-44225AEF2B0C}" srcOrd="0" destOrd="0" presId="urn:microsoft.com/office/officeart/2005/8/layout/process4"/>
    <dgm:cxn modelId="{7034D1AE-A529-41EC-9C48-3F5ED28A45D4}" type="presParOf" srcId="{50F7C78B-FFEB-471F-AB3E-7EF99B37304B}" destId="{DED98D27-8760-4482-8A3A-56DC8AF9D257}" srcOrd="1" destOrd="0" presId="urn:microsoft.com/office/officeart/2005/8/layout/process4"/>
    <dgm:cxn modelId="{26F3C7A7-E757-4C56-9610-D586BAA1B372}" type="presParOf" srcId="{50F7C78B-FFEB-471F-AB3E-7EF99B37304B}" destId="{33FDFE09-1762-40B7-A982-B1A8D8DD3F48}" srcOrd="2" destOrd="0" presId="urn:microsoft.com/office/officeart/2005/8/layout/process4"/>
    <dgm:cxn modelId="{8AFCF60E-3558-44E6-ABFD-542E43225219}" type="presParOf" srcId="{33FDFE09-1762-40B7-A982-B1A8D8DD3F48}" destId="{E7471A04-4FD3-4F04-9F95-CEE25A5A0452}" srcOrd="0" destOrd="0" presId="urn:microsoft.com/office/officeart/2005/8/layout/process4"/>
    <dgm:cxn modelId="{416105AE-D642-4681-B5AE-C7F93039A9EB}" type="presParOf" srcId="{33FDFE09-1762-40B7-A982-B1A8D8DD3F48}" destId="{DA2DC501-1D5A-42BC-9EA4-0C235A48A7F7}" srcOrd="1" destOrd="0" presId="urn:microsoft.com/office/officeart/2005/8/layout/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8.xml><?xml version="1.0" encoding="utf-8"?>
<dgm:dataModel xmlns:dgm="http://schemas.openxmlformats.org/drawingml/2006/diagram" xmlns:a="http://schemas.openxmlformats.org/drawingml/2006/main">
  <dgm:ptLst>
    <dgm:pt modelId="{A6E8CBA3-F0B0-4BE9-97CD-EB32CDBD2E18}" type="doc">
      <dgm:prSet loTypeId="urn:microsoft.com/office/officeart/2005/8/layout/process2" loCatId="process" qsTypeId="urn:microsoft.com/office/officeart/2005/8/quickstyle/simple1" qsCatId="simple" csTypeId="urn:microsoft.com/office/officeart/2005/8/colors/accent1_2" csCatId="accent1" phldr="1"/>
      <dgm:spPr/>
    </dgm:pt>
    <dgm:pt modelId="{29A38911-3915-4A47-B991-BF06FFB3CD05}">
      <dgm:prSet phldrT="[Text]" custT="1"/>
      <dgm:spPr>
        <a:solidFill>
          <a:schemeClr val="accent2">
            <a:lumMod val="20000"/>
            <a:lumOff val="80000"/>
          </a:schemeClr>
        </a:solidFill>
        <a:ln>
          <a:solidFill>
            <a:schemeClr val="tx1"/>
          </a:solidFill>
        </a:ln>
      </dgm:spPr>
      <dgm:t>
        <a:bodyPr/>
        <a:lstStyle/>
        <a:p>
          <a:r>
            <a:rPr lang="en-US" sz="2400" dirty="0">
              <a:solidFill>
                <a:schemeClr val="tx1"/>
              </a:solidFill>
            </a:rPr>
            <a:t>Child Abduction Warning Notices are issued to suspects who are believed to place children at risk of offences being committed against them</a:t>
          </a:r>
        </a:p>
      </dgm:t>
    </dgm:pt>
    <dgm:pt modelId="{45441F55-D290-45C7-B4A8-173BE166B15F}" type="parTrans" cxnId="{9A3DBC37-CD96-40A0-BB8E-820658AC73F9}">
      <dgm:prSet/>
      <dgm:spPr/>
      <dgm:t>
        <a:bodyPr/>
        <a:lstStyle/>
        <a:p>
          <a:endParaRPr lang="en-US"/>
        </a:p>
      </dgm:t>
    </dgm:pt>
    <dgm:pt modelId="{11DB9B27-B108-44E4-BAA0-41610EDCA030}" type="sibTrans" cxnId="{9A3DBC37-CD96-40A0-BB8E-820658AC73F9}">
      <dgm:prSet/>
      <dgm:spPr>
        <a:solidFill>
          <a:schemeClr val="accent2">
            <a:lumMod val="75000"/>
          </a:schemeClr>
        </a:solidFill>
        <a:ln>
          <a:solidFill>
            <a:schemeClr val="tx1"/>
          </a:solidFill>
        </a:ln>
      </dgm:spPr>
      <dgm:t>
        <a:bodyPr/>
        <a:lstStyle/>
        <a:p>
          <a:endParaRPr lang="en-US"/>
        </a:p>
      </dgm:t>
    </dgm:pt>
    <dgm:pt modelId="{753C4968-9690-41E4-B8A8-3169505945FB}">
      <dgm:prSet phldrT="[Text]" custT="1"/>
      <dgm:spPr>
        <a:solidFill>
          <a:schemeClr val="accent2">
            <a:lumMod val="40000"/>
            <a:lumOff val="60000"/>
          </a:schemeClr>
        </a:solidFill>
        <a:ln>
          <a:solidFill>
            <a:schemeClr val="tx1"/>
          </a:solidFill>
        </a:ln>
      </dgm:spPr>
      <dgm:t>
        <a:bodyPr/>
        <a:lstStyle/>
        <a:p>
          <a:r>
            <a:rPr lang="en-US" sz="2400" dirty="0">
              <a:solidFill>
                <a:schemeClr val="tx1"/>
              </a:solidFill>
            </a:rPr>
            <a:t>The issue of a CAWN should be viewed as a safeguarding measure for the child concerned &amp; also as active case building in the first stage of a potential prosecution for an offence</a:t>
          </a:r>
        </a:p>
      </dgm:t>
    </dgm:pt>
    <dgm:pt modelId="{7FE45266-3B40-4926-BE4D-E5269BCA4848}" type="parTrans" cxnId="{89844C4B-127D-42B5-BC04-18E2B4FA281C}">
      <dgm:prSet/>
      <dgm:spPr/>
      <dgm:t>
        <a:bodyPr/>
        <a:lstStyle/>
        <a:p>
          <a:endParaRPr lang="en-US"/>
        </a:p>
      </dgm:t>
    </dgm:pt>
    <dgm:pt modelId="{DFC50CA6-945D-4752-8D65-712D96A1D487}" type="sibTrans" cxnId="{89844C4B-127D-42B5-BC04-18E2B4FA281C}">
      <dgm:prSet/>
      <dgm:spPr/>
      <dgm:t>
        <a:bodyPr/>
        <a:lstStyle/>
        <a:p>
          <a:endParaRPr lang="en-US"/>
        </a:p>
      </dgm:t>
    </dgm:pt>
    <dgm:pt modelId="{8C5CE366-48ED-4667-B9DB-5FA0958BE927}" type="pres">
      <dgm:prSet presAssocID="{A6E8CBA3-F0B0-4BE9-97CD-EB32CDBD2E18}" presName="linearFlow" presStyleCnt="0">
        <dgm:presLayoutVars>
          <dgm:resizeHandles val="exact"/>
        </dgm:presLayoutVars>
      </dgm:prSet>
      <dgm:spPr/>
    </dgm:pt>
    <dgm:pt modelId="{B937064E-C6E2-455D-987B-F61E351FD2E1}" type="pres">
      <dgm:prSet presAssocID="{29A38911-3915-4A47-B991-BF06FFB3CD05}" presName="node" presStyleLbl="node1" presStyleIdx="0" presStyleCnt="2" custScaleX="217734">
        <dgm:presLayoutVars>
          <dgm:bulletEnabled val="1"/>
        </dgm:presLayoutVars>
      </dgm:prSet>
      <dgm:spPr/>
    </dgm:pt>
    <dgm:pt modelId="{538F73B5-B7B9-421E-819A-491A57C532C6}" type="pres">
      <dgm:prSet presAssocID="{11DB9B27-B108-44E4-BAA0-41610EDCA030}" presName="sibTrans" presStyleLbl="sibTrans2D1" presStyleIdx="0" presStyleCnt="1"/>
      <dgm:spPr/>
    </dgm:pt>
    <dgm:pt modelId="{5E4C9E50-6D84-4E62-BAFE-99318B1BAE24}" type="pres">
      <dgm:prSet presAssocID="{11DB9B27-B108-44E4-BAA0-41610EDCA030}" presName="connectorText" presStyleLbl="sibTrans2D1" presStyleIdx="0" presStyleCnt="1"/>
      <dgm:spPr/>
    </dgm:pt>
    <dgm:pt modelId="{687B5318-D2B8-45A6-AE99-3633FF5CB1F7}" type="pres">
      <dgm:prSet presAssocID="{753C4968-9690-41E4-B8A8-3169505945FB}" presName="node" presStyleLbl="node1" presStyleIdx="1" presStyleCnt="2" custScaleX="191978">
        <dgm:presLayoutVars>
          <dgm:bulletEnabled val="1"/>
        </dgm:presLayoutVars>
      </dgm:prSet>
      <dgm:spPr/>
    </dgm:pt>
  </dgm:ptLst>
  <dgm:cxnLst>
    <dgm:cxn modelId="{01F5E411-77E4-4F1C-B296-3B21D619DD3C}" type="presOf" srcId="{753C4968-9690-41E4-B8A8-3169505945FB}" destId="{687B5318-D2B8-45A6-AE99-3633FF5CB1F7}" srcOrd="0" destOrd="0" presId="urn:microsoft.com/office/officeart/2005/8/layout/process2"/>
    <dgm:cxn modelId="{EEC5CB1E-0980-496A-A54E-2E1627A745DA}" type="presOf" srcId="{11DB9B27-B108-44E4-BAA0-41610EDCA030}" destId="{5E4C9E50-6D84-4E62-BAFE-99318B1BAE24}" srcOrd="1" destOrd="0" presId="urn:microsoft.com/office/officeart/2005/8/layout/process2"/>
    <dgm:cxn modelId="{960F6B2F-1BEF-48BB-A399-30AF0CC4E465}" type="presOf" srcId="{11DB9B27-B108-44E4-BAA0-41610EDCA030}" destId="{538F73B5-B7B9-421E-819A-491A57C532C6}" srcOrd="0" destOrd="0" presId="urn:microsoft.com/office/officeart/2005/8/layout/process2"/>
    <dgm:cxn modelId="{9A3DBC37-CD96-40A0-BB8E-820658AC73F9}" srcId="{A6E8CBA3-F0B0-4BE9-97CD-EB32CDBD2E18}" destId="{29A38911-3915-4A47-B991-BF06FFB3CD05}" srcOrd="0" destOrd="0" parTransId="{45441F55-D290-45C7-B4A8-173BE166B15F}" sibTransId="{11DB9B27-B108-44E4-BAA0-41610EDCA030}"/>
    <dgm:cxn modelId="{89844C4B-127D-42B5-BC04-18E2B4FA281C}" srcId="{A6E8CBA3-F0B0-4BE9-97CD-EB32CDBD2E18}" destId="{753C4968-9690-41E4-B8A8-3169505945FB}" srcOrd="1" destOrd="0" parTransId="{7FE45266-3B40-4926-BE4D-E5269BCA4848}" sibTransId="{DFC50CA6-945D-4752-8D65-712D96A1D487}"/>
    <dgm:cxn modelId="{71D11E95-4310-496F-BB8A-0D36D6CF6459}" type="presOf" srcId="{29A38911-3915-4A47-B991-BF06FFB3CD05}" destId="{B937064E-C6E2-455D-987B-F61E351FD2E1}" srcOrd="0" destOrd="0" presId="urn:microsoft.com/office/officeart/2005/8/layout/process2"/>
    <dgm:cxn modelId="{27A186B7-E2D6-40DE-B857-0B70320DFE84}" type="presOf" srcId="{A6E8CBA3-F0B0-4BE9-97CD-EB32CDBD2E18}" destId="{8C5CE366-48ED-4667-B9DB-5FA0958BE927}" srcOrd="0" destOrd="0" presId="urn:microsoft.com/office/officeart/2005/8/layout/process2"/>
    <dgm:cxn modelId="{147F1A5C-271B-483E-8D93-E6AD1818F4C9}" type="presParOf" srcId="{8C5CE366-48ED-4667-B9DB-5FA0958BE927}" destId="{B937064E-C6E2-455D-987B-F61E351FD2E1}" srcOrd="0" destOrd="0" presId="urn:microsoft.com/office/officeart/2005/8/layout/process2"/>
    <dgm:cxn modelId="{EB4043B0-6649-4C11-BB0C-5C68AF241845}" type="presParOf" srcId="{8C5CE366-48ED-4667-B9DB-5FA0958BE927}" destId="{538F73B5-B7B9-421E-819A-491A57C532C6}" srcOrd="1" destOrd="0" presId="urn:microsoft.com/office/officeart/2005/8/layout/process2"/>
    <dgm:cxn modelId="{3CC85B72-B337-40BE-A767-497C575E498E}" type="presParOf" srcId="{538F73B5-B7B9-421E-819A-491A57C532C6}" destId="{5E4C9E50-6D84-4E62-BAFE-99318B1BAE24}" srcOrd="0" destOrd="0" presId="urn:microsoft.com/office/officeart/2005/8/layout/process2"/>
    <dgm:cxn modelId="{65CA5F6D-A568-4173-9EE1-C88A44066997}" type="presParOf" srcId="{8C5CE366-48ED-4667-B9DB-5FA0958BE927}" destId="{687B5318-D2B8-45A6-AE99-3633FF5CB1F7}" srcOrd="2" destOrd="0" presId="urn:microsoft.com/office/officeart/2005/8/layout/process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9.xml><?xml version="1.0" encoding="utf-8"?>
<dgm:dataModel xmlns:dgm="http://schemas.openxmlformats.org/drawingml/2006/diagram" xmlns:a="http://schemas.openxmlformats.org/drawingml/2006/main">
  <dgm:ptLst>
    <dgm:pt modelId="{4736B0CE-5DF7-4151-A779-9E3013FEB616}" type="doc">
      <dgm:prSet loTypeId="urn:microsoft.com/office/officeart/2005/8/layout/hProcess9" loCatId="process" qsTypeId="urn:microsoft.com/office/officeart/2005/8/quickstyle/simple1" qsCatId="simple" csTypeId="urn:microsoft.com/office/officeart/2005/8/colors/accent1_2" csCatId="accent1" phldr="1"/>
      <dgm:spPr/>
      <dgm:t>
        <a:bodyPr/>
        <a:lstStyle/>
        <a:p>
          <a:endParaRPr lang="en-US"/>
        </a:p>
      </dgm:t>
    </dgm:pt>
    <dgm:pt modelId="{6B900F62-01E3-4F77-A8D3-B1A6448A9AE5}">
      <dgm:prSet phldrT="[Text]" custT="1"/>
      <dgm:spPr>
        <a:solidFill>
          <a:schemeClr val="accent2">
            <a:lumMod val="20000"/>
            <a:lumOff val="80000"/>
          </a:schemeClr>
        </a:solidFill>
        <a:ln>
          <a:solidFill>
            <a:schemeClr val="tx1"/>
          </a:solidFill>
        </a:ln>
      </dgm:spPr>
      <dgm:t>
        <a:bodyPr/>
        <a:lstStyle/>
        <a:p>
          <a:r>
            <a:rPr lang="en-US" sz="2400" dirty="0">
              <a:solidFill>
                <a:schemeClr val="tx1"/>
              </a:solidFill>
            </a:rPr>
            <a:t>There in NO specific offence of CSE</a:t>
          </a:r>
        </a:p>
      </dgm:t>
    </dgm:pt>
    <dgm:pt modelId="{5B16A0EE-8057-4F1E-A8C6-C20B69D0E4DE}" type="parTrans" cxnId="{1898D522-BB37-436F-A8B5-17910A78E868}">
      <dgm:prSet/>
      <dgm:spPr/>
      <dgm:t>
        <a:bodyPr/>
        <a:lstStyle/>
        <a:p>
          <a:endParaRPr lang="en-US"/>
        </a:p>
      </dgm:t>
    </dgm:pt>
    <dgm:pt modelId="{6AEC5DB6-1BE2-45E2-B36A-1DE9FF404954}" type="sibTrans" cxnId="{1898D522-BB37-436F-A8B5-17910A78E868}">
      <dgm:prSet/>
      <dgm:spPr/>
      <dgm:t>
        <a:bodyPr/>
        <a:lstStyle/>
        <a:p>
          <a:endParaRPr lang="en-US"/>
        </a:p>
      </dgm:t>
    </dgm:pt>
    <dgm:pt modelId="{359D414B-FE80-4DCC-A68F-9B3F071815CC}">
      <dgm:prSet phldrT="[Text]" custT="1"/>
      <dgm:spPr>
        <a:solidFill>
          <a:schemeClr val="accent2">
            <a:lumMod val="20000"/>
            <a:lumOff val="80000"/>
          </a:schemeClr>
        </a:solidFill>
        <a:ln>
          <a:solidFill>
            <a:schemeClr val="tx1"/>
          </a:solidFill>
        </a:ln>
      </dgm:spPr>
      <dgm:t>
        <a:bodyPr/>
        <a:lstStyle/>
        <a:p>
          <a:r>
            <a:rPr lang="en-US" sz="3200" dirty="0">
              <a:solidFill>
                <a:schemeClr val="tx1"/>
              </a:solidFill>
            </a:rPr>
            <a:t>So…….</a:t>
          </a:r>
        </a:p>
      </dgm:t>
    </dgm:pt>
    <dgm:pt modelId="{FBE598C6-D8FA-4D12-8755-94DFFFEF4387}" type="parTrans" cxnId="{E612F17E-4EEA-4ADE-876E-278E249951AE}">
      <dgm:prSet/>
      <dgm:spPr/>
      <dgm:t>
        <a:bodyPr/>
        <a:lstStyle/>
        <a:p>
          <a:endParaRPr lang="en-US"/>
        </a:p>
      </dgm:t>
    </dgm:pt>
    <dgm:pt modelId="{FF691F97-CB37-425F-8E4A-A21E872393F1}" type="sibTrans" cxnId="{E612F17E-4EEA-4ADE-876E-278E249951AE}">
      <dgm:prSet/>
      <dgm:spPr/>
      <dgm:t>
        <a:bodyPr/>
        <a:lstStyle/>
        <a:p>
          <a:endParaRPr lang="en-US"/>
        </a:p>
      </dgm:t>
    </dgm:pt>
    <dgm:pt modelId="{7437343A-E4A3-4264-9C6E-DCBC046275F0}">
      <dgm:prSet phldrT="[Text]" custT="1"/>
      <dgm:spPr>
        <a:solidFill>
          <a:schemeClr val="accent2">
            <a:lumMod val="20000"/>
            <a:lumOff val="80000"/>
          </a:schemeClr>
        </a:solidFill>
        <a:ln>
          <a:solidFill>
            <a:schemeClr val="tx1"/>
          </a:solidFill>
        </a:ln>
      </dgm:spPr>
      <dgm:t>
        <a:bodyPr/>
        <a:lstStyle/>
        <a:p>
          <a:r>
            <a:rPr lang="en-US" sz="2400" dirty="0">
              <a:solidFill>
                <a:schemeClr val="tx1"/>
              </a:solidFill>
            </a:rPr>
            <a:t>What offences can be linked to CSE?</a:t>
          </a:r>
        </a:p>
      </dgm:t>
    </dgm:pt>
    <dgm:pt modelId="{589AA0DD-D208-44A3-8515-70AE93A76614}" type="parTrans" cxnId="{BD8DD145-B7D4-4BDA-89B4-3D0322A122AD}">
      <dgm:prSet/>
      <dgm:spPr/>
      <dgm:t>
        <a:bodyPr/>
        <a:lstStyle/>
        <a:p>
          <a:endParaRPr lang="en-US"/>
        </a:p>
      </dgm:t>
    </dgm:pt>
    <dgm:pt modelId="{209D915F-957A-49A8-971E-1F04BCCDECDE}" type="sibTrans" cxnId="{BD8DD145-B7D4-4BDA-89B4-3D0322A122AD}">
      <dgm:prSet/>
      <dgm:spPr/>
      <dgm:t>
        <a:bodyPr/>
        <a:lstStyle/>
        <a:p>
          <a:endParaRPr lang="en-US"/>
        </a:p>
      </dgm:t>
    </dgm:pt>
    <dgm:pt modelId="{77147835-8214-4C5A-B98F-0AA9793A85BE}" type="pres">
      <dgm:prSet presAssocID="{4736B0CE-5DF7-4151-A779-9E3013FEB616}" presName="CompostProcess" presStyleCnt="0">
        <dgm:presLayoutVars>
          <dgm:dir/>
          <dgm:resizeHandles val="exact"/>
        </dgm:presLayoutVars>
      </dgm:prSet>
      <dgm:spPr/>
    </dgm:pt>
    <dgm:pt modelId="{D8800024-017C-4F6C-9D6A-B29ABDDA1B24}" type="pres">
      <dgm:prSet presAssocID="{4736B0CE-5DF7-4151-A779-9E3013FEB616}" presName="arrow" presStyleLbl="bgShp" presStyleIdx="0" presStyleCnt="1"/>
      <dgm:spPr>
        <a:solidFill>
          <a:schemeClr val="accent2">
            <a:lumMod val="75000"/>
          </a:schemeClr>
        </a:solidFill>
      </dgm:spPr>
    </dgm:pt>
    <dgm:pt modelId="{BC079A01-E3C7-4CBE-8EF9-FC9C33ADB6E6}" type="pres">
      <dgm:prSet presAssocID="{4736B0CE-5DF7-4151-A779-9E3013FEB616}" presName="linearProcess" presStyleCnt="0"/>
      <dgm:spPr/>
    </dgm:pt>
    <dgm:pt modelId="{FBB8AEDC-5B33-4ED5-8A3F-8D0155D6DF31}" type="pres">
      <dgm:prSet presAssocID="{6B900F62-01E3-4F77-A8D3-B1A6448A9AE5}" presName="textNode" presStyleLbl="node1" presStyleIdx="0" presStyleCnt="3">
        <dgm:presLayoutVars>
          <dgm:bulletEnabled val="1"/>
        </dgm:presLayoutVars>
      </dgm:prSet>
      <dgm:spPr/>
    </dgm:pt>
    <dgm:pt modelId="{044751BC-FB51-4E65-9CB0-B86EC2B0A9ED}" type="pres">
      <dgm:prSet presAssocID="{6AEC5DB6-1BE2-45E2-B36A-1DE9FF404954}" presName="sibTrans" presStyleCnt="0"/>
      <dgm:spPr/>
    </dgm:pt>
    <dgm:pt modelId="{214AF532-658F-44E2-A61A-1CFB81693D25}" type="pres">
      <dgm:prSet presAssocID="{359D414B-FE80-4DCC-A68F-9B3F071815CC}" presName="textNode" presStyleLbl="node1" presStyleIdx="1" presStyleCnt="3">
        <dgm:presLayoutVars>
          <dgm:bulletEnabled val="1"/>
        </dgm:presLayoutVars>
      </dgm:prSet>
      <dgm:spPr/>
    </dgm:pt>
    <dgm:pt modelId="{5F9DE4E6-89F6-46A9-87A2-61C7EEBBAC4B}" type="pres">
      <dgm:prSet presAssocID="{FF691F97-CB37-425F-8E4A-A21E872393F1}" presName="sibTrans" presStyleCnt="0"/>
      <dgm:spPr/>
    </dgm:pt>
    <dgm:pt modelId="{68B11D48-3CDF-478D-8A68-D697F5BA5FDD}" type="pres">
      <dgm:prSet presAssocID="{7437343A-E4A3-4264-9C6E-DCBC046275F0}" presName="textNode" presStyleLbl="node1" presStyleIdx="2" presStyleCnt="3">
        <dgm:presLayoutVars>
          <dgm:bulletEnabled val="1"/>
        </dgm:presLayoutVars>
      </dgm:prSet>
      <dgm:spPr/>
    </dgm:pt>
  </dgm:ptLst>
  <dgm:cxnLst>
    <dgm:cxn modelId="{1898D522-BB37-436F-A8B5-17910A78E868}" srcId="{4736B0CE-5DF7-4151-A779-9E3013FEB616}" destId="{6B900F62-01E3-4F77-A8D3-B1A6448A9AE5}" srcOrd="0" destOrd="0" parTransId="{5B16A0EE-8057-4F1E-A8C6-C20B69D0E4DE}" sibTransId="{6AEC5DB6-1BE2-45E2-B36A-1DE9FF404954}"/>
    <dgm:cxn modelId="{49C34327-D186-4148-AAE1-4C9D67D58ECF}" type="presOf" srcId="{7437343A-E4A3-4264-9C6E-DCBC046275F0}" destId="{68B11D48-3CDF-478D-8A68-D697F5BA5FDD}" srcOrd="0" destOrd="0" presId="urn:microsoft.com/office/officeart/2005/8/layout/hProcess9"/>
    <dgm:cxn modelId="{BD8DD145-B7D4-4BDA-89B4-3D0322A122AD}" srcId="{4736B0CE-5DF7-4151-A779-9E3013FEB616}" destId="{7437343A-E4A3-4264-9C6E-DCBC046275F0}" srcOrd="2" destOrd="0" parTransId="{589AA0DD-D208-44A3-8515-70AE93A76614}" sibTransId="{209D915F-957A-49A8-971E-1F04BCCDECDE}"/>
    <dgm:cxn modelId="{D23B227A-13FA-45DF-AD23-DE4678127CCC}" type="presOf" srcId="{6B900F62-01E3-4F77-A8D3-B1A6448A9AE5}" destId="{FBB8AEDC-5B33-4ED5-8A3F-8D0155D6DF31}" srcOrd="0" destOrd="0" presId="urn:microsoft.com/office/officeart/2005/8/layout/hProcess9"/>
    <dgm:cxn modelId="{E612F17E-4EEA-4ADE-876E-278E249951AE}" srcId="{4736B0CE-5DF7-4151-A779-9E3013FEB616}" destId="{359D414B-FE80-4DCC-A68F-9B3F071815CC}" srcOrd="1" destOrd="0" parTransId="{FBE598C6-D8FA-4D12-8755-94DFFFEF4387}" sibTransId="{FF691F97-CB37-425F-8E4A-A21E872393F1}"/>
    <dgm:cxn modelId="{50000AF3-D067-4EE9-941B-2E4F02EDE88B}" type="presOf" srcId="{359D414B-FE80-4DCC-A68F-9B3F071815CC}" destId="{214AF532-658F-44E2-A61A-1CFB81693D25}" srcOrd="0" destOrd="0" presId="urn:microsoft.com/office/officeart/2005/8/layout/hProcess9"/>
    <dgm:cxn modelId="{85FAD5FB-604D-477A-A7F0-EEEA0D9E451E}" type="presOf" srcId="{4736B0CE-5DF7-4151-A779-9E3013FEB616}" destId="{77147835-8214-4C5A-B98F-0AA9793A85BE}" srcOrd="0" destOrd="0" presId="urn:microsoft.com/office/officeart/2005/8/layout/hProcess9"/>
    <dgm:cxn modelId="{C56D3F82-2B16-4E04-B465-9052BED3AE25}" type="presParOf" srcId="{77147835-8214-4C5A-B98F-0AA9793A85BE}" destId="{D8800024-017C-4F6C-9D6A-B29ABDDA1B24}" srcOrd="0" destOrd="0" presId="urn:microsoft.com/office/officeart/2005/8/layout/hProcess9"/>
    <dgm:cxn modelId="{A2248B54-5C8A-49C0-A0D0-D3C4C6108A89}" type="presParOf" srcId="{77147835-8214-4C5A-B98F-0AA9793A85BE}" destId="{BC079A01-E3C7-4CBE-8EF9-FC9C33ADB6E6}" srcOrd="1" destOrd="0" presId="urn:microsoft.com/office/officeart/2005/8/layout/hProcess9"/>
    <dgm:cxn modelId="{29F1C2B5-AC72-4D68-B46A-AE3FBC5EE2C9}" type="presParOf" srcId="{BC079A01-E3C7-4CBE-8EF9-FC9C33ADB6E6}" destId="{FBB8AEDC-5B33-4ED5-8A3F-8D0155D6DF31}" srcOrd="0" destOrd="0" presId="urn:microsoft.com/office/officeart/2005/8/layout/hProcess9"/>
    <dgm:cxn modelId="{3830EFD6-CCA4-45EF-A40E-6F42A10E8650}" type="presParOf" srcId="{BC079A01-E3C7-4CBE-8EF9-FC9C33ADB6E6}" destId="{044751BC-FB51-4E65-9CB0-B86EC2B0A9ED}" srcOrd="1" destOrd="0" presId="urn:microsoft.com/office/officeart/2005/8/layout/hProcess9"/>
    <dgm:cxn modelId="{BF2A0A7F-247A-4979-97C7-FC2058415151}" type="presParOf" srcId="{BC079A01-E3C7-4CBE-8EF9-FC9C33ADB6E6}" destId="{214AF532-658F-44E2-A61A-1CFB81693D25}" srcOrd="2" destOrd="0" presId="urn:microsoft.com/office/officeart/2005/8/layout/hProcess9"/>
    <dgm:cxn modelId="{FF7B5252-4488-47A1-AC8C-85407BD84F84}" type="presParOf" srcId="{BC079A01-E3C7-4CBE-8EF9-FC9C33ADB6E6}" destId="{5F9DE4E6-89F6-46A9-87A2-61C7EEBBAC4B}" srcOrd="3" destOrd="0" presId="urn:microsoft.com/office/officeart/2005/8/layout/hProcess9"/>
    <dgm:cxn modelId="{A3612691-0A27-415E-BB80-A8FABE8CAA6C}" type="presParOf" srcId="{BC079A01-E3C7-4CBE-8EF9-FC9C33ADB6E6}" destId="{68B11D48-3CDF-478D-8A68-D697F5BA5FDD}" srcOrd="4" destOrd="0" presId="urn:microsoft.com/office/officeart/2005/8/layout/hProcess9"/>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0.xml><?xml version="1.0" encoding="utf-8"?>
<dgm:dataModel xmlns:dgm="http://schemas.openxmlformats.org/drawingml/2006/diagram" xmlns:a="http://schemas.openxmlformats.org/drawingml/2006/main">
  <dgm:ptLst>
    <dgm:pt modelId="{39E87233-519A-458A-856E-DC710A21A028}" type="doc">
      <dgm:prSet loTypeId="urn:microsoft.com/office/officeart/2005/8/layout/process5" loCatId="process" qsTypeId="urn:microsoft.com/office/officeart/2005/8/quickstyle/simple1" qsCatId="simple" csTypeId="urn:microsoft.com/office/officeart/2005/8/colors/accent1_2" csCatId="accent1" phldr="1"/>
      <dgm:spPr/>
      <dgm:t>
        <a:bodyPr/>
        <a:lstStyle/>
        <a:p>
          <a:endParaRPr lang="en-US"/>
        </a:p>
      </dgm:t>
    </dgm:pt>
    <dgm:pt modelId="{0DAF160B-E61D-489A-8493-62813856747B}">
      <dgm:prSet phldrT="[Text]" custT="1"/>
      <dgm:spPr>
        <a:solidFill>
          <a:schemeClr val="accent2">
            <a:lumMod val="20000"/>
            <a:lumOff val="80000"/>
          </a:schemeClr>
        </a:solidFill>
        <a:ln>
          <a:solidFill>
            <a:schemeClr val="tx1"/>
          </a:solidFill>
        </a:ln>
      </dgm:spPr>
      <dgm:t>
        <a:bodyPr/>
        <a:lstStyle/>
        <a:p>
          <a:r>
            <a:rPr lang="en-US" sz="2400" dirty="0">
              <a:solidFill>
                <a:schemeClr val="tx1"/>
              </a:solidFill>
            </a:rPr>
            <a:t>Rape/ Assault by penetration</a:t>
          </a:r>
        </a:p>
      </dgm:t>
    </dgm:pt>
    <dgm:pt modelId="{E30DC5C4-CC6C-4126-A3EE-73188F7D1778}" type="parTrans" cxnId="{FC4D1C70-AE35-467A-863E-BC2684B760AA}">
      <dgm:prSet/>
      <dgm:spPr/>
      <dgm:t>
        <a:bodyPr/>
        <a:lstStyle/>
        <a:p>
          <a:endParaRPr lang="en-US"/>
        </a:p>
      </dgm:t>
    </dgm:pt>
    <dgm:pt modelId="{DF8806C7-0738-427D-96B7-A8D64F4DA14C}" type="sibTrans" cxnId="{FC4D1C70-AE35-467A-863E-BC2684B760AA}">
      <dgm:prSet/>
      <dgm:spPr>
        <a:solidFill>
          <a:schemeClr val="accent2">
            <a:lumMod val="75000"/>
          </a:schemeClr>
        </a:solidFill>
        <a:ln>
          <a:solidFill>
            <a:schemeClr val="tx1"/>
          </a:solidFill>
        </a:ln>
      </dgm:spPr>
      <dgm:t>
        <a:bodyPr/>
        <a:lstStyle/>
        <a:p>
          <a:endParaRPr lang="en-US"/>
        </a:p>
      </dgm:t>
    </dgm:pt>
    <dgm:pt modelId="{65DBAC6E-5DDD-4A12-A83B-6DCCF597462C}">
      <dgm:prSet phldrT="[Text]" custT="1"/>
      <dgm:spPr>
        <a:solidFill>
          <a:schemeClr val="accent2">
            <a:lumMod val="40000"/>
            <a:lumOff val="60000"/>
          </a:schemeClr>
        </a:solidFill>
        <a:ln>
          <a:solidFill>
            <a:schemeClr val="tx1"/>
          </a:solidFill>
        </a:ln>
      </dgm:spPr>
      <dgm:t>
        <a:bodyPr/>
        <a:lstStyle/>
        <a:p>
          <a:r>
            <a:rPr lang="en-US" sz="2400" dirty="0">
              <a:solidFill>
                <a:schemeClr val="tx1"/>
              </a:solidFill>
            </a:rPr>
            <a:t>Arranging or facilitating a child sex offence</a:t>
          </a:r>
        </a:p>
      </dgm:t>
    </dgm:pt>
    <dgm:pt modelId="{DB994884-1585-4075-998D-3B6C53813A3F}" type="parTrans" cxnId="{09FFD3F4-90D3-40E0-ADF4-FFE09D0A356B}">
      <dgm:prSet/>
      <dgm:spPr/>
      <dgm:t>
        <a:bodyPr/>
        <a:lstStyle/>
        <a:p>
          <a:endParaRPr lang="en-US"/>
        </a:p>
      </dgm:t>
    </dgm:pt>
    <dgm:pt modelId="{BE1E3544-6507-4B7A-B581-600F79D4A01E}" type="sibTrans" cxnId="{09FFD3F4-90D3-40E0-ADF4-FFE09D0A356B}">
      <dgm:prSet/>
      <dgm:spPr>
        <a:solidFill>
          <a:schemeClr val="accent2">
            <a:lumMod val="75000"/>
          </a:schemeClr>
        </a:solidFill>
        <a:ln>
          <a:solidFill>
            <a:schemeClr val="tx1"/>
          </a:solidFill>
        </a:ln>
      </dgm:spPr>
      <dgm:t>
        <a:bodyPr/>
        <a:lstStyle/>
        <a:p>
          <a:endParaRPr lang="en-US"/>
        </a:p>
      </dgm:t>
    </dgm:pt>
    <dgm:pt modelId="{DDFF41AF-BE8E-46A9-AED0-AF1D2CB67C94}">
      <dgm:prSet phldrT="[Text]" custT="1"/>
      <dgm:spPr>
        <a:solidFill>
          <a:schemeClr val="accent2">
            <a:lumMod val="60000"/>
            <a:lumOff val="40000"/>
          </a:schemeClr>
        </a:solidFill>
        <a:ln>
          <a:solidFill>
            <a:schemeClr val="tx1"/>
          </a:solidFill>
        </a:ln>
      </dgm:spPr>
      <dgm:t>
        <a:bodyPr/>
        <a:lstStyle/>
        <a:p>
          <a:r>
            <a:rPr lang="en-US" sz="2400" dirty="0">
              <a:solidFill>
                <a:schemeClr val="tx1"/>
              </a:solidFill>
            </a:rPr>
            <a:t>Meeting a child following sexual grooming</a:t>
          </a:r>
        </a:p>
      </dgm:t>
    </dgm:pt>
    <dgm:pt modelId="{EC070DD6-7F62-4FAD-BE70-72153836F766}" type="parTrans" cxnId="{1778E08B-B5CE-4FF3-87AE-84217E395B2A}">
      <dgm:prSet/>
      <dgm:spPr/>
      <dgm:t>
        <a:bodyPr/>
        <a:lstStyle/>
        <a:p>
          <a:endParaRPr lang="en-US"/>
        </a:p>
      </dgm:t>
    </dgm:pt>
    <dgm:pt modelId="{BC35F943-3C5C-47EB-A058-675DB2641845}" type="sibTrans" cxnId="{1778E08B-B5CE-4FF3-87AE-84217E395B2A}">
      <dgm:prSet/>
      <dgm:spPr>
        <a:solidFill>
          <a:schemeClr val="accent2">
            <a:lumMod val="75000"/>
          </a:schemeClr>
        </a:solidFill>
        <a:ln>
          <a:solidFill>
            <a:schemeClr val="tx1"/>
          </a:solidFill>
        </a:ln>
      </dgm:spPr>
      <dgm:t>
        <a:bodyPr/>
        <a:lstStyle/>
        <a:p>
          <a:endParaRPr lang="en-US"/>
        </a:p>
      </dgm:t>
    </dgm:pt>
    <dgm:pt modelId="{D21B474D-166C-4295-B91A-141842EEB8BF}">
      <dgm:prSet phldrT="[Text]" custT="1"/>
      <dgm:spPr>
        <a:solidFill>
          <a:schemeClr val="accent2">
            <a:lumMod val="20000"/>
            <a:lumOff val="80000"/>
          </a:schemeClr>
        </a:solidFill>
        <a:ln>
          <a:solidFill>
            <a:schemeClr val="tx1"/>
          </a:solidFill>
        </a:ln>
      </dgm:spPr>
      <dgm:t>
        <a:bodyPr/>
        <a:lstStyle/>
        <a:p>
          <a:r>
            <a:rPr lang="en-US" sz="2400" dirty="0">
              <a:solidFill>
                <a:schemeClr val="tx1"/>
              </a:solidFill>
            </a:rPr>
            <a:t>Paying for the sexual services of a child</a:t>
          </a:r>
        </a:p>
      </dgm:t>
    </dgm:pt>
    <dgm:pt modelId="{8FF21CC8-3B43-4212-8FB7-9F68EFB95C64}" type="parTrans" cxnId="{B1BA628D-8D5D-4F55-B052-2F1232FF3746}">
      <dgm:prSet/>
      <dgm:spPr/>
      <dgm:t>
        <a:bodyPr/>
        <a:lstStyle/>
        <a:p>
          <a:endParaRPr lang="en-US"/>
        </a:p>
      </dgm:t>
    </dgm:pt>
    <dgm:pt modelId="{547AB8A1-62FB-40A7-8840-011935CFC82F}" type="sibTrans" cxnId="{B1BA628D-8D5D-4F55-B052-2F1232FF3746}">
      <dgm:prSet/>
      <dgm:spPr>
        <a:solidFill>
          <a:schemeClr val="accent2">
            <a:lumMod val="75000"/>
          </a:schemeClr>
        </a:solidFill>
        <a:ln>
          <a:solidFill>
            <a:schemeClr val="tx1"/>
          </a:solidFill>
        </a:ln>
      </dgm:spPr>
      <dgm:t>
        <a:bodyPr/>
        <a:lstStyle/>
        <a:p>
          <a:endParaRPr lang="en-US"/>
        </a:p>
      </dgm:t>
    </dgm:pt>
    <dgm:pt modelId="{AA56EA15-1552-431E-B1BC-5F4051BF30F2}">
      <dgm:prSet phldrT="[Text]" custT="1"/>
      <dgm:spPr>
        <a:solidFill>
          <a:schemeClr val="accent2">
            <a:lumMod val="40000"/>
            <a:lumOff val="60000"/>
          </a:schemeClr>
        </a:solidFill>
        <a:ln>
          <a:solidFill>
            <a:schemeClr val="tx1"/>
          </a:solidFill>
        </a:ln>
      </dgm:spPr>
      <dgm:t>
        <a:bodyPr/>
        <a:lstStyle/>
        <a:p>
          <a:r>
            <a:rPr lang="en-US" sz="2400" dirty="0">
              <a:solidFill>
                <a:schemeClr val="tx1"/>
              </a:solidFill>
            </a:rPr>
            <a:t>S2 Child Abduction Act 1984</a:t>
          </a:r>
        </a:p>
      </dgm:t>
    </dgm:pt>
    <dgm:pt modelId="{FA4284C6-89DC-4C73-9122-7E9D71663342}" type="parTrans" cxnId="{904F81A9-27D8-4B73-9083-62ED3FE4E0AA}">
      <dgm:prSet/>
      <dgm:spPr/>
      <dgm:t>
        <a:bodyPr/>
        <a:lstStyle/>
        <a:p>
          <a:endParaRPr lang="en-US"/>
        </a:p>
      </dgm:t>
    </dgm:pt>
    <dgm:pt modelId="{0BDA9011-FD64-4455-9B38-3E15C20566C8}" type="sibTrans" cxnId="{904F81A9-27D8-4B73-9083-62ED3FE4E0AA}">
      <dgm:prSet/>
      <dgm:spPr>
        <a:solidFill>
          <a:schemeClr val="accent2">
            <a:lumMod val="75000"/>
          </a:schemeClr>
        </a:solidFill>
        <a:ln>
          <a:solidFill>
            <a:schemeClr val="tx1"/>
          </a:solidFill>
        </a:ln>
      </dgm:spPr>
      <dgm:t>
        <a:bodyPr/>
        <a:lstStyle/>
        <a:p>
          <a:endParaRPr lang="en-US"/>
        </a:p>
      </dgm:t>
    </dgm:pt>
    <dgm:pt modelId="{C6B3FC48-AD41-4548-A584-7C36E66DEB9C}">
      <dgm:prSet phldrT="[Text]" custT="1"/>
      <dgm:spPr>
        <a:solidFill>
          <a:schemeClr val="accent2">
            <a:lumMod val="60000"/>
            <a:lumOff val="40000"/>
          </a:schemeClr>
        </a:solidFill>
        <a:ln>
          <a:solidFill>
            <a:schemeClr val="tx1"/>
          </a:solidFill>
        </a:ln>
      </dgm:spPr>
      <dgm:t>
        <a:bodyPr/>
        <a:lstStyle/>
        <a:p>
          <a:r>
            <a:rPr lang="en-US" sz="2400" dirty="0">
              <a:solidFill>
                <a:schemeClr val="tx1"/>
              </a:solidFill>
            </a:rPr>
            <a:t>S47 – 51 of the Sexual Offences Act 2003</a:t>
          </a:r>
        </a:p>
      </dgm:t>
    </dgm:pt>
    <dgm:pt modelId="{0B442698-4890-4AD5-9455-48DB49C5CC1E}" type="parTrans" cxnId="{DC7C51EF-C8D7-4739-BAE6-731CE790ADCE}">
      <dgm:prSet/>
      <dgm:spPr/>
      <dgm:t>
        <a:bodyPr/>
        <a:lstStyle/>
        <a:p>
          <a:endParaRPr lang="en-US"/>
        </a:p>
      </dgm:t>
    </dgm:pt>
    <dgm:pt modelId="{82F0B27E-BA92-4023-B2DF-B7817E06C9CB}" type="sibTrans" cxnId="{DC7C51EF-C8D7-4739-BAE6-731CE790ADCE}">
      <dgm:prSet/>
      <dgm:spPr/>
      <dgm:t>
        <a:bodyPr/>
        <a:lstStyle/>
        <a:p>
          <a:endParaRPr lang="en-US"/>
        </a:p>
      </dgm:t>
    </dgm:pt>
    <dgm:pt modelId="{0B83C48D-7CE1-438B-8F4C-FDB902F6A6F2}" type="pres">
      <dgm:prSet presAssocID="{39E87233-519A-458A-856E-DC710A21A028}" presName="diagram" presStyleCnt="0">
        <dgm:presLayoutVars>
          <dgm:dir/>
          <dgm:resizeHandles val="exact"/>
        </dgm:presLayoutVars>
      </dgm:prSet>
      <dgm:spPr/>
    </dgm:pt>
    <dgm:pt modelId="{30D58187-E8C8-4298-A96E-9E5332970C9C}" type="pres">
      <dgm:prSet presAssocID="{0DAF160B-E61D-489A-8493-62813856747B}" presName="node" presStyleLbl="node1" presStyleIdx="0" presStyleCnt="6">
        <dgm:presLayoutVars>
          <dgm:bulletEnabled val="1"/>
        </dgm:presLayoutVars>
      </dgm:prSet>
      <dgm:spPr/>
    </dgm:pt>
    <dgm:pt modelId="{820716CA-F2D6-410C-A0DF-16CB73FBA903}" type="pres">
      <dgm:prSet presAssocID="{DF8806C7-0738-427D-96B7-A8D64F4DA14C}" presName="sibTrans" presStyleLbl="sibTrans2D1" presStyleIdx="0" presStyleCnt="5"/>
      <dgm:spPr/>
    </dgm:pt>
    <dgm:pt modelId="{462178E2-6A10-4CE4-91DC-FAA9A6E56B5F}" type="pres">
      <dgm:prSet presAssocID="{DF8806C7-0738-427D-96B7-A8D64F4DA14C}" presName="connectorText" presStyleLbl="sibTrans2D1" presStyleIdx="0" presStyleCnt="5"/>
      <dgm:spPr/>
    </dgm:pt>
    <dgm:pt modelId="{B3CF9F3D-23EA-4E01-8090-6DF16A0B9B0C}" type="pres">
      <dgm:prSet presAssocID="{65DBAC6E-5DDD-4A12-A83B-6DCCF597462C}" presName="node" presStyleLbl="node1" presStyleIdx="1" presStyleCnt="6">
        <dgm:presLayoutVars>
          <dgm:bulletEnabled val="1"/>
        </dgm:presLayoutVars>
      </dgm:prSet>
      <dgm:spPr/>
    </dgm:pt>
    <dgm:pt modelId="{0A3B70C0-722E-450A-8BCD-BBF1937C1759}" type="pres">
      <dgm:prSet presAssocID="{BE1E3544-6507-4B7A-B581-600F79D4A01E}" presName="sibTrans" presStyleLbl="sibTrans2D1" presStyleIdx="1" presStyleCnt="5"/>
      <dgm:spPr/>
    </dgm:pt>
    <dgm:pt modelId="{7AE1E7AC-2A79-488D-B2CE-6E3AE022B0FA}" type="pres">
      <dgm:prSet presAssocID="{BE1E3544-6507-4B7A-B581-600F79D4A01E}" presName="connectorText" presStyleLbl="sibTrans2D1" presStyleIdx="1" presStyleCnt="5"/>
      <dgm:spPr/>
    </dgm:pt>
    <dgm:pt modelId="{092C72CD-66CB-43E6-AA17-9D61CA554B25}" type="pres">
      <dgm:prSet presAssocID="{DDFF41AF-BE8E-46A9-AED0-AF1D2CB67C94}" presName="node" presStyleLbl="node1" presStyleIdx="2" presStyleCnt="6">
        <dgm:presLayoutVars>
          <dgm:bulletEnabled val="1"/>
        </dgm:presLayoutVars>
      </dgm:prSet>
      <dgm:spPr/>
    </dgm:pt>
    <dgm:pt modelId="{EDEB1A21-3FCF-41C9-BFFE-C4BC4463B414}" type="pres">
      <dgm:prSet presAssocID="{BC35F943-3C5C-47EB-A058-675DB2641845}" presName="sibTrans" presStyleLbl="sibTrans2D1" presStyleIdx="2" presStyleCnt="5"/>
      <dgm:spPr/>
    </dgm:pt>
    <dgm:pt modelId="{445B6097-EE7A-4022-A97F-61CAAADE5562}" type="pres">
      <dgm:prSet presAssocID="{BC35F943-3C5C-47EB-A058-675DB2641845}" presName="connectorText" presStyleLbl="sibTrans2D1" presStyleIdx="2" presStyleCnt="5"/>
      <dgm:spPr/>
    </dgm:pt>
    <dgm:pt modelId="{BE82B649-F1A5-4DCC-ADAF-72D6662B177E}" type="pres">
      <dgm:prSet presAssocID="{D21B474D-166C-4295-B91A-141842EEB8BF}" presName="node" presStyleLbl="node1" presStyleIdx="3" presStyleCnt="6">
        <dgm:presLayoutVars>
          <dgm:bulletEnabled val="1"/>
        </dgm:presLayoutVars>
      </dgm:prSet>
      <dgm:spPr/>
    </dgm:pt>
    <dgm:pt modelId="{02E59D60-FA19-4C97-9BB1-77248B6FF429}" type="pres">
      <dgm:prSet presAssocID="{547AB8A1-62FB-40A7-8840-011935CFC82F}" presName="sibTrans" presStyleLbl="sibTrans2D1" presStyleIdx="3" presStyleCnt="5"/>
      <dgm:spPr/>
    </dgm:pt>
    <dgm:pt modelId="{DC397B9D-006C-46F7-BEFB-1B27B0BA9F7E}" type="pres">
      <dgm:prSet presAssocID="{547AB8A1-62FB-40A7-8840-011935CFC82F}" presName="connectorText" presStyleLbl="sibTrans2D1" presStyleIdx="3" presStyleCnt="5"/>
      <dgm:spPr/>
    </dgm:pt>
    <dgm:pt modelId="{A3865892-DB94-4EC3-80C1-79FD0380D410}" type="pres">
      <dgm:prSet presAssocID="{AA56EA15-1552-431E-B1BC-5F4051BF30F2}" presName="node" presStyleLbl="node1" presStyleIdx="4" presStyleCnt="6">
        <dgm:presLayoutVars>
          <dgm:bulletEnabled val="1"/>
        </dgm:presLayoutVars>
      </dgm:prSet>
      <dgm:spPr/>
    </dgm:pt>
    <dgm:pt modelId="{9BF57790-384E-4B3D-A62B-E8AAC4132C86}" type="pres">
      <dgm:prSet presAssocID="{0BDA9011-FD64-4455-9B38-3E15C20566C8}" presName="sibTrans" presStyleLbl="sibTrans2D1" presStyleIdx="4" presStyleCnt="5"/>
      <dgm:spPr/>
    </dgm:pt>
    <dgm:pt modelId="{6FCCDD16-78F3-49BC-84A5-E4B9DB311BB1}" type="pres">
      <dgm:prSet presAssocID="{0BDA9011-FD64-4455-9B38-3E15C20566C8}" presName="connectorText" presStyleLbl="sibTrans2D1" presStyleIdx="4" presStyleCnt="5"/>
      <dgm:spPr/>
    </dgm:pt>
    <dgm:pt modelId="{FB745C1C-4068-4805-866F-726E6D91FA37}" type="pres">
      <dgm:prSet presAssocID="{C6B3FC48-AD41-4548-A584-7C36E66DEB9C}" presName="node" presStyleLbl="node1" presStyleIdx="5" presStyleCnt="6">
        <dgm:presLayoutVars>
          <dgm:bulletEnabled val="1"/>
        </dgm:presLayoutVars>
      </dgm:prSet>
      <dgm:spPr/>
    </dgm:pt>
  </dgm:ptLst>
  <dgm:cxnLst>
    <dgm:cxn modelId="{EE908C03-A9B9-463C-B23B-29B5CD3DE319}" type="presOf" srcId="{D21B474D-166C-4295-B91A-141842EEB8BF}" destId="{BE82B649-F1A5-4DCC-ADAF-72D6662B177E}" srcOrd="0" destOrd="0" presId="urn:microsoft.com/office/officeart/2005/8/layout/process5"/>
    <dgm:cxn modelId="{61430A05-A594-4A98-8A52-2E5484AF11CF}" type="presOf" srcId="{DF8806C7-0738-427D-96B7-A8D64F4DA14C}" destId="{820716CA-F2D6-410C-A0DF-16CB73FBA903}" srcOrd="0" destOrd="0" presId="urn:microsoft.com/office/officeart/2005/8/layout/process5"/>
    <dgm:cxn modelId="{26EC0A1E-E913-4F63-BE0B-DDE43E3B3177}" type="presOf" srcId="{BC35F943-3C5C-47EB-A058-675DB2641845}" destId="{EDEB1A21-3FCF-41C9-BFFE-C4BC4463B414}" srcOrd="0" destOrd="0" presId="urn:microsoft.com/office/officeart/2005/8/layout/process5"/>
    <dgm:cxn modelId="{6AB7072F-B739-468F-BA91-B5D408EC7CDD}" type="presOf" srcId="{BE1E3544-6507-4B7A-B581-600F79D4A01E}" destId="{0A3B70C0-722E-450A-8BCD-BBF1937C1759}" srcOrd="0" destOrd="0" presId="urn:microsoft.com/office/officeart/2005/8/layout/process5"/>
    <dgm:cxn modelId="{977AFD40-C560-4B1D-A487-3F58E072302B}" type="presOf" srcId="{39E87233-519A-458A-856E-DC710A21A028}" destId="{0B83C48D-7CE1-438B-8F4C-FDB902F6A6F2}" srcOrd="0" destOrd="0" presId="urn:microsoft.com/office/officeart/2005/8/layout/process5"/>
    <dgm:cxn modelId="{69415D63-7361-43F6-A1FB-A38BF3C64CAF}" type="presOf" srcId="{0DAF160B-E61D-489A-8493-62813856747B}" destId="{30D58187-E8C8-4298-A96E-9E5332970C9C}" srcOrd="0" destOrd="0" presId="urn:microsoft.com/office/officeart/2005/8/layout/process5"/>
    <dgm:cxn modelId="{3DDA7C63-946D-4A1D-9B8B-B373E56E4C92}" type="presOf" srcId="{547AB8A1-62FB-40A7-8840-011935CFC82F}" destId="{02E59D60-FA19-4C97-9BB1-77248B6FF429}" srcOrd="0" destOrd="0" presId="urn:microsoft.com/office/officeart/2005/8/layout/process5"/>
    <dgm:cxn modelId="{E4C08169-4874-40D0-AE3F-8BB981EF831A}" type="presOf" srcId="{0BDA9011-FD64-4455-9B38-3E15C20566C8}" destId="{9BF57790-384E-4B3D-A62B-E8AAC4132C86}" srcOrd="0" destOrd="0" presId="urn:microsoft.com/office/officeart/2005/8/layout/process5"/>
    <dgm:cxn modelId="{7551216B-58CF-442B-8B73-8F1D7EFD2DC4}" type="presOf" srcId="{AA56EA15-1552-431E-B1BC-5F4051BF30F2}" destId="{A3865892-DB94-4EC3-80C1-79FD0380D410}" srcOrd="0" destOrd="0" presId="urn:microsoft.com/office/officeart/2005/8/layout/process5"/>
    <dgm:cxn modelId="{9D85176E-2E56-45A3-87EC-A8674BDA62F0}" type="presOf" srcId="{DF8806C7-0738-427D-96B7-A8D64F4DA14C}" destId="{462178E2-6A10-4CE4-91DC-FAA9A6E56B5F}" srcOrd="1" destOrd="0" presId="urn:microsoft.com/office/officeart/2005/8/layout/process5"/>
    <dgm:cxn modelId="{FC4D1C70-AE35-467A-863E-BC2684B760AA}" srcId="{39E87233-519A-458A-856E-DC710A21A028}" destId="{0DAF160B-E61D-489A-8493-62813856747B}" srcOrd="0" destOrd="0" parTransId="{E30DC5C4-CC6C-4126-A3EE-73188F7D1778}" sibTransId="{DF8806C7-0738-427D-96B7-A8D64F4DA14C}"/>
    <dgm:cxn modelId="{95BA1B51-7B6A-4E09-9EFF-047E8FBDB730}" type="presOf" srcId="{BE1E3544-6507-4B7A-B581-600F79D4A01E}" destId="{7AE1E7AC-2A79-488D-B2CE-6E3AE022B0FA}" srcOrd="1" destOrd="0" presId="urn:microsoft.com/office/officeart/2005/8/layout/process5"/>
    <dgm:cxn modelId="{6CDB3A76-B2D6-4C76-87D1-A1972B66215B}" type="presOf" srcId="{C6B3FC48-AD41-4548-A584-7C36E66DEB9C}" destId="{FB745C1C-4068-4805-866F-726E6D91FA37}" srcOrd="0" destOrd="0" presId="urn:microsoft.com/office/officeart/2005/8/layout/process5"/>
    <dgm:cxn modelId="{D3D26457-D1D6-4211-A7DC-0DE2D0159552}" type="presOf" srcId="{DDFF41AF-BE8E-46A9-AED0-AF1D2CB67C94}" destId="{092C72CD-66CB-43E6-AA17-9D61CA554B25}" srcOrd="0" destOrd="0" presId="urn:microsoft.com/office/officeart/2005/8/layout/process5"/>
    <dgm:cxn modelId="{6EE18E8A-14B9-4EFA-883D-79E023ACE0FE}" type="presOf" srcId="{65DBAC6E-5DDD-4A12-A83B-6DCCF597462C}" destId="{B3CF9F3D-23EA-4E01-8090-6DF16A0B9B0C}" srcOrd="0" destOrd="0" presId="urn:microsoft.com/office/officeart/2005/8/layout/process5"/>
    <dgm:cxn modelId="{1778E08B-B5CE-4FF3-87AE-84217E395B2A}" srcId="{39E87233-519A-458A-856E-DC710A21A028}" destId="{DDFF41AF-BE8E-46A9-AED0-AF1D2CB67C94}" srcOrd="2" destOrd="0" parTransId="{EC070DD6-7F62-4FAD-BE70-72153836F766}" sibTransId="{BC35F943-3C5C-47EB-A058-675DB2641845}"/>
    <dgm:cxn modelId="{B1BA628D-8D5D-4F55-B052-2F1232FF3746}" srcId="{39E87233-519A-458A-856E-DC710A21A028}" destId="{D21B474D-166C-4295-B91A-141842EEB8BF}" srcOrd="3" destOrd="0" parTransId="{8FF21CC8-3B43-4212-8FB7-9F68EFB95C64}" sibTransId="{547AB8A1-62FB-40A7-8840-011935CFC82F}"/>
    <dgm:cxn modelId="{F40709A9-9DBB-4750-A3B7-70EE670EA88B}" type="presOf" srcId="{BC35F943-3C5C-47EB-A058-675DB2641845}" destId="{445B6097-EE7A-4022-A97F-61CAAADE5562}" srcOrd="1" destOrd="0" presId="urn:microsoft.com/office/officeart/2005/8/layout/process5"/>
    <dgm:cxn modelId="{904F81A9-27D8-4B73-9083-62ED3FE4E0AA}" srcId="{39E87233-519A-458A-856E-DC710A21A028}" destId="{AA56EA15-1552-431E-B1BC-5F4051BF30F2}" srcOrd="4" destOrd="0" parTransId="{FA4284C6-89DC-4C73-9122-7E9D71663342}" sibTransId="{0BDA9011-FD64-4455-9B38-3E15C20566C8}"/>
    <dgm:cxn modelId="{94954EAD-34C2-4630-9F81-A6CFB05A8779}" type="presOf" srcId="{0BDA9011-FD64-4455-9B38-3E15C20566C8}" destId="{6FCCDD16-78F3-49BC-84A5-E4B9DB311BB1}" srcOrd="1" destOrd="0" presId="urn:microsoft.com/office/officeart/2005/8/layout/process5"/>
    <dgm:cxn modelId="{30740FD8-9878-4D2D-901A-5620C7BEB548}" type="presOf" srcId="{547AB8A1-62FB-40A7-8840-011935CFC82F}" destId="{DC397B9D-006C-46F7-BEFB-1B27B0BA9F7E}" srcOrd="1" destOrd="0" presId="urn:microsoft.com/office/officeart/2005/8/layout/process5"/>
    <dgm:cxn modelId="{DC7C51EF-C8D7-4739-BAE6-731CE790ADCE}" srcId="{39E87233-519A-458A-856E-DC710A21A028}" destId="{C6B3FC48-AD41-4548-A584-7C36E66DEB9C}" srcOrd="5" destOrd="0" parTransId="{0B442698-4890-4AD5-9455-48DB49C5CC1E}" sibTransId="{82F0B27E-BA92-4023-B2DF-B7817E06C9CB}"/>
    <dgm:cxn modelId="{09FFD3F4-90D3-40E0-ADF4-FFE09D0A356B}" srcId="{39E87233-519A-458A-856E-DC710A21A028}" destId="{65DBAC6E-5DDD-4A12-A83B-6DCCF597462C}" srcOrd="1" destOrd="0" parTransId="{DB994884-1585-4075-998D-3B6C53813A3F}" sibTransId="{BE1E3544-6507-4B7A-B581-600F79D4A01E}"/>
    <dgm:cxn modelId="{43B460B0-ABE9-4E54-B590-09EF76D18341}" type="presParOf" srcId="{0B83C48D-7CE1-438B-8F4C-FDB902F6A6F2}" destId="{30D58187-E8C8-4298-A96E-9E5332970C9C}" srcOrd="0" destOrd="0" presId="urn:microsoft.com/office/officeart/2005/8/layout/process5"/>
    <dgm:cxn modelId="{1BAEA971-F110-4F74-853A-E4499810A9A3}" type="presParOf" srcId="{0B83C48D-7CE1-438B-8F4C-FDB902F6A6F2}" destId="{820716CA-F2D6-410C-A0DF-16CB73FBA903}" srcOrd="1" destOrd="0" presId="urn:microsoft.com/office/officeart/2005/8/layout/process5"/>
    <dgm:cxn modelId="{AC671998-4DE3-4B97-8650-8D6EE563DF4C}" type="presParOf" srcId="{820716CA-F2D6-410C-A0DF-16CB73FBA903}" destId="{462178E2-6A10-4CE4-91DC-FAA9A6E56B5F}" srcOrd="0" destOrd="0" presId="urn:microsoft.com/office/officeart/2005/8/layout/process5"/>
    <dgm:cxn modelId="{81FED2D6-3B61-433D-9702-60F0577D2038}" type="presParOf" srcId="{0B83C48D-7CE1-438B-8F4C-FDB902F6A6F2}" destId="{B3CF9F3D-23EA-4E01-8090-6DF16A0B9B0C}" srcOrd="2" destOrd="0" presId="urn:microsoft.com/office/officeart/2005/8/layout/process5"/>
    <dgm:cxn modelId="{5B648118-111F-4D71-A719-B7205E375FF3}" type="presParOf" srcId="{0B83C48D-7CE1-438B-8F4C-FDB902F6A6F2}" destId="{0A3B70C0-722E-450A-8BCD-BBF1937C1759}" srcOrd="3" destOrd="0" presId="urn:microsoft.com/office/officeart/2005/8/layout/process5"/>
    <dgm:cxn modelId="{F3F7D4FB-F687-4026-92B0-D5128D89EBDB}" type="presParOf" srcId="{0A3B70C0-722E-450A-8BCD-BBF1937C1759}" destId="{7AE1E7AC-2A79-488D-B2CE-6E3AE022B0FA}" srcOrd="0" destOrd="0" presId="urn:microsoft.com/office/officeart/2005/8/layout/process5"/>
    <dgm:cxn modelId="{724313BD-5C83-4B20-A312-C51B83A332A2}" type="presParOf" srcId="{0B83C48D-7CE1-438B-8F4C-FDB902F6A6F2}" destId="{092C72CD-66CB-43E6-AA17-9D61CA554B25}" srcOrd="4" destOrd="0" presId="urn:microsoft.com/office/officeart/2005/8/layout/process5"/>
    <dgm:cxn modelId="{F950E3CB-360B-4864-B20F-99AEC4C98BB1}" type="presParOf" srcId="{0B83C48D-7CE1-438B-8F4C-FDB902F6A6F2}" destId="{EDEB1A21-3FCF-41C9-BFFE-C4BC4463B414}" srcOrd="5" destOrd="0" presId="urn:microsoft.com/office/officeart/2005/8/layout/process5"/>
    <dgm:cxn modelId="{96FF2504-0213-48F7-9350-7141A41F93D3}" type="presParOf" srcId="{EDEB1A21-3FCF-41C9-BFFE-C4BC4463B414}" destId="{445B6097-EE7A-4022-A97F-61CAAADE5562}" srcOrd="0" destOrd="0" presId="urn:microsoft.com/office/officeart/2005/8/layout/process5"/>
    <dgm:cxn modelId="{BABEC695-629F-4202-9FAD-713665C0ECCA}" type="presParOf" srcId="{0B83C48D-7CE1-438B-8F4C-FDB902F6A6F2}" destId="{BE82B649-F1A5-4DCC-ADAF-72D6662B177E}" srcOrd="6" destOrd="0" presId="urn:microsoft.com/office/officeart/2005/8/layout/process5"/>
    <dgm:cxn modelId="{4F916A2A-F8FC-4C79-9986-8B1E53A0BB1C}" type="presParOf" srcId="{0B83C48D-7CE1-438B-8F4C-FDB902F6A6F2}" destId="{02E59D60-FA19-4C97-9BB1-77248B6FF429}" srcOrd="7" destOrd="0" presId="urn:microsoft.com/office/officeart/2005/8/layout/process5"/>
    <dgm:cxn modelId="{30B84142-25C9-48BB-B0A7-20ECBCBF9A47}" type="presParOf" srcId="{02E59D60-FA19-4C97-9BB1-77248B6FF429}" destId="{DC397B9D-006C-46F7-BEFB-1B27B0BA9F7E}" srcOrd="0" destOrd="0" presId="urn:microsoft.com/office/officeart/2005/8/layout/process5"/>
    <dgm:cxn modelId="{7E58735D-C426-4009-9FD1-094ECB4C47AD}" type="presParOf" srcId="{0B83C48D-7CE1-438B-8F4C-FDB902F6A6F2}" destId="{A3865892-DB94-4EC3-80C1-79FD0380D410}" srcOrd="8" destOrd="0" presId="urn:microsoft.com/office/officeart/2005/8/layout/process5"/>
    <dgm:cxn modelId="{26907F40-B7A3-45CA-8ED8-737C385E3021}" type="presParOf" srcId="{0B83C48D-7CE1-438B-8F4C-FDB902F6A6F2}" destId="{9BF57790-384E-4B3D-A62B-E8AAC4132C86}" srcOrd="9" destOrd="0" presId="urn:microsoft.com/office/officeart/2005/8/layout/process5"/>
    <dgm:cxn modelId="{887C6A22-F2DD-45AC-B5ED-2693886C70E4}" type="presParOf" srcId="{9BF57790-384E-4B3D-A62B-E8AAC4132C86}" destId="{6FCCDD16-78F3-49BC-84A5-E4B9DB311BB1}" srcOrd="0" destOrd="0" presId="urn:microsoft.com/office/officeart/2005/8/layout/process5"/>
    <dgm:cxn modelId="{A8086B16-111F-4E77-BC5E-A908CD6065FC}" type="presParOf" srcId="{0B83C48D-7CE1-438B-8F4C-FDB902F6A6F2}" destId="{FB745C1C-4068-4805-866F-726E6D91FA37}" srcOrd="10" destOrd="0" presId="urn:microsoft.com/office/officeart/2005/8/layout/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1.xml><?xml version="1.0" encoding="utf-8"?>
<dgm:dataModel xmlns:dgm="http://schemas.openxmlformats.org/drawingml/2006/diagram" xmlns:a="http://schemas.openxmlformats.org/drawingml/2006/main">
  <dgm:ptLst>
    <dgm:pt modelId="{D9602288-CCC2-43E7-831C-CB7461936F49}"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US"/>
        </a:p>
      </dgm:t>
    </dgm:pt>
    <dgm:pt modelId="{DAD4C7C4-4F94-4AD0-8305-892FFEEDE12E}">
      <dgm:prSet phldrT="[Text]" custT="1"/>
      <dgm:spPr>
        <a:solidFill>
          <a:schemeClr val="accent2">
            <a:lumMod val="20000"/>
            <a:lumOff val="80000"/>
          </a:schemeClr>
        </a:solidFill>
        <a:ln>
          <a:solidFill>
            <a:schemeClr val="tx1"/>
          </a:solidFill>
        </a:ln>
      </dgm:spPr>
      <dgm:t>
        <a:bodyPr/>
        <a:lstStyle/>
        <a:p>
          <a:r>
            <a:rPr lang="en-US" sz="2400" dirty="0">
              <a:solidFill>
                <a:schemeClr val="tx1"/>
              </a:solidFill>
            </a:rPr>
            <a:t>Raise awareness – intel logs, daily briefing, sharing with other agencies (schools </a:t>
          </a:r>
          <a:r>
            <a:rPr lang="en-US" sz="2400" dirty="0" err="1">
              <a:solidFill>
                <a:schemeClr val="tx1"/>
              </a:solidFill>
            </a:rPr>
            <a:t>etc</a:t>
          </a:r>
          <a:r>
            <a:rPr lang="en-US" sz="2400" dirty="0">
              <a:solidFill>
                <a:schemeClr val="tx1"/>
              </a:solidFill>
            </a:rPr>
            <a:t>)</a:t>
          </a:r>
        </a:p>
      </dgm:t>
    </dgm:pt>
    <dgm:pt modelId="{A8F25D45-1420-4C91-BE83-76C1F609C3A9}" type="parTrans" cxnId="{B2CEEE6F-02B1-47CD-8C50-B3B84E0C4ACC}">
      <dgm:prSet/>
      <dgm:spPr/>
      <dgm:t>
        <a:bodyPr/>
        <a:lstStyle/>
        <a:p>
          <a:endParaRPr lang="en-US"/>
        </a:p>
      </dgm:t>
    </dgm:pt>
    <dgm:pt modelId="{051BCC79-5F4D-4400-A7F3-D12EE99D5A6F}" type="sibTrans" cxnId="{B2CEEE6F-02B1-47CD-8C50-B3B84E0C4ACC}">
      <dgm:prSet/>
      <dgm:spPr/>
      <dgm:t>
        <a:bodyPr/>
        <a:lstStyle/>
        <a:p>
          <a:endParaRPr lang="en-US"/>
        </a:p>
      </dgm:t>
    </dgm:pt>
    <dgm:pt modelId="{3D22850D-A363-4C87-B4AA-FA77D4C8DBF0}">
      <dgm:prSet phldrT="[Text]" custT="1"/>
      <dgm:spPr>
        <a:solidFill>
          <a:schemeClr val="accent2">
            <a:lumMod val="20000"/>
            <a:lumOff val="80000"/>
          </a:schemeClr>
        </a:solidFill>
        <a:ln>
          <a:solidFill>
            <a:schemeClr val="tx1"/>
          </a:solidFill>
        </a:ln>
      </dgm:spPr>
      <dgm:t>
        <a:bodyPr/>
        <a:lstStyle/>
        <a:p>
          <a:r>
            <a:rPr lang="en-US" sz="2400" dirty="0">
              <a:solidFill>
                <a:schemeClr val="tx1"/>
              </a:solidFill>
            </a:rPr>
            <a:t>Bring to attention of supervisor</a:t>
          </a:r>
        </a:p>
      </dgm:t>
    </dgm:pt>
    <dgm:pt modelId="{5B19DEC9-18A1-4EB4-BA09-1C682D99BCC3}" type="parTrans" cxnId="{6EAF10DA-AE6C-441B-A490-089EDE8580B6}">
      <dgm:prSet/>
      <dgm:spPr/>
      <dgm:t>
        <a:bodyPr/>
        <a:lstStyle/>
        <a:p>
          <a:endParaRPr lang="en-US"/>
        </a:p>
      </dgm:t>
    </dgm:pt>
    <dgm:pt modelId="{EBE99910-D601-4FE3-BCC2-8BA2AB7D5157}" type="sibTrans" cxnId="{6EAF10DA-AE6C-441B-A490-089EDE8580B6}">
      <dgm:prSet/>
      <dgm:spPr/>
      <dgm:t>
        <a:bodyPr/>
        <a:lstStyle/>
        <a:p>
          <a:endParaRPr lang="en-US"/>
        </a:p>
      </dgm:t>
    </dgm:pt>
    <dgm:pt modelId="{6BF292B4-8431-4C64-9607-9DD88838DF4A}">
      <dgm:prSet phldrT="[Text]" custT="1"/>
      <dgm:spPr>
        <a:solidFill>
          <a:schemeClr val="accent2">
            <a:lumMod val="20000"/>
            <a:lumOff val="80000"/>
          </a:schemeClr>
        </a:solidFill>
        <a:ln>
          <a:solidFill>
            <a:schemeClr val="tx1"/>
          </a:solidFill>
        </a:ln>
      </dgm:spPr>
      <dgm:t>
        <a:bodyPr/>
        <a:lstStyle/>
        <a:p>
          <a:r>
            <a:rPr lang="en-US" sz="2400" dirty="0">
              <a:solidFill>
                <a:schemeClr val="tx1"/>
              </a:solidFill>
            </a:rPr>
            <a:t>If appropriate use S46 Police Powers</a:t>
          </a:r>
        </a:p>
      </dgm:t>
    </dgm:pt>
    <dgm:pt modelId="{9E71B74B-065A-4AA1-8523-6FAC32E8D6DF}" type="parTrans" cxnId="{B66E60D9-86B4-4C7E-8FCA-B65CB54B5892}">
      <dgm:prSet/>
      <dgm:spPr/>
      <dgm:t>
        <a:bodyPr/>
        <a:lstStyle/>
        <a:p>
          <a:endParaRPr lang="en-US"/>
        </a:p>
      </dgm:t>
    </dgm:pt>
    <dgm:pt modelId="{90A4A575-E23D-4034-9002-D968A2B32FE0}" type="sibTrans" cxnId="{B66E60D9-86B4-4C7E-8FCA-B65CB54B5892}">
      <dgm:prSet/>
      <dgm:spPr/>
      <dgm:t>
        <a:bodyPr/>
        <a:lstStyle/>
        <a:p>
          <a:endParaRPr lang="en-US"/>
        </a:p>
      </dgm:t>
    </dgm:pt>
    <dgm:pt modelId="{5C98CAB0-2F3B-4BC9-96D5-3C4B74140B0F}">
      <dgm:prSet phldrT="[Text]" custT="1"/>
      <dgm:spPr>
        <a:solidFill>
          <a:schemeClr val="accent2">
            <a:lumMod val="40000"/>
            <a:lumOff val="60000"/>
          </a:schemeClr>
        </a:solidFill>
        <a:ln>
          <a:solidFill>
            <a:schemeClr val="tx1"/>
          </a:solidFill>
        </a:ln>
      </dgm:spPr>
      <dgm:t>
        <a:bodyPr/>
        <a:lstStyle/>
        <a:p>
          <a:r>
            <a:rPr lang="en-US" sz="2400" dirty="0">
              <a:solidFill>
                <a:schemeClr val="tx1"/>
              </a:solidFill>
            </a:rPr>
            <a:t>Bring to attention of PVPU</a:t>
          </a:r>
        </a:p>
      </dgm:t>
    </dgm:pt>
    <dgm:pt modelId="{808A2AAC-C53D-4DC2-A0E5-28513BC777F2}" type="parTrans" cxnId="{E85DF814-59FB-46BC-85E7-85F2BD1BFEF8}">
      <dgm:prSet/>
      <dgm:spPr/>
      <dgm:t>
        <a:bodyPr/>
        <a:lstStyle/>
        <a:p>
          <a:endParaRPr lang="en-US"/>
        </a:p>
      </dgm:t>
    </dgm:pt>
    <dgm:pt modelId="{447495E9-3F99-4270-901A-4A6A06A30376}" type="sibTrans" cxnId="{E85DF814-59FB-46BC-85E7-85F2BD1BFEF8}">
      <dgm:prSet/>
      <dgm:spPr/>
      <dgm:t>
        <a:bodyPr/>
        <a:lstStyle/>
        <a:p>
          <a:endParaRPr lang="en-US"/>
        </a:p>
      </dgm:t>
    </dgm:pt>
    <dgm:pt modelId="{7E8A8F47-7B87-44D6-A9B4-2BF7D158DD78}">
      <dgm:prSet phldrT="[Text]" custT="1"/>
      <dgm:spPr>
        <a:solidFill>
          <a:schemeClr val="accent2">
            <a:lumMod val="40000"/>
            <a:lumOff val="60000"/>
          </a:schemeClr>
        </a:solidFill>
        <a:ln>
          <a:solidFill>
            <a:schemeClr val="tx1"/>
          </a:solidFill>
        </a:ln>
      </dgm:spPr>
      <dgm:t>
        <a:bodyPr/>
        <a:lstStyle/>
        <a:p>
          <a:r>
            <a:rPr lang="en-US" sz="2400" dirty="0">
              <a:solidFill>
                <a:schemeClr val="tx1"/>
              </a:solidFill>
            </a:rPr>
            <a:t>CSE referral</a:t>
          </a:r>
        </a:p>
      </dgm:t>
    </dgm:pt>
    <dgm:pt modelId="{B6BAFAEF-2A35-4E39-A747-EB2319972366}" type="parTrans" cxnId="{50AFBF1B-09D1-441E-ACD6-6BD4E2591B32}">
      <dgm:prSet/>
      <dgm:spPr/>
      <dgm:t>
        <a:bodyPr/>
        <a:lstStyle/>
        <a:p>
          <a:endParaRPr lang="en-US"/>
        </a:p>
      </dgm:t>
    </dgm:pt>
    <dgm:pt modelId="{07BBCBA3-371E-4BD4-8666-1AEC6ED66C11}" type="sibTrans" cxnId="{50AFBF1B-09D1-441E-ACD6-6BD4E2591B32}">
      <dgm:prSet/>
      <dgm:spPr/>
      <dgm:t>
        <a:bodyPr/>
        <a:lstStyle/>
        <a:p>
          <a:endParaRPr lang="en-US"/>
        </a:p>
      </dgm:t>
    </dgm:pt>
    <dgm:pt modelId="{2D861F1D-6AA6-4372-801C-F640A603FC0D}">
      <dgm:prSet phldrT="[Text]" custT="1"/>
      <dgm:spPr>
        <a:solidFill>
          <a:schemeClr val="accent2">
            <a:lumMod val="40000"/>
            <a:lumOff val="60000"/>
          </a:schemeClr>
        </a:solidFill>
        <a:ln>
          <a:solidFill>
            <a:schemeClr val="tx1"/>
          </a:solidFill>
        </a:ln>
      </dgm:spPr>
      <dgm:t>
        <a:bodyPr/>
        <a:lstStyle/>
        <a:p>
          <a:r>
            <a:rPr lang="en-US" sz="2400" dirty="0">
              <a:solidFill>
                <a:schemeClr val="tx1"/>
              </a:solidFill>
            </a:rPr>
            <a:t>Crime (initial contact to be documented)</a:t>
          </a:r>
        </a:p>
      </dgm:t>
    </dgm:pt>
    <dgm:pt modelId="{16DA9612-4559-47E9-BD92-7111369F3237}" type="parTrans" cxnId="{754F8657-2CBF-4868-9FAB-F5CEB1A668DF}">
      <dgm:prSet/>
      <dgm:spPr/>
      <dgm:t>
        <a:bodyPr/>
        <a:lstStyle/>
        <a:p>
          <a:endParaRPr lang="en-US"/>
        </a:p>
      </dgm:t>
    </dgm:pt>
    <dgm:pt modelId="{F90FDAA1-940B-4803-808C-80D73407291F}" type="sibTrans" cxnId="{754F8657-2CBF-4868-9FAB-F5CEB1A668DF}">
      <dgm:prSet/>
      <dgm:spPr/>
      <dgm:t>
        <a:bodyPr/>
        <a:lstStyle/>
        <a:p>
          <a:endParaRPr lang="en-US"/>
        </a:p>
      </dgm:t>
    </dgm:pt>
    <dgm:pt modelId="{21079874-D17D-47E3-81AB-794C6577F47B}">
      <dgm:prSet phldrT="[Text]" custT="1"/>
      <dgm:spPr>
        <a:solidFill>
          <a:schemeClr val="accent2">
            <a:lumMod val="60000"/>
            <a:lumOff val="40000"/>
          </a:schemeClr>
        </a:solidFill>
        <a:ln>
          <a:solidFill>
            <a:schemeClr val="tx1"/>
          </a:solidFill>
        </a:ln>
      </dgm:spPr>
      <dgm:t>
        <a:bodyPr/>
        <a:lstStyle/>
        <a:p>
          <a:r>
            <a:rPr lang="en-US" sz="2400" dirty="0">
              <a:solidFill>
                <a:schemeClr val="tx1"/>
              </a:solidFill>
            </a:rPr>
            <a:t>“The more you know the more you see”</a:t>
          </a:r>
        </a:p>
      </dgm:t>
    </dgm:pt>
    <dgm:pt modelId="{CEF502D3-A8DB-4342-8344-DE6EB5E4DB3E}" type="parTrans" cxnId="{52996DEA-5755-43E3-9836-4B91ACC81012}">
      <dgm:prSet/>
      <dgm:spPr/>
      <dgm:t>
        <a:bodyPr/>
        <a:lstStyle/>
        <a:p>
          <a:endParaRPr lang="en-US"/>
        </a:p>
      </dgm:t>
    </dgm:pt>
    <dgm:pt modelId="{982AA52D-33E6-4ECC-BA55-924F5EEA748A}" type="sibTrans" cxnId="{52996DEA-5755-43E3-9836-4B91ACC81012}">
      <dgm:prSet/>
      <dgm:spPr/>
      <dgm:t>
        <a:bodyPr/>
        <a:lstStyle/>
        <a:p>
          <a:endParaRPr lang="en-US"/>
        </a:p>
      </dgm:t>
    </dgm:pt>
    <dgm:pt modelId="{228399E0-397B-40DA-95EC-F69537D8CD19}" type="pres">
      <dgm:prSet presAssocID="{D9602288-CCC2-43E7-831C-CB7461936F49}" presName="diagram" presStyleCnt="0">
        <dgm:presLayoutVars>
          <dgm:dir/>
          <dgm:resizeHandles val="exact"/>
        </dgm:presLayoutVars>
      </dgm:prSet>
      <dgm:spPr/>
    </dgm:pt>
    <dgm:pt modelId="{36D734F9-12B5-4628-B1D0-F3ADA69CAE6B}" type="pres">
      <dgm:prSet presAssocID="{DAD4C7C4-4F94-4AD0-8305-892FFEEDE12E}" presName="node" presStyleLbl="node1" presStyleIdx="0" presStyleCnt="7" custScaleX="149929">
        <dgm:presLayoutVars>
          <dgm:bulletEnabled val="1"/>
        </dgm:presLayoutVars>
      </dgm:prSet>
      <dgm:spPr/>
    </dgm:pt>
    <dgm:pt modelId="{00DBAB33-A90B-497B-9C73-887A8C18C2B3}" type="pres">
      <dgm:prSet presAssocID="{051BCC79-5F4D-4400-A7F3-D12EE99D5A6F}" presName="sibTrans" presStyleCnt="0"/>
      <dgm:spPr/>
    </dgm:pt>
    <dgm:pt modelId="{274CC9DD-640C-4BFC-BFCC-4C5AFBC4FDF1}" type="pres">
      <dgm:prSet presAssocID="{3D22850D-A363-4C87-B4AA-FA77D4C8DBF0}" presName="node" presStyleLbl="node1" presStyleIdx="1" presStyleCnt="7">
        <dgm:presLayoutVars>
          <dgm:bulletEnabled val="1"/>
        </dgm:presLayoutVars>
      </dgm:prSet>
      <dgm:spPr/>
    </dgm:pt>
    <dgm:pt modelId="{108A58D1-7F80-4C1F-AD02-16BCBDC1998A}" type="pres">
      <dgm:prSet presAssocID="{EBE99910-D601-4FE3-BCC2-8BA2AB7D5157}" presName="sibTrans" presStyleCnt="0"/>
      <dgm:spPr/>
    </dgm:pt>
    <dgm:pt modelId="{D2188DCA-FC34-4EF7-BCED-C6C419D359A2}" type="pres">
      <dgm:prSet presAssocID="{6BF292B4-8431-4C64-9607-9DD88838DF4A}" presName="node" presStyleLbl="node1" presStyleIdx="2" presStyleCnt="7" custScaleX="129085">
        <dgm:presLayoutVars>
          <dgm:bulletEnabled val="1"/>
        </dgm:presLayoutVars>
      </dgm:prSet>
      <dgm:spPr/>
    </dgm:pt>
    <dgm:pt modelId="{DA92B1A9-64C1-4530-AFEB-7F0FB29593EB}" type="pres">
      <dgm:prSet presAssocID="{90A4A575-E23D-4034-9002-D968A2B32FE0}" presName="sibTrans" presStyleCnt="0"/>
      <dgm:spPr/>
    </dgm:pt>
    <dgm:pt modelId="{5502E06B-4A73-4DA2-B787-657DB5B3366F}" type="pres">
      <dgm:prSet presAssocID="{5C98CAB0-2F3B-4BC9-96D5-3C4B74140B0F}" presName="node" presStyleLbl="node1" presStyleIdx="3" presStyleCnt="7">
        <dgm:presLayoutVars>
          <dgm:bulletEnabled val="1"/>
        </dgm:presLayoutVars>
      </dgm:prSet>
      <dgm:spPr/>
    </dgm:pt>
    <dgm:pt modelId="{D2FCB99D-2E01-4C3A-BEC8-1987C741D8EC}" type="pres">
      <dgm:prSet presAssocID="{447495E9-3F99-4270-901A-4A6A06A30376}" presName="sibTrans" presStyleCnt="0"/>
      <dgm:spPr/>
    </dgm:pt>
    <dgm:pt modelId="{76A268FB-48B1-4EBA-86F1-42D5C872EB6C}" type="pres">
      <dgm:prSet presAssocID="{7E8A8F47-7B87-44D6-A9B4-2BF7D158DD78}" presName="node" presStyleLbl="node1" presStyleIdx="4" presStyleCnt="7">
        <dgm:presLayoutVars>
          <dgm:bulletEnabled val="1"/>
        </dgm:presLayoutVars>
      </dgm:prSet>
      <dgm:spPr/>
    </dgm:pt>
    <dgm:pt modelId="{EAB9A4A4-EBAB-49D3-8D17-1054A5EE3720}" type="pres">
      <dgm:prSet presAssocID="{07BBCBA3-371E-4BD4-8666-1AEC6ED66C11}" presName="sibTrans" presStyleCnt="0"/>
      <dgm:spPr/>
    </dgm:pt>
    <dgm:pt modelId="{98048468-E8B2-4F08-B2CE-47C9BBD8670F}" type="pres">
      <dgm:prSet presAssocID="{2D861F1D-6AA6-4372-801C-F640A603FC0D}" presName="node" presStyleLbl="node1" presStyleIdx="5" presStyleCnt="7">
        <dgm:presLayoutVars>
          <dgm:bulletEnabled val="1"/>
        </dgm:presLayoutVars>
      </dgm:prSet>
      <dgm:spPr/>
    </dgm:pt>
    <dgm:pt modelId="{46019F34-A327-4AD6-95C4-32E051EED479}" type="pres">
      <dgm:prSet presAssocID="{F90FDAA1-940B-4803-808C-80D73407291F}" presName="sibTrans" presStyleCnt="0"/>
      <dgm:spPr/>
    </dgm:pt>
    <dgm:pt modelId="{3838E594-6E59-4BDE-8F16-E00BABAC1291}" type="pres">
      <dgm:prSet presAssocID="{21079874-D17D-47E3-81AB-794C6577F47B}" presName="node" presStyleLbl="node1" presStyleIdx="6" presStyleCnt="7" custScaleX="126177">
        <dgm:presLayoutVars>
          <dgm:bulletEnabled val="1"/>
        </dgm:presLayoutVars>
      </dgm:prSet>
      <dgm:spPr/>
    </dgm:pt>
  </dgm:ptLst>
  <dgm:cxnLst>
    <dgm:cxn modelId="{E85DF814-59FB-46BC-85E7-85F2BD1BFEF8}" srcId="{D9602288-CCC2-43E7-831C-CB7461936F49}" destId="{5C98CAB0-2F3B-4BC9-96D5-3C4B74140B0F}" srcOrd="3" destOrd="0" parTransId="{808A2AAC-C53D-4DC2-A0E5-28513BC777F2}" sibTransId="{447495E9-3F99-4270-901A-4A6A06A30376}"/>
    <dgm:cxn modelId="{E9B93C17-10D4-4A79-9D2D-85EAE27CC30E}" type="presOf" srcId="{D9602288-CCC2-43E7-831C-CB7461936F49}" destId="{228399E0-397B-40DA-95EC-F69537D8CD19}" srcOrd="0" destOrd="0" presId="urn:microsoft.com/office/officeart/2005/8/layout/default"/>
    <dgm:cxn modelId="{50AFBF1B-09D1-441E-ACD6-6BD4E2591B32}" srcId="{D9602288-CCC2-43E7-831C-CB7461936F49}" destId="{7E8A8F47-7B87-44D6-A9B4-2BF7D158DD78}" srcOrd="4" destOrd="0" parTransId="{B6BAFAEF-2A35-4E39-A747-EB2319972366}" sibTransId="{07BBCBA3-371E-4BD4-8666-1AEC6ED66C11}"/>
    <dgm:cxn modelId="{20056438-6ABE-44A4-B60C-5A8007D89B38}" type="presOf" srcId="{DAD4C7C4-4F94-4AD0-8305-892FFEEDE12E}" destId="{36D734F9-12B5-4628-B1D0-F3ADA69CAE6B}" srcOrd="0" destOrd="0" presId="urn:microsoft.com/office/officeart/2005/8/layout/default"/>
    <dgm:cxn modelId="{3E51726C-CD9D-4AFF-91CC-26229BC3F8A6}" type="presOf" srcId="{7E8A8F47-7B87-44D6-A9B4-2BF7D158DD78}" destId="{76A268FB-48B1-4EBA-86F1-42D5C872EB6C}" srcOrd="0" destOrd="0" presId="urn:microsoft.com/office/officeart/2005/8/layout/default"/>
    <dgm:cxn modelId="{B2CEEE6F-02B1-47CD-8C50-B3B84E0C4ACC}" srcId="{D9602288-CCC2-43E7-831C-CB7461936F49}" destId="{DAD4C7C4-4F94-4AD0-8305-892FFEEDE12E}" srcOrd="0" destOrd="0" parTransId="{A8F25D45-1420-4C91-BE83-76C1F609C3A9}" sibTransId="{051BCC79-5F4D-4400-A7F3-D12EE99D5A6F}"/>
    <dgm:cxn modelId="{5A981E70-42FE-48E7-84DD-807E6A6305AD}" type="presOf" srcId="{21079874-D17D-47E3-81AB-794C6577F47B}" destId="{3838E594-6E59-4BDE-8F16-E00BABAC1291}" srcOrd="0" destOrd="0" presId="urn:microsoft.com/office/officeart/2005/8/layout/default"/>
    <dgm:cxn modelId="{754F8657-2CBF-4868-9FAB-F5CEB1A668DF}" srcId="{D9602288-CCC2-43E7-831C-CB7461936F49}" destId="{2D861F1D-6AA6-4372-801C-F640A603FC0D}" srcOrd="5" destOrd="0" parTransId="{16DA9612-4559-47E9-BD92-7111369F3237}" sibTransId="{F90FDAA1-940B-4803-808C-80D73407291F}"/>
    <dgm:cxn modelId="{12D08BC7-1D0D-4D84-9D7A-51B80F3C29DF}" type="presOf" srcId="{2D861F1D-6AA6-4372-801C-F640A603FC0D}" destId="{98048468-E8B2-4F08-B2CE-47C9BBD8670F}" srcOrd="0" destOrd="0" presId="urn:microsoft.com/office/officeart/2005/8/layout/default"/>
    <dgm:cxn modelId="{EC17B5CF-344A-4A1F-9BC1-57C69EF82778}" type="presOf" srcId="{3D22850D-A363-4C87-B4AA-FA77D4C8DBF0}" destId="{274CC9DD-640C-4BFC-BFCC-4C5AFBC4FDF1}" srcOrd="0" destOrd="0" presId="urn:microsoft.com/office/officeart/2005/8/layout/default"/>
    <dgm:cxn modelId="{B66E60D9-86B4-4C7E-8FCA-B65CB54B5892}" srcId="{D9602288-CCC2-43E7-831C-CB7461936F49}" destId="{6BF292B4-8431-4C64-9607-9DD88838DF4A}" srcOrd="2" destOrd="0" parTransId="{9E71B74B-065A-4AA1-8523-6FAC32E8D6DF}" sibTransId="{90A4A575-E23D-4034-9002-D968A2B32FE0}"/>
    <dgm:cxn modelId="{6EAF10DA-AE6C-441B-A490-089EDE8580B6}" srcId="{D9602288-CCC2-43E7-831C-CB7461936F49}" destId="{3D22850D-A363-4C87-B4AA-FA77D4C8DBF0}" srcOrd="1" destOrd="0" parTransId="{5B19DEC9-18A1-4EB4-BA09-1C682D99BCC3}" sibTransId="{EBE99910-D601-4FE3-BCC2-8BA2AB7D5157}"/>
    <dgm:cxn modelId="{D836FBE5-35AC-4AB2-A1FF-DC256FD66221}" type="presOf" srcId="{6BF292B4-8431-4C64-9607-9DD88838DF4A}" destId="{D2188DCA-FC34-4EF7-BCED-C6C419D359A2}" srcOrd="0" destOrd="0" presId="urn:microsoft.com/office/officeart/2005/8/layout/default"/>
    <dgm:cxn modelId="{52996DEA-5755-43E3-9836-4B91ACC81012}" srcId="{D9602288-CCC2-43E7-831C-CB7461936F49}" destId="{21079874-D17D-47E3-81AB-794C6577F47B}" srcOrd="6" destOrd="0" parTransId="{CEF502D3-A8DB-4342-8344-DE6EB5E4DB3E}" sibTransId="{982AA52D-33E6-4ECC-BA55-924F5EEA748A}"/>
    <dgm:cxn modelId="{8D3AC8F7-0023-4DA5-870C-F1CFC93E20A5}" type="presOf" srcId="{5C98CAB0-2F3B-4BC9-96D5-3C4B74140B0F}" destId="{5502E06B-4A73-4DA2-B787-657DB5B3366F}" srcOrd="0" destOrd="0" presId="urn:microsoft.com/office/officeart/2005/8/layout/default"/>
    <dgm:cxn modelId="{E91FBDCC-B458-4E39-AAC6-77561039D746}" type="presParOf" srcId="{228399E0-397B-40DA-95EC-F69537D8CD19}" destId="{36D734F9-12B5-4628-B1D0-F3ADA69CAE6B}" srcOrd="0" destOrd="0" presId="urn:microsoft.com/office/officeart/2005/8/layout/default"/>
    <dgm:cxn modelId="{F5E89A33-45F1-45A5-A592-FD34D30211B0}" type="presParOf" srcId="{228399E0-397B-40DA-95EC-F69537D8CD19}" destId="{00DBAB33-A90B-497B-9C73-887A8C18C2B3}" srcOrd="1" destOrd="0" presId="urn:microsoft.com/office/officeart/2005/8/layout/default"/>
    <dgm:cxn modelId="{9D5992B8-5A73-4CDA-8479-B952EC288F5B}" type="presParOf" srcId="{228399E0-397B-40DA-95EC-F69537D8CD19}" destId="{274CC9DD-640C-4BFC-BFCC-4C5AFBC4FDF1}" srcOrd="2" destOrd="0" presId="urn:microsoft.com/office/officeart/2005/8/layout/default"/>
    <dgm:cxn modelId="{63A928DC-CFE4-42D1-8599-B940207EF472}" type="presParOf" srcId="{228399E0-397B-40DA-95EC-F69537D8CD19}" destId="{108A58D1-7F80-4C1F-AD02-16BCBDC1998A}" srcOrd="3" destOrd="0" presId="urn:microsoft.com/office/officeart/2005/8/layout/default"/>
    <dgm:cxn modelId="{62770B18-E413-4F76-BA19-B39209AD5B09}" type="presParOf" srcId="{228399E0-397B-40DA-95EC-F69537D8CD19}" destId="{D2188DCA-FC34-4EF7-BCED-C6C419D359A2}" srcOrd="4" destOrd="0" presId="urn:microsoft.com/office/officeart/2005/8/layout/default"/>
    <dgm:cxn modelId="{37D64B62-6CA6-4A66-A4C3-7CEAA08B44F0}" type="presParOf" srcId="{228399E0-397B-40DA-95EC-F69537D8CD19}" destId="{DA92B1A9-64C1-4530-AFEB-7F0FB29593EB}" srcOrd="5" destOrd="0" presId="urn:microsoft.com/office/officeart/2005/8/layout/default"/>
    <dgm:cxn modelId="{FDC9924D-EF04-4CE7-80AD-3ABB3C4C38B6}" type="presParOf" srcId="{228399E0-397B-40DA-95EC-F69537D8CD19}" destId="{5502E06B-4A73-4DA2-B787-657DB5B3366F}" srcOrd="6" destOrd="0" presId="urn:microsoft.com/office/officeart/2005/8/layout/default"/>
    <dgm:cxn modelId="{F7C1ADD2-809E-4753-A295-7E043C0475CC}" type="presParOf" srcId="{228399E0-397B-40DA-95EC-F69537D8CD19}" destId="{D2FCB99D-2E01-4C3A-BEC8-1987C741D8EC}" srcOrd="7" destOrd="0" presId="urn:microsoft.com/office/officeart/2005/8/layout/default"/>
    <dgm:cxn modelId="{2DC29E73-7BA3-4E83-8EDA-6CFCCD452953}" type="presParOf" srcId="{228399E0-397B-40DA-95EC-F69537D8CD19}" destId="{76A268FB-48B1-4EBA-86F1-42D5C872EB6C}" srcOrd="8" destOrd="0" presId="urn:microsoft.com/office/officeart/2005/8/layout/default"/>
    <dgm:cxn modelId="{BF67AE43-31B9-4BFA-A145-E98C7FC8AD17}" type="presParOf" srcId="{228399E0-397B-40DA-95EC-F69537D8CD19}" destId="{EAB9A4A4-EBAB-49D3-8D17-1054A5EE3720}" srcOrd="9" destOrd="0" presId="urn:microsoft.com/office/officeart/2005/8/layout/default"/>
    <dgm:cxn modelId="{1FA809E3-EA6D-4FFF-8995-411154BAFB20}" type="presParOf" srcId="{228399E0-397B-40DA-95EC-F69537D8CD19}" destId="{98048468-E8B2-4F08-B2CE-47C9BBD8670F}" srcOrd="10" destOrd="0" presId="urn:microsoft.com/office/officeart/2005/8/layout/default"/>
    <dgm:cxn modelId="{2E140D2D-0444-4CCA-9209-71BD32DF4B9C}" type="presParOf" srcId="{228399E0-397B-40DA-95EC-F69537D8CD19}" destId="{46019F34-A327-4AD6-95C4-32E051EED479}" srcOrd="11" destOrd="0" presId="urn:microsoft.com/office/officeart/2005/8/layout/default"/>
    <dgm:cxn modelId="{D680F2FE-DAFF-4E8E-BFD7-C8051C085206}" type="presParOf" srcId="{228399E0-397B-40DA-95EC-F69537D8CD19}" destId="{3838E594-6E59-4BDE-8F16-E00BABAC1291}" srcOrd="12"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2.xml><?xml version="1.0" encoding="utf-8"?>
<dgm:dataModel xmlns:dgm="http://schemas.openxmlformats.org/drawingml/2006/diagram" xmlns:a="http://schemas.openxmlformats.org/drawingml/2006/main">
  <dgm:ptLst>
    <dgm:pt modelId="{B44B05A1-E2F4-48F4-A14D-8AF1978BC44D}" type="doc">
      <dgm:prSet loTypeId="urn:microsoft.com/office/officeart/2005/8/layout/hProcess9" loCatId="process" qsTypeId="urn:microsoft.com/office/officeart/2005/8/quickstyle/simple1" qsCatId="simple" csTypeId="urn:microsoft.com/office/officeart/2005/8/colors/accent1_2" csCatId="accent1" phldr="1"/>
      <dgm:spPr/>
    </dgm:pt>
    <dgm:pt modelId="{B8D34A57-7231-4B8F-A024-40B4B51083D4}">
      <dgm:prSet phldrT="[Text]" custT="1"/>
      <dgm:spPr>
        <a:solidFill>
          <a:schemeClr val="accent2">
            <a:lumMod val="20000"/>
            <a:lumOff val="80000"/>
          </a:schemeClr>
        </a:solidFill>
        <a:ln>
          <a:solidFill>
            <a:schemeClr val="tx1"/>
          </a:solidFill>
        </a:ln>
      </dgm:spPr>
      <dgm:t>
        <a:bodyPr/>
        <a:lstStyle/>
        <a:p>
          <a:r>
            <a:rPr lang="en-US" sz="2400" dirty="0">
              <a:solidFill>
                <a:schemeClr val="tx1"/>
              </a:solidFill>
            </a:rPr>
            <a:t>What is SERAF?</a:t>
          </a:r>
        </a:p>
      </dgm:t>
    </dgm:pt>
    <dgm:pt modelId="{13B22723-2013-4FDD-BECE-598A6836DDFF}" type="parTrans" cxnId="{95F0BB38-830E-4B0F-97C3-252CB83C1403}">
      <dgm:prSet/>
      <dgm:spPr/>
      <dgm:t>
        <a:bodyPr/>
        <a:lstStyle/>
        <a:p>
          <a:endParaRPr lang="en-US"/>
        </a:p>
      </dgm:t>
    </dgm:pt>
    <dgm:pt modelId="{6582934B-7E6F-46FC-9143-A1429D3F771F}" type="sibTrans" cxnId="{95F0BB38-830E-4B0F-97C3-252CB83C1403}">
      <dgm:prSet/>
      <dgm:spPr/>
      <dgm:t>
        <a:bodyPr/>
        <a:lstStyle/>
        <a:p>
          <a:endParaRPr lang="en-US"/>
        </a:p>
      </dgm:t>
    </dgm:pt>
    <dgm:pt modelId="{B6BEC900-B413-4EF0-BCA1-361AB0C30F32}">
      <dgm:prSet phldrT="[Text]" custT="1"/>
      <dgm:spPr>
        <a:solidFill>
          <a:schemeClr val="accent2">
            <a:lumMod val="20000"/>
            <a:lumOff val="80000"/>
          </a:schemeClr>
        </a:solidFill>
        <a:ln>
          <a:solidFill>
            <a:schemeClr val="tx1"/>
          </a:solidFill>
        </a:ln>
      </dgm:spPr>
      <dgm:t>
        <a:bodyPr/>
        <a:lstStyle/>
        <a:p>
          <a:r>
            <a:rPr lang="en-US" sz="2400" dirty="0">
              <a:solidFill>
                <a:schemeClr val="tx1"/>
              </a:solidFill>
            </a:rPr>
            <a:t>Where will I find the information?</a:t>
          </a:r>
        </a:p>
      </dgm:t>
    </dgm:pt>
    <dgm:pt modelId="{99A595B9-757B-4EEC-AD09-A1C989661455}" type="parTrans" cxnId="{9555068B-DE93-4FEA-9C52-1D0935E3DEA9}">
      <dgm:prSet/>
      <dgm:spPr/>
      <dgm:t>
        <a:bodyPr/>
        <a:lstStyle/>
        <a:p>
          <a:endParaRPr lang="en-US"/>
        </a:p>
      </dgm:t>
    </dgm:pt>
    <dgm:pt modelId="{206A5501-3ADA-4B8B-9C80-F67115C6A4D6}" type="sibTrans" cxnId="{9555068B-DE93-4FEA-9C52-1D0935E3DEA9}">
      <dgm:prSet/>
      <dgm:spPr/>
      <dgm:t>
        <a:bodyPr/>
        <a:lstStyle/>
        <a:p>
          <a:endParaRPr lang="en-US"/>
        </a:p>
      </dgm:t>
    </dgm:pt>
    <dgm:pt modelId="{675B5269-6CD3-4302-B2E2-703E5BA58E8A}">
      <dgm:prSet phldrT="[Text]" custT="1"/>
      <dgm:spPr>
        <a:solidFill>
          <a:schemeClr val="accent2">
            <a:lumMod val="20000"/>
            <a:lumOff val="80000"/>
          </a:schemeClr>
        </a:solidFill>
        <a:ln>
          <a:solidFill>
            <a:schemeClr val="tx1"/>
          </a:solidFill>
        </a:ln>
      </dgm:spPr>
      <dgm:t>
        <a:bodyPr/>
        <a:lstStyle/>
        <a:p>
          <a:r>
            <a:rPr lang="en-US" sz="2400" dirty="0">
              <a:solidFill>
                <a:schemeClr val="tx1"/>
              </a:solidFill>
            </a:rPr>
            <a:t>What will the information tell me?</a:t>
          </a:r>
        </a:p>
      </dgm:t>
    </dgm:pt>
    <dgm:pt modelId="{44066A9F-5F4A-49CE-AC9F-C8832DBA37B6}" type="parTrans" cxnId="{7E75FBE7-DB09-48FA-8A22-6A9ADAD1476F}">
      <dgm:prSet/>
      <dgm:spPr/>
      <dgm:t>
        <a:bodyPr/>
        <a:lstStyle/>
        <a:p>
          <a:endParaRPr lang="en-US"/>
        </a:p>
      </dgm:t>
    </dgm:pt>
    <dgm:pt modelId="{8885F668-F499-4C26-8ADE-6E2D0A916B98}" type="sibTrans" cxnId="{7E75FBE7-DB09-48FA-8A22-6A9ADAD1476F}">
      <dgm:prSet/>
      <dgm:spPr/>
      <dgm:t>
        <a:bodyPr/>
        <a:lstStyle/>
        <a:p>
          <a:endParaRPr lang="en-US"/>
        </a:p>
      </dgm:t>
    </dgm:pt>
    <dgm:pt modelId="{F32E29AD-F395-4B45-994A-1878488199A4}" type="pres">
      <dgm:prSet presAssocID="{B44B05A1-E2F4-48F4-A14D-8AF1978BC44D}" presName="CompostProcess" presStyleCnt="0">
        <dgm:presLayoutVars>
          <dgm:dir/>
          <dgm:resizeHandles val="exact"/>
        </dgm:presLayoutVars>
      </dgm:prSet>
      <dgm:spPr/>
    </dgm:pt>
    <dgm:pt modelId="{6AAA6392-DA41-430E-B297-EA8A4C0355F3}" type="pres">
      <dgm:prSet presAssocID="{B44B05A1-E2F4-48F4-A14D-8AF1978BC44D}" presName="arrow" presStyleLbl="bgShp" presStyleIdx="0" presStyleCnt="1"/>
      <dgm:spPr>
        <a:solidFill>
          <a:schemeClr val="accent2">
            <a:lumMod val="75000"/>
          </a:schemeClr>
        </a:solidFill>
        <a:ln>
          <a:solidFill>
            <a:schemeClr val="tx1"/>
          </a:solidFill>
        </a:ln>
      </dgm:spPr>
    </dgm:pt>
    <dgm:pt modelId="{BB7ED176-2896-4252-B5C3-E1CFAE411356}" type="pres">
      <dgm:prSet presAssocID="{B44B05A1-E2F4-48F4-A14D-8AF1978BC44D}" presName="linearProcess" presStyleCnt="0"/>
      <dgm:spPr/>
    </dgm:pt>
    <dgm:pt modelId="{94655924-B25E-42F4-895D-C598F174D255}" type="pres">
      <dgm:prSet presAssocID="{B8D34A57-7231-4B8F-A024-40B4B51083D4}" presName="textNode" presStyleLbl="node1" presStyleIdx="0" presStyleCnt="3">
        <dgm:presLayoutVars>
          <dgm:bulletEnabled val="1"/>
        </dgm:presLayoutVars>
      </dgm:prSet>
      <dgm:spPr/>
    </dgm:pt>
    <dgm:pt modelId="{FA510FC0-8E65-4D60-807C-01F9863111FA}" type="pres">
      <dgm:prSet presAssocID="{6582934B-7E6F-46FC-9143-A1429D3F771F}" presName="sibTrans" presStyleCnt="0"/>
      <dgm:spPr/>
    </dgm:pt>
    <dgm:pt modelId="{544A7CC3-D486-4412-A027-8755FDCA43FE}" type="pres">
      <dgm:prSet presAssocID="{B6BEC900-B413-4EF0-BCA1-361AB0C30F32}" presName="textNode" presStyleLbl="node1" presStyleIdx="1" presStyleCnt="3">
        <dgm:presLayoutVars>
          <dgm:bulletEnabled val="1"/>
        </dgm:presLayoutVars>
      </dgm:prSet>
      <dgm:spPr/>
    </dgm:pt>
    <dgm:pt modelId="{B345E421-F485-447C-B8C6-E6D21A6BEFD3}" type="pres">
      <dgm:prSet presAssocID="{206A5501-3ADA-4B8B-9C80-F67115C6A4D6}" presName="sibTrans" presStyleCnt="0"/>
      <dgm:spPr/>
    </dgm:pt>
    <dgm:pt modelId="{45C5D4AC-6648-403F-8FBF-1BEA9A735A1F}" type="pres">
      <dgm:prSet presAssocID="{675B5269-6CD3-4302-B2E2-703E5BA58E8A}" presName="textNode" presStyleLbl="node1" presStyleIdx="2" presStyleCnt="3">
        <dgm:presLayoutVars>
          <dgm:bulletEnabled val="1"/>
        </dgm:presLayoutVars>
      </dgm:prSet>
      <dgm:spPr/>
    </dgm:pt>
  </dgm:ptLst>
  <dgm:cxnLst>
    <dgm:cxn modelId="{95F0BB38-830E-4B0F-97C3-252CB83C1403}" srcId="{B44B05A1-E2F4-48F4-A14D-8AF1978BC44D}" destId="{B8D34A57-7231-4B8F-A024-40B4B51083D4}" srcOrd="0" destOrd="0" parTransId="{13B22723-2013-4FDD-BECE-598A6836DDFF}" sibTransId="{6582934B-7E6F-46FC-9143-A1429D3F771F}"/>
    <dgm:cxn modelId="{B1D9E550-38F1-467E-9DE3-FC1B861D453A}" type="presOf" srcId="{B44B05A1-E2F4-48F4-A14D-8AF1978BC44D}" destId="{F32E29AD-F395-4B45-994A-1878488199A4}" srcOrd="0" destOrd="0" presId="urn:microsoft.com/office/officeart/2005/8/layout/hProcess9"/>
    <dgm:cxn modelId="{9555068B-DE93-4FEA-9C52-1D0935E3DEA9}" srcId="{B44B05A1-E2F4-48F4-A14D-8AF1978BC44D}" destId="{B6BEC900-B413-4EF0-BCA1-361AB0C30F32}" srcOrd="1" destOrd="0" parTransId="{99A595B9-757B-4EEC-AD09-A1C989661455}" sibTransId="{206A5501-3ADA-4B8B-9C80-F67115C6A4D6}"/>
    <dgm:cxn modelId="{3EE166D9-0636-484E-9368-A473060F289B}" type="presOf" srcId="{675B5269-6CD3-4302-B2E2-703E5BA58E8A}" destId="{45C5D4AC-6648-403F-8FBF-1BEA9A735A1F}" srcOrd="0" destOrd="0" presId="urn:microsoft.com/office/officeart/2005/8/layout/hProcess9"/>
    <dgm:cxn modelId="{060541DF-37E6-4E01-AD33-D39DDC94A349}" type="presOf" srcId="{B6BEC900-B413-4EF0-BCA1-361AB0C30F32}" destId="{544A7CC3-D486-4412-A027-8755FDCA43FE}" srcOrd="0" destOrd="0" presId="urn:microsoft.com/office/officeart/2005/8/layout/hProcess9"/>
    <dgm:cxn modelId="{7E75FBE7-DB09-48FA-8A22-6A9ADAD1476F}" srcId="{B44B05A1-E2F4-48F4-A14D-8AF1978BC44D}" destId="{675B5269-6CD3-4302-B2E2-703E5BA58E8A}" srcOrd="2" destOrd="0" parTransId="{44066A9F-5F4A-49CE-AC9F-C8832DBA37B6}" sibTransId="{8885F668-F499-4C26-8ADE-6E2D0A916B98}"/>
    <dgm:cxn modelId="{0A401AF7-6687-480D-9411-8AA282373FAC}" type="presOf" srcId="{B8D34A57-7231-4B8F-A024-40B4B51083D4}" destId="{94655924-B25E-42F4-895D-C598F174D255}" srcOrd="0" destOrd="0" presId="urn:microsoft.com/office/officeart/2005/8/layout/hProcess9"/>
    <dgm:cxn modelId="{755A33C3-C832-4844-BA73-444D8A4ADDB4}" type="presParOf" srcId="{F32E29AD-F395-4B45-994A-1878488199A4}" destId="{6AAA6392-DA41-430E-B297-EA8A4C0355F3}" srcOrd="0" destOrd="0" presId="urn:microsoft.com/office/officeart/2005/8/layout/hProcess9"/>
    <dgm:cxn modelId="{243752F9-1166-40EE-B41C-E1922F8EAEA4}" type="presParOf" srcId="{F32E29AD-F395-4B45-994A-1878488199A4}" destId="{BB7ED176-2896-4252-B5C3-E1CFAE411356}" srcOrd="1" destOrd="0" presId="urn:microsoft.com/office/officeart/2005/8/layout/hProcess9"/>
    <dgm:cxn modelId="{553FD476-ADE5-4868-8BC9-B6B0738E3EB4}" type="presParOf" srcId="{BB7ED176-2896-4252-B5C3-E1CFAE411356}" destId="{94655924-B25E-42F4-895D-C598F174D255}" srcOrd="0" destOrd="0" presId="urn:microsoft.com/office/officeart/2005/8/layout/hProcess9"/>
    <dgm:cxn modelId="{3CEA78CA-9D26-420A-BB69-3D0A87A08A7B}" type="presParOf" srcId="{BB7ED176-2896-4252-B5C3-E1CFAE411356}" destId="{FA510FC0-8E65-4D60-807C-01F9863111FA}" srcOrd="1" destOrd="0" presId="urn:microsoft.com/office/officeart/2005/8/layout/hProcess9"/>
    <dgm:cxn modelId="{CF6D3F2E-BC5A-4178-9383-62EBF84CE2C2}" type="presParOf" srcId="{BB7ED176-2896-4252-B5C3-E1CFAE411356}" destId="{544A7CC3-D486-4412-A027-8755FDCA43FE}" srcOrd="2" destOrd="0" presId="urn:microsoft.com/office/officeart/2005/8/layout/hProcess9"/>
    <dgm:cxn modelId="{7C3CAF35-DD9D-478B-A8E1-15B19BF98187}" type="presParOf" srcId="{BB7ED176-2896-4252-B5C3-E1CFAE411356}" destId="{B345E421-F485-447C-B8C6-E6D21A6BEFD3}" srcOrd="3" destOrd="0" presId="urn:microsoft.com/office/officeart/2005/8/layout/hProcess9"/>
    <dgm:cxn modelId="{CFFD3845-6A1B-439B-8478-CD2E919AB6C0}" type="presParOf" srcId="{BB7ED176-2896-4252-B5C3-E1CFAE411356}" destId="{45C5D4AC-6648-403F-8FBF-1BEA9A735A1F}" srcOrd="4" destOrd="0" presId="urn:microsoft.com/office/officeart/2005/8/layout/hProcess9"/>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3.xml><?xml version="1.0" encoding="utf-8"?>
<dgm:dataModel xmlns:dgm="http://schemas.openxmlformats.org/drawingml/2006/diagram" xmlns:a="http://schemas.openxmlformats.org/drawingml/2006/main">
  <dgm:ptLst>
    <dgm:pt modelId="{5D4331C5-30A9-48E8-867C-83C4A4A36E9B}" type="doc">
      <dgm:prSet loTypeId="urn:microsoft.com/office/officeart/2005/8/layout/bProcess4" loCatId="process" qsTypeId="urn:microsoft.com/office/officeart/2005/8/quickstyle/simple1" qsCatId="simple" csTypeId="urn:microsoft.com/office/officeart/2005/8/colors/accent1_2" csCatId="accent1" phldr="1"/>
      <dgm:spPr/>
      <dgm:t>
        <a:bodyPr/>
        <a:lstStyle/>
        <a:p>
          <a:endParaRPr lang="en-US"/>
        </a:p>
      </dgm:t>
    </dgm:pt>
    <dgm:pt modelId="{37A66285-D578-46E1-A1D1-56211FB566FD}">
      <dgm:prSet phldrT="[Text]" custT="1"/>
      <dgm:spPr>
        <a:solidFill>
          <a:schemeClr val="accent2">
            <a:lumMod val="20000"/>
            <a:lumOff val="80000"/>
          </a:schemeClr>
        </a:solidFill>
        <a:ln>
          <a:solidFill>
            <a:schemeClr val="tx1"/>
          </a:solidFill>
        </a:ln>
      </dgm:spPr>
      <dgm:t>
        <a:bodyPr/>
        <a:lstStyle/>
        <a:p>
          <a:r>
            <a:rPr lang="en-US" sz="2400" dirty="0">
              <a:solidFill>
                <a:schemeClr val="tx1"/>
              </a:solidFill>
            </a:rPr>
            <a:t>Shopping </a:t>
          </a:r>
          <a:r>
            <a:rPr lang="en-US" sz="2400" dirty="0" err="1">
              <a:solidFill>
                <a:schemeClr val="tx1"/>
              </a:solidFill>
            </a:rPr>
            <a:t>Centres</a:t>
          </a:r>
          <a:endParaRPr lang="en-US" sz="2400" dirty="0">
            <a:solidFill>
              <a:schemeClr val="tx1"/>
            </a:solidFill>
          </a:endParaRPr>
        </a:p>
      </dgm:t>
    </dgm:pt>
    <dgm:pt modelId="{E8549B0E-CAAC-4626-ABA4-FE85901235E7}" type="parTrans" cxnId="{5C63AA69-73EC-48ED-9867-66894FCD631F}">
      <dgm:prSet/>
      <dgm:spPr/>
      <dgm:t>
        <a:bodyPr/>
        <a:lstStyle/>
        <a:p>
          <a:endParaRPr lang="en-US"/>
        </a:p>
      </dgm:t>
    </dgm:pt>
    <dgm:pt modelId="{687EFEA9-34AD-466C-946C-1E061D5F7F0A}" type="sibTrans" cxnId="{5C63AA69-73EC-48ED-9867-66894FCD631F}">
      <dgm:prSet/>
      <dgm:spPr>
        <a:solidFill>
          <a:schemeClr val="accent2">
            <a:lumMod val="75000"/>
          </a:schemeClr>
        </a:solidFill>
        <a:ln>
          <a:solidFill>
            <a:schemeClr val="tx1"/>
          </a:solidFill>
        </a:ln>
      </dgm:spPr>
      <dgm:t>
        <a:bodyPr/>
        <a:lstStyle/>
        <a:p>
          <a:endParaRPr lang="en-US"/>
        </a:p>
      </dgm:t>
    </dgm:pt>
    <dgm:pt modelId="{2B64E6BB-88E9-4E36-A883-072174163365}">
      <dgm:prSet phldrT="[Text]" custT="1"/>
      <dgm:spPr>
        <a:solidFill>
          <a:schemeClr val="accent2">
            <a:lumMod val="40000"/>
            <a:lumOff val="60000"/>
          </a:schemeClr>
        </a:solidFill>
        <a:ln>
          <a:solidFill>
            <a:schemeClr val="tx1"/>
          </a:solidFill>
        </a:ln>
      </dgm:spPr>
      <dgm:t>
        <a:bodyPr/>
        <a:lstStyle/>
        <a:p>
          <a:r>
            <a:rPr lang="en-US" sz="2400" dirty="0">
              <a:solidFill>
                <a:schemeClr val="tx1"/>
              </a:solidFill>
            </a:rPr>
            <a:t>Arcades</a:t>
          </a:r>
        </a:p>
      </dgm:t>
    </dgm:pt>
    <dgm:pt modelId="{1D8E8094-817A-4D11-95EE-E7A56C7ECAFB}" type="parTrans" cxnId="{CA3DDCC2-4123-4D94-B721-5669EE851065}">
      <dgm:prSet/>
      <dgm:spPr/>
      <dgm:t>
        <a:bodyPr/>
        <a:lstStyle/>
        <a:p>
          <a:endParaRPr lang="en-US"/>
        </a:p>
      </dgm:t>
    </dgm:pt>
    <dgm:pt modelId="{E9BD5FD0-EDED-41A7-B66F-E67D10701504}" type="sibTrans" cxnId="{CA3DDCC2-4123-4D94-B721-5669EE851065}">
      <dgm:prSet/>
      <dgm:spPr>
        <a:solidFill>
          <a:schemeClr val="accent2">
            <a:lumMod val="75000"/>
          </a:schemeClr>
        </a:solidFill>
        <a:ln>
          <a:solidFill>
            <a:schemeClr val="tx1"/>
          </a:solidFill>
        </a:ln>
      </dgm:spPr>
      <dgm:t>
        <a:bodyPr/>
        <a:lstStyle/>
        <a:p>
          <a:endParaRPr lang="en-US"/>
        </a:p>
      </dgm:t>
    </dgm:pt>
    <dgm:pt modelId="{A7C702EF-5855-4846-83A5-5736A416CAC2}">
      <dgm:prSet phldrT="[Text]" custT="1"/>
      <dgm:spPr>
        <a:solidFill>
          <a:schemeClr val="accent2">
            <a:lumMod val="60000"/>
            <a:lumOff val="40000"/>
          </a:schemeClr>
        </a:solidFill>
        <a:ln>
          <a:solidFill>
            <a:schemeClr val="tx1"/>
          </a:solidFill>
        </a:ln>
      </dgm:spPr>
      <dgm:t>
        <a:bodyPr/>
        <a:lstStyle/>
        <a:p>
          <a:r>
            <a:rPr lang="en-US" sz="2400" dirty="0">
              <a:solidFill>
                <a:schemeClr val="tx1"/>
              </a:solidFill>
            </a:rPr>
            <a:t>Cafes</a:t>
          </a:r>
        </a:p>
      </dgm:t>
    </dgm:pt>
    <dgm:pt modelId="{17D394FF-7D1B-457A-BA68-271770E2F1BD}" type="parTrans" cxnId="{A69E3539-A7CB-44BA-BACB-ACF154466837}">
      <dgm:prSet/>
      <dgm:spPr/>
      <dgm:t>
        <a:bodyPr/>
        <a:lstStyle/>
        <a:p>
          <a:endParaRPr lang="en-US"/>
        </a:p>
      </dgm:t>
    </dgm:pt>
    <dgm:pt modelId="{88B47B12-A40A-4BA2-93F4-12C76C9D5234}" type="sibTrans" cxnId="{A69E3539-A7CB-44BA-BACB-ACF154466837}">
      <dgm:prSet/>
      <dgm:spPr>
        <a:solidFill>
          <a:schemeClr val="accent2">
            <a:lumMod val="75000"/>
          </a:schemeClr>
        </a:solidFill>
        <a:ln>
          <a:solidFill>
            <a:schemeClr val="tx1"/>
          </a:solidFill>
        </a:ln>
      </dgm:spPr>
      <dgm:t>
        <a:bodyPr/>
        <a:lstStyle/>
        <a:p>
          <a:endParaRPr lang="en-US"/>
        </a:p>
      </dgm:t>
    </dgm:pt>
    <dgm:pt modelId="{8391F06C-98A8-4BCB-B14A-1C1E6C31C691}">
      <dgm:prSet phldrT="[Text]" custT="1"/>
      <dgm:spPr>
        <a:solidFill>
          <a:schemeClr val="accent2">
            <a:lumMod val="20000"/>
            <a:lumOff val="80000"/>
          </a:schemeClr>
        </a:solidFill>
        <a:ln>
          <a:solidFill>
            <a:schemeClr val="tx1"/>
          </a:solidFill>
        </a:ln>
      </dgm:spPr>
      <dgm:t>
        <a:bodyPr/>
        <a:lstStyle/>
        <a:p>
          <a:r>
            <a:rPr lang="en-US" sz="2400" dirty="0">
              <a:solidFill>
                <a:schemeClr val="tx1"/>
              </a:solidFill>
            </a:rPr>
            <a:t>Take away food outlets</a:t>
          </a:r>
        </a:p>
      </dgm:t>
    </dgm:pt>
    <dgm:pt modelId="{43C5051E-8E6A-4934-9C33-0127AD400B0E}" type="parTrans" cxnId="{2AA63DE4-60A1-49E2-B9C7-AAE0D931688B}">
      <dgm:prSet/>
      <dgm:spPr/>
      <dgm:t>
        <a:bodyPr/>
        <a:lstStyle/>
        <a:p>
          <a:endParaRPr lang="en-US"/>
        </a:p>
      </dgm:t>
    </dgm:pt>
    <dgm:pt modelId="{AF6F3003-E0B3-4514-8E0D-822263D7D78C}" type="sibTrans" cxnId="{2AA63DE4-60A1-49E2-B9C7-AAE0D931688B}">
      <dgm:prSet/>
      <dgm:spPr>
        <a:solidFill>
          <a:schemeClr val="accent2">
            <a:lumMod val="75000"/>
          </a:schemeClr>
        </a:solidFill>
        <a:ln>
          <a:solidFill>
            <a:schemeClr val="tx1"/>
          </a:solidFill>
        </a:ln>
      </dgm:spPr>
      <dgm:t>
        <a:bodyPr/>
        <a:lstStyle/>
        <a:p>
          <a:endParaRPr lang="en-US"/>
        </a:p>
      </dgm:t>
    </dgm:pt>
    <dgm:pt modelId="{BCB54921-362F-4347-A753-AAEAC47FA7BF}">
      <dgm:prSet phldrT="[Text]" custT="1"/>
      <dgm:spPr>
        <a:solidFill>
          <a:schemeClr val="accent2">
            <a:lumMod val="40000"/>
            <a:lumOff val="60000"/>
          </a:schemeClr>
        </a:solidFill>
        <a:ln>
          <a:solidFill>
            <a:schemeClr val="tx1"/>
          </a:solidFill>
        </a:ln>
      </dgm:spPr>
      <dgm:t>
        <a:bodyPr/>
        <a:lstStyle/>
        <a:p>
          <a:r>
            <a:rPr lang="en-US" sz="2400" dirty="0">
              <a:solidFill>
                <a:schemeClr val="tx1"/>
              </a:solidFill>
            </a:rPr>
            <a:t>Alcohol outlets including shops, off </a:t>
          </a:r>
          <a:r>
            <a:rPr lang="en-US" sz="2400" dirty="0" err="1">
              <a:solidFill>
                <a:schemeClr val="tx1"/>
              </a:solidFill>
            </a:rPr>
            <a:t>licences</a:t>
          </a:r>
          <a:endParaRPr lang="en-US" sz="2400" dirty="0">
            <a:solidFill>
              <a:schemeClr val="tx1"/>
            </a:solidFill>
          </a:endParaRPr>
        </a:p>
      </dgm:t>
    </dgm:pt>
    <dgm:pt modelId="{0066B5D1-7A71-4C21-8401-08C12D595FDE}" type="parTrans" cxnId="{C9A194AE-FCC5-4D03-A788-4A728ED744DD}">
      <dgm:prSet/>
      <dgm:spPr/>
      <dgm:t>
        <a:bodyPr/>
        <a:lstStyle/>
        <a:p>
          <a:endParaRPr lang="en-US"/>
        </a:p>
      </dgm:t>
    </dgm:pt>
    <dgm:pt modelId="{C53CD856-2F80-40A1-B615-5E057D1A01A8}" type="sibTrans" cxnId="{C9A194AE-FCC5-4D03-A788-4A728ED744DD}">
      <dgm:prSet/>
      <dgm:spPr>
        <a:solidFill>
          <a:schemeClr val="accent2">
            <a:lumMod val="75000"/>
          </a:schemeClr>
        </a:solidFill>
        <a:ln>
          <a:solidFill>
            <a:schemeClr val="tx1"/>
          </a:solidFill>
        </a:ln>
      </dgm:spPr>
      <dgm:t>
        <a:bodyPr/>
        <a:lstStyle/>
        <a:p>
          <a:endParaRPr lang="en-US"/>
        </a:p>
      </dgm:t>
    </dgm:pt>
    <dgm:pt modelId="{09C595AF-7F6A-4921-B6B2-5B11F4489F10}">
      <dgm:prSet phldrT="[Text]" custT="1"/>
      <dgm:spPr>
        <a:solidFill>
          <a:schemeClr val="accent2">
            <a:lumMod val="60000"/>
            <a:lumOff val="40000"/>
          </a:schemeClr>
        </a:solidFill>
        <a:ln>
          <a:solidFill>
            <a:schemeClr val="tx1"/>
          </a:solidFill>
        </a:ln>
      </dgm:spPr>
      <dgm:t>
        <a:bodyPr/>
        <a:lstStyle/>
        <a:p>
          <a:r>
            <a:rPr lang="en-US" sz="2400" dirty="0">
              <a:solidFill>
                <a:schemeClr val="tx1"/>
              </a:solidFill>
            </a:rPr>
            <a:t>Pubs/ clubs</a:t>
          </a:r>
        </a:p>
      </dgm:t>
    </dgm:pt>
    <dgm:pt modelId="{63A64E55-49E0-44EA-A742-9FE2163B3D63}" type="parTrans" cxnId="{AAF3993D-54EF-45C8-B22B-27CD66332CF3}">
      <dgm:prSet/>
      <dgm:spPr/>
      <dgm:t>
        <a:bodyPr/>
        <a:lstStyle/>
        <a:p>
          <a:endParaRPr lang="en-US"/>
        </a:p>
      </dgm:t>
    </dgm:pt>
    <dgm:pt modelId="{37128E47-280B-49DA-8669-28BE38D18CE9}" type="sibTrans" cxnId="{AAF3993D-54EF-45C8-B22B-27CD66332CF3}">
      <dgm:prSet/>
      <dgm:spPr>
        <a:solidFill>
          <a:schemeClr val="accent2">
            <a:lumMod val="75000"/>
          </a:schemeClr>
        </a:solidFill>
        <a:ln>
          <a:solidFill>
            <a:schemeClr val="tx1"/>
          </a:solidFill>
        </a:ln>
      </dgm:spPr>
      <dgm:t>
        <a:bodyPr/>
        <a:lstStyle/>
        <a:p>
          <a:endParaRPr lang="en-US"/>
        </a:p>
      </dgm:t>
    </dgm:pt>
    <dgm:pt modelId="{8DB353F8-5E2C-40A7-99A7-5222EEDF279D}">
      <dgm:prSet phldrT="[Text]" custT="1"/>
      <dgm:spPr>
        <a:solidFill>
          <a:schemeClr val="accent2">
            <a:lumMod val="20000"/>
            <a:lumOff val="80000"/>
          </a:schemeClr>
        </a:solidFill>
        <a:ln>
          <a:solidFill>
            <a:schemeClr val="tx1"/>
          </a:solidFill>
        </a:ln>
      </dgm:spPr>
      <dgm:t>
        <a:bodyPr/>
        <a:lstStyle/>
        <a:p>
          <a:r>
            <a:rPr lang="en-US" sz="2400" dirty="0">
              <a:solidFill>
                <a:schemeClr val="tx1"/>
              </a:solidFill>
            </a:rPr>
            <a:t>Public Parks</a:t>
          </a:r>
        </a:p>
      </dgm:t>
    </dgm:pt>
    <dgm:pt modelId="{7CBE85CA-6060-44B7-A390-B962F50807EB}" type="parTrans" cxnId="{AD6ADF34-E90B-4014-8D17-0AA1A079252E}">
      <dgm:prSet/>
      <dgm:spPr/>
      <dgm:t>
        <a:bodyPr/>
        <a:lstStyle/>
        <a:p>
          <a:endParaRPr lang="en-US"/>
        </a:p>
      </dgm:t>
    </dgm:pt>
    <dgm:pt modelId="{27E3A162-D6A2-4BD3-A3A0-4748D6B9BC9A}" type="sibTrans" cxnId="{AD6ADF34-E90B-4014-8D17-0AA1A079252E}">
      <dgm:prSet/>
      <dgm:spPr>
        <a:solidFill>
          <a:schemeClr val="accent2">
            <a:lumMod val="75000"/>
          </a:schemeClr>
        </a:solidFill>
        <a:ln>
          <a:solidFill>
            <a:schemeClr val="tx1"/>
          </a:solidFill>
        </a:ln>
      </dgm:spPr>
      <dgm:t>
        <a:bodyPr/>
        <a:lstStyle/>
        <a:p>
          <a:endParaRPr lang="en-US"/>
        </a:p>
      </dgm:t>
    </dgm:pt>
    <dgm:pt modelId="{7CE83255-7BCE-443A-B46D-95D360342D67}">
      <dgm:prSet phldrT="[Text]" custT="1"/>
      <dgm:spPr>
        <a:solidFill>
          <a:schemeClr val="accent2">
            <a:lumMod val="40000"/>
            <a:lumOff val="60000"/>
          </a:schemeClr>
        </a:solidFill>
        <a:ln>
          <a:solidFill>
            <a:schemeClr val="tx1"/>
          </a:solidFill>
        </a:ln>
      </dgm:spPr>
      <dgm:t>
        <a:bodyPr/>
        <a:lstStyle/>
        <a:p>
          <a:r>
            <a:rPr lang="en-US" sz="2400" dirty="0">
              <a:solidFill>
                <a:schemeClr val="tx1"/>
              </a:solidFill>
            </a:rPr>
            <a:t>Car Parks</a:t>
          </a:r>
        </a:p>
      </dgm:t>
    </dgm:pt>
    <dgm:pt modelId="{960EE684-35BC-426A-9F5F-0BFD7A321F79}" type="parTrans" cxnId="{ECA9881A-305F-42AD-B734-04B39DC9B421}">
      <dgm:prSet/>
      <dgm:spPr/>
      <dgm:t>
        <a:bodyPr/>
        <a:lstStyle/>
        <a:p>
          <a:endParaRPr lang="en-US"/>
        </a:p>
      </dgm:t>
    </dgm:pt>
    <dgm:pt modelId="{614DF4C4-DF50-4561-872B-5DF2AAD89696}" type="sibTrans" cxnId="{ECA9881A-305F-42AD-B734-04B39DC9B421}">
      <dgm:prSet/>
      <dgm:spPr>
        <a:solidFill>
          <a:schemeClr val="accent2">
            <a:lumMod val="75000"/>
          </a:schemeClr>
        </a:solidFill>
        <a:ln>
          <a:solidFill>
            <a:schemeClr val="tx1"/>
          </a:solidFill>
        </a:ln>
      </dgm:spPr>
      <dgm:t>
        <a:bodyPr/>
        <a:lstStyle/>
        <a:p>
          <a:endParaRPr lang="en-US"/>
        </a:p>
      </dgm:t>
    </dgm:pt>
    <dgm:pt modelId="{A63D8E3A-1554-4A65-B5E0-A7BB1800962A}">
      <dgm:prSet phldrT="[Text]" custT="1"/>
      <dgm:spPr>
        <a:solidFill>
          <a:schemeClr val="accent2">
            <a:lumMod val="60000"/>
            <a:lumOff val="40000"/>
          </a:schemeClr>
        </a:solidFill>
        <a:ln>
          <a:solidFill>
            <a:schemeClr val="tx1"/>
          </a:solidFill>
        </a:ln>
      </dgm:spPr>
      <dgm:t>
        <a:bodyPr/>
        <a:lstStyle/>
        <a:p>
          <a:r>
            <a:rPr lang="en-US" sz="2400" dirty="0">
              <a:solidFill>
                <a:schemeClr val="tx1"/>
              </a:solidFill>
            </a:rPr>
            <a:t>Hotels/ B &amp; B</a:t>
          </a:r>
        </a:p>
      </dgm:t>
    </dgm:pt>
    <dgm:pt modelId="{3C937ABD-B07C-4457-8FF3-871ACE412C28}" type="parTrans" cxnId="{4E57F681-FA38-4CB7-B67B-B638D08FF862}">
      <dgm:prSet/>
      <dgm:spPr/>
      <dgm:t>
        <a:bodyPr/>
        <a:lstStyle/>
        <a:p>
          <a:endParaRPr lang="en-US"/>
        </a:p>
      </dgm:t>
    </dgm:pt>
    <dgm:pt modelId="{D57BCD84-E813-4376-B3B1-B7EE0C7356B3}" type="sibTrans" cxnId="{4E57F681-FA38-4CB7-B67B-B638D08FF862}">
      <dgm:prSet/>
      <dgm:spPr/>
      <dgm:t>
        <a:bodyPr/>
        <a:lstStyle/>
        <a:p>
          <a:endParaRPr lang="en-US"/>
        </a:p>
      </dgm:t>
    </dgm:pt>
    <dgm:pt modelId="{351616C5-9E4B-456E-B469-4B388DF99A1C}" type="pres">
      <dgm:prSet presAssocID="{5D4331C5-30A9-48E8-867C-83C4A4A36E9B}" presName="Name0" presStyleCnt="0">
        <dgm:presLayoutVars>
          <dgm:dir/>
          <dgm:resizeHandles/>
        </dgm:presLayoutVars>
      </dgm:prSet>
      <dgm:spPr/>
    </dgm:pt>
    <dgm:pt modelId="{82D23F21-0CC4-4070-8132-8D43E3CB9169}" type="pres">
      <dgm:prSet presAssocID="{37A66285-D578-46E1-A1D1-56211FB566FD}" presName="compNode" presStyleCnt="0"/>
      <dgm:spPr/>
    </dgm:pt>
    <dgm:pt modelId="{14014F67-C9E1-4C16-B6FF-186CBAAFFA3E}" type="pres">
      <dgm:prSet presAssocID="{37A66285-D578-46E1-A1D1-56211FB566FD}" presName="dummyConnPt" presStyleCnt="0"/>
      <dgm:spPr/>
    </dgm:pt>
    <dgm:pt modelId="{5FAB3CCF-1781-4AF9-A2DA-C54016D0A814}" type="pres">
      <dgm:prSet presAssocID="{37A66285-D578-46E1-A1D1-56211FB566FD}" presName="node" presStyleLbl="node1" presStyleIdx="0" presStyleCnt="9">
        <dgm:presLayoutVars>
          <dgm:bulletEnabled val="1"/>
        </dgm:presLayoutVars>
      </dgm:prSet>
      <dgm:spPr/>
    </dgm:pt>
    <dgm:pt modelId="{BCBC37A5-F9F5-4014-B37B-8D980628DADC}" type="pres">
      <dgm:prSet presAssocID="{687EFEA9-34AD-466C-946C-1E061D5F7F0A}" presName="sibTrans" presStyleLbl="bgSibTrans2D1" presStyleIdx="0" presStyleCnt="8"/>
      <dgm:spPr/>
    </dgm:pt>
    <dgm:pt modelId="{1BBFB2B9-426F-4633-9F01-21F5DD4E118F}" type="pres">
      <dgm:prSet presAssocID="{2B64E6BB-88E9-4E36-A883-072174163365}" presName="compNode" presStyleCnt="0"/>
      <dgm:spPr/>
    </dgm:pt>
    <dgm:pt modelId="{F5034559-D2CC-46C4-AE16-2DACF6122EF5}" type="pres">
      <dgm:prSet presAssocID="{2B64E6BB-88E9-4E36-A883-072174163365}" presName="dummyConnPt" presStyleCnt="0"/>
      <dgm:spPr/>
    </dgm:pt>
    <dgm:pt modelId="{D8A101CE-99D9-4D19-9B6C-A0A038E083D8}" type="pres">
      <dgm:prSet presAssocID="{2B64E6BB-88E9-4E36-A883-072174163365}" presName="node" presStyleLbl="node1" presStyleIdx="1" presStyleCnt="9">
        <dgm:presLayoutVars>
          <dgm:bulletEnabled val="1"/>
        </dgm:presLayoutVars>
      </dgm:prSet>
      <dgm:spPr/>
    </dgm:pt>
    <dgm:pt modelId="{DF6A0E14-0A5C-47B6-ACE7-3347FF55918F}" type="pres">
      <dgm:prSet presAssocID="{E9BD5FD0-EDED-41A7-B66F-E67D10701504}" presName="sibTrans" presStyleLbl="bgSibTrans2D1" presStyleIdx="1" presStyleCnt="8"/>
      <dgm:spPr/>
    </dgm:pt>
    <dgm:pt modelId="{3F4A8013-E4C2-42C3-AAC8-E2F701C24B04}" type="pres">
      <dgm:prSet presAssocID="{A7C702EF-5855-4846-83A5-5736A416CAC2}" presName="compNode" presStyleCnt="0"/>
      <dgm:spPr/>
    </dgm:pt>
    <dgm:pt modelId="{14671B86-C765-4E94-9C88-2D89E077A7AB}" type="pres">
      <dgm:prSet presAssocID="{A7C702EF-5855-4846-83A5-5736A416CAC2}" presName="dummyConnPt" presStyleCnt="0"/>
      <dgm:spPr/>
    </dgm:pt>
    <dgm:pt modelId="{14983312-3119-439C-B075-995E6B3364BB}" type="pres">
      <dgm:prSet presAssocID="{A7C702EF-5855-4846-83A5-5736A416CAC2}" presName="node" presStyleLbl="node1" presStyleIdx="2" presStyleCnt="9">
        <dgm:presLayoutVars>
          <dgm:bulletEnabled val="1"/>
        </dgm:presLayoutVars>
      </dgm:prSet>
      <dgm:spPr/>
    </dgm:pt>
    <dgm:pt modelId="{3D7FF653-C8C7-4404-82FC-8EF247B17334}" type="pres">
      <dgm:prSet presAssocID="{88B47B12-A40A-4BA2-93F4-12C76C9D5234}" presName="sibTrans" presStyleLbl="bgSibTrans2D1" presStyleIdx="2" presStyleCnt="8"/>
      <dgm:spPr/>
    </dgm:pt>
    <dgm:pt modelId="{D8CF1616-172B-4AEE-A453-25C7ED260F09}" type="pres">
      <dgm:prSet presAssocID="{8391F06C-98A8-4BCB-B14A-1C1E6C31C691}" presName="compNode" presStyleCnt="0"/>
      <dgm:spPr/>
    </dgm:pt>
    <dgm:pt modelId="{FBF79137-8C93-4178-A93E-9256301FD4C9}" type="pres">
      <dgm:prSet presAssocID="{8391F06C-98A8-4BCB-B14A-1C1E6C31C691}" presName="dummyConnPt" presStyleCnt="0"/>
      <dgm:spPr/>
    </dgm:pt>
    <dgm:pt modelId="{E42E9AC7-A68F-457E-B4E4-F7F7D3FDD8CF}" type="pres">
      <dgm:prSet presAssocID="{8391F06C-98A8-4BCB-B14A-1C1E6C31C691}" presName="node" presStyleLbl="node1" presStyleIdx="3" presStyleCnt="9">
        <dgm:presLayoutVars>
          <dgm:bulletEnabled val="1"/>
        </dgm:presLayoutVars>
      </dgm:prSet>
      <dgm:spPr/>
    </dgm:pt>
    <dgm:pt modelId="{1AFD9B73-8AB0-460D-A040-6C4EC87E2A57}" type="pres">
      <dgm:prSet presAssocID="{AF6F3003-E0B3-4514-8E0D-822263D7D78C}" presName="sibTrans" presStyleLbl="bgSibTrans2D1" presStyleIdx="3" presStyleCnt="8"/>
      <dgm:spPr/>
    </dgm:pt>
    <dgm:pt modelId="{1BB8C4AA-6FFA-43AE-B36B-CEE7CD6470E7}" type="pres">
      <dgm:prSet presAssocID="{BCB54921-362F-4347-A753-AAEAC47FA7BF}" presName="compNode" presStyleCnt="0"/>
      <dgm:spPr/>
    </dgm:pt>
    <dgm:pt modelId="{A694BAD1-E5DD-4DE2-845A-3A2D3106AC04}" type="pres">
      <dgm:prSet presAssocID="{BCB54921-362F-4347-A753-AAEAC47FA7BF}" presName="dummyConnPt" presStyleCnt="0"/>
      <dgm:spPr/>
    </dgm:pt>
    <dgm:pt modelId="{36BB5D4B-E9A8-4AE8-AF16-60542A9EC689}" type="pres">
      <dgm:prSet presAssocID="{BCB54921-362F-4347-A753-AAEAC47FA7BF}" presName="node" presStyleLbl="node1" presStyleIdx="4" presStyleCnt="9">
        <dgm:presLayoutVars>
          <dgm:bulletEnabled val="1"/>
        </dgm:presLayoutVars>
      </dgm:prSet>
      <dgm:spPr/>
    </dgm:pt>
    <dgm:pt modelId="{72CEDCFC-0E24-42E5-90E3-66A3FFFEE528}" type="pres">
      <dgm:prSet presAssocID="{C53CD856-2F80-40A1-B615-5E057D1A01A8}" presName="sibTrans" presStyleLbl="bgSibTrans2D1" presStyleIdx="4" presStyleCnt="8"/>
      <dgm:spPr/>
    </dgm:pt>
    <dgm:pt modelId="{79D2B007-933B-4E9E-8A0E-135BDD04A8C4}" type="pres">
      <dgm:prSet presAssocID="{09C595AF-7F6A-4921-B6B2-5B11F4489F10}" presName="compNode" presStyleCnt="0"/>
      <dgm:spPr/>
    </dgm:pt>
    <dgm:pt modelId="{C100F095-D864-4689-9245-5F925F9B822C}" type="pres">
      <dgm:prSet presAssocID="{09C595AF-7F6A-4921-B6B2-5B11F4489F10}" presName="dummyConnPt" presStyleCnt="0"/>
      <dgm:spPr/>
    </dgm:pt>
    <dgm:pt modelId="{CC9475FE-DB8E-479E-927D-8472F5D298E5}" type="pres">
      <dgm:prSet presAssocID="{09C595AF-7F6A-4921-B6B2-5B11F4489F10}" presName="node" presStyleLbl="node1" presStyleIdx="5" presStyleCnt="9">
        <dgm:presLayoutVars>
          <dgm:bulletEnabled val="1"/>
        </dgm:presLayoutVars>
      </dgm:prSet>
      <dgm:spPr/>
    </dgm:pt>
    <dgm:pt modelId="{110116C6-D20C-4BC0-B01D-2A0BDEE18F07}" type="pres">
      <dgm:prSet presAssocID="{37128E47-280B-49DA-8669-28BE38D18CE9}" presName="sibTrans" presStyleLbl="bgSibTrans2D1" presStyleIdx="5" presStyleCnt="8"/>
      <dgm:spPr/>
    </dgm:pt>
    <dgm:pt modelId="{689EFCB2-B66C-4C63-9710-8E14F74231AF}" type="pres">
      <dgm:prSet presAssocID="{8DB353F8-5E2C-40A7-99A7-5222EEDF279D}" presName="compNode" presStyleCnt="0"/>
      <dgm:spPr/>
    </dgm:pt>
    <dgm:pt modelId="{EF270FA3-E06C-4915-B1C5-9B047C97CC6C}" type="pres">
      <dgm:prSet presAssocID="{8DB353F8-5E2C-40A7-99A7-5222EEDF279D}" presName="dummyConnPt" presStyleCnt="0"/>
      <dgm:spPr/>
    </dgm:pt>
    <dgm:pt modelId="{B055A7DD-92AE-42CB-ACBF-8916BBB2F8B7}" type="pres">
      <dgm:prSet presAssocID="{8DB353F8-5E2C-40A7-99A7-5222EEDF279D}" presName="node" presStyleLbl="node1" presStyleIdx="6" presStyleCnt="9">
        <dgm:presLayoutVars>
          <dgm:bulletEnabled val="1"/>
        </dgm:presLayoutVars>
      </dgm:prSet>
      <dgm:spPr/>
    </dgm:pt>
    <dgm:pt modelId="{737FCF12-8304-470A-A335-3BF197618896}" type="pres">
      <dgm:prSet presAssocID="{27E3A162-D6A2-4BD3-A3A0-4748D6B9BC9A}" presName="sibTrans" presStyleLbl="bgSibTrans2D1" presStyleIdx="6" presStyleCnt="8" custLinFactNeighborY="1"/>
      <dgm:spPr/>
    </dgm:pt>
    <dgm:pt modelId="{C9243657-955C-4223-B96E-EE691F66F9D8}" type="pres">
      <dgm:prSet presAssocID="{7CE83255-7BCE-443A-B46D-95D360342D67}" presName="compNode" presStyleCnt="0"/>
      <dgm:spPr/>
    </dgm:pt>
    <dgm:pt modelId="{BE0182D9-1776-44A7-A551-B0319D4CF33F}" type="pres">
      <dgm:prSet presAssocID="{7CE83255-7BCE-443A-B46D-95D360342D67}" presName="dummyConnPt" presStyleCnt="0"/>
      <dgm:spPr/>
    </dgm:pt>
    <dgm:pt modelId="{00F1CD0E-BF99-4D1D-97BE-EC2B51F070CF}" type="pres">
      <dgm:prSet presAssocID="{7CE83255-7BCE-443A-B46D-95D360342D67}" presName="node" presStyleLbl="node1" presStyleIdx="7" presStyleCnt="9">
        <dgm:presLayoutVars>
          <dgm:bulletEnabled val="1"/>
        </dgm:presLayoutVars>
      </dgm:prSet>
      <dgm:spPr/>
    </dgm:pt>
    <dgm:pt modelId="{761F8B6B-2D91-4A4B-A497-FFF719163EA1}" type="pres">
      <dgm:prSet presAssocID="{614DF4C4-DF50-4561-872B-5DF2AAD89696}" presName="sibTrans" presStyleLbl="bgSibTrans2D1" presStyleIdx="7" presStyleCnt="8"/>
      <dgm:spPr/>
    </dgm:pt>
    <dgm:pt modelId="{9074D1EA-7079-42EA-9E77-ACF130C84AB4}" type="pres">
      <dgm:prSet presAssocID="{A63D8E3A-1554-4A65-B5E0-A7BB1800962A}" presName="compNode" presStyleCnt="0"/>
      <dgm:spPr/>
    </dgm:pt>
    <dgm:pt modelId="{42048E3A-5DA2-4882-85BF-03609C1C10A2}" type="pres">
      <dgm:prSet presAssocID="{A63D8E3A-1554-4A65-B5E0-A7BB1800962A}" presName="dummyConnPt" presStyleCnt="0"/>
      <dgm:spPr/>
    </dgm:pt>
    <dgm:pt modelId="{E1443AA6-51C8-401C-ADEB-E54A37E3C2E7}" type="pres">
      <dgm:prSet presAssocID="{A63D8E3A-1554-4A65-B5E0-A7BB1800962A}" presName="node" presStyleLbl="node1" presStyleIdx="8" presStyleCnt="9">
        <dgm:presLayoutVars>
          <dgm:bulletEnabled val="1"/>
        </dgm:presLayoutVars>
      </dgm:prSet>
      <dgm:spPr/>
    </dgm:pt>
  </dgm:ptLst>
  <dgm:cxnLst>
    <dgm:cxn modelId="{BB7D5A17-5D96-4F63-933E-C6A4C242A727}" type="presOf" srcId="{687EFEA9-34AD-466C-946C-1E061D5F7F0A}" destId="{BCBC37A5-F9F5-4014-B37B-8D980628DADC}" srcOrd="0" destOrd="0" presId="urn:microsoft.com/office/officeart/2005/8/layout/bProcess4"/>
    <dgm:cxn modelId="{ECA9881A-305F-42AD-B734-04B39DC9B421}" srcId="{5D4331C5-30A9-48E8-867C-83C4A4A36E9B}" destId="{7CE83255-7BCE-443A-B46D-95D360342D67}" srcOrd="7" destOrd="0" parTransId="{960EE684-35BC-426A-9F5F-0BFD7A321F79}" sibTransId="{614DF4C4-DF50-4561-872B-5DF2AAD89696}"/>
    <dgm:cxn modelId="{43C8661D-0CBD-4E0A-85FA-F4E4DA2BC420}" type="presOf" srcId="{09C595AF-7F6A-4921-B6B2-5B11F4489F10}" destId="{CC9475FE-DB8E-479E-927D-8472F5D298E5}" srcOrd="0" destOrd="0" presId="urn:microsoft.com/office/officeart/2005/8/layout/bProcess4"/>
    <dgm:cxn modelId="{58BADC26-69B3-40E1-9175-6D721A6E4FB0}" type="presOf" srcId="{AF6F3003-E0B3-4514-8E0D-822263D7D78C}" destId="{1AFD9B73-8AB0-460D-A040-6C4EC87E2A57}" srcOrd="0" destOrd="0" presId="urn:microsoft.com/office/officeart/2005/8/layout/bProcess4"/>
    <dgm:cxn modelId="{09C0CC28-FD92-4078-879F-77832DEA6725}" type="presOf" srcId="{E9BD5FD0-EDED-41A7-B66F-E67D10701504}" destId="{DF6A0E14-0A5C-47B6-ACE7-3347FF55918F}" srcOrd="0" destOrd="0" presId="urn:microsoft.com/office/officeart/2005/8/layout/bProcess4"/>
    <dgm:cxn modelId="{0BCAE529-0ED2-426C-B4FF-2776E0748399}" type="presOf" srcId="{A63D8E3A-1554-4A65-B5E0-A7BB1800962A}" destId="{E1443AA6-51C8-401C-ADEB-E54A37E3C2E7}" srcOrd="0" destOrd="0" presId="urn:microsoft.com/office/officeart/2005/8/layout/bProcess4"/>
    <dgm:cxn modelId="{9D8D932A-F9FB-4555-B342-DA678E059645}" type="presOf" srcId="{2B64E6BB-88E9-4E36-A883-072174163365}" destId="{D8A101CE-99D9-4D19-9B6C-A0A038E083D8}" srcOrd="0" destOrd="0" presId="urn:microsoft.com/office/officeart/2005/8/layout/bProcess4"/>
    <dgm:cxn modelId="{6793E22F-6845-4654-B118-9C0F308E618B}" type="presOf" srcId="{A7C702EF-5855-4846-83A5-5736A416CAC2}" destId="{14983312-3119-439C-B075-995E6B3364BB}" srcOrd="0" destOrd="0" presId="urn:microsoft.com/office/officeart/2005/8/layout/bProcess4"/>
    <dgm:cxn modelId="{67ABC134-0E38-4BE1-A355-FB7996FFC1A0}" type="presOf" srcId="{37128E47-280B-49DA-8669-28BE38D18CE9}" destId="{110116C6-D20C-4BC0-B01D-2A0BDEE18F07}" srcOrd="0" destOrd="0" presId="urn:microsoft.com/office/officeart/2005/8/layout/bProcess4"/>
    <dgm:cxn modelId="{AD6ADF34-E90B-4014-8D17-0AA1A079252E}" srcId="{5D4331C5-30A9-48E8-867C-83C4A4A36E9B}" destId="{8DB353F8-5E2C-40A7-99A7-5222EEDF279D}" srcOrd="6" destOrd="0" parTransId="{7CBE85CA-6060-44B7-A390-B962F50807EB}" sibTransId="{27E3A162-D6A2-4BD3-A3A0-4748D6B9BC9A}"/>
    <dgm:cxn modelId="{A69E3539-A7CB-44BA-BACB-ACF154466837}" srcId="{5D4331C5-30A9-48E8-867C-83C4A4A36E9B}" destId="{A7C702EF-5855-4846-83A5-5736A416CAC2}" srcOrd="2" destOrd="0" parTransId="{17D394FF-7D1B-457A-BA68-271770E2F1BD}" sibTransId="{88B47B12-A40A-4BA2-93F4-12C76C9D5234}"/>
    <dgm:cxn modelId="{AAF3993D-54EF-45C8-B22B-27CD66332CF3}" srcId="{5D4331C5-30A9-48E8-867C-83C4A4A36E9B}" destId="{09C595AF-7F6A-4921-B6B2-5B11F4489F10}" srcOrd="5" destOrd="0" parTransId="{63A64E55-49E0-44EA-A742-9FE2163B3D63}" sibTransId="{37128E47-280B-49DA-8669-28BE38D18CE9}"/>
    <dgm:cxn modelId="{4686E53F-2AA6-411A-8219-5E24FA212CB0}" type="presOf" srcId="{8391F06C-98A8-4BCB-B14A-1C1E6C31C691}" destId="{E42E9AC7-A68F-457E-B4E4-F7F7D3FDD8CF}" srcOrd="0" destOrd="0" presId="urn:microsoft.com/office/officeart/2005/8/layout/bProcess4"/>
    <dgm:cxn modelId="{D39B215E-E57D-4142-B7F5-452815377D49}" type="presOf" srcId="{8DB353F8-5E2C-40A7-99A7-5222EEDF279D}" destId="{B055A7DD-92AE-42CB-ACBF-8916BBB2F8B7}" srcOrd="0" destOrd="0" presId="urn:microsoft.com/office/officeart/2005/8/layout/bProcess4"/>
    <dgm:cxn modelId="{5C63AA69-73EC-48ED-9867-66894FCD631F}" srcId="{5D4331C5-30A9-48E8-867C-83C4A4A36E9B}" destId="{37A66285-D578-46E1-A1D1-56211FB566FD}" srcOrd="0" destOrd="0" parTransId="{E8549B0E-CAAC-4626-ABA4-FE85901235E7}" sibTransId="{687EFEA9-34AD-466C-946C-1E061D5F7F0A}"/>
    <dgm:cxn modelId="{04B2A556-F0CD-4486-BAA8-07B55F834CFD}" type="presOf" srcId="{7CE83255-7BCE-443A-B46D-95D360342D67}" destId="{00F1CD0E-BF99-4D1D-97BE-EC2B51F070CF}" srcOrd="0" destOrd="0" presId="urn:microsoft.com/office/officeart/2005/8/layout/bProcess4"/>
    <dgm:cxn modelId="{4E57F681-FA38-4CB7-B67B-B638D08FF862}" srcId="{5D4331C5-30A9-48E8-867C-83C4A4A36E9B}" destId="{A63D8E3A-1554-4A65-B5E0-A7BB1800962A}" srcOrd="8" destOrd="0" parTransId="{3C937ABD-B07C-4457-8FF3-871ACE412C28}" sibTransId="{D57BCD84-E813-4376-B3B1-B7EE0C7356B3}"/>
    <dgm:cxn modelId="{AB9E2A8B-0160-49F9-8D20-8B2407F84B51}" type="presOf" srcId="{614DF4C4-DF50-4561-872B-5DF2AAD89696}" destId="{761F8B6B-2D91-4A4B-A497-FFF719163EA1}" srcOrd="0" destOrd="0" presId="urn:microsoft.com/office/officeart/2005/8/layout/bProcess4"/>
    <dgm:cxn modelId="{35438AA9-8D1D-44DB-81DC-71A928794672}" type="presOf" srcId="{27E3A162-D6A2-4BD3-A3A0-4748D6B9BC9A}" destId="{737FCF12-8304-470A-A335-3BF197618896}" srcOrd="0" destOrd="0" presId="urn:microsoft.com/office/officeart/2005/8/layout/bProcess4"/>
    <dgm:cxn modelId="{C9A194AE-FCC5-4D03-A788-4A728ED744DD}" srcId="{5D4331C5-30A9-48E8-867C-83C4A4A36E9B}" destId="{BCB54921-362F-4347-A753-AAEAC47FA7BF}" srcOrd="4" destOrd="0" parTransId="{0066B5D1-7A71-4C21-8401-08C12D595FDE}" sibTransId="{C53CD856-2F80-40A1-B615-5E057D1A01A8}"/>
    <dgm:cxn modelId="{CD33A1B3-B027-41A5-8A85-86C12D2131D2}" type="presOf" srcId="{BCB54921-362F-4347-A753-AAEAC47FA7BF}" destId="{36BB5D4B-E9A8-4AE8-AF16-60542A9EC689}" srcOrd="0" destOrd="0" presId="urn:microsoft.com/office/officeart/2005/8/layout/bProcess4"/>
    <dgm:cxn modelId="{CA3DDCC2-4123-4D94-B721-5669EE851065}" srcId="{5D4331C5-30A9-48E8-867C-83C4A4A36E9B}" destId="{2B64E6BB-88E9-4E36-A883-072174163365}" srcOrd="1" destOrd="0" parTransId="{1D8E8094-817A-4D11-95EE-E7A56C7ECAFB}" sibTransId="{E9BD5FD0-EDED-41A7-B66F-E67D10701504}"/>
    <dgm:cxn modelId="{A855FDE0-F7F5-44FF-A600-08FE1EBEEE0B}" type="presOf" srcId="{37A66285-D578-46E1-A1D1-56211FB566FD}" destId="{5FAB3CCF-1781-4AF9-A2DA-C54016D0A814}" srcOrd="0" destOrd="0" presId="urn:microsoft.com/office/officeart/2005/8/layout/bProcess4"/>
    <dgm:cxn modelId="{2AA63DE4-60A1-49E2-B9C7-AAE0D931688B}" srcId="{5D4331C5-30A9-48E8-867C-83C4A4A36E9B}" destId="{8391F06C-98A8-4BCB-B14A-1C1E6C31C691}" srcOrd="3" destOrd="0" parTransId="{43C5051E-8E6A-4934-9C33-0127AD400B0E}" sibTransId="{AF6F3003-E0B3-4514-8E0D-822263D7D78C}"/>
    <dgm:cxn modelId="{124977F0-8EF6-428D-B2B1-0A079109383D}" type="presOf" srcId="{88B47B12-A40A-4BA2-93F4-12C76C9D5234}" destId="{3D7FF653-C8C7-4404-82FC-8EF247B17334}" srcOrd="0" destOrd="0" presId="urn:microsoft.com/office/officeart/2005/8/layout/bProcess4"/>
    <dgm:cxn modelId="{D598BCF2-7393-433C-B7A1-426F051F1C98}" type="presOf" srcId="{5D4331C5-30A9-48E8-867C-83C4A4A36E9B}" destId="{351616C5-9E4B-456E-B469-4B388DF99A1C}" srcOrd="0" destOrd="0" presId="urn:microsoft.com/office/officeart/2005/8/layout/bProcess4"/>
    <dgm:cxn modelId="{EF44E7F6-F0EC-4CE1-A934-07A227222402}" type="presOf" srcId="{C53CD856-2F80-40A1-B615-5E057D1A01A8}" destId="{72CEDCFC-0E24-42E5-90E3-66A3FFFEE528}" srcOrd="0" destOrd="0" presId="urn:microsoft.com/office/officeart/2005/8/layout/bProcess4"/>
    <dgm:cxn modelId="{A103CFD7-A377-4BF9-B3E7-822DF37B261E}" type="presParOf" srcId="{351616C5-9E4B-456E-B469-4B388DF99A1C}" destId="{82D23F21-0CC4-4070-8132-8D43E3CB9169}" srcOrd="0" destOrd="0" presId="urn:microsoft.com/office/officeart/2005/8/layout/bProcess4"/>
    <dgm:cxn modelId="{E6E06546-103F-4D12-A18A-365A1C80EEFF}" type="presParOf" srcId="{82D23F21-0CC4-4070-8132-8D43E3CB9169}" destId="{14014F67-C9E1-4C16-B6FF-186CBAAFFA3E}" srcOrd="0" destOrd="0" presId="urn:microsoft.com/office/officeart/2005/8/layout/bProcess4"/>
    <dgm:cxn modelId="{237A0EB4-0FC8-4E4E-9711-81D72925978E}" type="presParOf" srcId="{82D23F21-0CC4-4070-8132-8D43E3CB9169}" destId="{5FAB3CCF-1781-4AF9-A2DA-C54016D0A814}" srcOrd="1" destOrd="0" presId="urn:microsoft.com/office/officeart/2005/8/layout/bProcess4"/>
    <dgm:cxn modelId="{A6029973-FE87-48DE-99E4-83157178EBCA}" type="presParOf" srcId="{351616C5-9E4B-456E-B469-4B388DF99A1C}" destId="{BCBC37A5-F9F5-4014-B37B-8D980628DADC}" srcOrd="1" destOrd="0" presId="urn:microsoft.com/office/officeart/2005/8/layout/bProcess4"/>
    <dgm:cxn modelId="{96B01258-B3C8-44CA-979D-7299CF4EAC28}" type="presParOf" srcId="{351616C5-9E4B-456E-B469-4B388DF99A1C}" destId="{1BBFB2B9-426F-4633-9F01-21F5DD4E118F}" srcOrd="2" destOrd="0" presId="urn:microsoft.com/office/officeart/2005/8/layout/bProcess4"/>
    <dgm:cxn modelId="{4A494962-E466-4BC8-8E4C-AB5AFD3358E1}" type="presParOf" srcId="{1BBFB2B9-426F-4633-9F01-21F5DD4E118F}" destId="{F5034559-D2CC-46C4-AE16-2DACF6122EF5}" srcOrd="0" destOrd="0" presId="urn:microsoft.com/office/officeart/2005/8/layout/bProcess4"/>
    <dgm:cxn modelId="{7BEB8AE3-E346-49F2-8642-38D78CB83237}" type="presParOf" srcId="{1BBFB2B9-426F-4633-9F01-21F5DD4E118F}" destId="{D8A101CE-99D9-4D19-9B6C-A0A038E083D8}" srcOrd="1" destOrd="0" presId="urn:microsoft.com/office/officeart/2005/8/layout/bProcess4"/>
    <dgm:cxn modelId="{9CE0156F-4910-4FE7-BA50-3E7974BCA805}" type="presParOf" srcId="{351616C5-9E4B-456E-B469-4B388DF99A1C}" destId="{DF6A0E14-0A5C-47B6-ACE7-3347FF55918F}" srcOrd="3" destOrd="0" presId="urn:microsoft.com/office/officeart/2005/8/layout/bProcess4"/>
    <dgm:cxn modelId="{5C370A14-CF52-46DA-8795-DB77AE743494}" type="presParOf" srcId="{351616C5-9E4B-456E-B469-4B388DF99A1C}" destId="{3F4A8013-E4C2-42C3-AAC8-E2F701C24B04}" srcOrd="4" destOrd="0" presId="urn:microsoft.com/office/officeart/2005/8/layout/bProcess4"/>
    <dgm:cxn modelId="{416AF090-00CE-4D12-B7B6-5DAE9F3DC815}" type="presParOf" srcId="{3F4A8013-E4C2-42C3-AAC8-E2F701C24B04}" destId="{14671B86-C765-4E94-9C88-2D89E077A7AB}" srcOrd="0" destOrd="0" presId="urn:microsoft.com/office/officeart/2005/8/layout/bProcess4"/>
    <dgm:cxn modelId="{885A13FB-E6C0-48A8-A6E3-10F9473A1A4D}" type="presParOf" srcId="{3F4A8013-E4C2-42C3-AAC8-E2F701C24B04}" destId="{14983312-3119-439C-B075-995E6B3364BB}" srcOrd="1" destOrd="0" presId="urn:microsoft.com/office/officeart/2005/8/layout/bProcess4"/>
    <dgm:cxn modelId="{55E007A5-C8EF-4281-B3E4-967C7AE477B4}" type="presParOf" srcId="{351616C5-9E4B-456E-B469-4B388DF99A1C}" destId="{3D7FF653-C8C7-4404-82FC-8EF247B17334}" srcOrd="5" destOrd="0" presId="urn:microsoft.com/office/officeart/2005/8/layout/bProcess4"/>
    <dgm:cxn modelId="{BEFFCC9B-00D3-4209-9387-FE3EB88E881B}" type="presParOf" srcId="{351616C5-9E4B-456E-B469-4B388DF99A1C}" destId="{D8CF1616-172B-4AEE-A453-25C7ED260F09}" srcOrd="6" destOrd="0" presId="urn:microsoft.com/office/officeart/2005/8/layout/bProcess4"/>
    <dgm:cxn modelId="{EF911EB4-AD49-4A78-8D50-C3C084D380C5}" type="presParOf" srcId="{D8CF1616-172B-4AEE-A453-25C7ED260F09}" destId="{FBF79137-8C93-4178-A93E-9256301FD4C9}" srcOrd="0" destOrd="0" presId="urn:microsoft.com/office/officeart/2005/8/layout/bProcess4"/>
    <dgm:cxn modelId="{C55B6BCE-0A3C-4168-B445-6A7CF30F5BFE}" type="presParOf" srcId="{D8CF1616-172B-4AEE-A453-25C7ED260F09}" destId="{E42E9AC7-A68F-457E-B4E4-F7F7D3FDD8CF}" srcOrd="1" destOrd="0" presId="urn:microsoft.com/office/officeart/2005/8/layout/bProcess4"/>
    <dgm:cxn modelId="{AFFD7094-DA68-4E9F-B449-6D961EDF2900}" type="presParOf" srcId="{351616C5-9E4B-456E-B469-4B388DF99A1C}" destId="{1AFD9B73-8AB0-460D-A040-6C4EC87E2A57}" srcOrd="7" destOrd="0" presId="urn:microsoft.com/office/officeart/2005/8/layout/bProcess4"/>
    <dgm:cxn modelId="{A1EB06A3-054B-4872-B44B-933EBE187AB0}" type="presParOf" srcId="{351616C5-9E4B-456E-B469-4B388DF99A1C}" destId="{1BB8C4AA-6FFA-43AE-B36B-CEE7CD6470E7}" srcOrd="8" destOrd="0" presId="urn:microsoft.com/office/officeart/2005/8/layout/bProcess4"/>
    <dgm:cxn modelId="{D20EA0D9-9E7E-43A4-A96D-24B541B88049}" type="presParOf" srcId="{1BB8C4AA-6FFA-43AE-B36B-CEE7CD6470E7}" destId="{A694BAD1-E5DD-4DE2-845A-3A2D3106AC04}" srcOrd="0" destOrd="0" presId="urn:microsoft.com/office/officeart/2005/8/layout/bProcess4"/>
    <dgm:cxn modelId="{CA734840-282A-4C36-80D9-EF9C479F041A}" type="presParOf" srcId="{1BB8C4AA-6FFA-43AE-B36B-CEE7CD6470E7}" destId="{36BB5D4B-E9A8-4AE8-AF16-60542A9EC689}" srcOrd="1" destOrd="0" presId="urn:microsoft.com/office/officeart/2005/8/layout/bProcess4"/>
    <dgm:cxn modelId="{A1F79A73-C9F5-4FAB-B9F6-6743C7FEDD72}" type="presParOf" srcId="{351616C5-9E4B-456E-B469-4B388DF99A1C}" destId="{72CEDCFC-0E24-42E5-90E3-66A3FFFEE528}" srcOrd="9" destOrd="0" presId="urn:microsoft.com/office/officeart/2005/8/layout/bProcess4"/>
    <dgm:cxn modelId="{B8CDA13A-7EAF-442D-B992-50561386C1B5}" type="presParOf" srcId="{351616C5-9E4B-456E-B469-4B388DF99A1C}" destId="{79D2B007-933B-4E9E-8A0E-135BDD04A8C4}" srcOrd="10" destOrd="0" presId="urn:microsoft.com/office/officeart/2005/8/layout/bProcess4"/>
    <dgm:cxn modelId="{7564EB46-F6BC-4E56-BA89-17CF8CAA4792}" type="presParOf" srcId="{79D2B007-933B-4E9E-8A0E-135BDD04A8C4}" destId="{C100F095-D864-4689-9245-5F925F9B822C}" srcOrd="0" destOrd="0" presId="urn:microsoft.com/office/officeart/2005/8/layout/bProcess4"/>
    <dgm:cxn modelId="{5A4467A7-8FFF-49AD-B7E9-218A953088B7}" type="presParOf" srcId="{79D2B007-933B-4E9E-8A0E-135BDD04A8C4}" destId="{CC9475FE-DB8E-479E-927D-8472F5D298E5}" srcOrd="1" destOrd="0" presId="urn:microsoft.com/office/officeart/2005/8/layout/bProcess4"/>
    <dgm:cxn modelId="{D44091D6-9AFE-4A3F-B796-DA2073C2407A}" type="presParOf" srcId="{351616C5-9E4B-456E-B469-4B388DF99A1C}" destId="{110116C6-D20C-4BC0-B01D-2A0BDEE18F07}" srcOrd="11" destOrd="0" presId="urn:microsoft.com/office/officeart/2005/8/layout/bProcess4"/>
    <dgm:cxn modelId="{822995CF-E2C6-4725-AB33-7FD6C19CF7C8}" type="presParOf" srcId="{351616C5-9E4B-456E-B469-4B388DF99A1C}" destId="{689EFCB2-B66C-4C63-9710-8E14F74231AF}" srcOrd="12" destOrd="0" presId="urn:microsoft.com/office/officeart/2005/8/layout/bProcess4"/>
    <dgm:cxn modelId="{E6D4A9C0-BF4F-4ECE-97B6-4CE045481D1D}" type="presParOf" srcId="{689EFCB2-B66C-4C63-9710-8E14F74231AF}" destId="{EF270FA3-E06C-4915-B1C5-9B047C97CC6C}" srcOrd="0" destOrd="0" presId="urn:microsoft.com/office/officeart/2005/8/layout/bProcess4"/>
    <dgm:cxn modelId="{AC6A271F-CA49-4B83-BEE1-284FEC928290}" type="presParOf" srcId="{689EFCB2-B66C-4C63-9710-8E14F74231AF}" destId="{B055A7DD-92AE-42CB-ACBF-8916BBB2F8B7}" srcOrd="1" destOrd="0" presId="urn:microsoft.com/office/officeart/2005/8/layout/bProcess4"/>
    <dgm:cxn modelId="{15D17BB8-2508-4A0B-9555-C5EDC9F77442}" type="presParOf" srcId="{351616C5-9E4B-456E-B469-4B388DF99A1C}" destId="{737FCF12-8304-470A-A335-3BF197618896}" srcOrd="13" destOrd="0" presId="urn:microsoft.com/office/officeart/2005/8/layout/bProcess4"/>
    <dgm:cxn modelId="{D7E9AD7C-F397-4155-A292-3FB2F8104719}" type="presParOf" srcId="{351616C5-9E4B-456E-B469-4B388DF99A1C}" destId="{C9243657-955C-4223-B96E-EE691F66F9D8}" srcOrd="14" destOrd="0" presId="urn:microsoft.com/office/officeart/2005/8/layout/bProcess4"/>
    <dgm:cxn modelId="{EA5D40D8-BC3E-499B-AEBC-FAE190C3DA26}" type="presParOf" srcId="{C9243657-955C-4223-B96E-EE691F66F9D8}" destId="{BE0182D9-1776-44A7-A551-B0319D4CF33F}" srcOrd="0" destOrd="0" presId="urn:microsoft.com/office/officeart/2005/8/layout/bProcess4"/>
    <dgm:cxn modelId="{B84A2D7C-97D6-4BED-A655-4728448BD3C8}" type="presParOf" srcId="{C9243657-955C-4223-B96E-EE691F66F9D8}" destId="{00F1CD0E-BF99-4D1D-97BE-EC2B51F070CF}" srcOrd="1" destOrd="0" presId="urn:microsoft.com/office/officeart/2005/8/layout/bProcess4"/>
    <dgm:cxn modelId="{53B7D3B9-C870-4A3A-B2E6-A090A7255A5A}" type="presParOf" srcId="{351616C5-9E4B-456E-B469-4B388DF99A1C}" destId="{761F8B6B-2D91-4A4B-A497-FFF719163EA1}" srcOrd="15" destOrd="0" presId="urn:microsoft.com/office/officeart/2005/8/layout/bProcess4"/>
    <dgm:cxn modelId="{F0C3FC55-4904-47E8-81A1-8BDAB90C0DF5}" type="presParOf" srcId="{351616C5-9E4B-456E-B469-4B388DF99A1C}" destId="{9074D1EA-7079-42EA-9E77-ACF130C84AB4}" srcOrd="16" destOrd="0" presId="urn:microsoft.com/office/officeart/2005/8/layout/bProcess4"/>
    <dgm:cxn modelId="{AE764BA1-F724-4635-852A-FCFA3A075536}" type="presParOf" srcId="{9074D1EA-7079-42EA-9E77-ACF130C84AB4}" destId="{42048E3A-5DA2-4882-85BF-03609C1C10A2}" srcOrd="0" destOrd="0" presId="urn:microsoft.com/office/officeart/2005/8/layout/bProcess4"/>
    <dgm:cxn modelId="{4553EDA4-34D1-44D3-BA5B-C2CFB9B1AEED}" type="presParOf" srcId="{9074D1EA-7079-42EA-9E77-ACF130C84AB4}" destId="{E1443AA6-51C8-401C-ADEB-E54A37E3C2E7}" srcOrd="1" destOrd="0" presId="urn:microsoft.com/office/officeart/2005/8/layout/b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4.xml><?xml version="1.0" encoding="utf-8"?>
<dgm:dataModel xmlns:dgm="http://schemas.openxmlformats.org/drawingml/2006/diagram" xmlns:a="http://schemas.openxmlformats.org/drawingml/2006/main">
  <dgm:ptLst>
    <dgm:pt modelId="{99043028-3302-4AF0-9C1F-B16BAFFFC476}" type="doc">
      <dgm:prSet loTypeId="urn:microsoft.com/office/officeart/2005/8/layout/process5" loCatId="process" qsTypeId="urn:microsoft.com/office/officeart/2005/8/quickstyle/simple1" qsCatId="simple" csTypeId="urn:microsoft.com/office/officeart/2005/8/colors/accent1_2" csCatId="accent1" phldr="1"/>
      <dgm:spPr/>
      <dgm:t>
        <a:bodyPr/>
        <a:lstStyle/>
        <a:p>
          <a:endParaRPr lang="en-US"/>
        </a:p>
      </dgm:t>
    </dgm:pt>
    <dgm:pt modelId="{A8462943-26B7-4189-9A75-59DE5598FC90}">
      <dgm:prSet phldrT="[Text]" custT="1"/>
      <dgm:spPr>
        <a:solidFill>
          <a:schemeClr val="accent2">
            <a:lumMod val="20000"/>
            <a:lumOff val="80000"/>
          </a:schemeClr>
        </a:solidFill>
        <a:ln>
          <a:solidFill>
            <a:schemeClr val="tx1"/>
          </a:solidFill>
        </a:ln>
      </dgm:spPr>
      <dgm:t>
        <a:bodyPr/>
        <a:lstStyle/>
        <a:p>
          <a:r>
            <a:rPr lang="en-US" sz="2400" dirty="0">
              <a:solidFill>
                <a:schemeClr val="tx1"/>
              </a:solidFill>
            </a:rPr>
            <a:t>Have you fully investigated this incident?</a:t>
          </a:r>
        </a:p>
      </dgm:t>
    </dgm:pt>
    <dgm:pt modelId="{54F6C57A-5555-4F87-88C2-C4B912310126}" type="parTrans" cxnId="{EF7C5145-1F8E-4F7D-841A-272137FEDDD3}">
      <dgm:prSet/>
      <dgm:spPr/>
      <dgm:t>
        <a:bodyPr/>
        <a:lstStyle/>
        <a:p>
          <a:endParaRPr lang="en-US"/>
        </a:p>
      </dgm:t>
    </dgm:pt>
    <dgm:pt modelId="{2721DA2F-0E9A-4CE8-87A0-D876F68E9E02}" type="sibTrans" cxnId="{EF7C5145-1F8E-4F7D-841A-272137FEDDD3}">
      <dgm:prSet/>
      <dgm:spPr>
        <a:solidFill>
          <a:schemeClr val="accent2">
            <a:lumMod val="75000"/>
          </a:schemeClr>
        </a:solidFill>
        <a:ln>
          <a:solidFill>
            <a:schemeClr val="tx1"/>
          </a:solidFill>
        </a:ln>
      </dgm:spPr>
      <dgm:t>
        <a:bodyPr/>
        <a:lstStyle/>
        <a:p>
          <a:endParaRPr lang="en-US"/>
        </a:p>
      </dgm:t>
    </dgm:pt>
    <dgm:pt modelId="{3926E370-31E0-40AF-B656-63D1D41C06AB}">
      <dgm:prSet phldrT="[Text]" custT="1"/>
      <dgm:spPr>
        <a:solidFill>
          <a:schemeClr val="accent2">
            <a:lumMod val="40000"/>
            <a:lumOff val="60000"/>
          </a:schemeClr>
        </a:solidFill>
        <a:ln>
          <a:solidFill>
            <a:schemeClr val="tx1"/>
          </a:solidFill>
        </a:ln>
      </dgm:spPr>
      <dgm:t>
        <a:bodyPr/>
        <a:lstStyle/>
        <a:p>
          <a:r>
            <a:rPr lang="en-US" sz="2400" dirty="0">
              <a:solidFill>
                <a:schemeClr val="tx1"/>
              </a:solidFill>
            </a:rPr>
            <a:t>Have you considered all the wider safeguarding concerns?</a:t>
          </a:r>
        </a:p>
      </dgm:t>
    </dgm:pt>
    <dgm:pt modelId="{672A4066-84BA-47C1-B065-C3B38C992154}" type="parTrans" cxnId="{7C476A65-45F6-4B75-B9C1-BAA41941B47A}">
      <dgm:prSet/>
      <dgm:spPr/>
      <dgm:t>
        <a:bodyPr/>
        <a:lstStyle/>
        <a:p>
          <a:endParaRPr lang="en-US"/>
        </a:p>
      </dgm:t>
    </dgm:pt>
    <dgm:pt modelId="{05C75575-B75E-4FB6-8F97-E4A73233EEB5}" type="sibTrans" cxnId="{7C476A65-45F6-4B75-B9C1-BAA41941B47A}">
      <dgm:prSet/>
      <dgm:spPr>
        <a:solidFill>
          <a:schemeClr val="accent2">
            <a:lumMod val="75000"/>
          </a:schemeClr>
        </a:solidFill>
        <a:ln>
          <a:solidFill>
            <a:schemeClr val="tx1"/>
          </a:solidFill>
        </a:ln>
      </dgm:spPr>
      <dgm:t>
        <a:bodyPr/>
        <a:lstStyle/>
        <a:p>
          <a:endParaRPr lang="en-US"/>
        </a:p>
      </dgm:t>
    </dgm:pt>
    <dgm:pt modelId="{FC3C42B0-2906-4631-9BB0-30E0FF01D990}">
      <dgm:prSet phldrT="[Text]" custT="1"/>
      <dgm:spPr>
        <a:solidFill>
          <a:schemeClr val="accent2">
            <a:lumMod val="60000"/>
            <a:lumOff val="40000"/>
          </a:schemeClr>
        </a:solidFill>
        <a:ln>
          <a:solidFill>
            <a:schemeClr val="tx1"/>
          </a:solidFill>
        </a:ln>
      </dgm:spPr>
      <dgm:t>
        <a:bodyPr/>
        <a:lstStyle/>
        <a:p>
          <a:r>
            <a:rPr lang="en-US" sz="2400" dirty="0">
              <a:solidFill>
                <a:schemeClr val="tx1"/>
              </a:solidFill>
            </a:rPr>
            <a:t>Have you done everything in your power to protect these vulnerable children?</a:t>
          </a:r>
        </a:p>
      </dgm:t>
    </dgm:pt>
    <dgm:pt modelId="{114684D7-06D4-48AD-A9E7-942930BC118C}" type="parTrans" cxnId="{36EB1944-5D10-4778-A318-9B5EA92F5589}">
      <dgm:prSet/>
      <dgm:spPr/>
      <dgm:t>
        <a:bodyPr/>
        <a:lstStyle/>
        <a:p>
          <a:endParaRPr lang="en-US"/>
        </a:p>
      </dgm:t>
    </dgm:pt>
    <dgm:pt modelId="{C56C59DB-68A7-4F70-A49D-195EEB09DFD3}" type="sibTrans" cxnId="{36EB1944-5D10-4778-A318-9B5EA92F5589}">
      <dgm:prSet/>
      <dgm:spPr>
        <a:solidFill>
          <a:schemeClr val="accent2">
            <a:lumMod val="75000"/>
          </a:schemeClr>
        </a:solidFill>
        <a:ln>
          <a:solidFill>
            <a:schemeClr val="tx1"/>
          </a:solidFill>
        </a:ln>
      </dgm:spPr>
      <dgm:t>
        <a:bodyPr/>
        <a:lstStyle/>
        <a:p>
          <a:endParaRPr lang="en-US"/>
        </a:p>
      </dgm:t>
    </dgm:pt>
    <dgm:pt modelId="{DC214CF3-73C3-41AA-A566-15EB339980F8}">
      <dgm:prSet phldrT="[Text]" custT="1"/>
      <dgm:spPr>
        <a:solidFill>
          <a:schemeClr val="accent2">
            <a:lumMod val="20000"/>
            <a:lumOff val="80000"/>
          </a:schemeClr>
        </a:solidFill>
        <a:ln>
          <a:solidFill>
            <a:schemeClr val="tx1"/>
          </a:solidFill>
        </a:ln>
      </dgm:spPr>
      <dgm:t>
        <a:bodyPr/>
        <a:lstStyle/>
        <a:p>
          <a:r>
            <a:rPr lang="en-US" sz="2400" dirty="0">
              <a:solidFill>
                <a:schemeClr val="tx1"/>
              </a:solidFill>
            </a:rPr>
            <a:t>Have you recorded all your actions &amp; given a rationale for your decision making?</a:t>
          </a:r>
        </a:p>
      </dgm:t>
    </dgm:pt>
    <dgm:pt modelId="{3662DB63-1B8E-482B-A5BD-E9C65B1C94BD}" type="parTrans" cxnId="{AFF2A295-15D8-45B5-9EAC-12ABD7D1B6C7}">
      <dgm:prSet/>
      <dgm:spPr/>
      <dgm:t>
        <a:bodyPr/>
        <a:lstStyle/>
        <a:p>
          <a:endParaRPr lang="en-US"/>
        </a:p>
      </dgm:t>
    </dgm:pt>
    <dgm:pt modelId="{A400A390-6282-4164-9609-8983AA26F7C4}" type="sibTrans" cxnId="{AFF2A295-15D8-45B5-9EAC-12ABD7D1B6C7}">
      <dgm:prSet/>
      <dgm:spPr>
        <a:solidFill>
          <a:schemeClr val="accent2">
            <a:lumMod val="75000"/>
          </a:schemeClr>
        </a:solidFill>
        <a:ln>
          <a:solidFill>
            <a:schemeClr val="tx1"/>
          </a:solidFill>
        </a:ln>
      </dgm:spPr>
      <dgm:t>
        <a:bodyPr/>
        <a:lstStyle/>
        <a:p>
          <a:endParaRPr lang="en-US"/>
        </a:p>
      </dgm:t>
    </dgm:pt>
    <dgm:pt modelId="{16D24E63-8FE9-4F97-AF48-008DEB218729}">
      <dgm:prSet phldrT="[Text]" custT="1"/>
      <dgm:spPr>
        <a:solidFill>
          <a:schemeClr val="accent2">
            <a:lumMod val="60000"/>
            <a:lumOff val="40000"/>
          </a:schemeClr>
        </a:solidFill>
        <a:ln>
          <a:solidFill>
            <a:schemeClr val="tx1"/>
          </a:solidFill>
        </a:ln>
      </dgm:spPr>
      <dgm:t>
        <a:bodyPr/>
        <a:lstStyle/>
        <a:p>
          <a:r>
            <a:rPr lang="en-US" sz="3200" b="1" i="1" u="sng" dirty="0">
              <a:solidFill>
                <a:schemeClr val="tx1"/>
              </a:solidFill>
            </a:rPr>
            <a:t>Think Serious Case Review</a:t>
          </a:r>
        </a:p>
      </dgm:t>
    </dgm:pt>
    <dgm:pt modelId="{2C0EAE50-907A-4EE0-B0AB-C87FB74F63E0}" type="parTrans" cxnId="{116CD1A8-0F7A-4E34-A074-7119BF432EF7}">
      <dgm:prSet/>
      <dgm:spPr/>
      <dgm:t>
        <a:bodyPr/>
        <a:lstStyle/>
        <a:p>
          <a:endParaRPr lang="en-US"/>
        </a:p>
      </dgm:t>
    </dgm:pt>
    <dgm:pt modelId="{EBDED92F-DB28-4D1A-85CB-EDB9824DE831}" type="sibTrans" cxnId="{116CD1A8-0F7A-4E34-A074-7119BF432EF7}">
      <dgm:prSet/>
      <dgm:spPr/>
      <dgm:t>
        <a:bodyPr/>
        <a:lstStyle/>
        <a:p>
          <a:endParaRPr lang="en-US"/>
        </a:p>
      </dgm:t>
    </dgm:pt>
    <dgm:pt modelId="{E98169F8-D08D-4535-AF5E-6600637F7AF4}" type="pres">
      <dgm:prSet presAssocID="{99043028-3302-4AF0-9C1F-B16BAFFFC476}" presName="diagram" presStyleCnt="0">
        <dgm:presLayoutVars>
          <dgm:dir/>
          <dgm:resizeHandles val="exact"/>
        </dgm:presLayoutVars>
      </dgm:prSet>
      <dgm:spPr/>
    </dgm:pt>
    <dgm:pt modelId="{53E9FFDB-53CD-421D-8279-5600A75AD465}" type="pres">
      <dgm:prSet presAssocID="{A8462943-26B7-4189-9A75-59DE5598FC90}" presName="node" presStyleLbl="node1" presStyleIdx="0" presStyleCnt="5">
        <dgm:presLayoutVars>
          <dgm:bulletEnabled val="1"/>
        </dgm:presLayoutVars>
      </dgm:prSet>
      <dgm:spPr/>
    </dgm:pt>
    <dgm:pt modelId="{2759DB64-F4D4-4CA4-A7E0-0C1FA7FF1DCA}" type="pres">
      <dgm:prSet presAssocID="{2721DA2F-0E9A-4CE8-87A0-D876F68E9E02}" presName="sibTrans" presStyleLbl="sibTrans2D1" presStyleIdx="0" presStyleCnt="4"/>
      <dgm:spPr/>
    </dgm:pt>
    <dgm:pt modelId="{6EE52C8B-4AA3-4654-ACDE-EBAEDBBCCFA6}" type="pres">
      <dgm:prSet presAssocID="{2721DA2F-0E9A-4CE8-87A0-D876F68E9E02}" presName="connectorText" presStyleLbl="sibTrans2D1" presStyleIdx="0" presStyleCnt="4"/>
      <dgm:spPr/>
    </dgm:pt>
    <dgm:pt modelId="{AE9FCFF8-28CF-4485-9BFB-1B6C1A356EA8}" type="pres">
      <dgm:prSet presAssocID="{3926E370-31E0-40AF-B656-63D1D41C06AB}" presName="node" presStyleLbl="node1" presStyleIdx="1" presStyleCnt="5">
        <dgm:presLayoutVars>
          <dgm:bulletEnabled val="1"/>
        </dgm:presLayoutVars>
      </dgm:prSet>
      <dgm:spPr/>
    </dgm:pt>
    <dgm:pt modelId="{082DC2B4-345A-49AD-94A3-71413C0C5834}" type="pres">
      <dgm:prSet presAssocID="{05C75575-B75E-4FB6-8F97-E4A73233EEB5}" presName="sibTrans" presStyleLbl="sibTrans2D1" presStyleIdx="1" presStyleCnt="4"/>
      <dgm:spPr/>
    </dgm:pt>
    <dgm:pt modelId="{7E4F753A-0805-4B42-9653-4C3603636631}" type="pres">
      <dgm:prSet presAssocID="{05C75575-B75E-4FB6-8F97-E4A73233EEB5}" presName="connectorText" presStyleLbl="sibTrans2D1" presStyleIdx="1" presStyleCnt="4"/>
      <dgm:spPr/>
    </dgm:pt>
    <dgm:pt modelId="{FA36CD51-742E-41F9-94C6-E5926A6A90A5}" type="pres">
      <dgm:prSet presAssocID="{FC3C42B0-2906-4631-9BB0-30E0FF01D990}" presName="node" presStyleLbl="node1" presStyleIdx="2" presStyleCnt="5">
        <dgm:presLayoutVars>
          <dgm:bulletEnabled val="1"/>
        </dgm:presLayoutVars>
      </dgm:prSet>
      <dgm:spPr/>
    </dgm:pt>
    <dgm:pt modelId="{21AD29D6-A168-48A6-AFA5-B2541F60B47D}" type="pres">
      <dgm:prSet presAssocID="{C56C59DB-68A7-4F70-A49D-195EEB09DFD3}" presName="sibTrans" presStyleLbl="sibTrans2D1" presStyleIdx="2" presStyleCnt="4"/>
      <dgm:spPr/>
    </dgm:pt>
    <dgm:pt modelId="{83D15737-D7D8-421E-B78B-141EFBDE8377}" type="pres">
      <dgm:prSet presAssocID="{C56C59DB-68A7-4F70-A49D-195EEB09DFD3}" presName="connectorText" presStyleLbl="sibTrans2D1" presStyleIdx="2" presStyleCnt="4"/>
      <dgm:spPr/>
    </dgm:pt>
    <dgm:pt modelId="{357D4AB0-B262-4DB3-8E56-21F9AC68FC08}" type="pres">
      <dgm:prSet presAssocID="{DC214CF3-73C3-41AA-A566-15EB339980F8}" presName="node" presStyleLbl="node1" presStyleIdx="3" presStyleCnt="5">
        <dgm:presLayoutVars>
          <dgm:bulletEnabled val="1"/>
        </dgm:presLayoutVars>
      </dgm:prSet>
      <dgm:spPr/>
    </dgm:pt>
    <dgm:pt modelId="{F906D2CC-41F8-4A66-B693-DA9DCCD549C3}" type="pres">
      <dgm:prSet presAssocID="{A400A390-6282-4164-9609-8983AA26F7C4}" presName="sibTrans" presStyleLbl="sibTrans2D1" presStyleIdx="3" presStyleCnt="4"/>
      <dgm:spPr/>
    </dgm:pt>
    <dgm:pt modelId="{9CE72AB7-6542-421F-B53F-28C1ED3D4FE0}" type="pres">
      <dgm:prSet presAssocID="{A400A390-6282-4164-9609-8983AA26F7C4}" presName="connectorText" presStyleLbl="sibTrans2D1" presStyleIdx="3" presStyleCnt="4"/>
      <dgm:spPr/>
    </dgm:pt>
    <dgm:pt modelId="{27E70683-259D-4396-A249-F2DF98BEB6E2}" type="pres">
      <dgm:prSet presAssocID="{16D24E63-8FE9-4F97-AF48-008DEB218729}" presName="node" presStyleLbl="node1" presStyleIdx="4" presStyleCnt="5">
        <dgm:presLayoutVars>
          <dgm:bulletEnabled val="1"/>
        </dgm:presLayoutVars>
      </dgm:prSet>
      <dgm:spPr/>
    </dgm:pt>
  </dgm:ptLst>
  <dgm:cxnLst>
    <dgm:cxn modelId="{4E075D06-9526-468E-9F17-F3823CEC4748}" type="presOf" srcId="{2721DA2F-0E9A-4CE8-87A0-D876F68E9E02}" destId="{6EE52C8B-4AA3-4654-ACDE-EBAEDBBCCFA6}" srcOrd="1" destOrd="0" presId="urn:microsoft.com/office/officeart/2005/8/layout/process5"/>
    <dgm:cxn modelId="{7F721E10-C1AD-4764-8B78-F245A19390C6}" type="presOf" srcId="{C56C59DB-68A7-4F70-A49D-195EEB09DFD3}" destId="{21AD29D6-A168-48A6-AFA5-B2541F60B47D}" srcOrd="0" destOrd="0" presId="urn:microsoft.com/office/officeart/2005/8/layout/process5"/>
    <dgm:cxn modelId="{FB7BB017-573F-46FD-9DE3-BE3F7B2E9D05}" type="presOf" srcId="{16D24E63-8FE9-4F97-AF48-008DEB218729}" destId="{27E70683-259D-4396-A249-F2DF98BEB6E2}" srcOrd="0" destOrd="0" presId="urn:microsoft.com/office/officeart/2005/8/layout/process5"/>
    <dgm:cxn modelId="{181AFF21-4A9F-4239-B7F6-81D87ED8CA1A}" type="presOf" srcId="{A400A390-6282-4164-9609-8983AA26F7C4}" destId="{9CE72AB7-6542-421F-B53F-28C1ED3D4FE0}" srcOrd="1" destOrd="0" presId="urn:microsoft.com/office/officeart/2005/8/layout/process5"/>
    <dgm:cxn modelId="{CA9CC324-5082-45DD-84DC-343BA06FC3AA}" type="presOf" srcId="{05C75575-B75E-4FB6-8F97-E4A73233EEB5}" destId="{7E4F753A-0805-4B42-9653-4C3603636631}" srcOrd="1" destOrd="0" presId="urn:microsoft.com/office/officeart/2005/8/layout/process5"/>
    <dgm:cxn modelId="{0A1B7E2D-15FA-4481-AE54-F5214D1FF9CA}" type="presOf" srcId="{3926E370-31E0-40AF-B656-63D1D41C06AB}" destId="{AE9FCFF8-28CF-4485-9BFB-1B6C1A356EA8}" srcOrd="0" destOrd="0" presId="urn:microsoft.com/office/officeart/2005/8/layout/process5"/>
    <dgm:cxn modelId="{0220532E-405D-4AB3-8B4E-20DFD29CBE91}" type="presOf" srcId="{A400A390-6282-4164-9609-8983AA26F7C4}" destId="{F906D2CC-41F8-4A66-B693-DA9DCCD549C3}" srcOrd="0" destOrd="0" presId="urn:microsoft.com/office/officeart/2005/8/layout/process5"/>
    <dgm:cxn modelId="{36EB1944-5D10-4778-A318-9B5EA92F5589}" srcId="{99043028-3302-4AF0-9C1F-B16BAFFFC476}" destId="{FC3C42B0-2906-4631-9BB0-30E0FF01D990}" srcOrd="2" destOrd="0" parTransId="{114684D7-06D4-48AD-A9E7-942930BC118C}" sibTransId="{C56C59DB-68A7-4F70-A49D-195EEB09DFD3}"/>
    <dgm:cxn modelId="{7C476A65-45F6-4B75-B9C1-BAA41941B47A}" srcId="{99043028-3302-4AF0-9C1F-B16BAFFFC476}" destId="{3926E370-31E0-40AF-B656-63D1D41C06AB}" srcOrd="1" destOrd="0" parTransId="{672A4066-84BA-47C1-B065-C3B38C992154}" sibTransId="{05C75575-B75E-4FB6-8F97-E4A73233EEB5}"/>
    <dgm:cxn modelId="{EF7C5145-1F8E-4F7D-841A-272137FEDDD3}" srcId="{99043028-3302-4AF0-9C1F-B16BAFFFC476}" destId="{A8462943-26B7-4189-9A75-59DE5598FC90}" srcOrd="0" destOrd="0" parTransId="{54F6C57A-5555-4F87-88C2-C4B912310126}" sibTransId="{2721DA2F-0E9A-4CE8-87A0-D876F68E9E02}"/>
    <dgm:cxn modelId="{CEE65165-4F02-4A2B-8D39-E3D5C851F51B}" type="presOf" srcId="{A8462943-26B7-4189-9A75-59DE5598FC90}" destId="{53E9FFDB-53CD-421D-8279-5600A75AD465}" srcOrd="0" destOrd="0" presId="urn:microsoft.com/office/officeart/2005/8/layout/process5"/>
    <dgm:cxn modelId="{B1393870-FEE2-4501-A906-D911A19E3F38}" type="presOf" srcId="{05C75575-B75E-4FB6-8F97-E4A73233EEB5}" destId="{082DC2B4-345A-49AD-94A3-71413C0C5834}" srcOrd="0" destOrd="0" presId="urn:microsoft.com/office/officeart/2005/8/layout/process5"/>
    <dgm:cxn modelId="{FABAF690-8759-4D18-9567-671C6FA00452}" type="presOf" srcId="{DC214CF3-73C3-41AA-A566-15EB339980F8}" destId="{357D4AB0-B262-4DB3-8E56-21F9AC68FC08}" srcOrd="0" destOrd="0" presId="urn:microsoft.com/office/officeart/2005/8/layout/process5"/>
    <dgm:cxn modelId="{AFF2A295-15D8-45B5-9EAC-12ABD7D1B6C7}" srcId="{99043028-3302-4AF0-9C1F-B16BAFFFC476}" destId="{DC214CF3-73C3-41AA-A566-15EB339980F8}" srcOrd="3" destOrd="0" parTransId="{3662DB63-1B8E-482B-A5BD-E9C65B1C94BD}" sibTransId="{A400A390-6282-4164-9609-8983AA26F7C4}"/>
    <dgm:cxn modelId="{116CD1A8-0F7A-4E34-A074-7119BF432EF7}" srcId="{99043028-3302-4AF0-9C1F-B16BAFFFC476}" destId="{16D24E63-8FE9-4F97-AF48-008DEB218729}" srcOrd="4" destOrd="0" parTransId="{2C0EAE50-907A-4EE0-B0AB-C87FB74F63E0}" sibTransId="{EBDED92F-DB28-4D1A-85CB-EDB9824DE831}"/>
    <dgm:cxn modelId="{8593F6A8-BA80-454A-957B-C46A76AD026F}" type="presOf" srcId="{99043028-3302-4AF0-9C1F-B16BAFFFC476}" destId="{E98169F8-D08D-4535-AF5E-6600637F7AF4}" srcOrd="0" destOrd="0" presId="urn:microsoft.com/office/officeart/2005/8/layout/process5"/>
    <dgm:cxn modelId="{1B5FD4AF-BEF8-416E-9EFC-5D7C76E4AAA7}" type="presOf" srcId="{FC3C42B0-2906-4631-9BB0-30E0FF01D990}" destId="{FA36CD51-742E-41F9-94C6-E5926A6A90A5}" srcOrd="0" destOrd="0" presId="urn:microsoft.com/office/officeart/2005/8/layout/process5"/>
    <dgm:cxn modelId="{13E2BBC5-E61A-43D0-9736-7FEF0D17B61F}" type="presOf" srcId="{C56C59DB-68A7-4F70-A49D-195EEB09DFD3}" destId="{83D15737-D7D8-421E-B78B-141EFBDE8377}" srcOrd="1" destOrd="0" presId="urn:microsoft.com/office/officeart/2005/8/layout/process5"/>
    <dgm:cxn modelId="{5C01C1CC-32B9-481C-ADE0-ABE6F45E7124}" type="presOf" srcId="{2721DA2F-0E9A-4CE8-87A0-D876F68E9E02}" destId="{2759DB64-F4D4-4CA4-A7E0-0C1FA7FF1DCA}" srcOrd="0" destOrd="0" presId="urn:microsoft.com/office/officeart/2005/8/layout/process5"/>
    <dgm:cxn modelId="{DCF84CED-913E-4AC2-B2DE-C7DA7B03D4EF}" type="presParOf" srcId="{E98169F8-D08D-4535-AF5E-6600637F7AF4}" destId="{53E9FFDB-53CD-421D-8279-5600A75AD465}" srcOrd="0" destOrd="0" presId="urn:microsoft.com/office/officeart/2005/8/layout/process5"/>
    <dgm:cxn modelId="{397A5C1B-04DA-4DB8-A1D5-1EEF3F618E8E}" type="presParOf" srcId="{E98169F8-D08D-4535-AF5E-6600637F7AF4}" destId="{2759DB64-F4D4-4CA4-A7E0-0C1FA7FF1DCA}" srcOrd="1" destOrd="0" presId="urn:microsoft.com/office/officeart/2005/8/layout/process5"/>
    <dgm:cxn modelId="{071C5ECB-F992-4E21-8F48-FC77508F1F27}" type="presParOf" srcId="{2759DB64-F4D4-4CA4-A7E0-0C1FA7FF1DCA}" destId="{6EE52C8B-4AA3-4654-ACDE-EBAEDBBCCFA6}" srcOrd="0" destOrd="0" presId="urn:microsoft.com/office/officeart/2005/8/layout/process5"/>
    <dgm:cxn modelId="{CD151802-40DB-4FF5-96A8-D4BA8D0181CD}" type="presParOf" srcId="{E98169F8-D08D-4535-AF5E-6600637F7AF4}" destId="{AE9FCFF8-28CF-4485-9BFB-1B6C1A356EA8}" srcOrd="2" destOrd="0" presId="urn:microsoft.com/office/officeart/2005/8/layout/process5"/>
    <dgm:cxn modelId="{FFE5305B-29B6-450F-9E6B-125A3286B105}" type="presParOf" srcId="{E98169F8-D08D-4535-AF5E-6600637F7AF4}" destId="{082DC2B4-345A-49AD-94A3-71413C0C5834}" srcOrd="3" destOrd="0" presId="urn:microsoft.com/office/officeart/2005/8/layout/process5"/>
    <dgm:cxn modelId="{9CE7E543-14F0-41D3-9C93-21BFF23672EB}" type="presParOf" srcId="{082DC2B4-345A-49AD-94A3-71413C0C5834}" destId="{7E4F753A-0805-4B42-9653-4C3603636631}" srcOrd="0" destOrd="0" presId="urn:microsoft.com/office/officeart/2005/8/layout/process5"/>
    <dgm:cxn modelId="{E01F2E49-E9CD-496C-A32F-0B469298DA53}" type="presParOf" srcId="{E98169F8-D08D-4535-AF5E-6600637F7AF4}" destId="{FA36CD51-742E-41F9-94C6-E5926A6A90A5}" srcOrd="4" destOrd="0" presId="urn:microsoft.com/office/officeart/2005/8/layout/process5"/>
    <dgm:cxn modelId="{A02535A5-03B5-42E7-A7A7-DF0B34801586}" type="presParOf" srcId="{E98169F8-D08D-4535-AF5E-6600637F7AF4}" destId="{21AD29D6-A168-48A6-AFA5-B2541F60B47D}" srcOrd="5" destOrd="0" presId="urn:microsoft.com/office/officeart/2005/8/layout/process5"/>
    <dgm:cxn modelId="{95F9F520-A58C-472F-A34D-B326E3C6A0FC}" type="presParOf" srcId="{21AD29D6-A168-48A6-AFA5-B2541F60B47D}" destId="{83D15737-D7D8-421E-B78B-141EFBDE8377}" srcOrd="0" destOrd="0" presId="urn:microsoft.com/office/officeart/2005/8/layout/process5"/>
    <dgm:cxn modelId="{65CF2096-54D9-4233-BBD5-2E297A0C5E0B}" type="presParOf" srcId="{E98169F8-D08D-4535-AF5E-6600637F7AF4}" destId="{357D4AB0-B262-4DB3-8E56-21F9AC68FC08}" srcOrd="6" destOrd="0" presId="urn:microsoft.com/office/officeart/2005/8/layout/process5"/>
    <dgm:cxn modelId="{4605DA61-D3F6-495F-B0DB-FDFDA8CB12D3}" type="presParOf" srcId="{E98169F8-D08D-4535-AF5E-6600637F7AF4}" destId="{F906D2CC-41F8-4A66-B693-DA9DCCD549C3}" srcOrd="7" destOrd="0" presId="urn:microsoft.com/office/officeart/2005/8/layout/process5"/>
    <dgm:cxn modelId="{9B083DEB-36C3-426B-BF45-FE56B9504C63}" type="presParOf" srcId="{F906D2CC-41F8-4A66-B693-DA9DCCD549C3}" destId="{9CE72AB7-6542-421F-B53F-28C1ED3D4FE0}" srcOrd="0" destOrd="0" presId="urn:microsoft.com/office/officeart/2005/8/layout/process5"/>
    <dgm:cxn modelId="{752CEB90-074B-4D6F-B9D9-9D6A593709DB}" type="presParOf" srcId="{E98169F8-D08D-4535-AF5E-6600637F7AF4}" destId="{27E70683-259D-4396-A249-F2DF98BEB6E2}" srcOrd="8" destOrd="0" presId="urn:microsoft.com/office/officeart/2005/8/layout/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7A90C1B-4E05-4BFD-A306-270EDDBC4852}">
      <dsp:nvSpPr>
        <dsp:cNvPr id="0" name=""/>
        <dsp:cNvSpPr/>
      </dsp:nvSpPr>
      <dsp:spPr>
        <a:xfrm>
          <a:off x="377874" y="4589"/>
          <a:ext cx="10640796" cy="1247736"/>
        </a:xfrm>
        <a:prstGeom prst="roundRect">
          <a:avLst>
            <a:gd name="adj" fmla="val 1000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CSE is a form of child sexual abuse. It occurs where an individual or group takes advantage of an imbalance of power to coerce, manipulate or deceive a child or young person under the age of 18 into sexual activity</a:t>
          </a:r>
        </a:p>
      </dsp:txBody>
      <dsp:txXfrm>
        <a:off x="414419" y="41134"/>
        <a:ext cx="10567706" cy="1174646"/>
      </dsp:txXfrm>
    </dsp:sp>
    <dsp:sp modelId="{20EE2CE3-EFE7-4472-BE11-9F055277C070}">
      <dsp:nvSpPr>
        <dsp:cNvPr id="0" name=""/>
        <dsp:cNvSpPr/>
      </dsp:nvSpPr>
      <dsp:spPr>
        <a:xfrm rot="5400000">
          <a:off x="5464321" y="1283519"/>
          <a:ext cx="467901" cy="561481"/>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022350">
            <a:lnSpc>
              <a:spcPct val="90000"/>
            </a:lnSpc>
            <a:spcBef>
              <a:spcPct val="0"/>
            </a:spcBef>
            <a:spcAft>
              <a:spcPct val="35000"/>
            </a:spcAft>
            <a:buNone/>
          </a:pPr>
          <a:endParaRPr lang="en-US" sz="2300" kern="1200"/>
        </a:p>
      </dsp:txBody>
      <dsp:txXfrm rot="-5400000">
        <a:off x="5529827" y="1330309"/>
        <a:ext cx="336889" cy="327531"/>
      </dsp:txXfrm>
    </dsp:sp>
    <dsp:sp modelId="{FB330954-9EE8-43E6-AB73-3AFA4254DD11}">
      <dsp:nvSpPr>
        <dsp:cNvPr id="0" name=""/>
        <dsp:cNvSpPr/>
      </dsp:nvSpPr>
      <dsp:spPr>
        <a:xfrm>
          <a:off x="377874" y="1876193"/>
          <a:ext cx="10640796" cy="1132932"/>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(a) In exchange for </a:t>
          </a:r>
          <a:r>
            <a:rPr lang="en-US" sz="2400" b="1" i="1" u="sng" kern="1200" dirty="0">
              <a:solidFill>
                <a:schemeClr val="tx1"/>
              </a:solidFill>
            </a:rPr>
            <a:t>something</a:t>
          </a:r>
          <a:r>
            <a:rPr lang="en-US" sz="2400" kern="1200" dirty="0">
              <a:solidFill>
                <a:schemeClr val="tx1"/>
              </a:solidFill>
            </a:rPr>
            <a:t> they need or want &amp;/or</a:t>
          </a:r>
        </a:p>
        <a:p>
          <a:pPr marL="0" lvl="0" indent="0" algn="ctr" defTabSz="1066800">
            <a:lnSpc>
              <a:spcPct val="90000"/>
            </a:lnSpc>
            <a:spcBef>
              <a:spcPct val="0"/>
            </a:spcBef>
            <a:spcAft>
              <a:spcPct val="35000"/>
            </a:spcAft>
            <a:buNone/>
          </a:pPr>
          <a:r>
            <a:rPr lang="en-US" sz="2400" kern="1200" dirty="0">
              <a:solidFill>
                <a:schemeClr val="tx1"/>
              </a:solidFill>
            </a:rPr>
            <a:t>(b) For the financial advantage or increased status of the perpetrator or facilitator</a:t>
          </a:r>
        </a:p>
      </dsp:txBody>
      <dsp:txXfrm>
        <a:off x="411056" y="1909375"/>
        <a:ext cx="10574432" cy="1066568"/>
      </dsp:txXfrm>
    </dsp:sp>
    <dsp:sp modelId="{006C084F-8D7B-4E2B-ADE2-926D6E8B9144}">
      <dsp:nvSpPr>
        <dsp:cNvPr id="0" name=""/>
        <dsp:cNvSpPr/>
      </dsp:nvSpPr>
      <dsp:spPr>
        <a:xfrm rot="5400000">
          <a:off x="5464321" y="3040319"/>
          <a:ext cx="467901" cy="561481"/>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022350">
            <a:lnSpc>
              <a:spcPct val="90000"/>
            </a:lnSpc>
            <a:spcBef>
              <a:spcPct val="0"/>
            </a:spcBef>
            <a:spcAft>
              <a:spcPct val="35000"/>
            </a:spcAft>
            <a:buNone/>
          </a:pPr>
          <a:endParaRPr lang="en-US" sz="2300" kern="1200"/>
        </a:p>
      </dsp:txBody>
      <dsp:txXfrm rot="-5400000">
        <a:off x="5529827" y="3087109"/>
        <a:ext cx="336889" cy="327531"/>
      </dsp:txXfrm>
    </dsp:sp>
    <dsp:sp modelId="{C8DCF949-CCA7-4530-BA36-12AF2FB31387}">
      <dsp:nvSpPr>
        <dsp:cNvPr id="0" name=""/>
        <dsp:cNvSpPr/>
      </dsp:nvSpPr>
      <dsp:spPr>
        <a:xfrm>
          <a:off x="1022754" y="3632994"/>
          <a:ext cx="9351036" cy="1545521"/>
        </a:xfrm>
        <a:prstGeom prst="roundRect">
          <a:avLst>
            <a:gd name="adj" fmla="val 10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The victim may have been sexually exploited even if the sexual activity appears consensual</a:t>
          </a:r>
        </a:p>
        <a:p>
          <a:pPr marL="0" lvl="0" indent="0" algn="ctr" defTabSz="1066800">
            <a:lnSpc>
              <a:spcPct val="90000"/>
            </a:lnSpc>
            <a:spcBef>
              <a:spcPct val="0"/>
            </a:spcBef>
            <a:spcAft>
              <a:spcPct val="35000"/>
            </a:spcAft>
            <a:buNone/>
          </a:pPr>
          <a:r>
            <a:rPr lang="en-US" sz="2400" b="1" i="1" u="sng" kern="1200" dirty="0">
              <a:solidFill>
                <a:schemeClr val="tx1"/>
              </a:solidFill>
            </a:rPr>
            <a:t>CSE does not always involve physical contact, it can also occur through the use of technology</a:t>
          </a:r>
        </a:p>
      </dsp:txBody>
      <dsp:txXfrm>
        <a:off x="1068021" y="3678261"/>
        <a:ext cx="9260502" cy="145498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98DF87E-C7B7-4ECE-9105-BBEFFFF24858}">
      <dsp:nvSpPr>
        <dsp:cNvPr id="0" name=""/>
        <dsp:cNvSpPr/>
      </dsp:nvSpPr>
      <dsp:spPr>
        <a:xfrm>
          <a:off x="464743" y="473068"/>
          <a:ext cx="2184026" cy="2511193"/>
        </a:xfrm>
        <a:prstGeom prst="rect">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Child sexual exploitation is child abuse</a:t>
          </a:r>
        </a:p>
      </dsp:txBody>
      <dsp:txXfrm>
        <a:off x="464743" y="473068"/>
        <a:ext cx="2184026" cy="2511193"/>
      </dsp:txXfrm>
    </dsp:sp>
    <dsp:sp modelId="{840A8E0C-D49E-486B-877D-5963C002BFDB}">
      <dsp:nvSpPr>
        <dsp:cNvPr id="0" name=""/>
        <dsp:cNvSpPr/>
      </dsp:nvSpPr>
      <dsp:spPr>
        <a:xfrm>
          <a:off x="3067302" y="473068"/>
          <a:ext cx="2588580" cy="2511193"/>
        </a:xfrm>
        <a:prstGeom prst="rect">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A power imbalance such as age, gender, intellect, strength &amp;/or economic or other resources</a:t>
          </a:r>
        </a:p>
      </dsp:txBody>
      <dsp:txXfrm>
        <a:off x="3067302" y="473068"/>
        <a:ext cx="2588580" cy="2511193"/>
      </dsp:txXfrm>
    </dsp:sp>
    <dsp:sp modelId="{843BC8F8-EE1B-4CB8-8C9C-267DB53CD3C4}">
      <dsp:nvSpPr>
        <dsp:cNvPr id="0" name=""/>
        <dsp:cNvSpPr/>
      </dsp:nvSpPr>
      <dsp:spPr>
        <a:xfrm>
          <a:off x="6074415" y="473068"/>
          <a:ext cx="2439624" cy="2511193"/>
        </a:xfrm>
        <a:prstGeom prst="rect">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‘Swapping’ sex for food, accommodation, gifts, money, affection</a:t>
          </a:r>
        </a:p>
      </dsp:txBody>
      <dsp:txXfrm>
        <a:off x="6074415" y="473068"/>
        <a:ext cx="2439624" cy="2511193"/>
      </dsp:txXfrm>
    </dsp:sp>
    <dsp:sp modelId="{961013BA-C4E8-49BD-96E0-1A1CCD52A500}">
      <dsp:nvSpPr>
        <dsp:cNvPr id="0" name=""/>
        <dsp:cNvSpPr/>
      </dsp:nvSpPr>
      <dsp:spPr>
        <a:xfrm>
          <a:off x="8921522" y="498205"/>
          <a:ext cx="2170215" cy="2470009"/>
        </a:xfrm>
        <a:prstGeom prst="rect">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Violence, coercion, intimidation</a:t>
          </a:r>
        </a:p>
      </dsp:txBody>
      <dsp:txXfrm>
        <a:off x="8921522" y="498205"/>
        <a:ext cx="2170215" cy="2470009"/>
      </dsp:txXfrm>
    </dsp:sp>
    <dsp:sp modelId="{D0B87D94-C422-4BCB-8345-15C099FF37D0}">
      <dsp:nvSpPr>
        <dsp:cNvPr id="0" name=""/>
        <dsp:cNvSpPr/>
      </dsp:nvSpPr>
      <dsp:spPr>
        <a:xfrm>
          <a:off x="1930" y="3340617"/>
          <a:ext cx="11563669" cy="1080441"/>
        </a:xfrm>
        <a:prstGeom prst="rect">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Safeguarding children &amp; young people from sexual exploitation (2009) based on the definition devised by the National Working Group for sexually exploited young people </a:t>
          </a:r>
        </a:p>
      </dsp:txBody>
      <dsp:txXfrm>
        <a:off x="1930" y="3340617"/>
        <a:ext cx="11563669" cy="108044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8E82B2D-18EC-445B-BDEB-8CD8C3532586}">
      <dsp:nvSpPr>
        <dsp:cNvPr id="0" name=""/>
        <dsp:cNvSpPr/>
      </dsp:nvSpPr>
      <dsp:spPr>
        <a:xfrm>
          <a:off x="0" y="566280"/>
          <a:ext cx="8128000" cy="856800"/>
        </a:xfrm>
        <a:prstGeom prst="rect">
          <a:avLst/>
        </a:prstGeom>
        <a:solidFill>
          <a:schemeClr val="accent2">
            <a:lumMod val="75000"/>
            <a:alpha val="9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sp>
    <dsp:sp modelId="{C11969D4-5BF7-4FB0-8C96-AABF23209EA1}">
      <dsp:nvSpPr>
        <dsp:cNvPr id="0" name=""/>
        <dsp:cNvSpPr/>
      </dsp:nvSpPr>
      <dsp:spPr>
        <a:xfrm>
          <a:off x="406400" y="64439"/>
          <a:ext cx="5689600" cy="1003680"/>
        </a:xfrm>
        <a:prstGeom prst="roundRect">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15053" tIns="0" rIns="215053" bIns="0" numCol="1" spcCol="1270" anchor="ctr" anchorCtr="0">
          <a:noAutofit/>
        </a:bodyPr>
        <a:lstStyle/>
        <a:p>
          <a:pPr marL="0" lvl="0" indent="0" algn="l" defTabSz="1066800">
            <a:lnSpc>
              <a:spcPct val="90000"/>
            </a:lnSpc>
            <a:spcBef>
              <a:spcPct val="0"/>
            </a:spcBef>
            <a:spcAft>
              <a:spcPct val="35000"/>
            </a:spcAft>
            <a:buNone/>
          </a:pPr>
          <a:r>
            <a:rPr lang="en-US" sz="2400" kern="1200" dirty="0">
              <a:solidFill>
                <a:schemeClr val="tx1"/>
              </a:solidFill>
            </a:rPr>
            <a:t>Inappropriate relationships</a:t>
          </a:r>
        </a:p>
      </dsp:txBody>
      <dsp:txXfrm>
        <a:off x="455396" y="113435"/>
        <a:ext cx="5591608" cy="905688"/>
      </dsp:txXfrm>
    </dsp:sp>
    <dsp:sp modelId="{72E41968-A698-49BC-BE99-4C70F84D63CD}">
      <dsp:nvSpPr>
        <dsp:cNvPr id="0" name=""/>
        <dsp:cNvSpPr/>
      </dsp:nvSpPr>
      <dsp:spPr>
        <a:xfrm>
          <a:off x="0" y="2108520"/>
          <a:ext cx="8128000" cy="856800"/>
        </a:xfrm>
        <a:prstGeom prst="rect">
          <a:avLst/>
        </a:prstGeom>
        <a:solidFill>
          <a:schemeClr val="accent2">
            <a:lumMod val="75000"/>
            <a:alpha val="9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sp>
    <dsp:sp modelId="{C7BC5FDB-8E78-45E7-AD19-933392B01B3D}">
      <dsp:nvSpPr>
        <dsp:cNvPr id="0" name=""/>
        <dsp:cNvSpPr/>
      </dsp:nvSpPr>
      <dsp:spPr>
        <a:xfrm>
          <a:off x="406400" y="1606680"/>
          <a:ext cx="5689600" cy="1003680"/>
        </a:xfrm>
        <a:prstGeom prst="roundRect">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15053" tIns="0" rIns="215053" bIns="0" numCol="1" spcCol="1270" anchor="ctr" anchorCtr="0">
          <a:noAutofit/>
        </a:bodyPr>
        <a:lstStyle/>
        <a:p>
          <a:pPr marL="0" lvl="0" indent="0" algn="l" defTabSz="1066800">
            <a:lnSpc>
              <a:spcPct val="90000"/>
            </a:lnSpc>
            <a:spcBef>
              <a:spcPct val="0"/>
            </a:spcBef>
            <a:spcAft>
              <a:spcPct val="35000"/>
            </a:spcAft>
            <a:buNone/>
          </a:pPr>
          <a:r>
            <a:rPr lang="en-US" sz="2400" kern="1200" dirty="0">
              <a:solidFill>
                <a:schemeClr val="tx1"/>
              </a:solidFill>
            </a:rPr>
            <a:t>The “fake relationship” model</a:t>
          </a:r>
        </a:p>
      </dsp:txBody>
      <dsp:txXfrm>
        <a:off x="455396" y="1655676"/>
        <a:ext cx="5591608" cy="905688"/>
      </dsp:txXfrm>
    </dsp:sp>
    <dsp:sp modelId="{22C6BA32-6BDA-44FE-8EA1-20BD64BDA5A1}">
      <dsp:nvSpPr>
        <dsp:cNvPr id="0" name=""/>
        <dsp:cNvSpPr/>
      </dsp:nvSpPr>
      <dsp:spPr>
        <a:xfrm>
          <a:off x="0" y="3650760"/>
          <a:ext cx="8128000" cy="856800"/>
        </a:xfrm>
        <a:prstGeom prst="rect">
          <a:avLst/>
        </a:prstGeom>
        <a:solidFill>
          <a:schemeClr val="accent2">
            <a:lumMod val="75000"/>
            <a:alpha val="9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sp>
    <dsp:sp modelId="{E2CA3DC2-E1DE-417B-9FB9-F41210C6AF34}">
      <dsp:nvSpPr>
        <dsp:cNvPr id="0" name=""/>
        <dsp:cNvSpPr/>
      </dsp:nvSpPr>
      <dsp:spPr>
        <a:xfrm>
          <a:off x="406400" y="3148920"/>
          <a:ext cx="5689600" cy="1003680"/>
        </a:xfrm>
        <a:prstGeom prst="roundRect">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15053" tIns="0" rIns="215053" bIns="0" numCol="1" spcCol="1270" anchor="ctr" anchorCtr="0">
          <a:noAutofit/>
        </a:bodyPr>
        <a:lstStyle/>
        <a:p>
          <a:pPr marL="0" lvl="0" indent="0" algn="l" defTabSz="1066800">
            <a:lnSpc>
              <a:spcPct val="90000"/>
            </a:lnSpc>
            <a:spcBef>
              <a:spcPct val="0"/>
            </a:spcBef>
            <a:spcAft>
              <a:spcPct val="35000"/>
            </a:spcAft>
            <a:buNone/>
          </a:pPr>
          <a:r>
            <a:rPr lang="en-US" sz="2400" kern="1200" dirty="0" err="1">
              <a:solidFill>
                <a:schemeClr val="tx1"/>
              </a:solidFill>
            </a:rPr>
            <a:t>Organised</a:t>
          </a:r>
          <a:r>
            <a:rPr lang="en-US" sz="2400" kern="1200" dirty="0">
              <a:solidFill>
                <a:schemeClr val="tx1"/>
              </a:solidFill>
            </a:rPr>
            <a:t> exploitation and trafficking</a:t>
          </a:r>
        </a:p>
      </dsp:txBody>
      <dsp:txXfrm>
        <a:off x="455396" y="3197916"/>
        <a:ext cx="5591608" cy="905688"/>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E35C39D-D79B-4155-A742-C3E892B6DB0A}">
      <dsp:nvSpPr>
        <dsp:cNvPr id="0" name=""/>
        <dsp:cNvSpPr/>
      </dsp:nvSpPr>
      <dsp:spPr>
        <a:xfrm>
          <a:off x="662568" y="0"/>
          <a:ext cx="7509107" cy="4621768"/>
        </a:xfrm>
        <a:prstGeom prst="rightArrow">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dsp:style>
    </dsp:sp>
    <dsp:sp modelId="{A7E1F697-0514-40EF-9927-501A2D9A0950}">
      <dsp:nvSpPr>
        <dsp:cNvPr id="0" name=""/>
        <dsp:cNvSpPr/>
      </dsp:nvSpPr>
      <dsp:spPr>
        <a:xfrm>
          <a:off x="1545992" y="1386530"/>
          <a:ext cx="2650273" cy="1848707"/>
        </a:xfrm>
        <a:prstGeom prst="roundRect">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What is an “Inappropriate Relationship?”</a:t>
          </a:r>
        </a:p>
      </dsp:txBody>
      <dsp:txXfrm>
        <a:off x="1636238" y="1476776"/>
        <a:ext cx="2469781" cy="1668215"/>
      </dsp:txXfrm>
    </dsp:sp>
    <dsp:sp modelId="{DD0D0A2C-771C-4A56-9010-969B1D4D0BDA}">
      <dsp:nvSpPr>
        <dsp:cNvPr id="0" name=""/>
        <dsp:cNvSpPr/>
      </dsp:nvSpPr>
      <dsp:spPr>
        <a:xfrm>
          <a:off x="4637978" y="1386530"/>
          <a:ext cx="2650273" cy="1848707"/>
        </a:xfrm>
        <a:prstGeom prst="roundRect">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What should we do if one is identified?</a:t>
          </a:r>
        </a:p>
      </dsp:txBody>
      <dsp:txXfrm>
        <a:off x="4728224" y="1476776"/>
        <a:ext cx="2469781" cy="1668215"/>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AAF73E5-B3F0-488B-B371-C9C26D246A7E}">
      <dsp:nvSpPr>
        <dsp:cNvPr id="0" name=""/>
        <dsp:cNvSpPr/>
      </dsp:nvSpPr>
      <dsp:spPr>
        <a:xfrm>
          <a:off x="824512" y="0"/>
          <a:ext cx="5392551" cy="5392551"/>
        </a:xfrm>
        <a:prstGeom prst="triangle">
          <a:avLst/>
        </a:prstGeom>
        <a:solidFill>
          <a:schemeClr val="accent2">
            <a:lumMod val="75000"/>
          </a:schemeClr>
        </a:solidFill>
        <a:ln w="762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158CC8E-F236-420B-9831-6834A199BB5B}">
      <dsp:nvSpPr>
        <dsp:cNvPr id="0" name=""/>
        <dsp:cNvSpPr/>
      </dsp:nvSpPr>
      <dsp:spPr>
        <a:xfrm>
          <a:off x="2171880" y="201687"/>
          <a:ext cx="2787617" cy="329436"/>
        </a:xfrm>
        <a:prstGeom prst="roundRect">
          <a:avLst/>
        </a:prstGeom>
        <a:solidFill>
          <a:schemeClr val="accent2">
            <a:lumMod val="20000"/>
            <a:lumOff val="80000"/>
            <a:alpha val="9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t>Prostitute</a:t>
          </a:r>
        </a:p>
      </dsp:txBody>
      <dsp:txXfrm>
        <a:off x="2187962" y="217769"/>
        <a:ext cx="2755453" cy="297272"/>
      </dsp:txXfrm>
    </dsp:sp>
    <dsp:sp modelId="{CE0AB294-2092-4204-B7E4-1F31C7F863C7}">
      <dsp:nvSpPr>
        <dsp:cNvPr id="0" name=""/>
        <dsp:cNvSpPr/>
      </dsp:nvSpPr>
      <dsp:spPr>
        <a:xfrm>
          <a:off x="0" y="4236048"/>
          <a:ext cx="3505158" cy="343599"/>
        </a:xfrm>
        <a:prstGeom prst="roundRect">
          <a:avLst/>
        </a:prstGeom>
        <a:solidFill>
          <a:schemeClr val="accent2">
            <a:lumMod val="20000"/>
            <a:lumOff val="80000"/>
            <a:alpha val="9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t>Punter</a:t>
          </a:r>
        </a:p>
      </dsp:txBody>
      <dsp:txXfrm>
        <a:off x="16773" y="4252821"/>
        <a:ext cx="3471612" cy="310053"/>
      </dsp:txXfrm>
    </dsp:sp>
    <dsp:sp modelId="{A5593EF5-B5FE-4DB5-9EFF-62004EF0CA76}">
      <dsp:nvSpPr>
        <dsp:cNvPr id="0" name=""/>
        <dsp:cNvSpPr/>
      </dsp:nvSpPr>
      <dsp:spPr>
        <a:xfrm>
          <a:off x="4344850" y="4213743"/>
          <a:ext cx="3505158" cy="337733"/>
        </a:xfrm>
        <a:prstGeom prst="roundRect">
          <a:avLst/>
        </a:prstGeom>
        <a:solidFill>
          <a:schemeClr val="accent2">
            <a:lumMod val="20000"/>
            <a:lumOff val="80000"/>
            <a:alpha val="9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t>Pimp</a:t>
          </a:r>
        </a:p>
      </dsp:txBody>
      <dsp:txXfrm>
        <a:off x="4361337" y="4230230"/>
        <a:ext cx="3472184" cy="304759"/>
      </dsp:txXfrm>
    </dsp:sp>
    <dsp:sp modelId="{AE0F8050-2A21-41CA-849C-01843F5C690D}">
      <dsp:nvSpPr>
        <dsp:cNvPr id="0" name=""/>
        <dsp:cNvSpPr/>
      </dsp:nvSpPr>
      <dsp:spPr>
        <a:xfrm>
          <a:off x="2215572" y="669076"/>
          <a:ext cx="2765079" cy="334521"/>
        </a:xfrm>
        <a:prstGeom prst="roundRect">
          <a:avLst/>
        </a:prstGeom>
        <a:solidFill>
          <a:schemeClr val="accent2">
            <a:lumMod val="40000"/>
            <a:lumOff val="60000"/>
            <a:alpha val="9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kern="1200" dirty="0"/>
            <a:t>Abused Child</a:t>
          </a:r>
        </a:p>
      </dsp:txBody>
      <dsp:txXfrm>
        <a:off x="2231902" y="685406"/>
        <a:ext cx="2732419" cy="301861"/>
      </dsp:txXfrm>
    </dsp:sp>
    <dsp:sp modelId="{94F08340-62BA-4D0D-81C3-525BB60EBA8A}">
      <dsp:nvSpPr>
        <dsp:cNvPr id="0" name=""/>
        <dsp:cNvSpPr/>
      </dsp:nvSpPr>
      <dsp:spPr>
        <a:xfrm>
          <a:off x="0" y="4578514"/>
          <a:ext cx="3505158" cy="349089"/>
        </a:xfrm>
        <a:prstGeom prst="roundRect">
          <a:avLst/>
        </a:prstGeom>
        <a:solidFill>
          <a:schemeClr val="accent2">
            <a:lumMod val="40000"/>
            <a:lumOff val="60000"/>
            <a:alpha val="9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kern="1200" dirty="0"/>
            <a:t>Sex Offender</a:t>
          </a:r>
        </a:p>
      </dsp:txBody>
      <dsp:txXfrm>
        <a:off x="17041" y="4595555"/>
        <a:ext cx="3471076" cy="315007"/>
      </dsp:txXfrm>
    </dsp:sp>
    <dsp:sp modelId="{A5B7AFF5-8F45-40AF-93FC-FC4D86791E03}">
      <dsp:nvSpPr>
        <dsp:cNvPr id="0" name=""/>
        <dsp:cNvSpPr/>
      </dsp:nvSpPr>
      <dsp:spPr>
        <a:xfrm>
          <a:off x="4345300" y="4512221"/>
          <a:ext cx="3505158" cy="392773"/>
        </a:xfrm>
        <a:prstGeom prst="roundRect">
          <a:avLst/>
        </a:prstGeom>
        <a:solidFill>
          <a:schemeClr val="accent2">
            <a:lumMod val="40000"/>
            <a:lumOff val="60000"/>
            <a:alpha val="9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kern="1200" dirty="0"/>
            <a:t>Abusing Adult</a:t>
          </a:r>
        </a:p>
      </dsp:txBody>
      <dsp:txXfrm>
        <a:off x="4364474" y="4531395"/>
        <a:ext cx="3466810" cy="354425"/>
      </dsp:txXfrm>
    </dsp:sp>
    <dsp:sp modelId="{30521AEF-8F64-45CE-8E7D-45DD804BB1C5}">
      <dsp:nvSpPr>
        <dsp:cNvPr id="0" name=""/>
        <dsp:cNvSpPr/>
      </dsp:nvSpPr>
      <dsp:spPr>
        <a:xfrm>
          <a:off x="2245085" y="1176903"/>
          <a:ext cx="2706052" cy="377723"/>
        </a:xfrm>
        <a:prstGeom prst="roundRect">
          <a:avLst/>
        </a:prstGeom>
        <a:solidFill>
          <a:schemeClr val="accent2">
            <a:lumMod val="60000"/>
            <a:lumOff val="40000"/>
            <a:alpha val="9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kern="1200" dirty="0"/>
            <a:t>Girlfriend</a:t>
          </a:r>
        </a:p>
      </dsp:txBody>
      <dsp:txXfrm>
        <a:off x="2263524" y="1195342"/>
        <a:ext cx="2669174" cy="340845"/>
      </dsp:txXfrm>
    </dsp:sp>
    <dsp:sp modelId="{97726370-35CF-4923-B478-138BF9CD0E8A}">
      <dsp:nvSpPr>
        <dsp:cNvPr id="0" name=""/>
        <dsp:cNvSpPr/>
      </dsp:nvSpPr>
      <dsp:spPr>
        <a:xfrm>
          <a:off x="0" y="4913677"/>
          <a:ext cx="3505158" cy="381312"/>
        </a:xfrm>
        <a:prstGeom prst="roundRect">
          <a:avLst/>
        </a:prstGeom>
        <a:solidFill>
          <a:schemeClr val="accent2">
            <a:lumMod val="60000"/>
            <a:lumOff val="40000"/>
            <a:alpha val="9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kern="1200" dirty="0"/>
            <a:t>His Friend(s)</a:t>
          </a:r>
        </a:p>
      </dsp:txBody>
      <dsp:txXfrm>
        <a:off x="18614" y="4932291"/>
        <a:ext cx="3467930" cy="344084"/>
      </dsp:txXfrm>
    </dsp:sp>
    <dsp:sp modelId="{4C8BC266-2EC3-475B-8603-53D327838183}">
      <dsp:nvSpPr>
        <dsp:cNvPr id="0" name=""/>
        <dsp:cNvSpPr/>
      </dsp:nvSpPr>
      <dsp:spPr>
        <a:xfrm>
          <a:off x="4339943" y="4886172"/>
          <a:ext cx="3505158" cy="380617"/>
        </a:xfrm>
        <a:prstGeom prst="roundRect">
          <a:avLst/>
        </a:prstGeom>
        <a:solidFill>
          <a:schemeClr val="accent2">
            <a:lumMod val="60000"/>
            <a:lumOff val="40000"/>
            <a:alpha val="9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kern="1200" dirty="0"/>
            <a:t>Boyfriend</a:t>
          </a:r>
        </a:p>
      </dsp:txBody>
      <dsp:txXfrm>
        <a:off x="4358523" y="4904752"/>
        <a:ext cx="3467998" cy="343457"/>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F84F090-3C2C-4136-AEB2-A40576F5E2C3}">
      <dsp:nvSpPr>
        <dsp:cNvPr id="0" name=""/>
        <dsp:cNvSpPr/>
      </dsp:nvSpPr>
      <dsp:spPr>
        <a:xfrm>
          <a:off x="750674" y="569"/>
          <a:ext cx="4292500" cy="2575500"/>
        </a:xfrm>
        <a:prstGeom prst="rect">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Abuse through exchange of sexual activity for some form of payment</a:t>
          </a:r>
        </a:p>
      </dsp:txBody>
      <dsp:txXfrm>
        <a:off x="750674" y="569"/>
        <a:ext cx="4292500" cy="2575500"/>
      </dsp:txXfrm>
    </dsp:sp>
    <dsp:sp modelId="{CC027BDD-6035-4C3E-B462-29A1C403C85E}">
      <dsp:nvSpPr>
        <dsp:cNvPr id="0" name=""/>
        <dsp:cNvSpPr/>
      </dsp:nvSpPr>
      <dsp:spPr>
        <a:xfrm>
          <a:off x="5472425" y="569"/>
          <a:ext cx="4292500" cy="2575500"/>
        </a:xfrm>
        <a:prstGeom prst="rect">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Abuse through the production of indecent images  &amp;/or any other indecent material involving children whether photographs, films or other technologies</a:t>
          </a:r>
        </a:p>
      </dsp:txBody>
      <dsp:txXfrm>
        <a:off x="5472425" y="569"/>
        <a:ext cx="4292500" cy="2575500"/>
      </dsp:txXfrm>
    </dsp:sp>
    <dsp:sp modelId="{3347E163-949D-440C-8544-DD2697552677}">
      <dsp:nvSpPr>
        <dsp:cNvPr id="0" name=""/>
        <dsp:cNvSpPr/>
      </dsp:nvSpPr>
      <dsp:spPr>
        <a:xfrm>
          <a:off x="750674" y="3005320"/>
          <a:ext cx="4292500" cy="2227807"/>
        </a:xfrm>
        <a:prstGeom prst="rect">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Abuse through grooming whether via direct contact or the use of technologies such as mobile phones &amp; the internet</a:t>
          </a:r>
        </a:p>
      </dsp:txBody>
      <dsp:txXfrm>
        <a:off x="750674" y="3005320"/>
        <a:ext cx="4292500" cy="2227807"/>
      </dsp:txXfrm>
    </dsp:sp>
    <dsp:sp modelId="{7433980A-699C-4993-A85B-B59A307108D0}">
      <dsp:nvSpPr>
        <dsp:cNvPr id="0" name=""/>
        <dsp:cNvSpPr/>
      </dsp:nvSpPr>
      <dsp:spPr>
        <a:xfrm>
          <a:off x="5472425" y="3025756"/>
          <a:ext cx="4292500" cy="2186934"/>
        </a:xfrm>
        <a:prstGeom prst="rect">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Abuse through trafficking for sexual purposes</a:t>
          </a:r>
        </a:p>
      </dsp:txBody>
      <dsp:txXfrm>
        <a:off x="5472425" y="3025756"/>
        <a:ext cx="4292500" cy="2186934"/>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AA415AA-1F80-487C-87A7-B8A8AB69F9F4}">
      <dsp:nvSpPr>
        <dsp:cNvPr id="0" name=""/>
        <dsp:cNvSpPr/>
      </dsp:nvSpPr>
      <dsp:spPr>
        <a:xfrm>
          <a:off x="617" y="1179070"/>
          <a:ext cx="2657648" cy="3189177"/>
        </a:xfrm>
        <a:prstGeom prst="roundRect">
          <a:avLst>
            <a:gd name="adj" fmla="val 500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102870" rIns="133350" bIns="0" numCol="1" spcCol="1270" anchor="t" anchorCtr="0">
          <a:noAutofit/>
        </a:bodyPr>
        <a:lstStyle/>
        <a:p>
          <a:pPr marL="0" lvl="0" indent="0" algn="r" defTabSz="1333500">
            <a:lnSpc>
              <a:spcPct val="90000"/>
            </a:lnSpc>
            <a:spcBef>
              <a:spcPct val="0"/>
            </a:spcBef>
            <a:spcAft>
              <a:spcPct val="35000"/>
            </a:spcAft>
            <a:buNone/>
          </a:pPr>
          <a:endParaRPr lang="en-US" sz="3000" kern="1200" dirty="0"/>
        </a:p>
      </dsp:txBody>
      <dsp:txXfrm rot="16200000">
        <a:off x="-1041180" y="2220868"/>
        <a:ext cx="2615125" cy="531529"/>
      </dsp:txXfrm>
    </dsp:sp>
    <dsp:sp modelId="{41EC3CDC-8D58-44A5-BB3D-9B1740730260}">
      <dsp:nvSpPr>
        <dsp:cNvPr id="0" name=""/>
        <dsp:cNvSpPr/>
      </dsp:nvSpPr>
      <dsp:spPr>
        <a:xfrm>
          <a:off x="532147" y="1179070"/>
          <a:ext cx="1979947" cy="3189177"/>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0" tIns="96012" rIns="0" bIns="0" numCol="1" spcCol="1270" anchor="t" anchorCtr="0">
          <a:noAutofit/>
        </a:bodyPr>
        <a:lstStyle/>
        <a:p>
          <a:pPr marL="0" lvl="0" indent="0" algn="l" defTabSz="1244600">
            <a:lnSpc>
              <a:spcPct val="90000"/>
            </a:lnSpc>
            <a:spcBef>
              <a:spcPct val="0"/>
            </a:spcBef>
            <a:spcAft>
              <a:spcPct val="35000"/>
            </a:spcAft>
            <a:buNone/>
          </a:pPr>
          <a:r>
            <a:rPr lang="en-US" sz="2800" kern="1200" dirty="0">
              <a:solidFill>
                <a:schemeClr val="tx1"/>
              </a:solidFill>
            </a:rPr>
            <a:t>The Children Act 2004 defines a child as under  18 years</a:t>
          </a:r>
        </a:p>
      </dsp:txBody>
      <dsp:txXfrm>
        <a:off x="532147" y="1179070"/>
        <a:ext cx="1979947" cy="3189177"/>
      </dsp:txXfrm>
    </dsp:sp>
    <dsp:sp modelId="{7788FF8B-5CF0-4AC5-9303-653081A87052}">
      <dsp:nvSpPr>
        <dsp:cNvPr id="0" name=""/>
        <dsp:cNvSpPr/>
      </dsp:nvSpPr>
      <dsp:spPr>
        <a:xfrm>
          <a:off x="2751283" y="1179070"/>
          <a:ext cx="2657648" cy="3189177"/>
        </a:xfrm>
        <a:prstGeom prst="roundRect">
          <a:avLst>
            <a:gd name="adj" fmla="val 5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102870" rIns="133350" bIns="0" numCol="1" spcCol="1270" anchor="t" anchorCtr="0">
          <a:noAutofit/>
        </a:bodyPr>
        <a:lstStyle/>
        <a:p>
          <a:pPr marL="0" lvl="0" indent="0" algn="r" defTabSz="1333500">
            <a:lnSpc>
              <a:spcPct val="90000"/>
            </a:lnSpc>
            <a:spcBef>
              <a:spcPct val="0"/>
            </a:spcBef>
            <a:spcAft>
              <a:spcPct val="35000"/>
            </a:spcAft>
            <a:buNone/>
          </a:pPr>
          <a:endParaRPr lang="en-US" sz="3000" kern="1200" dirty="0"/>
        </a:p>
      </dsp:txBody>
      <dsp:txXfrm rot="16200000">
        <a:off x="1709485" y="2220868"/>
        <a:ext cx="2615125" cy="531529"/>
      </dsp:txXfrm>
    </dsp:sp>
    <dsp:sp modelId="{E8C5D5C9-C8BE-4D1F-8FA6-F0A61838B2B6}">
      <dsp:nvSpPr>
        <dsp:cNvPr id="0" name=""/>
        <dsp:cNvSpPr/>
      </dsp:nvSpPr>
      <dsp:spPr>
        <a:xfrm rot="5400000">
          <a:off x="2530114" y="3715074"/>
          <a:ext cx="468913" cy="398647"/>
        </a:xfrm>
        <a:prstGeom prst="flowChartExtract">
          <a:avLst/>
        </a:prstGeom>
        <a:solidFill>
          <a:schemeClr val="accent2">
            <a:lumMod val="75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sp>
    <dsp:sp modelId="{72691421-AF71-4501-9B09-6F6C8158BE36}">
      <dsp:nvSpPr>
        <dsp:cNvPr id="0" name=""/>
        <dsp:cNvSpPr/>
      </dsp:nvSpPr>
      <dsp:spPr>
        <a:xfrm>
          <a:off x="3282813" y="1179070"/>
          <a:ext cx="1979947" cy="3189177"/>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0" tIns="96012" rIns="0" bIns="0" numCol="1" spcCol="1270" anchor="t" anchorCtr="0">
          <a:noAutofit/>
        </a:bodyPr>
        <a:lstStyle/>
        <a:p>
          <a:pPr marL="0" lvl="0" indent="0" algn="l" defTabSz="1244600">
            <a:lnSpc>
              <a:spcPct val="90000"/>
            </a:lnSpc>
            <a:spcBef>
              <a:spcPct val="0"/>
            </a:spcBef>
            <a:spcAft>
              <a:spcPct val="35000"/>
            </a:spcAft>
            <a:buNone/>
          </a:pPr>
          <a:r>
            <a:rPr lang="en-US" sz="2800" kern="1200" dirty="0">
              <a:solidFill>
                <a:schemeClr val="tx1"/>
              </a:solidFill>
            </a:rPr>
            <a:t>Children over 16 years can consent to sex</a:t>
          </a:r>
        </a:p>
      </dsp:txBody>
      <dsp:txXfrm>
        <a:off x="3282813" y="1179070"/>
        <a:ext cx="1979947" cy="3189177"/>
      </dsp:txXfrm>
    </dsp:sp>
    <dsp:sp modelId="{4F6575B2-D2B7-4E62-A6EB-7215D8BD00A1}">
      <dsp:nvSpPr>
        <dsp:cNvPr id="0" name=""/>
        <dsp:cNvSpPr/>
      </dsp:nvSpPr>
      <dsp:spPr>
        <a:xfrm>
          <a:off x="5501949" y="1179070"/>
          <a:ext cx="2657648" cy="3189177"/>
        </a:xfrm>
        <a:prstGeom prst="roundRect">
          <a:avLst>
            <a:gd name="adj" fmla="val 5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102870" rIns="133350" bIns="0" numCol="1" spcCol="1270" anchor="t" anchorCtr="0">
          <a:noAutofit/>
        </a:bodyPr>
        <a:lstStyle/>
        <a:p>
          <a:pPr marL="0" lvl="0" indent="0" algn="r" defTabSz="1333500">
            <a:lnSpc>
              <a:spcPct val="90000"/>
            </a:lnSpc>
            <a:spcBef>
              <a:spcPct val="0"/>
            </a:spcBef>
            <a:spcAft>
              <a:spcPct val="35000"/>
            </a:spcAft>
            <a:buNone/>
          </a:pPr>
          <a:endParaRPr lang="en-US" sz="3000" kern="1200" dirty="0"/>
        </a:p>
      </dsp:txBody>
      <dsp:txXfrm rot="16200000">
        <a:off x="4460151" y="2220868"/>
        <a:ext cx="2615125" cy="531529"/>
      </dsp:txXfrm>
    </dsp:sp>
    <dsp:sp modelId="{BC08DDB7-1ECB-421C-8677-4B7693C96E17}">
      <dsp:nvSpPr>
        <dsp:cNvPr id="0" name=""/>
        <dsp:cNvSpPr/>
      </dsp:nvSpPr>
      <dsp:spPr>
        <a:xfrm rot="5400000">
          <a:off x="5280780" y="3715074"/>
          <a:ext cx="468913" cy="398647"/>
        </a:xfrm>
        <a:prstGeom prst="flowChartExtract">
          <a:avLst/>
        </a:prstGeom>
        <a:solidFill>
          <a:schemeClr val="accent2">
            <a:lumMod val="75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sp>
    <dsp:sp modelId="{F3FF533A-0A61-45B8-A513-9BDC5C0A884B}">
      <dsp:nvSpPr>
        <dsp:cNvPr id="0" name=""/>
        <dsp:cNvSpPr/>
      </dsp:nvSpPr>
      <dsp:spPr>
        <a:xfrm>
          <a:off x="6033478" y="1179070"/>
          <a:ext cx="1979947" cy="3189177"/>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0" tIns="96012" rIns="0" bIns="0" numCol="1" spcCol="1270" anchor="t" anchorCtr="0">
          <a:noAutofit/>
        </a:bodyPr>
        <a:lstStyle/>
        <a:p>
          <a:pPr marL="0" lvl="0" indent="0" algn="l" defTabSz="1244600">
            <a:lnSpc>
              <a:spcPct val="90000"/>
            </a:lnSpc>
            <a:spcBef>
              <a:spcPct val="0"/>
            </a:spcBef>
            <a:spcAft>
              <a:spcPct val="35000"/>
            </a:spcAft>
            <a:buNone/>
          </a:pPr>
          <a:r>
            <a:rPr lang="en-US" sz="2800" kern="1200" dirty="0">
              <a:solidFill>
                <a:schemeClr val="tx1"/>
              </a:solidFill>
            </a:rPr>
            <a:t>If under 18 years &amp; involved in CSE, a child cannot give consent to their own abuse</a:t>
          </a:r>
        </a:p>
      </dsp:txBody>
      <dsp:txXfrm>
        <a:off x="6033478" y="1179070"/>
        <a:ext cx="1979947" cy="3189177"/>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B2084D5-1CA6-4014-8248-91C0D8A73652}">
      <dsp:nvSpPr>
        <dsp:cNvPr id="0" name=""/>
        <dsp:cNvSpPr/>
      </dsp:nvSpPr>
      <dsp:spPr>
        <a:xfrm>
          <a:off x="3376958" y="337"/>
          <a:ext cx="6309360" cy="1316584"/>
        </a:xfrm>
        <a:prstGeom prst="rightArrow">
          <a:avLst>
            <a:gd name="adj1" fmla="val 75000"/>
            <a:gd name="adj2" fmla="val 50000"/>
          </a:avLst>
        </a:prstGeom>
        <a:solidFill>
          <a:schemeClr val="accent2">
            <a:lumMod val="20000"/>
            <a:lumOff val="80000"/>
            <a:alpha val="90000"/>
          </a:schemeClr>
        </a:solidFill>
        <a:ln w="12700" cap="flat" cmpd="sng" algn="ctr">
          <a:solidFill>
            <a:schemeClr val="tx1">
              <a:alpha val="9000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5240" tIns="15240" rIns="15240" bIns="15240" numCol="1" spcCol="1270" anchor="t" anchorCtr="0">
          <a:noAutofit/>
        </a:bodyPr>
        <a:lstStyle/>
        <a:p>
          <a:pPr marL="228600" lvl="1" indent="-228600" algn="l" defTabSz="1066800">
            <a:lnSpc>
              <a:spcPct val="90000"/>
            </a:lnSpc>
            <a:spcBef>
              <a:spcPct val="0"/>
            </a:spcBef>
            <a:spcAft>
              <a:spcPct val="15000"/>
            </a:spcAft>
            <a:buChar char="•"/>
          </a:pPr>
          <a:r>
            <a:rPr lang="en-US" sz="2400" kern="1200" dirty="0"/>
            <a:t>63,000 recorded sexual offences against children in 2016/2017, the highest number in the last decade</a:t>
          </a:r>
        </a:p>
      </dsp:txBody>
      <dsp:txXfrm>
        <a:off x="3376958" y="164910"/>
        <a:ext cx="5815641" cy="987438"/>
      </dsp:txXfrm>
    </dsp:sp>
    <dsp:sp modelId="{91E7F6D3-9C4C-4BAF-B0B3-34377F993BC5}">
      <dsp:nvSpPr>
        <dsp:cNvPr id="0" name=""/>
        <dsp:cNvSpPr/>
      </dsp:nvSpPr>
      <dsp:spPr>
        <a:xfrm>
          <a:off x="829281" y="337"/>
          <a:ext cx="2547677" cy="1316584"/>
        </a:xfrm>
        <a:prstGeom prst="roundRect">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53340" rIns="106680" bIns="53340" numCol="1" spcCol="1270" anchor="ctr" anchorCtr="0">
          <a:noAutofit/>
        </a:bodyPr>
        <a:lstStyle/>
        <a:p>
          <a:pPr marL="0" lvl="0" indent="0" algn="ctr" defTabSz="1244600">
            <a:lnSpc>
              <a:spcPct val="90000"/>
            </a:lnSpc>
            <a:spcBef>
              <a:spcPct val="0"/>
            </a:spcBef>
            <a:spcAft>
              <a:spcPct val="35000"/>
            </a:spcAft>
            <a:buNone/>
          </a:pPr>
          <a:r>
            <a:rPr lang="en-US" sz="2800" kern="1200" dirty="0">
              <a:solidFill>
                <a:schemeClr val="tx1"/>
              </a:solidFill>
            </a:rPr>
            <a:t>NSPCC Research</a:t>
          </a:r>
        </a:p>
      </dsp:txBody>
      <dsp:txXfrm>
        <a:off x="893551" y="64607"/>
        <a:ext cx="2419137" cy="1188044"/>
      </dsp:txXfrm>
    </dsp:sp>
    <dsp:sp modelId="{635DA95C-F8B8-4A04-B44C-DF3CCC6B423F}">
      <dsp:nvSpPr>
        <dsp:cNvPr id="0" name=""/>
        <dsp:cNvSpPr/>
      </dsp:nvSpPr>
      <dsp:spPr>
        <a:xfrm>
          <a:off x="3376958" y="1448580"/>
          <a:ext cx="6309360" cy="1316584"/>
        </a:xfrm>
        <a:prstGeom prst="rightArrow">
          <a:avLst>
            <a:gd name="adj1" fmla="val 75000"/>
            <a:gd name="adj2" fmla="val 50000"/>
          </a:avLst>
        </a:prstGeom>
        <a:solidFill>
          <a:schemeClr val="accent2">
            <a:lumMod val="20000"/>
            <a:lumOff val="80000"/>
            <a:alpha val="90000"/>
          </a:schemeClr>
        </a:solidFill>
        <a:ln w="12700" cap="flat" cmpd="sng" algn="ctr">
          <a:solidFill>
            <a:schemeClr val="tx1">
              <a:alpha val="9000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5240" tIns="15240" rIns="15240" bIns="15240" numCol="1" spcCol="1270" anchor="t" anchorCtr="0">
          <a:noAutofit/>
        </a:bodyPr>
        <a:lstStyle/>
        <a:p>
          <a:pPr marL="228600" lvl="1" indent="-228600" algn="l" defTabSz="1066800">
            <a:lnSpc>
              <a:spcPct val="90000"/>
            </a:lnSpc>
            <a:spcBef>
              <a:spcPct val="0"/>
            </a:spcBef>
            <a:spcAft>
              <a:spcPct val="15000"/>
            </a:spcAft>
            <a:buChar char="•"/>
          </a:pPr>
          <a:r>
            <a:rPr lang="en-US" sz="2400" kern="1200" dirty="0"/>
            <a:t>As per March 2017,</a:t>
          </a:r>
          <a:r>
            <a:rPr lang="en-US" sz="2400" b="1" i="1" u="sng" kern="1200" dirty="0"/>
            <a:t> 55,291 </a:t>
          </a:r>
          <a:r>
            <a:rPr lang="en-US" sz="2400" kern="1200" dirty="0"/>
            <a:t>sex offenders were required to register within England &amp; Wales</a:t>
          </a:r>
        </a:p>
      </dsp:txBody>
      <dsp:txXfrm>
        <a:off x="3376958" y="1613153"/>
        <a:ext cx="5815641" cy="987438"/>
      </dsp:txXfrm>
    </dsp:sp>
    <dsp:sp modelId="{65F234EE-AB99-4D3E-8198-DCEE498E3960}">
      <dsp:nvSpPr>
        <dsp:cNvPr id="0" name=""/>
        <dsp:cNvSpPr/>
      </dsp:nvSpPr>
      <dsp:spPr>
        <a:xfrm>
          <a:off x="829281" y="1448580"/>
          <a:ext cx="2547677" cy="1316584"/>
        </a:xfrm>
        <a:prstGeom prst="roundRect">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53340" rIns="106680" bIns="53340" numCol="1" spcCol="1270" anchor="ctr" anchorCtr="0">
          <a:noAutofit/>
        </a:bodyPr>
        <a:lstStyle/>
        <a:p>
          <a:pPr marL="0" lvl="0" indent="0" algn="ctr" defTabSz="1244600">
            <a:lnSpc>
              <a:spcPct val="90000"/>
            </a:lnSpc>
            <a:spcBef>
              <a:spcPct val="0"/>
            </a:spcBef>
            <a:spcAft>
              <a:spcPct val="35000"/>
            </a:spcAft>
            <a:buNone/>
          </a:pPr>
          <a:r>
            <a:rPr lang="en-US" sz="2800" kern="1200" dirty="0">
              <a:solidFill>
                <a:schemeClr val="tx1"/>
              </a:solidFill>
            </a:rPr>
            <a:t>Some Statistics</a:t>
          </a:r>
        </a:p>
      </dsp:txBody>
      <dsp:txXfrm>
        <a:off x="893551" y="1512850"/>
        <a:ext cx="2419137" cy="1188044"/>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B2084D5-1CA6-4014-8248-91C0D8A73652}">
      <dsp:nvSpPr>
        <dsp:cNvPr id="0" name=""/>
        <dsp:cNvSpPr/>
      </dsp:nvSpPr>
      <dsp:spPr>
        <a:xfrm>
          <a:off x="3337613" y="337"/>
          <a:ext cx="6208628" cy="1316584"/>
        </a:xfrm>
        <a:prstGeom prst="rightArrow">
          <a:avLst>
            <a:gd name="adj1" fmla="val 75000"/>
            <a:gd name="adj2" fmla="val 50000"/>
          </a:avLst>
        </a:prstGeom>
        <a:solidFill>
          <a:schemeClr val="accent2">
            <a:lumMod val="20000"/>
            <a:lumOff val="80000"/>
            <a:alpha val="90000"/>
          </a:schemeClr>
        </a:solidFill>
        <a:ln w="12700" cap="flat" cmpd="sng" algn="ctr">
          <a:solidFill>
            <a:schemeClr val="tx1">
              <a:alpha val="9000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5240" tIns="15240" rIns="15240" bIns="15240" numCol="1" spcCol="1270" anchor="t" anchorCtr="0">
          <a:noAutofit/>
        </a:bodyPr>
        <a:lstStyle/>
        <a:p>
          <a:pPr marL="228600" lvl="1" indent="-228600" algn="l" defTabSz="1066800">
            <a:lnSpc>
              <a:spcPct val="90000"/>
            </a:lnSpc>
            <a:spcBef>
              <a:spcPct val="0"/>
            </a:spcBef>
            <a:spcAft>
              <a:spcPct val="15000"/>
            </a:spcAft>
            <a:buChar char="•"/>
          </a:pPr>
          <a:r>
            <a:rPr lang="en-US" sz="2400" kern="1200" dirty="0"/>
            <a:t>A person who holds a long-term sexual interest in children under 11 years of age</a:t>
          </a:r>
        </a:p>
      </dsp:txBody>
      <dsp:txXfrm>
        <a:off x="3337613" y="164910"/>
        <a:ext cx="5714909" cy="987438"/>
      </dsp:txXfrm>
    </dsp:sp>
    <dsp:sp modelId="{91E7F6D3-9C4C-4BAF-B0B3-34377F993BC5}">
      <dsp:nvSpPr>
        <dsp:cNvPr id="0" name=""/>
        <dsp:cNvSpPr/>
      </dsp:nvSpPr>
      <dsp:spPr>
        <a:xfrm>
          <a:off x="801471" y="337"/>
          <a:ext cx="2536141" cy="1316584"/>
        </a:xfrm>
        <a:prstGeom prst="roundRect">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53340" rIns="106680" bIns="53340" numCol="1" spcCol="1270" anchor="ctr" anchorCtr="0">
          <a:noAutofit/>
        </a:bodyPr>
        <a:lstStyle/>
        <a:p>
          <a:pPr marL="0" lvl="0" indent="0" algn="ctr" defTabSz="1244600">
            <a:lnSpc>
              <a:spcPct val="90000"/>
            </a:lnSpc>
            <a:spcBef>
              <a:spcPct val="0"/>
            </a:spcBef>
            <a:spcAft>
              <a:spcPct val="35000"/>
            </a:spcAft>
            <a:buNone/>
          </a:pPr>
          <a:r>
            <a:rPr lang="en-US" sz="2800" kern="1200" dirty="0" err="1">
              <a:solidFill>
                <a:schemeClr val="tx1"/>
              </a:solidFill>
            </a:rPr>
            <a:t>Paedophile</a:t>
          </a:r>
          <a:endParaRPr lang="en-US" sz="2800" kern="1200" dirty="0">
            <a:solidFill>
              <a:schemeClr val="tx1"/>
            </a:solidFill>
          </a:endParaRPr>
        </a:p>
      </dsp:txBody>
      <dsp:txXfrm>
        <a:off x="865741" y="64607"/>
        <a:ext cx="2407601" cy="1188044"/>
      </dsp:txXfrm>
    </dsp:sp>
    <dsp:sp modelId="{635DA95C-F8B8-4A04-B44C-DF3CCC6B423F}">
      <dsp:nvSpPr>
        <dsp:cNvPr id="0" name=""/>
        <dsp:cNvSpPr/>
      </dsp:nvSpPr>
      <dsp:spPr>
        <a:xfrm>
          <a:off x="3337634" y="1448580"/>
          <a:ext cx="6208628" cy="1316584"/>
        </a:xfrm>
        <a:prstGeom prst="rightArrow">
          <a:avLst>
            <a:gd name="adj1" fmla="val 75000"/>
            <a:gd name="adj2" fmla="val 50000"/>
          </a:avLst>
        </a:prstGeom>
        <a:solidFill>
          <a:schemeClr val="accent2">
            <a:lumMod val="20000"/>
            <a:lumOff val="80000"/>
            <a:alpha val="90000"/>
          </a:schemeClr>
        </a:solidFill>
        <a:ln w="12700" cap="flat" cmpd="sng" algn="ctr">
          <a:solidFill>
            <a:schemeClr val="tx1">
              <a:alpha val="9000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5240" tIns="15240" rIns="15240" bIns="15240" numCol="1" spcCol="1270" anchor="t" anchorCtr="0">
          <a:noAutofit/>
        </a:bodyPr>
        <a:lstStyle/>
        <a:p>
          <a:pPr marL="228600" lvl="1" indent="-228600" algn="l" defTabSz="1066800">
            <a:lnSpc>
              <a:spcPct val="90000"/>
            </a:lnSpc>
            <a:spcBef>
              <a:spcPct val="0"/>
            </a:spcBef>
            <a:spcAft>
              <a:spcPct val="15000"/>
            </a:spcAft>
            <a:buChar char="•"/>
          </a:pPr>
          <a:r>
            <a:rPr lang="en-US" sz="2400" kern="1200" dirty="0"/>
            <a:t>A person who has a sexual interest in children over 11 years of age</a:t>
          </a:r>
        </a:p>
      </dsp:txBody>
      <dsp:txXfrm>
        <a:off x="3337634" y="1613153"/>
        <a:ext cx="5714909" cy="987438"/>
      </dsp:txXfrm>
    </dsp:sp>
    <dsp:sp modelId="{65F234EE-AB99-4D3E-8198-DCEE498E3960}">
      <dsp:nvSpPr>
        <dsp:cNvPr id="0" name=""/>
        <dsp:cNvSpPr/>
      </dsp:nvSpPr>
      <dsp:spPr>
        <a:xfrm>
          <a:off x="801451" y="1448580"/>
          <a:ext cx="2536183" cy="1316584"/>
        </a:xfrm>
        <a:prstGeom prst="roundRect">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53340" rIns="106680" bIns="53340" numCol="1" spcCol="1270" anchor="ctr" anchorCtr="0">
          <a:noAutofit/>
        </a:bodyPr>
        <a:lstStyle/>
        <a:p>
          <a:pPr marL="0" lvl="0" indent="0" algn="ctr" defTabSz="1244600">
            <a:lnSpc>
              <a:spcPct val="90000"/>
            </a:lnSpc>
            <a:spcBef>
              <a:spcPct val="0"/>
            </a:spcBef>
            <a:spcAft>
              <a:spcPct val="35000"/>
            </a:spcAft>
            <a:buNone/>
          </a:pPr>
          <a:r>
            <a:rPr lang="en-US" sz="2800" kern="1200" dirty="0" err="1">
              <a:solidFill>
                <a:schemeClr val="tx1"/>
              </a:solidFill>
            </a:rPr>
            <a:t>Haebophile</a:t>
          </a:r>
          <a:endParaRPr lang="en-US" sz="2800" kern="1200" dirty="0">
            <a:solidFill>
              <a:schemeClr val="tx1"/>
            </a:solidFill>
          </a:endParaRPr>
        </a:p>
      </dsp:txBody>
      <dsp:txXfrm>
        <a:off x="865721" y="1512850"/>
        <a:ext cx="2407643" cy="1188044"/>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3B3F5DF-E6F2-4C47-A23F-9C5CECAC23EF}">
      <dsp:nvSpPr>
        <dsp:cNvPr id="0" name=""/>
        <dsp:cNvSpPr/>
      </dsp:nvSpPr>
      <dsp:spPr>
        <a:xfrm rot="5400000">
          <a:off x="-374328" y="1438591"/>
          <a:ext cx="1654072" cy="199667"/>
        </a:xfrm>
        <a:prstGeom prst="rect">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sp>
    <dsp:sp modelId="{3A3E96F2-C89B-4592-8AFF-A738D506B15C}">
      <dsp:nvSpPr>
        <dsp:cNvPr id="0" name=""/>
        <dsp:cNvSpPr/>
      </dsp:nvSpPr>
      <dsp:spPr>
        <a:xfrm>
          <a:off x="4087" y="379875"/>
          <a:ext cx="2218531" cy="1331118"/>
        </a:xfrm>
        <a:prstGeom prst="roundRect">
          <a:avLst>
            <a:gd name="adj" fmla="val 1000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Chaotic or dysfunctional household</a:t>
          </a:r>
        </a:p>
      </dsp:txBody>
      <dsp:txXfrm>
        <a:off x="43074" y="418862"/>
        <a:ext cx="2140557" cy="1253144"/>
      </dsp:txXfrm>
    </dsp:sp>
    <dsp:sp modelId="{ED37C0C2-4849-4AE8-8016-81C2DBC88CF6}">
      <dsp:nvSpPr>
        <dsp:cNvPr id="0" name=""/>
        <dsp:cNvSpPr/>
      </dsp:nvSpPr>
      <dsp:spPr>
        <a:xfrm rot="5400000">
          <a:off x="-374328" y="3102489"/>
          <a:ext cx="1654072" cy="199667"/>
        </a:xfrm>
        <a:prstGeom prst="rect">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sp>
    <dsp:sp modelId="{EF59791F-3242-45F3-A7D8-DA688EBEE295}">
      <dsp:nvSpPr>
        <dsp:cNvPr id="0" name=""/>
        <dsp:cNvSpPr/>
      </dsp:nvSpPr>
      <dsp:spPr>
        <a:xfrm>
          <a:off x="4087" y="2043774"/>
          <a:ext cx="2218531" cy="1331118"/>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History of abuse</a:t>
          </a:r>
        </a:p>
      </dsp:txBody>
      <dsp:txXfrm>
        <a:off x="43074" y="2082761"/>
        <a:ext cx="2140557" cy="1253144"/>
      </dsp:txXfrm>
    </dsp:sp>
    <dsp:sp modelId="{7FF1102F-D55E-40F0-B55F-80EB7BC59869}">
      <dsp:nvSpPr>
        <dsp:cNvPr id="0" name=""/>
        <dsp:cNvSpPr/>
      </dsp:nvSpPr>
      <dsp:spPr>
        <a:xfrm>
          <a:off x="457620" y="3934438"/>
          <a:ext cx="2940820" cy="199667"/>
        </a:xfrm>
        <a:prstGeom prst="rect">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sp>
    <dsp:sp modelId="{16A197BC-FF54-4B1E-8431-391423589A68}">
      <dsp:nvSpPr>
        <dsp:cNvPr id="0" name=""/>
        <dsp:cNvSpPr/>
      </dsp:nvSpPr>
      <dsp:spPr>
        <a:xfrm>
          <a:off x="4087" y="3707672"/>
          <a:ext cx="2218531" cy="1331118"/>
        </a:xfrm>
        <a:prstGeom prst="roundRect">
          <a:avLst>
            <a:gd name="adj" fmla="val 10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Recent bereavement or loss</a:t>
          </a:r>
        </a:p>
      </dsp:txBody>
      <dsp:txXfrm>
        <a:off x="43074" y="3746659"/>
        <a:ext cx="2140557" cy="1253144"/>
      </dsp:txXfrm>
    </dsp:sp>
    <dsp:sp modelId="{9E77928E-F70E-40DA-BC83-02761DA05994}">
      <dsp:nvSpPr>
        <dsp:cNvPr id="0" name=""/>
        <dsp:cNvSpPr/>
      </dsp:nvSpPr>
      <dsp:spPr>
        <a:xfrm rot="16200000">
          <a:off x="2576317" y="3102489"/>
          <a:ext cx="1654072" cy="199667"/>
        </a:xfrm>
        <a:prstGeom prst="rect">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sp>
    <dsp:sp modelId="{2615DD7B-D0C1-469A-A766-C4CA414F5D91}">
      <dsp:nvSpPr>
        <dsp:cNvPr id="0" name=""/>
        <dsp:cNvSpPr/>
      </dsp:nvSpPr>
      <dsp:spPr>
        <a:xfrm>
          <a:off x="2954734" y="3707672"/>
          <a:ext cx="2218531" cy="1331118"/>
        </a:xfrm>
        <a:prstGeom prst="roundRect">
          <a:avLst>
            <a:gd name="adj" fmla="val 1000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Friends or associates who are CSE victims</a:t>
          </a:r>
        </a:p>
      </dsp:txBody>
      <dsp:txXfrm>
        <a:off x="2993721" y="3746659"/>
        <a:ext cx="2140557" cy="1253144"/>
      </dsp:txXfrm>
    </dsp:sp>
    <dsp:sp modelId="{5C09FDBE-CAA9-4163-A530-0FBBCA8C9B24}">
      <dsp:nvSpPr>
        <dsp:cNvPr id="0" name=""/>
        <dsp:cNvSpPr/>
      </dsp:nvSpPr>
      <dsp:spPr>
        <a:xfrm rot="16200000">
          <a:off x="2576317" y="1438591"/>
          <a:ext cx="1654072" cy="199667"/>
        </a:xfrm>
        <a:prstGeom prst="rect">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sp>
    <dsp:sp modelId="{5209ECAE-F7A7-4FBF-BEAE-171CDF37E949}">
      <dsp:nvSpPr>
        <dsp:cNvPr id="0" name=""/>
        <dsp:cNvSpPr/>
      </dsp:nvSpPr>
      <dsp:spPr>
        <a:xfrm>
          <a:off x="2954734" y="2043774"/>
          <a:ext cx="2218531" cy="1331118"/>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Learning disabilities</a:t>
          </a:r>
        </a:p>
      </dsp:txBody>
      <dsp:txXfrm>
        <a:off x="2993721" y="2082761"/>
        <a:ext cx="2140557" cy="1253144"/>
      </dsp:txXfrm>
    </dsp:sp>
    <dsp:sp modelId="{4A69FDB5-B2D5-47E5-A33D-814B25EFE63E}">
      <dsp:nvSpPr>
        <dsp:cNvPr id="0" name=""/>
        <dsp:cNvSpPr/>
      </dsp:nvSpPr>
      <dsp:spPr>
        <a:xfrm>
          <a:off x="3408266" y="606641"/>
          <a:ext cx="2940820" cy="199667"/>
        </a:xfrm>
        <a:prstGeom prst="rect">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sp>
    <dsp:sp modelId="{8AFFB6F4-CA21-4370-8382-94410D6F6123}">
      <dsp:nvSpPr>
        <dsp:cNvPr id="0" name=""/>
        <dsp:cNvSpPr/>
      </dsp:nvSpPr>
      <dsp:spPr>
        <a:xfrm>
          <a:off x="2954734" y="379875"/>
          <a:ext cx="2218531" cy="1331118"/>
        </a:xfrm>
        <a:prstGeom prst="roundRect">
          <a:avLst>
            <a:gd name="adj" fmla="val 10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Unaware of sexual orientation</a:t>
          </a:r>
        </a:p>
      </dsp:txBody>
      <dsp:txXfrm>
        <a:off x="2993721" y="418862"/>
        <a:ext cx="2140557" cy="1253144"/>
      </dsp:txXfrm>
    </dsp:sp>
    <dsp:sp modelId="{1764B78B-803E-4778-9375-F7C8512F8A34}">
      <dsp:nvSpPr>
        <dsp:cNvPr id="0" name=""/>
        <dsp:cNvSpPr/>
      </dsp:nvSpPr>
      <dsp:spPr>
        <a:xfrm rot="5400000">
          <a:off x="5526964" y="1438591"/>
          <a:ext cx="1654072" cy="199667"/>
        </a:xfrm>
        <a:prstGeom prst="rect">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sp>
    <dsp:sp modelId="{91D054FE-E1A7-49D9-B5E3-541EA96BE449}">
      <dsp:nvSpPr>
        <dsp:cNvPr id="0" name=""/>
        <dsp:cNvSpPr/>
      </dsp:nvSpPr>
      <dsp:spPr>
        <a:xfrm>
          <a:off x="5905380" y="379875"/>
          <a:ext cx="2218531" cy="1331118"/>
        </a:xfrm>
        <a:prstGeom prst="roundRect">
          <a:avLst>
            <a:gd name="adj" fmla="val 1000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Homelessness</a:t>
          </a:r>
        </a:p>
      </dsp:txBody>
      <dsp:txXfrm>
        <a:off x="5944367" y="418862"/>
        <a:ext cx="2140557" cy="1253144"/>
      </dsp:txXfrm>
    </dsp:sp>
    <dsp:sp modelId="{62A08AD4-E984-4749-8100-750A25986831}">
      <dsp:nvSpPr>
        <dsp:cNvPr id="0" name=""/>
        <dsp:cNvSpPr/>
      </dsp:nvSpPr>
      <dsp:spPr>
        <a:xfrm rot="5400000">
          <a:off x="5526964" y="3102489"/>
          <a:ext cx="1654072" cy="199667"/>
        </a:xfrm>
        <a:prstGeom prst="rect">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sp>
    <dsp:sp modelId="{6BA5B69C-D060-4E84-B7D2-25D42EAA9D46}">
      <dsp:nvSpPr>
        <dsp:cNvPr id="0" name=""/>
        <dsp:cNvSpPr/>
      </dsp:nvSpPr>
      <dsp:spPr>
        <a:xfrm>
          <a:off x="5905380" y="2043774"/>
          <a:ext cx="2218531" cy="1331118"/>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Low self-esteem</a:t>
          </a:r>
        </a:p>
      </dsp:txBody>
      <dsp:txXfrm>
        <a:off x="5944367" y="2082761"/>
        <a:ext cx="2140557" cy="1253144"/>
      </dsp:txXfrm>
    </dsp:sp>
    <dsp:sp modelId="{574AA34E-D5D0-49F6-A0F0-04192570F9A1}">
      <dsp:nvSpPr>
        <dsp:cNvPr id="0" name=""/>
        <dsp:cNvSpPr/>
      </dsp:nvSpPr>
      <dsp:spPr>
        <a:xfrm>
          <a:off x="5905380" y="3707672"/>
          <a:ext cx="2218531" cy="1331118"/>
        </a:xfrm>
        <a:prstGeom prst="roundRect">
          <a:avLst>
            <a:gd name="adj" fmla="val 10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Lacking friends of the same age group</a:t>
          </a:r>
        </a:p>
      </dsp:txBody>
      <dsp:txXfrm>
        <a:off x="5944367" y="3746659"/>
        <a:ext cx="2140557" cy="1253144"/>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3EF09B1-E4D5-4A97-BC9A-4DE682532159}">
      <dsp:nvSpPr>
        <dsp:cNvPr id="0" name=""/>
        <dsp:cNvSpPr/>
      </dsp:nvSpPr>
      <dsp:spPr>
        <a:xfrm rot="5400000">
          <a:off x="407786" y="1192705"/>
          <a:ext cx="1865327" cy="224836"/>
        </a:xfrm>
        <a:prstGeom prst="rect">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sp>
    <dsp:sp modelId="{132AB83A-4D5C-43F5-B9FA-DB7ABE23A4EA}">
      <dsp:nvSpPr>
        <dsp:cNvPr id="0" name=""/>
        <dsp:cNvSpPr/>
      </dsp:nvSpPr>
      <dsp:spPr>
        <a:xfrm>
          <a:off x="836655" y="1908"/>
          <a:ext cx="2498188" cy="1498913"/>
        </a:xfrm>
        <a:prstGeom prst="roundRect">
          <a:avLst>
            <a:gd name="adj" fmla="val 1000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Evidence of drug/alcohol use</a:t>
          </a:r>
        </a:p>
      </dsp:txBody>
      <dsp:txXfrm>
        <a:off x="880557" y="45810"/>
        <a:ext cx="2410384" cy="1411109"/>
      </dsp:txXfrm>
    </dsp:sp>
    <dsp:sp modelId="{3C8C87D3-76CA-4E21-A00F-10AD17D8E704}">
      <dsp:nvSpPr>
        <dsp:cNvPr id="0" name=""/>
        <dsp:cNvSpPr/>
      </dsp:nvSpPr>
      <dsp:spPr>
        <a:xfrm rot="5400000">
          <a:off x="407786" y="3066346"/>
          <a:ext cx="1865327" cy="224836"/>
        </a:xfrm>
        <a:prstGeom prst="rect">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sp>
    <dsp:sp modelId="{EE19779F-EFB1-444B-B0EA-7EECE9674CAA}">
      <dsp:nvSpPr>
        <dsp:cNvPr id="0" name=""/>
        <dsp:cNvSpPr/>
      </dsp:nvSpPr>
      <dsp:spPr>
        <a:xfrm>
          <a:off x="836655" y="1875549"/>
          <a:ext cx="2498188" cy="1498913"/>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Unexplained physical injuries</a:t>
          </a:r>
        </a:p>
      </dsp:txBody>
      <dsp:txXfrm>
        <a:off x="880557" y="1919451"/>
        <a:ext cx="2410384" cy="1411109"/>
      </dsp:txXfrm>
    </dsp:sp>
    <dsp:sp modelId="{1D59E732-3635-4CE5-AF48-5446C8397F4C}">
      <dsp:nvSpPr>
        <dsp:cNvPr id="0" name=""/>
        <dsp:cNvSpPr/>
      </dsp:nvSpPr>
      <dsp:spPr>
        <a:xfrm>
          <a:off x="1344607" y="4003167"/>
          <a:ext cx="3314276" cy="224836"/>
        </a:xfrm>
        <a:prstGeom prst="rect">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sp>
    <dsp:sp modelId="{6A669EE7-9EF2-4D6B-A40D-7A70015DB304}">
      <dsp:nvSpPr>
        <dsp:cNvPr id="0" name=""/>
        <dsp:cNvSpPr/>
      </dsp:nvSpPr>
      <dsp:spPr>
        <a:xfrm>
          <a:off x="836655" y="3749191"/>
          <a:ext cx="2498188" cy="1498913"/>
        </a:xfrm>
        <a:prstGeom prst="roundRect">
          <a:avLst>
            <a:gd name="adj" fmla="val 10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Self harming/suicidal thoughts or tendencies</a:t>
          </a:r>
        </a:p>
      </dsp:txBody>
      <dsp:txXfrm>
        <a:off x="880557" y="3793093"/>
        <a:ext cx="2410384" cy="1411109"/>
      </dsp:txXfrm>
    </dsp:sp>
    <dsp:sp modelId="{1D17EF9B-853D-445C-9396-5A9A4F0F6916}">
      <dsp:nvSpPr>
        <dsp:cNvPr id="0" name=""/>
        <dsp:cNvSpPr/>
      </dsp:nvSpPr>
      <dsp:spPr>
        <a:xfrm rot="16200000">
          <a:off x="3730378" y="3066346"/>
          <a:ext cx="1865327" cy="224836"/>
        </a:xfrm>
        <a:prstGeom prst="rect">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sp>
    <dsp:sp modelId="{FC6677E9-17F7-41CF-8CA0-8AE61AA4BD47}">
      <dsp:nvSpPr>
        <dsp:cNvPr id="0" name=""/>
        <dsp:cNvSpPr/>
      </dsp:nvSpPr>
      <dsp:spPr>
        <a:xfrm>
          <a:off x="4159246" y="3749191"/>
          <a:ext cx="2498188" cy="1498913"/>
        </a:xfrm>
        <a:prstGeom prst="roundRect">
          <a:avLst>
            <a:gd name="adj" fmla="val 1000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Displaying inappropriate sexualized </a:t>
          </a:r>
          <a:r>
            <a:rPr lang="en-US" sz="2400" kern="1200" dirty="0" err="1">
              <a:solidFill>
                <a:schemeClr val="tx1"/>
              </a:solidFill>
            </a:rPr>
            <a:t>behaviour</a:t>
          </a:r>
          <a:endParaRPr lang="en-US" sz="2400" kern="1200" dirty="0">
            <a:solidFill>
              <a:schemeClr val="tx1"/>
            </a:solidFill>
          </a:endParaRPr>
        </a:p>
      </dsp:txBody>
      <dsp:txXfrm>
        <a:off x="4203148" y="3793093"/>
        <a:ext cx="2410384" cy="1411109"/>
      </dsp:txXfrm>
    </dsp:sp>
    <dsp:sp modelId="{0B54EBE7-6D0E-49C8-90B9-FCC5EF16B388}">
      <dsp:nvSpPr>
        <dsp:cNvPr id="0" name=""/>
        <dsp:cNvSpPr/>
      </dsp:nvSpPr>
      <dsp:spPr>
        <a:xfrm rot="16200000">
          <a:off x="3730378" y="1192705"/>
          <a:ext cx="1865327" cy="224836"/>
        </a:xfrm>
        <a:prstGeom prst="rect">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sp>
    <dsp:sp modelId="{0C71C6D2-8097-4351-B262-F675BFD2BCA3}">
      <dsp:nvSpPr>
        <dsp:cNvPr id="0" name=""/>
        <dsp:cNvSpPr/>
      </dsp:nvSpPr>
      <dsp:spPr>
        <a:xfrm>
          <a:off x="4159246" y="1875549"/>
          <a:ext cx="2498188" cy="1498913"/>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Truancy</a:t>
          </a:r>
        </a:p>
      </dsp:txBody>
      <dsp:txXfrm>
        <a:off x="4203148" y="1919451"/>
        <a:ext cx="2410384" cy="1411109"/>
      </dsp:txXfrm>
    </dsp:sp>
    <dsp:sp modelId="{3964E808-EC8C-4DE7-8907-D101AAB9B64A}">
      <dsp:nvSpPr>
        <dsp:cNvPr id="0" name=""/>
        <dsp:cNvSpPr/>
      </dsp:nvSpPr>
      <dsp:spPr>
        <a:xfrm>
          <a:off x="4667198" y="255884"/>
          <a:ext cx="3314276" cy="224836"/>
        </a:xfrm>
        <a:prstGeom prst="rect">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sp>
    <dsp:sp modelId="{9A921C93-B5A0-49EF-9CDD-5FD1EB23BEC6}">
      <dsp:nvSpPr>
        <dsp:cNvPr id="0" name=""/>
        <dsp:cNvSpPr/>
      </dsp:nvSpPr>
      <dsp:spPr>
        <a:xfrm>
          <a:off x="4159246" y="1908"/>
          <a:ext cx="2498188" cy="1498913"/>
        </a:xfrm>
        <a:prstGeom prst="roundRect">
          <a:avLst>
            <a:gd name="adj" fmla="val 10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Unexplained gifts or new possessions</a:t>
          </a:r>
        </a:p>
      </dsp:txBody>
      <dsp:txXfrm>
        <a:off x="4203148" y="45810"/>
        <a:ext cx="2410384" cy="1411109"/>
      </dsp:txXfrm>
    </dsp:sp>
    <dsp:sp modelId="{F3697A74-2E62-4B6C-82EE-53F98D586CFF}">
      <dsp:nvSpPr>
        <dsp:cNvPr id="0" name=""/>
        <dsp:cNvSpPr/>
      </dsp:nvSpPr>
      <dsp:spPr>
        <a:xfrm rot="5400000">
          <a:off x="7052969" y="1192705"/>
          <a:ext cx="1865327" cy="224836"/>
        </a:xfrm>
        <a:prstGeom prst="rect">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sp>
    <dsp:sp modelId="{DEEF4B74-1BCC-4565-A97D-C733F6277A67}">
      <dsp:nvSpPr>
        <dsp:cNvPr id="0" name=""/>
        <dsp:cNvSpPr/>
      </dsp:nvSpPr>
      <dsp:spPr>
        <a:xfrm>
          <a:off x="7481837" y="1908"/>
          <a:ext cx="2498188" cy="1498913"/>
        </a:xfrm>
        <a:prstGeom prst="roundRect">
          <a:avLst>
            <a:gd name="adj" fmla="val 1000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Going missing/ regularly returning home late</a:t>
          </a:r>
        </a:p>
      </dsp:txBody>
      <dsp:txXfrm>
        <a:off x="7525739" y="45810"/>
        <a:ext cx="2410384" cy="1411109"/>
      </dsp:txXfrm>
    </dsp:sp>
    <dsp:sp modelId="{522B8C46-8BDB-4266-857E-C97C905D84D5}">
      <dsp:nvSpPr>
        <dsp:cNvPr id="0" name=""/>
        <dsp:cNvSpPr/>
      </dsp:nvSpPr>
      <dsp:spPr>
        <a:xfrm>
          <a:off x="7481837" y="1875549"/>
          <a:ext cx="2498188" cy="1498913"/>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Estranged from family</a:t>
          </a:r>
        </a:p>
      </dsp:txBody>
      <dsp:txXfrm>
        <a:off x="7525739" y="1919451"/>
        <a:ext cx="2410384" cy="1411109"/>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5862311-31CC-44FA-96C2-C92F269ED697}">
      <dsp:nvSpPr>
        <dsp:cNvPr id="0" name=""/>
        <dsp:cNvSpPr/>
      </dsp:nvSpPr>
      <dsp:spPr>
        <a:xfrm>
          <a:off x="0" y="551584"/>
          <a:ext cx="2912481" cy="1747488"/>
        </a:xfrm>
        <a:prstGeom prst="rect">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The secretive nature of teenagers</a:t>
          </a:r>
        </a:p>
      </dsp:txBody>
      <dsp:txXfrm>
        <a:off x="0" y="551584"/>
        <a:ext cx="2912481" cy="1747488"/>
      </dsp:txXfrm>
    </dsp:sp>
    <dsp:sp modelId="{8A8C5A5F-7417-4975-A06E-6D5E89CC38BA}">
      <dsp:nvSpPr>
        <dsp:cNvPr id="0" name=""/>
        <dsp:cNvSpPr/>
      </dsp:nvSpPr>
      <dsp:spPr>
        <a:xfrm>
          <a:off x="3203729" y="551584"/>
          <a:ext cx="2912481" cy="1747488"/>
        </a:xfrm>
        <a:prstGeom prst="rect">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Sex Offenders identify &amp; target vulnerability</a:t>
          </a:r>
        </a:p>
      </dsp:txBody>
      <dsp:txXfrm>
        <a:off x="3203729" y="551584"/>
        <a:ext cx="2912481" cy="1747488"/>
      </dsp:txXfrm>
    </dsp:sp>
    <dsp:sp modelId="{6E72B48C-9942-4F0C-B413-8DE666748EE0}">
      <dsp:nvSpPr>
        <dsp:cNvPr id="0" name=""/>
        <dsp:cNvSpPr/>
      </dsp:nvSpPr>
      <dsp:spPr>
        <a:xfrm>
          <a:off x="6407459" y="551584"/>
          <a:ext cx="2912481" cy="1747488"/>
        </a:xfrm>
        <a:prstGeom prst="rect">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Teenagers separate from their attachments (parents/</a:t>
          </a:r>
          <a:r>
            <a:rPr lang="en-US" sz="2400" kern="1200" dirty="0" err="1">
              <a:solidFill>
                <a:schemeClr val="tx1"/>
              </a:solidFill>
            </a:rPr>
            <a:t>carers</a:t>
          </a:r>
          <a:r>
            <a:rPr lang="en-US" sz="2400" kern="1200" dirty="0">
              <a:solidFill>
                <a:schemeClr val="tx1"/>
              </a:solidFill>
            </a:rPr>
            <a:t>)</a:t>
          </a:r>
        </a:p>
      </dsp:txBody>
      <dsp:txXfrm>
        <a:off x="6407459" y="551584"/>
        <a:ext cx="2912481" cy="1747488"/>
      </dsp:txXfrm>
    </dsp:sp>
    <dsp:sp modelId="{504DB33F-44A9-4F40-AB26-F6F363514D68}">
      <dsp:nvSpPr>
        <dsp:cNvPr id="0" name=""/>
        <dsp:cNvSpPr/>
      </dsp:nvSpPr>
      <dsp:spPr>
        <a:xfrm>
          <a:off x="1601864" y="2590322"/>
          <a:ext cx="2912481" cy="1747488"/>
        </a:xfrm>
        <a:prstGeom prst="rect">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The separation is essential however it leaves them very vulnerable</a:t>
          </a:r>
        </a:p>
      </dsp:txBody>
      <dsp:txXfrm>
        <a:off x="1601864" y="2590322"/>
        <a:ext cx="2912481" cy="1747488"/>
      </dsp:txXfrm>
    </dsp:sp>
    <dsp:sp modelId="{298295A4-9A7B-49EB-ACB7-9F2CC375F048}">
      <dsp:nvSpPr>
        <dsp:cNvPr id="0" name=""/>
        <dsp:cNvSpPr/>
      </dsp:nvSpPr>
      <dsp:spPr>
        <a:xfrm>
          <a:off x="4805594" y="2590322"/>
          <a:ext cx="2912481" cy="1747488"/>
        </a:xfrm>
        <a:prstGeom prst="rect">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They then seek different attachments</a:t>
          </a:r>
        </a:p>
      </dsp:txBody>
      <dsp:txXfrm>
        <a:off x="4805594" y="2590322"/>
        <a:ext cx="2912481" cy="1747488"/>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F672F67-2A4C-4ACC-9214-9A9EBDD9F3E5}">
      <dsp:nvSpPr>
        <dsp:cNvPr id="0" name=""/>
        <dsp:cNvSpPr/>
      </dsp:nvSpPr>
      <dsp:spPr>
        <a:xfrm>
          <a:off x="8563" y="661636"/>
          <a:ext cx="2559621" cy="1535772"/>
        </a:xfrm>
        <a:prstGeom prst="roundRect">
          <a:avLst>
            <a:gd name="adj" fmla="val 1000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Use of new technologies</a:t>
          </a:r>
        </a:p>
      </dsp:txBody>
      <dsp:txXfrm>
        <a:off x="53544" y="706617"/>
        <a:ext cx="2469659" cy="1445810"/>
      </dsp:txXfrm>
    </dsp:sp>
    <dsp:sp modelId="{46F6BB30-DC4F-48F3-BA2E-B19579FBEB14}">
      <dsp:nvSpPr>
        <dsp:cNvPr id="0" name=""/>
        <dsp:cNvSpPr/>
      </dsp:nvSpPr>
      <dsp:spPr>
        <a:xfrm>
          <a:off x="2793431" y="1112129"/>
          <a:ext cx="542639" cy="634786"/>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00150">
            <a:lnSpc>
              <a:spcPct val="90000"/>
            </a:lnSpc>
            <a:spcBef>
              <a:spcPct val="0"/>
            </a:spcBef>
            <a:spcAft>
              <a:spcPct val="35000"/>
            </a:spcAft>
            <a:buNone/>
          </a:pPr>
          <a:endParaRPr lang="en-US" sz="2700" kern="1200"/>
        </a:p>
      </dsp:txBody>
      <dsp:txXfrm>
        <a:off x="2793431" y="1239086"/>
        <a:ext cx="379847" cy="380872"/>
      </dsp:txXfrm>
    </dsp:sp>
    <dsp:sp modelId="{80A1CD88-B7EF-4146-A8FD-B906FDD85544}">
      <dsp:nvSpPr>
        <dsp:cNvPr id="0" name=""/>
        <dsp:cNvSpPr/>
      </dsp:nvSpPr>
      <dsp:spPr>
        <a:xfrm>
          <a:off x="3592033" y="661636"/>
          <a:ext cx="2559621" cy="1535772"/>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Mobile phones</a:t>
          </a:r>
        </a:p>
      </dsp:txBody>
      <dsp:txXfrm>
        <a:off x="3637014" y="706617"/>
        <a:ext cx="2469659" cy="1445810"/>
      </dsp:txXfrm>
    </dsp:sp>
    <dsp:sp modelId="{2274D4B6-7A9A-478F-B31A-56D70F5765A0}">
      <dsp:nvSpPr>
        <dsp:cNvPr id="0" name=""/>
        <dsp:cNvSpPr/>
      </dsp:nvSpPr>
      <dsp:spPr>
        <a:xfrm>
          <a:off x="6376901" y="1112129"/>
          <a:ext cx="542639" cy="634786"/>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00150">
            <a:lnSpc>
              <a:spcPct val="90000"/>
            </a:lnSpc>
            <a:spcBef>
              <a:spcPct val="0"/>
            </a:spcBef>
            <a:spcAft>
              <a:spcPct val="35000"/>
            </a:spcAft>
            <a:buNone/>
          </a:pPr>
          <a:endParaRPr lang="en-US" sz="2700" kern="1200"/>
        </a:p>
      </dsp:txBody>
      <dsp:txXfrm>
        <a:off x="6376901" y="1239086"/>
        <a:ext cx="379847" cy="380872"/>
      </dsp:txXfrm>
    </dsp:sp>
    <dsp:sp modelId="{7D002D99-5A59-4EBB-B793-C0D9F9499C4A}">
      <dsp:nvSpPr>
        <dsp:cNvPr id="0" name=""/>
        <dsp:cNvSpPr/>
      </dsp:nvSpPr>
      <dsp:spPr>
        <a:xfrm>
          <a:off x="7175503" y="661636"/>
          <a:ext cx="2559621" cy="1535772"/>
        </a:xfrm>
        <a:prstGeom prst="roundRect">
          <a:avLst>
            <a:gd name="adj" fmla="val 10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Alcohol/drugs</a:t>
          </a:r>
        </a:p>
      </dsp:txBody>
      <dsp:txXfrm>
        <a:off x="7220484" y="706617"/>
        <a:ext cx="2469659" cy="1445810"/>
      </dsp:txXfrm>
    </dsp:sp>
    <dsp:sp modelId="{CB8769B5-B0F9-4FA8-BBF7-0D1F09B79FF1}">
      <dsp:nvSpPr>
        <dsp:cNvPr id="0" name=""/>
        <dsp:cNvSpPr/>
      </dsp:nvSpPr>
      <dsp:spPr>
        <a:xfrm rot="5400000">
          <a:off x="8183993" y="2376582"/>
          <a:ext cx="542639" cy="634786"/>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00150">
            <a:lnSpc>
              <a:spcPct val="90000"/>
            </a:lnSpc>
            <a:spcBef>
              <a:spcPct val="0"/>
            </a:spcBef>
            <a:spcAft>
              <a:spcPct val="35000"/>
            </a:spcAft>
            <a:buNone/>
          </a:pPr>
          <a:endParaRPr lang="en-US" sz="2700" kern="1200"/>
        </a:p>
      </dsp:txBody>
      <dsp:txXfrm rot="-5400000">
        <a:off x="8264877" y="2422655"/>
        <a:ext cx="380872" cy="379847"/>
      </dsp:txXfrm>
    </dsp:sp>
    <dsp:sp modelId="{602F41FD-8C5C-43E2-8F69-B46582EA5DEF}">
      <dsp:nvSpPr>
        <dsp:cNvPr id="0" name=""/>
        <dsp:cNvSpPr/>
      </dsp:nvSpPr>
      <dsp:spPr>
        <a:xfrm>
          <a:off x="7175503" y="3221257"/>
          <a:ext cx="2559621" cy="1535772"/>
        </a:xfrm>
        <a:prstGeom prst="roundRect">
          <a:avLst>
            <a:gd name="adj" fmla="val 1000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Money/ gifts</a:t>
          </a:r>
        </a:p>
      </dsp:txBody>
      <dsp:txXfrm>
        <a:off x="7220484" y="3266238"/>
        <a:ext cx="2469659" cy="1445810"/>
      </dsp:txXfrm>
    </dsp:sp>
    <dsp:sp modelId="{B4F1208A-F71F-4A7B-A7AA-D8A3CC954717}">
      <dsp:nvSpPr>
        <dsp:cNvPr id="0" name=""/>
        <dsp:cNvSpPr/>
      </dsp:nvSpPr>
      <dsp:spPr>
        <a:xfrm rot="10800000">
          <a:off x="6407616" y="3671751"/>
          <a:ext cx="542639" cy="634786"/>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00150">
            <a:lnSpc>
              <a:spcPct val="90000"/>
            </a:lnSpc>
            <a:spcBef>
              <a:spcPct val="0"/>
            </a:spcBef>
            <a:spcAft>
              <a:spcPct val="35000"/>
            </a:spcAft>
            <a:buNone/>
          </a:pPr>
          <a:endParaRPr lang="en-US" sz="2700" kern="1200"/>
        </a:p>
      </dsp:txBody>
      <dsp:txXfrm rot="10800000">
        <a:off x="6570408" y="3798708"/>
        <a:ext cx="379847" cy="380872"/>
      </dsp:txXfrm>
    </dsp:sp>
    <dsp:sp modelId="{040D23DA-3531-4CBB-BE73-216C91D2F975}">
      <dsp:nvSpPr>
        <dsp:cNvPr id="0" name=""/>
        <dsp:cNvSpPr/>
      </dsp:nvSpPr>
      <dsp:spPr>
        <a:xfrm>
          <a:off x="3592033" y="3221257"/>
          <a:ext cx="2559621" cy="1535772"/>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Blackmail – ‘Sexting’</a:t>
          </a:r>
        </a:p>
      </dsp:txBody>
      <dsp:txXfrm>
        <a:off x="3637014" y="3266238"/>
        <a:ext cx="2469659" cy="1445810"/>
      </dsp:txXfrm>
    </dsp:sp>
    <dsp:sp modelId="{DEA7F57F-708C-4D16-A340-BDF3BA133C7B}">
      <dsp:nvSpPr>
        <dsp:cNvPr id="0" name=""/>
        <dsp:cNvSpPr/>
      </dsp:nvSpPr>
      <dsp:spPr>
        <a:xfrm rot="10800000">
          <a:off x="2824147" y="3671751"/>
          <a:ext cx="542639" cy="634786"/>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00150">
            <a:lnSpc>
              <a:spcPct val="90000"/>
            </a:lnSpc>
            <a:spcBef>
              <a:spcPct val="0"/>
            </a:spcBef>
            <a:spcAft>
              <a:spcPct val="35000"/>
            </a:spcAft>
            <a:buNone/>
          </a:pPr>
          <a:endParaRPr lang="en-US" sz="2700" kern="1200"/>
        </a:p>
      </dsp:txBody>
      <dsp:txXfrm rot="10800000">
        <a:off x="2986939" y="3798708"/>
        <a:ext cx="379847" cy="380872"/>
      </dsp:txXfrm>
    </dsp:sp>
    <dsp:sp modelId="{2E096490-97D5-41D5-92E9-B38C2E20FA66}">
      <dsp:nvSpPr>
        <dsp:cNvPr id="0" name=""/>
        <dsp:cNvSpPr/>
      </dsp:nvSpPr>
      <dsp:spPr>
        <a:xfrm>
          <a:off x="8563" y="3221257"/>
          <a:ext cx="2559621" cy="1535772"/>
        </a:xfrm>
        <a:prstGeom prst="roundRect">
          <a:avLst>
            <a:gd name="adj" fmla="val 10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‘Love’</a:t>
          </a:r>
        </a:p>
      </dsp:txBody>
      <dsp:txXfrm>
        <a:off x="53544" y="3266238"/>
        <a:ext cx="2469659" cy="1445810"/>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24A08AF-4852-42BC-A2A1-490D206B23CA}">
      <dsp:nvSpPr>
        <dsp:cNvPr id="0" name=""/>
        <dsp:cNvSpPr/>
      </dsp:nvSpPr>
      <dsp:spPr>
        <a:xfrm>
          <a:off x="0" y="0"/>
          <a:ext cx="6777463" cy="2339625"/>
        </a:xfrm>
        <a:prstGeom prst="roundRect">
          <a:avLst>
            <a:gd name="adj" fmla="val 10000"/>
          </a:avLst>
        </a:prstGeom>
        <a:solidFill>
          <a:schemeClr val="accent2">
            <a:lumMod val="60000"/>
            <a:lumOff val="40000"/>
            <a:alpha val="90000"/>
          </a:schemeClr>
        </a:solidFill>
        <a:ln w="12700" cap="flat" cmpd="sng" algn="ctr">
          <a:solidFill>
            <a:schemeClr val="tx1">
              <a:alpha val="90000"/>
            </a:schemeClr>
          </a:solidFill>
          <a:prstDash val="solid"/>
          <a:miter lim="800000"/>
        </a:ln>
        <a:effectLst/>
      </dsp:spPr>
      <dsp:style>
        <a:lnRef idx="2">
          <a:scrgbClr r="0" g="0" b="0"/>
        </a:lnRef>
        <a:fillRef idx="1">
          <a:scrgbClr r="0" g="0" b="0"/>
        </a:fillRef>
        <a:effectRef idx="0">
          <a:scrgbClr r="0" g="0" b="0"/>
        </a:effectRef>
        <a:fontRef idx="minor"/>
      </dsp:style>
    </dsp:sp>
    <dsp:sp modelId="{F31790C2-0FCF-44D9-96D7-B398359B7574}">
      <dsp:nvSpPr>
        <dsp:cNvPr id="0" name=""/>
        <dsp:cNvSpPr/>
      </dsp:nvSpPr>
      <dsp:spPr>
        <a:xfrm>
          <a:off x="204101" y="125888"/>
          <a:ext cx="3032980" cy="2087849"/>
        </a:xfrm>
        <a:prstGeom prst="roundRect">
          <a:avLst>
            <a:gd name="adj" fmla="val 10000"/>
          </a:avLst>
        </a:prstGeom>
        <a:blipFill rotWithShape="1">
          <a:blip xmlns:r="http://schemas.openxmlformats.org/officeDocument/2006/relationships" r:embed="rId1"/>
          <a:stretch>
            <a:fillRect/>
          </a:stretch>
        </a:blip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sp>
    <dsp:sp modelId="{61DCD271-2BF5-4F62-A9F2-97E90A91A31E}">
      <dsp:nvSpPr>
        <dsp:cNvPr id="0" name=""/>
        <dsp:cNvSpPr/>
      </dsp:nvSpPr>
      <dsp:spPr>
        <a:xfrm rot="10800000">
          <a:off x="204101" y="2339625"/>
          <a:ext cx="3032980" cy="2859542"/>
        </a:xfrm>
        <a:prstGeom prst="round2SameRect">
          <a:avLst>
            <a:gd name="adj1" fmla="val 10500"/>
            <a:gd name="adj2" fmla="val 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t"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Peter Chapman, then 33 posed as a teenage boy on FB &amp; arranged to meet 17yr old Ashleigh Hall in County Durham in October 2009</a:t>
          </a:r>
        </a:p>
      </dsp:txBody>
      <dsp:txXfrm rot="10800000">
        <a:off x="292042" y="2339625"/>
        <a:ext cx="2857098" cy="2771601"/>
      </dsp:txXfrm>
    </dsp:sp>
    <dsp:sp modelId="{FBCB40A0-D972-432B-80D9-FEB28A2B31A0}">
      <dsp:nvSpPr>
        <dsp:cNvPr id="0" name=""/>
        <dsp:cNvSpPr/>
      </dsp:nvSpPr>
      <dsp:spPr>
        <a:xfrm>
          <a:off x="3540380" y="200719"/>
          <a:ext cx="3032980" cy="1938186"/>
        </a:xfrm>
        <a:prstGeom prst="roundRect">
          <a:avLst>
            <a:gd name="adj" fmla="val 10000"/>
          </a:avLst>
        </a:prstGeom>
        <a:blipFill rotWithShape="1">
          <a:blip xmlns:r="http://schemas.openxmlformats.org/officeDocument/2006/relationships" r:embed="rId2"/>
          <a:stretch>
            <a:fillRect/>
          </a:stretch>
        </a:blip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sp>
    <dsp:sp modelId="{42FD4736-F040-4B13-A256-21E207556295}">
      <dsp:nvSpPr>
        <dsp:cNvPr id="0" name=""/>
        <dsp:cNvSpPr/>
      </dsp:nvSpPr>
      <dsp:spPr>
        <a:xfrm rot="10800000">
          <a:off x="3540380" y="2339625"/>
          <a:ext cx="3032980" cy="2859542"/>
        </a:xfrm>
        <a:prstGeom prst="round2SameRect">
          <a:avLst>
            <a:gd name="adj1" fmla="val 10500"/>
            <a:gd name="adj2" fmla="val 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t"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He was jailed for a minimum of 35 years for her rape &amp; murder</a:t>
          </a:r>
        </a:p>
      </dsp:txBody>
      <dsp:txXfrm rot="10800000">
        <a:off x="3628321" y="2339625"/>
        <a:ext cx="2857098" cy="2771601"/>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A24F053-B899-4A09-B8A9-021DB56D79C3}">
      <dsp:nvSpPr>
        <dsp:cNvPr id="0" name=""/>
        <dsp:cNvSpPr/>
      </dsp:nvSpPr>
      <dsp:spPr>
        <a:xfrm>
          <a:off x="693977" y="0"/>
          <a:ext cx="7865078" cy="4781602"/>
        </a:xfrm>
        <a:prstGeom prst="rightArrow">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dsp:style>
    </dsp:sp>
    <dsp:sp modelId="{CB6E9BCC-42F4-4335-A1F7-F8618AF3D332}">
      <dsp:nvSpPr>
        <dsp:cNvPr id="0" name=""/>
        <dsp:cNvSpPr/>
      </dsp:nvSpPr>
      <dsp:spPr>
        <a:xfrm>
          <a:off x="3162" y="1434480"/>
          <a:ext cx="2054824" cy="1912641"/>
        </a:xfrm>
        <a:prstGeom prst="roundRect">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Grooming</a:t>
          </a:r>
        </a:p>
      </dsp:txBody>
      <dsp:txXfrm>
        <a:off x="96529" y="1527847"/>
        <a:ext cx="1868090" cy="1725907"/>
      </dsp:txXfrm>
    </dsp:sp>
    <dsp:sp modelId="{BDDA2D08-2F94-40D5-AF1B-647A66400DC1}">
      <dsp:nvSpPr>
        <dsp:cNvPr id="0" name=""/>
        <dsp:cNvSpPr/>
      </dsp:nvSpPr>
      <dsp:spPr>
        <a:xfrm>
          <a:off x="2400457" y="1434480"/>
          <a:ext cx="2054824" cy="1912641"/>
        </a:xfrm>
        <a:prstGeom prst="roundRect">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Controlling</a:t>
          </a:r>
        </a:p>
      </dsp:txBody>
      <dsp:txXfrm>
        <a:off x="2493824" y="1527847"/>
        <a:ext cx="1868090" cy="1725907"/>
      </dsp:txXfrm>
    </dsp:sp>
    <dsp:sp modelId="{6858BCA4-A441-4FF5-802B-E53288398336}">
      <dsp:nvSpPr>
        <dsp:cNvPr id="0" name=""/>
        <dsp:cNvSpPr/>
      </dsp:nvSpPr>
      <dsp:spPr>
        <a:xfrm>
          <a:off x="4797752" y="1434480"/>
          <a:ext cx="2054824" cy="1912641"/>
        </a:xfrm>
        <a:prstGeom prst="roundRect">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Pursuing</a:t>
          </a:r>
        </a:p>
      </dsp:txBody>
      <dsp:txXfrm>
        <a:off x="4891119" y="1527847"/>
        <a:ext cx="1868090" cy="1725907"/>
      </dsp:txXfrm>
    </dsp:sp>
    <dsp:sp modelId="{915D2E4A-C529-479F-BB5D-55AD119DC9DB}">
      <dsp:nvSpPr>
        <dsp:cNvPr id="0" name=""/>
        <dsp:cNvSpPr/>
      </dsp:nvSpPr>
      <dsp:spPr>
        <a:xfrm>
          <a:off x="7195047" y="1434480"/>
          <a:ext cx="2054824" cy="1912641"/>
        </a:xfrm>
        <a:prstGeom prst="roundRect">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Sharing</a:t>
          </a:r>
        </a:p>
      </dsp:txBody>
      <dsp:txXfrm>
        <a:off x="7288414" y="1527847"/>
        <a:ext cx="1868090" cy="1725907"/>
      </dsp:txXfrm>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E718DBD-C9ED-4ACD-A3A4-86FB94F1925F}">
      <dsp:nvSpPr>
        <dsp:cNvPr id="0" name=""/>
        <dsp:cNvSpPr/>
      </dsp:nvSpPr>
      <dsp:spPr>
        <a:xfrm rot="5400000">
          <a:off x="494735" y="1008761"/>
          <a:ext cx="1575656" cy="189946"/>
        </a:xfrm>
        <a:prstGeom prst="rect">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sp>
    <dsp:sp modelId="{5C596118-3C9B-42BB-B7AD-2D0AC6883DFD}">
      <dsp:nvSpPr>
        <dsp:cNvPr id="0" name=""/>
        <dsp:cNvSpPr/>
      </dsp:nvSpPr>
      <dsp:spPr>
        <a:xfrm>
          <a:off x="493665" y="2647"/>
          <a:ext cx="2836876" cy="1266312"/>
        </a:xfrm>
        <a:prstGeom prst="roundRect">
          <a:avLst>
            <a:gd name="adj" fmla="val 1000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Identification of potential suspects</a:t>
          </a:r>
        </a:p>
      </dsp:txBody>
      <dsp:txXfrm>
        <a:off x="530754" y="39736"/>
        <a:ext cx="2762698" cy="1192134"/>
      </dsp:txXfrm>
    </dsp:sp>
    <dsp:sp modelId="{9AAFC0E8-5C01-4C41-883E-B14E77545FB9}">
      <dsp:nvSpPr>
        <dsp:cNvPr id="0" name=""/>
        <dsp:cNvSpPr/>
      </dsp:nvSpPr>
      <dsp:spPr>
        <a:xfrm rot="5400000">
          <a:off x="494735" y="2591651"/>
          <a:ext cx="1575656" cy="189946"/>
        </a:xfrm>
        <a:prstGeom prst="rect">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sp>
    <dsp:sp modelId="{3D15FBA3-C155-4873-AF97-5968C631B5B1}">
      <dsp:nvSpPr>
        <dsp:cNvPr id="0" name=""/>
        <dsp:cNvSpPr/>
      </dsp:nvSpPr>
      <dsp:spPr>
        <a:xfrm>
          <a:off x="541552" y="1585537"/>
          <a:ext cx="2741101" cy="1266312"/>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PNC &amp; PND checks of potential offenders</a:t>
          </a:r>
        </a:p>
      </dsp:txBody>
      <dsp:txXfrm>
        <a:off x="578641" y="1622626"/>
        <a:ext cx="2666923" cy="1192134"/>
      </dsp:txXfrm>
    </dsp:sp>
    <dsp:sp modelId="{847EEF31-F8A1-478C-8DD0-30F9B306B933}">
      <dsp:nvSpPr>
        <dsp:cNvPr id="0" name=""/>
        <dsp:cNvSpPr/>
      </dsp:nvSpPr>
      <dsp:spPr>
        <a:xfrm>
          <a:off x="1287097" y="3383096"/>
          <a:ext cx="3436498" cy="189946"/>
        </a:xfrm>
        <a:prstGeom prst="rect">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sp>
    <dsp:sp modelId="{0BDE15BC-8AAD-4897-A9D8-BD71D86A3C5B}">
      <dsp:nvSpPr>
        <dsp:cNvPr id="0" name=""/>
        <dsp:cNvSpPr/>
      </dsp:nvSpPr>
      <dsp:spPr>
        <a:xfrm>
          <a:off x="589429" y="3168428"/>
          <a:ext cx="2645346" cy="1266312"/>
        </a:xfrm>
        <a:prstGeom prst="roundRect">
          <a:avLst>
            <a:gd name="adj" fmla="val 10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Check the CSE flags on offender &amp; victim</a:t>
          </a:r>
        </a:p>
      </dsp:txBody>
      <dsp:txXfrm>
        <a:off x="626518" y="3205517"/>
        <a:ext cx="2571168" cy="1192134"/>
      </dsp:txXfrm>
    </dsp:sp>
    <dsp:sp modelId="{56332B0B-ED93-4D3C-813A-E5A9E2CE606C}">
      <dsp:nvSpPr>
        <dsp:cNvPr id="0" name=""/>
        <dsp:cNvSpPr/>
      </dsp:nvSpPr>
      <dsp:spPr>
        <a:xfrm rot="16200000">
          <a:off x="3940328" y="2591651"/>
          <a:ext cx="1575656" cy="189946"/>
        </a:xfrm>
        <a:prstGeom prst="rect">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sp>
    <dsp:sp modelId="{42A82C20-DFF3-43DB-A25E-08BD3F578696}">
      <dsp:nvSpPr>
        <dsp:cNvPr id="0" name=""/>
        <dsp:cNvSpPr/>
      </dsp:nvSpPr>
      <dsp:spPr>
        <a:xfrm>
          <a:off x="4027013" y="3168428"/>
          <a:ext cx="2661365" cy="1266312"/>
        </a:xfrm>
        <a:prstGeom prst="roundRect">
          <a:avLst>
            <a:gd name="adj" fmla="val 1000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Initial response to a reported missing child/young person</a:t>
          </a:r>
        </a:p>
      </dsp:txBody>
      <dsp:txXfrm>
        <a:off x="4064102" y="3205517"/>
        <a:ext cx="2587187" cy="1192134"/>
      </dsp:txXfrm>
    </dsp:sp>
    <dsp:sp modelId="{91C01709-E949-4B05-8630-19A0E7A067D7}">
      <dsp:nvSpPr>
        <dsp:cNvPr id="0" name=""/>
        <dsp:cNvSpPr/>
      </dsp:nvSpPr>
      <dsp:spPr>
        <a:xfrm rot="16200000">
          <a:off x="3940328" y="1008761"/>
          <a:ext cx="1575656" cy="189946"/>
        </a:xfrm>
        <a:prstGeom prst="rect">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sp>
    <dsp:sp modelId="{0C347B3E-4B1B-458B-BF29-66D559902BE8}">
      <dsp:nvSpPr>
        <dsp:cNvPr id="0" name=""/>
        <dsp:cNvSpPr/>
      </dsp:nvSpPr>
      <dsp:spPr>
        <a:xfrm>
          <a:off x="4027013" y="1585537"/>
          <a:ext cx="2661365" cy="1266312"/>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Thorough search of the MISPER’s last known address</a:t>
          </a:r>
        </a:p>
      </dsp:txBody>
      <dsp:txXfrm>
        <a:off x="4064102" y="1622626"/>
        <a:ext cx="2587187" cy="1192134"/>
      </dsp:txXfrm>
    </dsp:sp>
    <dsp:sp modelId="{2764C686-B392-4A4C-BE90-64AB852C4F4B}">
      <dsp:nvSpPr>
        <dsp:cNvPr id="0" name=""/>
        <dsp:cNvSpPr/>
      </dsp:nvSpPr>
      <dsp:spPr>
        <a:xfrm>
          <a:off x="4732717" y="217316"/>
          <a:ext cx="3330774" cy="189946"/>
        </a:xfrm>
        <a:prstGeom prst="rect">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sp>
    <dsp:sp modelId="{BDB7F10A-B41A-4AF7-8153-839FAB31BC81}">
      <dsp:nvSpPr>
        <dsp:cNvPr id="0" name=""/>
        <dsp:cNvSpPr/>
      </dsp:nvSpPr>
      <dsp:spPr>
        <a:xfrm>
          <a:off x="4027013" y="2647"/>
          <a:ext cx="2661365" cy="1266312"/>
        </a:xfrm>
        <a:prstGeom prst="roundRect">
          <a:avLst>
            <a:gd name="adj" fmla="val 10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Child Protection Register checks</a:t>
          </a:r>
        </a:p>
      </dsp:txBody>
      <dsp:txXfrm>
        <a:off x="4064102" y="39736"/>
        <a:ext cx="2587187" cy="1192134"/>
      </dsp:txXfrm>
    </dsp:sp>
    <dsp:sp modelId="{E56DB236-F88F-4D3E-8E25-D2C234AF3629}">
      <dsp:nvSpPr>
        <dsp:cNvPr id="0" name=""/>
        <dsp:cNvSpPr/>
      </dsp:nvSpPr>
      <dsp:spPr>
        <a:xfrm rot="5400000">
          <a:off x="7280163" y="1008761"/>
          <a:ext cx="1575656" cy="189946"/>
        </a:xfrm>
        <a:prstGeom prst="rect">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sp>
    <dsp:sp modelId="{02B6F497-DE11-4349-8424-BA3FC0B779C3}">
      <dsp:nvSpPr>
        <dsp:cNvPr id="0" name=""/>
        <dsp:cNvSpPr/>
      </dsp:nvSpPr>
      <dsp:spPr>
        <a:xfrm>
          <a:off x="7384850" y="2647"/>
          <a:ext cx="2625360" cy="1266312"/>
        </a:xfrm>
        <a:prstGeom prst="roundRect">
          <a:avLst>
            <a:gd name="adj" fmla="val 1000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Submission of intelligence logs</a:t>
          </a:r>
        </a:p>
      </dsp:txBody>
      <dsp:txXfrm>
        <a:off x="7421939" y="39736"/>
        <a:ext cx="2551182" cy="1192134"/>
      </dsp:txXfrm>
    </dsp:sp>
    <dsp:sp modelId="{9C4F49A3-38BD-4557-A2C4-B86F1935AB71}">
      <dsp:nvSpPr>
        <dsp:cNvPr id="0" name=""/>
        <dsp:cNvSpPr/>
      </dsp:nvSpPr>
      <dsp:spPr>
        <a:xfrm rot="5400000">
          <a:off x="7280163" y="2591651"/>
          <a:ext cx="1575656" cy="189946"/>
        </a:xfrm>
        <a:prstGeom prst="rect">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sp>
    <dsp:sp modelId="{26817869-BE85-40D8-BAD2-1028240F178B}">
      <dsp:nvSpPr>
        <dsp:cNvPr id="0" name=""/>
        <dsp:cNvSpPr/>
      </dsp:nvSpPr>
      <dsp:spPr>
        <a:xfrm>
          <a:off x="7456671" y="1585537"/>
          <a:ext cx="2481718" cy="1266312"/>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Link all known associates &amp; addresses to occurrence</a:t>
          </a:r>
        </a:p>
      </dsp:txBody>
      <dsp:txXfrm>
        <a:off x="7493760" y="1622626"/>
        <a:ext cx="2407540" cy="1192134"/>
      </dsp:txXfrm>
    </dsp:sp>
    <dsp:sp modelId="{0E5566D5-B050-4ECD-9C21-D909E158AA03}">
      <dsp:nvSpPr>
        <dsp:cNvPr id="0" name=""/>
        <dsp:cNvSpPr/>
      </dsp:nvSpPr>
      <dsp:spPr>
        <a:xfrm>
          <a:off x="7432738" y="3168428"/>
          <a:ext cx="2529584" cy="1266312"/>
        </a:xfrm>
        <a:prstGeom prst="roundRect">
          <a:avLst>
            <a:gd name="adj" fmla="val 10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PPN submission</a:t>
          </a:r>
        </a:p>
      </dsp:txBody>
      <dsp:txXfrm>
        <a:off x="7469827" y="3205517"/>
        <a:ext cx="2455406" cy="1192134"/>
      </dsp:txXfrm>
    </dsp:sp>
  </dsp:spTree>
</dsp:drawing>
</file>

<file path=ppt/diagrams/drawing1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ED98D27-8760-4482-8A3A-56DC8AF9D257}">
      <dsp:nvSpPr>
        <dsp:cNvPr id="0" name=""/>
        <dsp:cNvSpPr/>
      </dsp:nvSpPr>
      <dsp:spPr>
        <a:xfrm>
          <a:off x="0" y="5"/>
          <a:ext cx="8128000" cy="3198541"/>
        </a:xfrm>
        <a:prstGeom prst="rect">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9136" tIns="199136" rIns="199136" bIns="199136" numCol="1" spcCol="1270" anchor="ctr" anchorCtr="0">
          <a:noAutofit/>
        </a:bodyPr>
        <a:lstStyle/>
        <a:p>
          <a:pPr marL="0" lvl="0" indent="0" algn="ctr" defTabSz="1244600">
            <a:lnSpc>
              <a:spcPct val="90000"/>
            </a:lnSpc>
            <a:spcBef>
              <a:spcPct val="0"/>
            </a:spcBef>
            <a:spcAft>
              <a:spcPct val="35000"/>
            </a:spcAft>
            <a:buNone/>
          </a:pPr>
          <a:r>
            <a:rPr lang="en-US" sz="2800" kern="1200" dirty="0">
              <a:solidFill>
                <a:schemeClr val="tx1"/>
              </a:solidFill>
            </a:rPr>
            <a:t>There are two types of CAWNs</a:t>
          </a:r>
        </a:p>
      </dsp:txBody>
      <dsp:txXfrm>
        <a:off x="0" y="5"/>
        <a:ext cx="8128000" cy="1727212"/>
      </dsp:txXfrm>
    </dsp:sp>
    <dsp:sp modelId="{E7471A04-4FD3-4F04-9F95-CEE25A5A0452}">
      <dsp:nvSpPr>
        <dsp:cNvPr id="0" name=""/>
        <dsp:cNvSpPr/>
      </dsp:nvSpPr>
      <dsp:spPr>
        <a:xfrm>
          <a:off x="0" y="1355680"/>
          <a:ext cx="4064000" cy="1841266"/>
        </a:xfrm>
        <a:prstGeom prst="rect">
          <a:avLst/>
        </a:prstGeom>
        <a:solidFill>
          <a:schemeClr val="accent2">
            <a:lumMod val="60000"/>
            <a:lumOff val="40000"/>
            <a:alpha val="90000"/>
          </a:schemeClr>
        </a:solidFill>
        <a:ln w="12700" cap="flat" cmpd="sng" algn="ctr">
          <a:solidFill>
            <a:schemeClr val="tx1">
              <a:alpha val="9000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70688" tIns="30480" rIns="170688" bIns="30480" numCol="1" spcCol="1270" anchor="ctr" anchorCtr="0">
          <a:noAutofit/>
        </a:bodyPr>
        <a:lstStyle/>
        <a:p>
          <a:pPr marL="0" lvl="0" indent="0" algn="ctr" defTabSz="1066800">
            <a:lnSpc>
              <a:spcPct val="90000"/>
            </a:lnSpc>
            <a:spcBef>
              <a:spcPct val="0"/>
            </a:spcBef>
            <a:spcAft>
              <a:spcPct val="35000"/>
            </a:spcAft>
            <a:buNone/>
          </a:pPr>
          <a:r>
            <a:rPr lang="en-US" sz="2400" b="1" i="1" u="sng" kern="1200" dirty="0"/>
            <a:t>S2 Child Abduction Act 1984 </a:t>
          </a:r>
          <a:r>
            <a:rPr lang="en-US" sz="2400" kern="1200" dirty="0"/>
            <a:t>if the child is under 16 years</a:t>
          </a:r>
        </a:p>
      </dsp:txBody>
      <dsp:txXfrm>
        <a:off x="0" y="1355680"/>
        <a:ext cx="4064000" cy="1841266"/>
      </dsp:txXfrm>
    </dsp:sp>
    <dsp:sp modelId="{DA2DC501-1D5A-42BC-9EA4-0C235A48A7F7}">
      <dsp:nvSpPr>
        <dsp:cNvPr id="0" name=""/>
        <dsp:cNvSpPr/>
      </dsp:nvSpPr>
      <dsp:spPr>
        <a:xfrm>
          <a:off x="4064000" y="1365403"/>
          <a:ext cx="4064000" cy="1821820"/>
        </a:xfrm>
        <a:prstGeom prst="rect">
          <a:avLst/>
        </a:prstGeom>
        <a:solidFill>
          <a:schemeClr val="accent2">
            <a:lumMod val="60000"/>
            <a:lumOff val="40000"/>
            <a:alpha val="90000"/>
          </a:schemeClr>
        </a:solidFill>
        <a:ln w="12700" cap="flat" cmpd="sng" algn="ctr">
          <a:solidFill>
            <a:schemeClr val="tx1">
              <a:alpha val="9000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70688" tIns="30480" rIns="170688" bIns="30480" numCol="1" spcCol="1270" anchor="ctr" anchorCtr="0">
          <a:noAutofit/>
        </a:bodyPr>
        <a:lstStyle/>
        <a:p>
          <a:pPr marL="0" lvl="0" indent="0" algn="ctr" defTabSz="1066800">
            <a:lnSpc>
              <a:spcPct val="90000"/>
            </a:lnSpc>
            <a:spcBef>
              <a:spcPct val="0"/>
            </a:spcBef>
            <a:spcAft>
              <a:spcPct val="35000"/>
            </a:spcAft>
            <a:buNone/>
          </a:pPr>
          <a:r>
            <a:rPr lang="en-US" sz="2400" b="1" i="1" u="sng" kern="1200" dirty="0"/>
            <a:t>S49 Children Act 1989 </a:t>
          </a:r>
          <a:r>
            <a:rPr lang="en-US" sz="2400" kern="1200" dirty="0"/>
            <a:t>if the child is under 18 years &amp; in Local Authority care</a:t>
          </a:r>
        </a:p>
      </dsp:txBody>
      <dsp:txXfrm>
        <a:off x="4064000" y="1365403"/>
        <a:ext cx="4064000" cy="1821820"/>
      </dsp:txXfrm>
    </dsp:sp>
  </dsp:spTree>
</dsp:drawing>
</file>

<file path=ppt/diagrams/drawing1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937064E-C6E2-455D-987B-F61E351FD2E1}">
      <dsp:nvSpPr>
        <dsp:cNvPr id="0" name=""/>
        <dsp:cNvSpPr/>
      </dsp:nvSpPr>
      <dsp:spPr>
        <a:xfrm>
          <a:off x="0" y="585"/>
          <a:ext cx="9454996" cy="1919606"/>
        </a:xfrm>
        <a:prstGeom prst="roundRect">
          <a:avLst>
            <a:gd name="adj" fmla="val 1000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Child Abduction Warning Notices are issued to suspects who are believed to place children at risk of offences being committed against them</a:t>
          </a:r>
        </a:p>
      </dsp:txBody>
      <dsp:txXfrm>
        <a:off x="56223" y="56808"/>
        <a:ext cx="9342550" cy="1807160"/>
      </dsp:txXfrm>
    </dsp:sp>
    <dsp:sp modelId="{538F73B5-B7B9-421E-819A-491A57C532C6}">
      <dsp:nvSpPr>
        <dsp:cNvPr id="0" name=""/>
        <dsp:cNvSpPr/>
      </dsp:nvSpPr>
      <dsp:spPr>
        <a:xfrm rot="5400000">
          <a:off x="4367571" y="1968182"/>
          <a:ext cx="719852" cy="863822"/>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rot="-5400000">
        <a:off x="4468350" y="2040167"/>
        <a:ext cx="518294" cy="503896"/>
      </dsp:txXfrm>
    </dsp:sp>
    <dsp:sp modelId="{687B5318-D2B8-45A6-AE99-3633FF5CB1F7}">
      <dsp:nvSpPr>
        <dsp:cNvPr id="0" name=""/>
        <dsp:cNvSpPr/>
      </dsp:nvSpPr>
      <dsp:spPr>
        <a:xfrm>
          <a:off x="559221" y="2879995"/>
          <a:ext cx="8336553" cy="1919606"/>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The issue of a CAWN should be viewed as a safeguarding measure for the child concerned &amp; also as active case building in the first stage of a potential prosecution for an offence</a:t>
          </a:r>
        </a:p>
      </dsp:txBody>
      <dsp:txXfrm>
        <a:off x="615444" y="2936218"/>
        <a:ext cx="8224107" cy="1807160"/>
      </dsp:txXfrm>
    </dsp:sp>
  </dsp:spTree>
</dsp:drawing>
</file>

<file path=ppt/diagrams/drawing1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8800024-017C-4F6C-9D6A-B29ABDDA1B24}">
      <dsp:nvSpPr>
        <dsp:cNvPr id="0" name=""/>
        <dsp:cNvSpPr/>
      </dsp:nvSpPr>
      <dsp:spPr>
        <a:xfrm>
          <a:off x="694860" y="0"/>
          <a:ext cx="7875084" cy="4532559"/>
        </a:xfrm>
        <a:prstGeom prst="rightArrow">
          <a:avLst/>
        </a:prstGeom>
        <a:solidFill>
          <a:schemeClr val="accent2">
            <a:lumMod val="75000"/>
          </a:schemeClr>
        </a:solidFill>
        <a:ln>
          <a:noFill/>
        </a:ln>
        <a:effectLst/>
      </dsp:spPr>
      <dsp:style>
        <a:lnRef idx="0">
          <a:scrgbClr r="0" g="0" b="0"/>
        </a:lnRef>
        <a:fillRef idx="1">
          <a:scrgbClr r="0" g="0" b="0"/>
        </a:fillRef>
        <a:effectRef idx="0">
          <a:scrgbClr r="0" g="0" b="0"/>
        </a:effectRef>
        <a:fontRef idx="minor"/>
      </dsp:style>
    </dsp:sp>
    <dsp:sp modelId="{FBB8AEDC-5B33-4ED5-8A3F-8D0155D6DF31}">
      <dsp:nvSpPr>
        <dsp:cNvPr id="0" name=""/>
        <dsp:cNvSpPr/>
      </dsp:nvSpPr>
      <dsp:spPr>
        <a:xfrm>
          <a:off x="0" y="1359767"/>
          <a:ext cx="2779441" cy="1813023"/>
        </a:xfrm>
        <a:prstGeom prst="roundRect">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There in NO specific offence of CSE</a:t>
          </a:r>
        </a:p>
      </dsp:txBody>
      <dsp:txXfrm>
        <a:off x="88504" y="1448271"/>
        <a:ext cx="2602433" cy="1636015"/>
      </dsp:txXfrm>
    </dsp:sp>
    <dsp:sp modelId="{214AF532-658F-44E2-A61A-1CFB81693D25}">
      <dsp:nvSpPr>
        <dsp:cNvPr id="0" name=""/>
        <dsp:cNvSpPr/>
      </dsp:nvSpPr>
      <dsp:spPr>
        <a:xfrm>
          <a:off x="3242681" y="1359767"/>
          <a:ext cx="2779441" cy="1813023"/>
        </a:xfrm>
        <a:prstGeom prst="roundRect">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US" sz="3200" kern="1200" dirty="0">
              <a:solidFill>
                <a:schemeClr val="tx1"/>
              </a:solidFill>
            </a:rPr>
            <a:t>So…….</a:t>
          </a:r>
        </a:p>
      </dsp:txBody>
      <dsp:txXfrm>
        <a:off x="3331185" y="1448271"/>
        <a:ext cx="2602433" cy="1636015"/>
      </dsp:txXfrm>
    </dsp:sp>
    <dsp:sp modelId="{68B11D48-3CDF-478D-8A68-D697F5BA5FDD}">
      <dsp:nvSpPr>
        <dsp:cNvPr id="0" name=""/>
        <dsp:cNvSpPr/>
      </dsp:nvSpPr>
      <dsp:spPr>
        <a:xfrm>
          <a:off x="6485363" y="1359767"/>
          <a:ext cx="2779441" cy="1813023"/>
        </a:xfrm>
        <a:prstGeom prst="roundRect">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What offences can be linked to CSE?</a:t>
          </a:r>
        </a:p>
      </dsp:txBody>
      <dsp:txXfrm>
        <a:off x="6573867" y="1448271"/>
        <a:ext cx="2602433" cy="1636015"/>
      </dsp:txXfrm>
    </dsp:sp>
  </dsp:spTree>
</dsp:drawing>
</file>

<file path=ppt/diagrams/drawing2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0D58187-E8C8-4298-A96E-9E5332970C9C}">
      <dsp:nvSpPr>
        <dsp:cNvPr id="0" name=""/>
        <dsp:cNvSpPr/>
      </dsp:nvSpPr>
      <dsp:spPr>
        <a:xfrm>
          <a:off x="8073" y="778811"/>
          <a:ext cx="2413152" cy="1447891"/>
        </a:xfrm>
        <a:prstGeom prst="roundRect">
          <a:avLst>
            <a:gd name="adj" fmla="val 1000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Rape/ Assault by penetration</a:t>
          </a:r>
        </a:p>
      </dsp:txBody>
      <dsp:txXfrm>
        <a:off x="50480" y="821218"/>
        <a:ext cx="2328338" cy="1363077"/>
      </dsp:txXfrm>
    </dsp:sp>
    <dsp:sp modelId="{820716CA-F2D6-410C-A0DF-16CB73FBA903}">
      <dsp:nvSpPr>
        <dsp:cNvPr id="0" name=""/>
        <dsp:cNvSpPr/>
      </dsp:nvSpPr>
      <dsp:spPr>
        <a:xfrm>
          <a:off x="2633583" y="1203526"/>
          <a:ext cx="511588" cy="598461"/>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111250">
            <a:lnSpc>
              <a:spcPct val="90000"/>
            </a:lnSpc>
            <a:spcBef>
              <a:spcPct val="0"/>
            </a:spcBef>
            <a:spcAft>
              <a:spcPct val="35000"/>
            </a:spcAft>
            <a:buNone/>
          </a:pPr>
          <a:endParaRPr lang="en-US" sz="2500" kern="1200"/>
        </a:p>
      </dsp:txBody>
      <dsp:txXfrm>
        <a:off x="2633583" y="1323218"/>
        <a:ext cx="358112" cy="359077"/>
      </dsp:txXfrm>
    </dsp:sp>
    <dsp:sp modelId="{B3CF9F3D-23EA-4E01-8090-6DF16A0B9B0C}">
      <dsp:nvSpPr>
        <dsp:cNvPr id="0" name=""/>
        <dsp:cNvSpPr/>
      </dsp:nvSpPr>
      <dsp:spPr>
        <a:xfrm>
          <a:off x="3386487" y="778811"/>
          <a:ext cx="2413152" cy="1447891"/>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Arranging or facilitating a child sex offence</a:t>
          </a:r>
        </a:p>
      </dsp:txBody>
      <dsp:txXfrm>
        <a:off x="3428894" y="821218"/>
        <a:ext cx="2328338" cy="1363077"/>
      </dsp:txXfrm>
    </dsp:sp>
    <dsp:sp modelId="{0A3B70C0-722E-450A-8BCD-BBF1937C1759}">
      <dsp:nvSpPr>
        <dsp:cNvPr id="0" name=""/>
        <dsp:cNvSpPr/>
      </dsp:nvSpPr>
      <dsp:spPr>
        <a:xfrm>
          <a:off x="6011997" y="1203526"/>
          <a:ext cx="511588" cy="598461"/>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111250">
            <a:lnSpc>
              <a:spcPct val="90000"/>
            </a:lnSpc>
            <a:spcBef>
              <a:spcPct val="0"/>
            </a:spcBef>
            <a:spcAft>
              <a:spcPct val="35000"/>
            </a:spcAft>
            <a:buNone/>
          </a:pPr>
          <a:endParaRPr lang="en-US" sz="2500" kern="1200"/>
        </a:p>
      </dsp:txBody>
      <dsp:txXfrm>
        <a:off x="6011997" y="1323218"/>
        <a:ext cx="358112" cy="359077"/>
      </dsp:txXfrm>
    </dsp:sp>
    <dsp:sp modelId="{092C72CD-66CB-43E6-AA17-9D61CA554B25}">
      <dsp:nvSpPr>
        <dsp:cNvPr id="0" name=""/>
        <dsp:cNvSpPr/>
      </dsp:nvSpPr>
      <dsp:spPr>
        <a:xfrm>
          <a:off x="6764900" y="778811"/>
          <a:ext cx="2413152" cy="1447891"/>
        </a:xfrm>
        <a:prstGeom prst="roundRect">
          <a:avLst>
            <a:gd name="adj" fmla="val 10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Meeting a child following sexual grooming</a:t>
          </a:r>
        </a:p>
      </dsp:txBody>
      <dsp:txXfrm>
        <a:off x="6807307" y="821218"/>
        <a:ext cx="2328338" cy="1363077"/>
      </dsp:txXfrm>
    </dsp:sp>
    <dsp:sp modelId="{EDEB1A21-3FCF-41C9-BFFE-C4BC4463B414}">
      <dsp:nvSpPr>
        <dsp:cNvPr id="0" name=""/>
        <dsp:cNvSpPr/>
      </dsp:nvSpPr>
      <dsp:spPr>
        <a:xfrm rot="5400000">
          <a:off x="7715682" y="2395623"/>
          <a:ext cx="511588" cy="598461"/>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111250">
            <a:lnSpc>
              <a:spcPct val="90000"/>
            </a:lnSpc>
            <a:spcBef>
              <a:spcPct val="0"/>
            </a:spcBef>
            <a:spcAft>
              <a:spcPct val="35000"/>
            </a:spcAft>
            <a:buNone/>
          </a:pPr>
          <a:endParaRPr lang="en-US" sz="2500" kern="1200"/>
        </a:p>
      </dsp:txBody>
      <dsp:txXfrm rot="-5400000">
        <a:off x="7791938" y="2439059"/>
        <a:ext cx="359077" cy="358112"/>
      </dsp:txXfrm>
    </dsp:sp>
    <dsp:sp modelId="{BE82B649-F1A5-4DCC-ADAF-72D6662B177E}">
      <dsp:nvSpPr>
        <dsp:cNvPr id="0" name=""/>
        <dsp:cNvSpPr/>
      </dsp:nvSpPr>
      <dsp:spPr>
        <a:xfrm>
          <a:off x="6764900" y="3191964"/>
          <a:ext cx="2413152" cy="1447891"/>
        </a:xfrm>
        <a:prstGeom prst="roundRect">
          <a:avLst>
            <a:gd name="adj" fmla="val 1000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Paying for the sexual services of a child</a:t>
          </a:r>
        </a:p>
      </dsp:txBody>
      <dsp:txXfrm>
        <a:off x="6807307" y="3234371"/>
        <a:ext cx="2328338" cy="1363077"/>
      </dsp:txXfrm>
    </dsp:sp>
    <dsp:sp modelId="{02E59D60-FA19-4C97-9BB1-77248B6FF429}">
      <dsp:nvSpPr>
        <dsp:cNvPr id="0" name=""/>
        <dsp:cNvSpPr/>
      </dsp:nvSpPr>
      <dsp:spPr>
        <a:xfrm rot="10800000">
          <a:off x="6040955" y="3616678"/>
          <a:ext cx="511588" cy="598461"/>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111250">
            <a:lnSpc>
              <a:spcPct val="90000"/>
            </a:lnSpc>
            <a:spcBef>
              <a:spcPct val="0"/>
            </a:spcBef>
            <a:spcAft>
              <a:spcPct val="35000"/>
            </a:spcAft>
            <a:buNone/>
          </a:pPr>
          <a:endParaRPr lang="en-US" sz="2500" kern="1200"/>
        </a:p>
      </dsp:txBody>
      <dsp:txXfrm rot="10800000">
        <a:off x="6194431" y="3736370"/>
        <a:ext cx="358112" cy="359077"/>
      </dsp:txXfrm>
    </dsp:sp>
    <dsp:sp modelId="{A3865892-DB94-4EC3-80C1-79FD0380D410}">
      <dsp:nvSpPr>
        <dsp:cNvPr id="0" name=""/>
        <dsp:cNvSpPr/>
      </dsp:nvSpPr>
      <dsp:spPr>
        <a:xfrm>
          <a:off x="3386487" y="3191964"/>
          <a:ext cx="2413152" cy="1447891"/>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S2 Child Abduction Act 1984</a:t>
          </a:r>
        </a:p>
      </dsp:txBody>
      <dsp:txXfrm>
        <a:off x="3428894" y="3234371"/>
        <a:ext cx="2328338" cy="1363077"/>
      </dsp:txXfrm>
    </dsp:sp>
    <dsp:sp modelId="{9BF57790-384E-4B3D-A62B-E8AAC4132C86}">
      <dsp:nvSpPr>
        <dsp:cNvPr id="0" name=""/>
        <dsp:cNvSpPr/>
      </dsp:nvSpPr>
      <dsp:spPr>
        <a:xfrm rot="10800000">
          <a:off x="2662541" y="3616678"/>
          <a:ext cx="511588" cy="598461"/>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111250">
            <a:lnSpc>
              <a:spcPct val="90000"/>
            </a:lnSpc>
            <a:spcBef>
              <a:spcPct val="0"/>
            </a:spcBef>
            <a:spcAft>
              <a:spcPct val="35000"/>
            </a:spcAft>
            <a:buNone/>
          </a:pPr>
          <a:endParaRPr lang="en-US" sz="2500" kern="1200"/>
        </a:p>
      </dsp:txBody>
      <dsp:txXfrm rot="10800000">
        <a:off x="2816017" y="3736370"/>
        <a:ext cx="358112" cy="359077"/>
      </dsp:txXfrm>
    </dsp:sp>
    <dsp:sp modelId="{FB745C1C-4068-4805-866F-726E6D91FA37}">
      <dsp:nvSpPr>
        <dsp:cNvPr id="0" name=""/>
        <dsp:cNvSpPr/>
      </dsp:nvSpPr>
      <dsp:spPr>
        <a:xfrm>
          <a:off x="8073" y="3191964"/>
          <a:ext cx="2413152" cy="1447891"/>
        </a:xfrm>
        <a:prstGeom prst="roundRect">
          <a:avLst>
            <a:gd name="adj" fmla="val 10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S47 – 51 of the Sexual Offences Act 2003</a:t>
          </a:r>
        </a:p>
      </dsp:txBody>
      <dsp:txXfrm>
        <a:off x="50480" y="3234371"/>
        <a:ext cx="2328338" cy="1363077"/>
      </dsp:txXfrm>
    </dsp:sp>
  </dsp:spTree>
</dsp:drawing>
</file>

<file path=ppt/diagrams/drawing2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6D734F9-12B5-4628-B1D0-F3ADA69CAE6B}">
      <dsp:nvSpPr>
        <dsp:cNvPr id="0" name=""/>
        <dsp:cNvSpPr/>
      </dsp:nvSpPr>
      <dsp:spPr>
        <a:xfrm>
          <a:off x="334539" y="231"/>
          <a:ext cx="3627655" cy="1451749"/>
        </a:xfrm>
        <a:prstGeom prst="rect">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Raise awareness – intel logs, daily briefing, sharing with other agencies (schools </a:t>
          </a:r>
          <a:r>
            <a:rPr lang="en-US" sz="2400" kern="1200" dirty="0" err="1">
              <a:solidFill>
                <a:schemeClr val="tx1"/>
              </a:solidFill>
            </a:rPr>
            <a:t>etc</a:t>
          </a:r>
          <a:r>
            <a:rPr lang="en-US" sz="2400" kern="1200" dirty="0">
              <a:solidFill>
                <a:schemeClr val="tx1"/>
              </a:solidFill>
            </a:rPr>
            <a:t>)</a:t>
          </a:r>
        </a:p>
      </dsp:txBody>
      <dsp:txXfrm>
        <a:off x="334539" y="231"/>
        <a:ext cx="3627655" cy="1451749"/>
      </dsp:txXfrm>
    </dsp:sp>
    <dsp:sp modelId="{274CC9DD-640C-4BFC-BFCC-4C5AFBC4FDF1}">
      <dsp:nvSpPr>
        <dsp:cNvPr id="0" name=""/>
        <dsp:cNvSpPr/>
      </dsp:nvSpPr>
      <dsp:spPr>
        <a:xfrm>
          <a:off x="4204153" y="231"/>
          <a:ext cx="2419582" cy="1451749"/>
        </a:xfrm>
        <a:prstGeom prst="rect">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Bring to attention of supervisor</a:t>
          </a:r>
        </a:p>
      </dsp:txBody>
      <dsp:txXfrm>
        <a:off x="4204153" y="231"/>
        <a:ext cx="2419582" cy="1451749"/>
      </dsp:txXfrm>
    </dsp:sp>
    <dsp:sp modelId="{D2188DCA-FC34-4EF7-BCED-C6C419D359A2}">
      <dsp:nvSpPr>
        <dsp:cNvPr id="0" name=""/>
        <dsp:cNvSpPr/>
      </dsp:nvSpPr>
      <dsp:spPr>
        <a:xfrm>
          <a:off x="6865694" y="231"/>
          <a:ext cx="3123318" cy="1451749"/>
        </a:xfrm>
        <a:prstGeom prst="rect">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If appropriate use S46 Police Powers</a:t>
          </a:r>
        </a:p>
      </dsp:txBody>
      <dsp:txXfrm>
        <a:off x="6865694" y="231"/>
        <a:ext cx="3123318" cy="1451749"/>
      </dsp:txXfrm>
    </dsp:sp>
    <dsp:sp modelId="{5502E06B-4A73-4DA2-B787-657DB5B3366F}">
      <dsp:nvSpPr>
        <dsp:cNvPr id="0" name=""/>
        <dsp:cNvSpPr/>
      </dsp:nvSpPr>
      <dsp:spPr>
        <a:xfrm>
          <a:off x="1290443" y="1693939"/>
          <a:ext cx="2419582" cy="1451749"/>
        </a:xfrm>
        <a:prstGeom prst="rect">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Bring to attention of PVPU</a:t>
          </a:r>
        </a:p>
      </dsp:txBody>
      <dsp:txXfrm>
        <a:off x="1290443" y="1693939"/>
        <a:ext cx="2419582" cy="1451749"/>
      </dsp:txXfrm>
    </dsp:sp>
    <dsp:sp modelId="{76A268FB-48B1-4EBA-86F1-42D5C872EB6C}">
      <dsp:nvSpPr>
        <dsp:cNvPr id="0" name=""/>
        <dsp:cNvSpPr/>
      </dsp:nvSpPr>
      <dsp:spPr>
        <a:xfrm>
          <a:off x="3951984" y="1693939"/>
          <a:ext cx="2419582" cy="1451749"/>
        </a:xfrm>
        <a:prstGeom prst="rect">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CSE referral</a:t>
          </a:r>
        </a:p>
      </dsp:txBody>
      <dsp:txXfrm>
        <a:off x="3951984" y="1693939"/>
        <a:ext cx="2419582" cy="1451749"/>
      </dsp:txXfrm>
    </dsp:sp>
    <dsp:sp modelId="{98048468-E8B2-4F08-B2CE-47C9BBD8670F}">
      <dsp:nvSpPr>
        <dsp:cNvPr id="0" name=""/>
        <dsp:cNvSpPr/>
      </dsp:nvSpPr>
      <dsp:spPr>
        <a:xfrm>
          <a:off x="6613525" y="1693939"/>
          <a:ext cx="2419582" cy="1451749"/>
        </a:xfrm>
        <a:prstGeom prst="rect">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Crime (initial contact to be documented)</a:t>
          </a:r>
        </a:p>
      </dsp:txBody>
      <dsp:txXfrm>
        <a:off x="6613525" y="1693939"/>
        <a:ext cx="2419582" cy="1451749"/>
      </dsp:txXfrm>
    </dsp:sp>
    <dsp:sp modelId="{3838E594-6E59-4BDE-8F16-E00BABAC1291}">
      <dsp:nvSpPr>
        <dsp:cNvPr id="0" name=""/>
        <dsp:cNvSpPr/>
      </dsp:nvSpPr>
      <dsp:spPr>
        <a:xfrm>
          <a:off x="3635297" y="3387647"/>
          <a:ext cx="3052956" cy="1451749"/>
        </a:xfrm>
        <a:prstGeom prst="rect">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“The more you know the more you see”</a:t>
          </a:r>
        </a:p>
      </dsp:txBody>
      <dsp:txXfrm>
        <a:off x="3635297" y="3387647"/>
        <a:ext cx="3052956" cy="1451749"/>
      </dsp:txXfrm>
    </dsp:sp>
  </dsp:spTree>
</dsp:drawing>
</file>

<file path=ppt/diagrams/drawing2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AAA6392-DA41-430E-B297-EA8A4C0355F3}">
      <dsp:nvSpPr>
        <dsp:cNvPr id="0" name=""/>
        <dsp:cNvSpPr/>
      </dsp:nvSpPr>
      <dsp:spPr>
        <a:xfrm>
          <a:off x="658859" y="0"/>
          <a:ext cx="7467073" cy="4014440"/>
        </a:xfrm>
        <a:prstGeom prst="rightArrow">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dsp:style>
    </dsp:sp>
    <dsp:sp modelId="{94655924-B25E-42F4-895D-C598F174D255}">
      <dsp:nvSpPr>
        <dsp:cNvPr id="0" name=""/>
        <dsp:cNvSpPr/>
      </dsp:nvSpPr>
      <dsp:spPr>
        <a:xfrm>
          <a:off x="0" y="1204331"/>
          <a:ext cx="2635437" cy="1605776"/>
        </a:xfrm>
        <a:prstGeom prst="roundRect">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What is SERAF?</a:t>
          </a:r>
        </a:p>
      </dsp:txBody>
      <dsp:txXfrm>
        <a:off x="78388" y="1282719"/>
        <a:ext cx="2478661" cy="1449000"/>
      </dsp:txXfrm>
    </dsp:sp>
    <dsp:sp modelId="{544A7CC3-D486-4412-A027-8755FDCA43FE}">
      <dsp:nvSpPr>
        <dsp:cNvPr id="0" name=""/>
        <dsp:cNvSpPr/>
      </dsp:nvSpPr>
      <dsp:spPr>
        <a:xfrm>
          <a:off x="3074677" y="1204331"/>
          <a:ext cx="2635437" cy="1605776"/>
        </a:xfrm>
        <a:prstGeom prst="roundRect">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Where will I find the information?</a:t>
          </a:r>
        </a:p>
      </dsp:txBody>
      <dsp:txXfrm>
        <a:off x="3153065" y="1282719"/>
        <a:ext cx="2478661" cy="1449000"/>
      </dsp:txXfrm>
    </dsp:sp>
    <dsp:sp modelId="{45C5D4AC-6648-403F-8FBF-1BEA9A735A1F}">
      <dsp:nvSpPr>
        <dsp:cNvPr id="0" name=""/>
        <dsp:cNvSpPr/>
      </dsp:nvSpPr>
      <dsp:spPr>
        <a:xfrm>
          <a:off x="6149354" y="1204331"/>
          <a:ext cx="2635437" cy="1605776"/>
        </a:xfrm>
        <a:prstGeom prst="roundRect">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What will the information tell me?</a:t>
          </a:r>
        </a:p>
      </dsp:txBody>
      <dsp:txXfrm>
        <a:off x="6227742" y="1282719"/>
        <a:ext cx="2478661" cy="1449000"/>
      </dsp:txXfrm>
    </dsp:sp>
  </dsp:spTree>
</dsp:drawing>
</file>

<file path=ppt/diagrams/drawing2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CBC37A5-F9F5-4014-B37B-8D980628DADC}">
      <dsp:nvSpPr>
        <dsp:cNvPr id="0" name=""/>
        <dsp:cNvSpPr/>
      </dsp:nvSpPr>
      <dsp:spPr>
        <a:xfrm rot="5400000">
          <a:off x="-374328" y="1438591"/>
          <a:ext cx="1654072" cy="199667"/>
        </a:xfrm>
        <a:prstGeom prst="rect">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sp>
    <dsp:sp modelId="{5FAB3CCF-1781-4AF9-A2DA-C54016D0A814}">
      <dsp:nvSpPr>
        <dsp:cNvPr id="0" name=""/>
        <dsp:cNvSpPr/>
      </dsp:nvSpPr>
      <dsp:spPr>
        <a:xfrm>
          <a:off x="4087" y="379875"/>
          <a:ext cx="2218531" cy="1331118"/>
        </a:xfrm>
        <a:prstGeom prst="roundRect">
          <a:avLst>
            <a:gd name="adj" fmla="val 1000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Shopping </a:t>
          </a:r>
          <a:r>
            <a:rPr lang="en-US" sz="2400" kern="1200" dirty="0" err="1">
              <a:solidFill>
                <a:schemeClr val="tx1"/>
              </a:solidFill>
            </a:rPr>
            <a:t>Centres</a:t>
          </a:r>
          <a:endParaRPr lang="en-US" sz="2400" kern="1200" dirty="0">
            <a:solidFill>
              <a:schemeClr val="tx1"/>
            </a:solidFill>
          </a:endParaRPr>
        </a:p>
      </dsp:txBody>
      <dsp:txXfrm>
        <a:off x="43074" y="418862"/>
        <a:ext cx="2140557" cy="1253144"/>
      </dsp:txXfrm>
    </dsp:sp>
    <dsp:sp modelId="{DF6A0E14-0A5C-47B6-ACE7-3347FF55918F}">
      <dsp:nvSpPr>
        <dsp:cNvPr id="0" name=""/>
        <dsp:cNvSpPr/>
      </dsp:nvSpPr>
      <dsp:spPr>
        <a:xfrm rot="5400000">
          <a:off x="-374328" y="3102489"/>
          <a:ext cx="1654072" cy="199667"/>
        </a:xfrm>
        <a:prstGeom prst="rect">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sp>
    <dsp:sp modelId="{D8A101CE-99D9-4D19-9B6C-A0A038E083D8}">
      <dsp:nvSpPr>
        <dsp:cNvPr id="0" name=""/>
        <dsp:cNvSpPr/>
      </dsp:nvSpPr>
      <dsp:spPr>
        <a:xfrm>
          <a:off x="4087" y="2043774"/>
          <a:ext cx="2218531" cy="1331118"/>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Arcades</a:t>
          </a:r>
        </a:p>
      </dsp:txBody>
      <dsp:txXfrm>
        <a:off x="43074" y="2082761"/>
        <a:ext cx="2140557" cy="1253144"/>
      </dsp:txXfrm>
    </dsp:sp>
    <dsp:sp modelId="{3D7FF653-C8C7-4404-82FC-8EF247B17334}">
      <dsp:nvSpPr>
        <dsp:cNvPr id="0" name=""/>
        <dsp:cNvSpPr/>
      </dsp:nvSpPr>
      <dsp:spPr>
        <a:xfrm>
          <a:off x="457620" y="3934438"/>
          <a:ext cx="2940820" cy="199667"/>
        </a:xfrm>
        <a:prstGeom prst="rect">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sp>
    <dsp:sp modelId="{14983312-3119-439C-B075-995E6B3364BB}">
      <dsp:nvSpPr>
        <dsp:cNvPr id="0" name=""/>
        <dsp:cNvSpPr/>
      </dsp:nvSpPr>
      <dsp:spPr>
        <a:xfrm>
          <a:off x="4087" y="3707672"/>
          <a:ext cx="2218531" cy="1331118"/>
        </a:xfrm>
        <a:prstGeom prst="roundRect">
          <a:avLst>
            <a:gd name="adj" fmla="val 10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Cafes</a:t>
          </a:r>
        </a:p>
      </dsp:txBody>
      <dsp:txXfrm>
        <a:off x="43074" y="3746659"/>
        <a:ext cx="2140557" cy="1253144"/>
      </dsp:txXfrm>
    </dsp:sp>
    <dsp:sp modelId="{1AFD9B73-8AB0-460D-A040-6C4EC87E2A57}">
      <dsp:nvSpPr>
        <dsp:cNvPr id="0" name=""/>
        <dsp:cNvSpPr/>
      </dsp:nvSpPr>
      <dsp:spPr>
        <a:xfrm rot="16200000">
          <a:off x="2576317" y="3102489"/>
          <a:ext cx="1654072" cy="199667"/>
        </a:xfrm>
        <a:prstGeom prst="rect">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sp>
    <dsp:sp modelId="{E42E9AC7-A68F-457E-B4E4-F7F7D3FDD8CF}">
      <dsp:nvSpPr>
        <dsp:cNvPr id="0" name=""/>
        <dsp:cNvSpPr/>
      </dsp:nvSpPr>
      <dsp:spPr>
        <a:xfrm>
          <a:off x="2954734" y="3707672"/>
          <a:ext cx="2218531" cy="1331118"/>
        </a:xfrm>
        <a:prstGeom prst="roundRect">
          <a:avLst>
            <a:gd name="adj" fmla="val 1000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Take away food outlets</a:t>
          </a:r>
        </a:p>
      </dsp:txBody>
      <dsp:txXfrm>
        <a:off x="2993721" y="3746659"/>
        <a:ext cx="2140557" cy="1253144"/>
      </dsp:txXfrm>
    </dsp:sp>
    <dsp:sp modelId="{72CEDCFC-0E24-42E5-90E3-66A3FFFEE528}">
      <dsp:nvSpPr>
        <dsp:cNvPr id="0" name=""/>
        <dsp:cNvSpPr/>
      </dsp:nvSpPr>
      <dsp:spPr>
        <a:xfrm rot="16200000">
          <a:off x="2576317" y="1438591"/>
          <a:ext cx="1654072" cy="199667"/>
        </a:xfrm>
        <a:prstGeom prst="rect">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sp>
    <dsp:sp modelId="{36BB5D4B-E9A8-4AE8-AF16-60542A9EC689}">
      <dsp:nvSpPr>
        <dsp:cNvPr id="0" name=""/>
        <dsp:cNvSpPr/>
      </dsp:nvSpPr>
      <dsp:spPr>
        <a:xfrm>
          <a:off x="2954734" y="2043774"/>
          <a:ext cx="2218531" cy="1331118"/>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Alcohol outlets including shops, off </a:t>
          </a:r>
          <a:r>
            <a:rPr lang="en-US" sz="2400" kern="1200" dirty="0" err="1">
              <a:solidFill>
                <a:schemeClr val="tx1"/>
              </a:solidFill>
            </a:rPr>
            <a:t>licences</a:t>
          </a:r>
          <a:endParaRPr lang="en-US" sz="2400" kern="1200" dirty="0">
            <a:solidFill>
              <a:schemeClr val="tx1"/>
            </a:solidFill>
          </a:endParaRPr>
        </a:p>
      </dsp:txBody>
      <dsp:txXfrm>
        <a:off x="2993721" y="2082761"/>
        <a:ext cx="2140557" cy="1253144"/>
      </dsp:txXfrm>
    </dsp:sp>
    <dsp:sp modelId="{110116C6-D20C-4BC0-B01D-2A0BDEE18F07}">
      <dsp:nvSpPr>
        <dsp:cNvPr id="0" name=""/>
        <dsp:cNvSpPr/>
      </dsp:nvSpPr>
      <dsp:spPr>
        <a:xfrm>
          <a:off x="3408266" y="606641"/>
          <a:ext cx="2940820" cy="199667"/>
        </a:xfrm>
        <a:prstGeom prst="rect">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sp>
    <dsp:sp modelId="{CC9475FE-DB8E-479E-927D-8472F5D298E5}">
      <dsp:nvSpPr>
        <dsp:cNvPr id="0" name=""/>
        <dsp:cNvSpPr/>
      </dsp:nvSpPr>
      <dsp:spPr>
        <a:xfrm>
          <a:off x="2954734" y="379875"/>
          <a:ext cx="2218531" cy="1331118"/>
        </a:xfrm>
        <a:prstGeom prst="roundRect">
          <a:avLst>
            <a:gd name="adj" fmla="val 10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Pubs/ clubs</a:t>
          </a:r>
        </a:p>
      </dsp:txBody>
      <dsp:txXfrm>
        <a:off x="2993721" y="418862"/>
        <a:ext cx="2140557" cy="1253144"/>
      </dsp:txXfrm>
    </dsp:sp>
    <dsp:sp modelId="{737FCF12-8304-470A-A335-3BF197618896}">
      <dsp:nvSpPr>
        <dsp:cNvPr id="0" name=""/>
        <dsp:cNvSpPr/>
      </dsp:nvSpPr>
      <dsp:spPr>
        <a:xfrm rot="5400000">
          <a:off x="5526964" y="1438593"/>
          <a:ext cx="1654072" cy="199667"/>
        </a:xfrm>
        <a:prstGeom prst="rect">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sp>
    <dsp:sp modelId="{B055A7DD-92AE-42CB-ACBF-8916BBB2F8B7}">
      <dsp:nvSpPr>
        <dsp:cNvPr id="0" name=""/>
        <dsp:cNvSpPr/>
      </dsp:nvSpPr>
      <dsp:spPr>
        <a:xfrm>
          <a:off x="5905380" y="379875"/>
          <a:ext cx="2218531" cy="1331118"/>
        </a:xfrm>
        <a:prstGeom prst="roundRect">
          <a:avLst>
            <a:gd name="adj" fmla="val 1000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Public Parks</a:t>
          </a:r>
        </a:p>
      </dsp:txBody>
      <dsp:txXfrm>
        <a:off x="5944367" y="418862"/>
        <a:ext cx="2140557" cy="1253144"/>
      </dsp:txXfrm>
    </dsp:sp>
    <dsp:sp modelId="{761F8B6B-2D91-4A4B-A497-FFF719163EA1}">
      <dsp:nvSpPr>
        <dsp:cNvPr id="0" name=""/>
        <dsp:cNvSpPr/>
      </dsp:nvSpPr>
      <dsp:spPr>
        <a:xfrm rot="5400000">
          <a:off x="5526964" y="3102489"/>
          <a:ext cx="1654072" cy="199667"/>
        </a:xfrm>
        <a:prstGeom prst="rect">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sp>
    <dsp:sp modelId="{00F1CD0E-BF99-4D1D-97BE-EC2B51F070CF}">
      <dsp:nvSpPr>
        <dsp:cNvPr id="0" name=""/>
        <dsp:cNvSpPr/>
      </dsp:nvSpPr>
      <dsp:spPr>
        <a:xfrm>
          <a:off x="5905380" y="2043774"/>
          <a:ext cx="2218531" cy="1331118"/>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Car Parks</a:t>
          </a:r>
        </a:p>
      </dsp:txBody>
      <dsp:txXfrm>
        <a:off x="5944367" y="2082761"/>
        <a:ext cx="2140557" cy="1253144"/>
      </dsp:txXfrm>
    </dsp:sp>
    <dsp:sp modelId="{E1443AA6-51C8-401C-ADEB-E54A37E3C2E7}">
      <dsp:nvSpPr>
        <dsp:cNvPr id="0" name=""/>
        <dsp:cNvSpPr/>
      </dsp:nvSpPr>
      <dsp:spPr>
        <a:xfrm>
          <a:off x="5905380" y="3707672"/>
          <a:ext cx="2218531" cy="1331118"/>
        </a:xfrm>
        <a:prstGeom prst="roundRect">
          <a:avLst>
            <a:gd name="adj" fmla="val 10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Hotels/ B &amp; B</a:t>
          </a:r>
        </a:p>
      </dsp:txBody>
      <dsp:txXfrm>
        <a:off x="5944367" y="3746659"/>
        <a:ext cx="2140557" cy="1253144"/>
      </dsp:txXfrm>
    </dsp:sp>
  </dsp:spTree>
</dsp:drawing>
</file>

<file path=ppt/diagrams/drawing2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3E9FFDB-53CD-421D-8279-5600A75AD465}">
      <dsp:nvSpPr>
        <dsp:cNvPr id="0" name=""/>
        <dsp:cNvSpPr/>
      </dsp:nvSpPr>
      <dsp:spPr>
        <a:xfrm>
          <a:off x="9448" y="495218"/>
          <a:ext cx="2823915" cy="1694349"/>
        </a:xfrm>
        <a:prstGeom prst="roundRect">
          <a:avLst>
            <a:gd name="adj" fmla="val 1000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Have you fully investigated this incident?</a:t>
          </a:r>
        </a:p>
      </dsp:txBody>
      <dsp:txXfrm>
        <a:off x="59074" y="544844"/>
        <a:ext cx="2724663" cy="1595097"/>
      </dsp:txXfrm>
    </dsp:sp>
    <dsp:sp modelId="{2759DB64-F4D4-4CA4-A7E0-0C1FA7FF1DCA}">
      <dsp:nvSpPr>
        <dsp:cNvPr id="0" name=""/>
        <dsp:cNvSpPr/>
      </dsp:nvSpPr>
      <dsp:spPr>
        <a:xfrm>
          <a:off x="3081868" y="992228"/>
          <a:ext cx="598670" cy="700331"/>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333500">
            <a:lnSpc>
              <a:spcPct val="90000"/>
            </a:lnSpc>
            <a:spcBef>
              <a:spcPct val="0"/>
            </a:spcBef>
            <a:spcAft>
              <a:spcPct val="35000"/>
            </a:spcAft>
            <a:buNone/>
          </a:pPr>
          <a:endParaRPr lang="en-US" sz="3000" kern="1200"/>
        </a:p>
      </dsp:txBody>
      <dsp:txXfrm>
        <a:off x="3081868" y="1132294"/>
        <a:ext cx="419069" cy="420199"/>
      </dsp:txXfrm>
    </dsp:sp>
    <dsp:sp modelId="{AE9FCFF8-28CF-4485-9BFB-1B6C1A356EA8}">
      <dsp:nvSpPr>
        <dsp:cNvPr id="0" name=""/>
        <dsp:cNvSpPr/>
      </dsp:nvSpPr>
      <dsp:spPr>
        <a:xfrm>
          <a:off x="3962930" y="495218"/>
          <a:ext cx="2823915" cy="1694349"/>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Have you considered all the wider safeguarding concerns?</a:t>
          </a:r>
        </a:p>
      </dsp:txBody>
      <dsp:txXfrm>
        <a:off x="4012556" y="544844"/>
        <a:ext cx="2724663" cy="1595097"/>
      </dsp:txXfrm>
    </dsp:sp>
    <dsp:sp modelId="{082DC2B4-345A-49AD-94A3-71413C0C5834}">
      <dsp:nvSpPr>
        <dsp:cNvPr id="0" name=""/>
        <dsp:cNvSpPr/>
      </dsp:nvSpPr>
      <dsp:spPr>
        <a:xfrm>
          <a:off x="7035350" y="992228"/>
          <a:ext cx="598670" cy="700331"/>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333500">
            <a:lnSpc>
              <a:spcPct val="90000"/>
            </a:lnSpc>
            <a:spcBef>
              <a:spcPct val="0"/>
            </a:spcBef>
            <a:spcAft>
              <a:spcPct val="35000"/>
            </a:spcAft>
            <a:buNone/>
          </a:pPr>
          <a:endParaRPr lang="en-US" sz="3000" kern="1200"/>
        </a:p>
      </dsp:txBody>
      <dsp:txXfrm>
        <a:off x="7035350" y="1132294"/>
        <a:ext cx="419069" cy="420199"/>
      </dsp:txXfrm>
    </dsp:sp>
    <dsp:sp modelId="{FA36CD51-742E-41F9-94C6-E5926A6A90A5}">
      <dsp:nvSpPr>
        <dsp:cNvPr id="0" name=""/>
        <dsp:cNvSpPr/>
      </dsp:nvSpPr>
      <dsp:spPr>
        <a:xfrm>
          <a:off x="7916412" y="495218"/>
          <a:ext cx="2823915" cy="1694349"/>
        </a:xfrm>
        <a:prstGeom prst="roundRect">
          <a:avLst>
            <a:gd name="adj" fmla="val 10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Have you done everything in your power to protect these vulnerable children?</a:t>
          </a:r>
        </a:p>
      </dsp:txBody>
      <dsp:txXfrm>
        <a:off x="7966038" y="544844"/>
        <a:ext cx="2724663" cy="1595097"/>
      </dsp:txXfrm>
    </dsp:sp>
    <dsp:sp modelId="{21AD29D6-A168-48A6-AFA5-B2541F60B47D}">
      <dsp:nvSpPr>
        <dsp:cNvPr id="0" name=""/>
        <dsp:cNvSpPr/>
      </dsp:nvSpPr>
      <dsp:spPr>
        <a:xfrm rot="5400000">
          <a:off x="9029035" y="2387242"/>
          <a:ext cx="598670" cy="700331"/>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333500">
            <a:lnSpc>
              <a:spcPct val="90000"/>
            </a:lnSpc>
            <a:spcBef>
              <a:spcPct val="0"/>
            </a:spcBef>
            <a:spcAft>
              <a:spcPct val="35000"/>
            </a:spcAft>
            <a:buNone/>
          </a:pPr>
          <a:endParaRPr lang="en-US" sz="3000" kern="1200"/>
        </a:p>
      </dsp:txBody>
      <dsp:txXfrm rot="-5400000">
        <a:off x="9118271" y="2438073"/>
        <a:ext cx="420199" cy="419069"/>
      </dsp:txXfrm>
    </dsp:sp>
    <dsp:sp modelId="{357D4AB0-B262-4DB3-8E56-21F9AC68FC08}">
      <dsp:nvSpPr>
        <dsp:cNvPr id="0" name=""/>
        <dsp:cNvSpPr/>
      </dsp:nvSpPr>
      <dsp:spPr>
        <a:xfrm>
          <a:off x="7916412" y="3319134"/>
          <a:ext cx="2823915" cy="1694349"/>
        </a:xfrm>
        <a:prstGeom prst="roundRect">
          <a:avLst>
            <a:gd name="adj" fmla="val 1000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Have you recorded all your actions &amp; given a rationale for your decision making?</a:t>
          </a:r>
        </a:p>
      </dsp:txBody>
      <dsp:txXfrm>
        <a:off x="7966038" y="3368760"/>
        <a:ext cx="2724663" cy="1595097"/>
      </dsp:txXfrm>
    </dsp:sp>
    <dsp:sp modelId="{F906D2CC-41F8-4A66-B693-DA9DCCD549C3}">
      <dsp:nvSpPr>
        <dsp:cNvPr id="0" name=""/>
        <dsp:cNvSpPr/>
      </dsp:nvSpPr>
      <dsp:spPr>
        <a:xfrm rot="10800000">
          <a:off x="7069237" y="3816143"/>
          <a:ext cx="598670" cy="700331"/>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333500">
            <a:lnSpc>
              <a:spcPct val="90000"/>
            </a:lnSpc>
            <a:spcBef>
              <a:spcPct val="0"/>
            </a:spcBef>
            <a:spcAft>
              <a:spcPct val="35000"/>
            </a:spcAft>
            <a:buNone/>
          </a:pPr>
          <a:endParaRPr lang="en-US" sz="3000" kern="1200"/>
        </a:p>
      </dsp:txBody>
      <dsp:txXfrm rot="10800000">
        <a:off x="7248838" y="3956209"/>
        <a:ext cx="419069" cy="420199"/>
      </dsp:txXfrm>
    </dsp:sp>
    <dsp:sp modelId="{27E70683-259D-4396-A249-F2DF98BEB6E2}">
      <dsp:nvSpPr>
        <dsp:cNvPr id="0" name=""/>
        <dsp:cNvSpPr/>
      </dsp:nvSpPr>
      <dsp:spPr>
        <a:xfrm>
          <a:off x="3962930" y="3319134"/>
          <a:ext cx="2823915" cy="1694349"/>
        </a:xfrm>
        <a:prstGeom prst="roundRect">
          <a:avLst>
            <a:gd name="adj" fmla="val 10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US" sz="3200" b="1" i="1" u="sng" kern="1200" dirty="0">
              <a:solidFill>
                <a:schemeClr val="tx1"/>
              </a:solidFill>
            </a:rPr>
            <a:t>Think Serious Case Review</a:t>
          </a:r>
        </a:p>
      </dsp:txBody>
      <dsp:txXfrm>
        <a:off x="4012556" y="3368760"/>
        <a:ext cx="2724663" cy="1595097"/>
      </dsp:txXfrm>
    </dsp:sp>
  </dsp:spTree>
</dsp:drawing>
</file>

<file path=ppt/diagrams/layout1.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layout5.xml><?xml version="1.0" encoding="utf-8"?>
<dgm:layoutDef xmlns:dgm="http://schemas.openxmlformats.org/drawingml/2006/diagram" xmlns:a="http://schemas.openxmlformats.org/drawingml/2006/main" uniqueId="urn:microsoft.com/office/officeart/2005/8/layout/pyramid2">
  <dgm:title val=""/>
  <dgm:desc val=""/>
  <dgm:catLst>
    <dgm:cat type="pyramid" pri="3000"/>
    <dgm:cat type="list" pri="21000"/>
    <dgm:cat type="convert" pri="17000"/>
  </dgm:catLst>
  <dgm:sampData useDef="1">
    <dgm:dataModel>
      <dgm:ptLst/>
      <dgm:bg/>
      <dgm:whole/>
    </dgm:dataModel>
  </dgm:sampData>
  <dgm:styleData useDef="1">
    <dgm:dataModel>
      <dgm:ptLst/>
      <dgm:bg/>
      <dgm:whole/>
    </dgm:dataModel>
  </dgm:styleData>
  <dgm:clrData useDef="1">
    <dgm:dataModel>
      <dgm:ptLst/>
      <dgm:bg/>
      <dgm:whole/>
    </dgm:dataModel>
  </dgm:clrData>
  <dgm:layoutNode name="compositeShape">
    <dgm:alg type="composite"/>
    <dgm:shape xmlns:r="http://schemas.openxmlformats.org/officeDocument/2006/relationships" r:blip="">
      <dgm:adjLst/>
    </dgm:shape>
    <dgm:presOf/>
    <dgm:varLst>
      <dgm:dir/>
      <dgm:resizeHandles/>
    </dgm:varLst>
    <dgm:choose name="Name0">
      <dgm:if name="Name1" func="var" arg="dir" op="equ" val="norm">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l" for="ch" forName="theList" refType="w" refFor="ch" refForName="pyramid" fact="0.5"/>
          <dgm:constr type="h" for="des" forName="aSpace" refType="h" fact="0.1"/>
        </dgm:constrLst>
      </dgm:if>
      <dgm:else name="Name2">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r" for="ch" forName="theList" refType="w" refFor="ch" refForName="pyramid" fact="0.5"/>
          <dgm:constr type="h" for="des" forName="aSpace" refType="h" fact="0.1"/>
        </dgm:constrLst>
      </dgm:else>
    </dgm:choose>
    <dgm:ruleLst/>
    <dgm:choose name="Name3">
      <dgm:if name="Name4" axis="ch" ptType="node" func="cnt" op="gte" val="1">
        <dgm:layoutNode name="pyramid" styleLbl="node1">
          <dgm:alg type="sp"/>
          <dgm:shape xmlns:r="http://schemas.openxmlformats.org/officeDocument/2006/relationships" type="triangle" r:blip="">
            <dgm:adjLst/>
          </dgm:shape>
          <dgm:presOf/>
          <dgm:constrLst/>
          <dgm:ruleLst/>
        </dgm:layoutNode>
        <dgm:layoutNode name="theList">
          <dgm:alg type="lin">
            <dgm:param type="linDir" val="fromT"/>
          </dgm:alg>
          <dgm:shape xmlns:r="http://schemas.openxmlformats.org/officeDocument/2006/relationships" r:blip="">
            <dgm:adjLst/>
          </dgm:shape>
          <dgm:presOf/>
          <dgm:constrLst>
            <dgm:constr type="w" for="ch" forName="aNode" refType="w"/>
            <dgm:constr type="h" for="ch" forName="aNode" refType="h"/>
            <dgm:constr type="primFontSz" for="ch" ptType="node" op="equ"/>
          </dgm:constrLst>
          <dgm:ruleLst/>
          <dgm:forEach name="aNodeForEach" axis="ch" ptType="node">
            <dgm:layoutNode name="aNode" styleLbl="fgAcc1">
              <dgm:varLst>
                <dgm:bulletEnabled val="1"/>
              </dgm:varLst>
              <dgm:alg type="tx"/>
              <dgm:shape xmlns:r="http://schemas.openxmlformats.org/officeDocument/2006/relationships" type="roundRect" r:blip="">
                <dgm:adjLst/>
              </dgm:shape>
              <dgm:presOf axis="desOrSelf" ptType="node"/>
              <dgm:constrLst>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aSpace">
              <dgm:alg type="sp"/>
              <dgm:shape xmlns:r="http://schemas.openxmlformats.org/officeDocument/2006/relationships" r:blip="">
                <dgm:adjLst/>
              </dgm:shape>
              <dgm:presOf/>
              <dgm:constrLst/>
              <dgm:ruleLst/>
            </dgm:layoutNode>
          </dgm:forEach>
        </dgm:layoutNode>
      </dgm:if>
      <dgm:else name="Name5"/>
    </dgm:choose>
  </dgm:layoutNode>
</dgm:layoutDef>
</file>

<file path=ppt/diagrams/layout6.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hProcess7">
  <dgm:title val=""/>
  <dgm:desc val=""/>
  <dgm:catLst>
    <dgm:cat type="process" pri="21000"/>
    <dgm:cat type="list" pri="90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Lst>
      <dgm:cxnLst>
        <dgm:cxn modelId="4" srcId="0" destId="1" srcOrd="0" destOrd="0"/>
        <dgm:cxn modelId="5" srcId="0" destId="2" srcOrd="1" destOrd="0"/>
        <dgm:cxn modelId="6" srcId="0" destId="3" srcOrd="2" destOrd="0"/>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L"/>
          <dgm:param type="nodeVertAlign" val="t"/>
        </dgm:alg>
      </dgm:if>
      <dgm:else name="Name3">
        <dgm:alg type="lin">
          <dgm:param type="linDir" val="fromR"/>
          <dgm:param type="nodeVertAlign" val="t"/>
        </dgm:alg>
      </dgm:else>
    </dgm:choose>
    <dgm:shape xmlns:r="http://schemas.openxmlformats.org/officeDocument/2006/relationships" r:blip="">
      <dgm:adjLst/>
    </dgm:shape>
    <dgm:presOf/>
    <dgm:constrLst>
      <dgm:constr type="h" for="ch" forName="compositeNode" refType="h"/>
      <dgm:constr type="w" for="ch" forName="compositeNode" refType="w"/>
      <dgm:constr type="w" for="ch" forName="hSp" refType="w" refFor="ch" refForName="compositeNode" fact="-0.035"/>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08"/>
      <dgm:constr type="primFontSz" for="des" forName="parentNode" op="equ"/>
      <dgm:constr type="primFontSz" for="des" forName="childNode" op="equ"/>
    </dgm:constrLst>
    <dgm:ruleLst/>
    <dgm:forEach name="Name4" axis="ch" ptType="node">
      <dgm:layoutNode name="compositeNode">
        <dgm:varLst>
          <dgm:bulletEnabled val="1"/>
        </dgm:varLst>
        <dgm:alg type="composite"/>
        <dgm:choose name="Name5">
          <dgm:if name="Name6" func="var" arg="dir" op="equ" val="norm">
            <dgm:constrLst>
              <dgm:constr type="h" refType="w" op="lte" fact="1.2"/>
              <dgm:constr type="w" for="ch" forName="bgRect" refType="w"/>
              <dgm:constr type="h" for="ch" forName="bgRect" refType="h"/>
              <dgm:constr type="t" for="ch" forName="bgRect"/>
              <dgm:constr type="l" for="ch" forName="bgRect"/>
              <dgm:constr type="w" for="ch" forName="parentNode" refType="w" refFor="ch" refForName="bgRect" fact="0.2"/>
              <dgm:constr type="h" for="ch" forName="parentNode" refType="h" fact="0.82"/>
              <dgm:constr type="t" for="ch" forName="parentNode"/>
              <dgm:constr type="l" for="ch" forName="parentNode"/>
              <dgm:constr type="r" for="ch" forName="childNode" refType="r" refFor="ch" refForName="bgRect" fact="0.945"/>
              <dgm:constr type="h" for="ch" forName="childNode" refType="h" refFor="ch" refForName="bgRect" op="equ"/>
              <dgm:constr type="t" for="ch" forName="childNode"/>
              <dgm:constr type="l" for="ch" forName="childNode" refType="r" refFor="ch" refForName="parentNode"/>
            </dgm:constrLst>
          </dgm:if>
          <dgm:else name="Name7">
            <dgm:constrLst>
              <dgm:constr type="h" refType="w" op="lte" fact="1.2"/>
              <dgm:constr type="w" for="ch" forName="bgRect" refType="w"/>
              <dgm:constr type="h" for="ch" forName="bgRect" refType="h"/>
              <dgm:constr type="t" for="ch" forName="bgRect"/>
              <dgm:constr type="r" for="ch" forName="bgRect" refType="w"/>
              <dgm:constr type="w" for="ch" forName="parentNode" refType="w" refFor="ch" refForName="bgRect" fact="0.2"/>
              <dgm:constr type="h" for="ch" forName="parentNode" refType="h" fact="0.82"/>
              <dgm:constr type="t" for="ch" forName="parentNode"/>
              <dgm:constr type="r" for="ch" forName="parentNode" refType="w"/>
              <dgm:constr type="h" for="ch" forName="childNode" refType="h" refFor="ch" refForName="bgRect"/>
              <dgm:constr type="t" for="ch" forName="childNode"/>
              <dgm:constr type="r" for="ch" forName="childNode" refType="l" refFor="ch" refForName="parentNode"/>
              <dgm:constr type="l" for="ch" forName="childNode" refType="w" refFor="ch" refForName="bgRect" fact="0.055"/>
            </dgm:constrLst>
          </dgm:else>
        </dgm:choose>
        <dgm:ruleLst>
          <dgm:rule type="w" for="ch" forName="childNode" val="NaN" fact="NaN" max="30"/>
        </dgm:ruleLst>
        <dgm:layoutNode name="bgRect" styleLbl="node1">
          <dgm:alg type="sp"/>
          <dgm:shape xmlns:r="http://schemas.openxmlformats.org/officeDocument/2006/relationships" type="roundRect" r:blip="" zOrderOff="-1">
            <dgm:adjLst>
              <dgm:adj idx="1" val="0.05"/>
            </dgm:adjLst>
          </dgm:shape>
          <dgm:presOf axis="self"/>
          <dgm:constrLst/>
          <dgm:ruleLst/>
        </dgm:layoutNode>
        <dgm:layoutNode name="parentNode" styleLbl="node1">
          <dgm:varLst>
            <dgm:chMax val="0"/>
            <dgm:bulletEnabled val="1"/>
          </dgm:varLst>
          <dgm:presOf axis="self"/>
          <dgm:choose name="Name8">
            <dgm:if name="Name9" func="var" arg="dir" op="equ" val="norm">
              <dgm:alg type="tx">
                <dgm:param type="autoTxRot" val="grav"/>
                <dgm:param type="txAnchorVert" val="t"/>
                <dgm:param type="parTxLTRAlign" val="r"/>
                <dgm:param type="parTxRTLAlign" val="r"/>
              </dgm:alg>
              <dgm:shape xmlns:r="http://schemas.openxmlformats.org/officeDocument/2006/relationships" rot="270" type="rect" r:blip="" hideGeom="1">
                <dgm:adjLst/>
              </dgm:shape>
              <dgm:constrLst>
                <dgm:constr type="primFontSz" val="65"/>
                <dgm:constr type="lMarg"/>
                <dgm:constr type="rMarg" refType="primFontSz" fact="0.35"/>
                <dgm:constr type="tMarg" refType="primFontSz" fact="0.27"/>
                <dgm:constr type="bMarg"/>
              </dgm:constrLst>
            </dgm:if>
            <dgm:else name="Name10">
              <dgm:alg type="tx">
                <dgm:param type="autoTxRot" val="grav"/>
                <dgm:param type="txAnchorVert" val="t"/>
                <dgm:param type="parTxLTRAlign" val="l"/>
                <dgm:param type="parTxRTLAlign" val="l"/>
              </dgm:alg>
              <dgm:shape xmlns:r="http://schemas.openxmlformats.org/officeDocument/2006/relationships" rot="90" type="rect" r:blip="" hideGeom="1">
                <dgm:adjLst/>
              </dgm:shape>
              <dgm:constrLst>
                <dgm:constr type="primFontSz" val="65"/>
                <dgm:constr type="lMarg" refType="primFontSz" fact="0.35"/>
                <dgm:constr type="rMarg"/>
                <dgm:constr type="tMarg" refType="primFontSz" fact="0.27"/>
                <dgm:constr type="bMarg"/>
              </dgm:constrLst>
            </dgm:else>
          </dgm:choose>
          <dgm:ruleLst>
            <dgm:rule type="primFontSz" val="5" fact="NaN" max="NaN"/>
          </dgm:ruleLst>
        </dgm:layoutNode>
        <dgm:choose name="Name11">
          <dgm:if name="Name12" axis="ch" ptType="node" func="cnt" op="gte" val="1">
            <dgm:layoutNode name="childNode" styleLbl="node1" moveWith="bgRect">
              <dgm:varLst>
                <dgm:bulletEnabled val="1"/>
              </dgm:varLst>
              <dgm:alg type="tx">
                <dgm:param type="parTxLTRAlign" val="l"/>
                <dgm:param type="parTxRTLAlign" val="r"/>
                <dgm:param type="txAnchorVert" val="t"/>
              </dgm:alg>
              <dgm:shape xmlns:r="http://schemas.openxmlformats.org/officeDocument/2006/relationships" type="rect" r:blip="" hideGeom="1">
                <dgm:adjLst/>
              </dgm:shape>
              <dgm:presOf axis="des" ptType="node"/>
              <dgm:constrLst>
                <dgm:constr type="primFontSz" val="65"/>
                <dgm:constr type="lMarg"/>
                <dgm:constr type="bMarg"/>
                <dgm:constr type="tMarg" refType="primFontSz" fact="0.27"/>
                <dgm:constr type="rMarg"/>
              </dgm:constrLst>
              <dgm:ruleLst>
                <dgm:rule type="primFontSz" val="5" fact="NaN" max="NaN"/>
              </dgm:ruleLst>
            </dgm:layoutNode>
          </dgm:if>
          <dgm:else name="Name13"/>
        </dgm:choose>
      </dgm:layoutNode>
      <dgm:forEach name="Name14" axis="followSib" ptType="sibTrans" cnt="1">
        <dgm:layoutNode name="hSp">
          <dgm:alg type="sp"/>
          <dgm:shape xmlns:r="http://schemas.openxmlformats.org/officeDocument/2006/relationships" r:blip="">
            <dgm:adjLst/>
          </dgm:shape>
          <dgm:presOf/>
          <dgm:constrLst/>
          <dgm:ruleLst/>
        </dgm:layoutNode>
        <dgm:layoutNode name="vProcSp" moveWith="bgRect">
          <dgm:alg type="lin">
            <dgm:param type="linDir" val="fromT"/>
          </dgm:alg>
          <dgm:shape xmlns:r="http://schemas.openxmlformats.org/officeDocument/2006/relationships" r:blip="">
            <dgm:adjLst/>
          </dgm:shape>
          <dgm:presOf/>
          <dgm:constrLst>
            <dgm:constr type="w" for="ch" forName="vSp1" refType="w"/>
            <dgm:constr type="w" for="ch" forName="simulatedConn" refType="w"/>
            <dgm:constr type="w" for="ch" forName="vSp2" refType="w"/>
          </dgm:constrLst>
          <dgm:ruleLst/>
          <dgm:layoutNode name="vSp1">
            <dgm:alg type="sp"/>
            <dgm:shape xmlns:r="http://schemas.openxmlformats.org/officeDocument/2006/relationships" r:blip="">
              <dgm:adjLst/>
            </dgm:shape>
            <dgm:presOf/>
            <dgm:constrLst/>
            <dgm:ruleLst/>
          </dgm:layoutNode>
          <dgm:layoutNode name="simulatedConn" styleLbl="solidFgAcc1">
            <dgm:alg type="sp"/>
            <dgm:choose name="Name15">
              <dgm:if name="Name16" func="var" arg="dir" op="equ" val="norm">
                <dgm:shape xmlns:r="http://schemas.openxmlformats.org/officeDocument/2006/relationships" rot="90" type="flowChartExtract" r:blip="">
                  <dgm:adjLst/>
                </dgm:shape>
              </dgm:if>
              <dgm:else name="Name17">
                <dgm:shape xmlns:r="http://schemas.openxmlformats.org/officeDocument/2006/relationships" rot="-90" type="flowChartExtract" r:blip="">
                  <dgm:adjLst/>
                </dgm:shape>
              </dgm:else>
            </dgm:choose>
            <dgm:presOf/>
            <dgm:constrLst/>
            <dgm:ruleLst/>
          </dgm:layoutNode>
          <dgm:layoutNode name="vSp2">
            <dgm:alg type="sp"/>
            <dgm:shape xmlns:r="http://schemas.openxmlformats.org/officeDocument/2006/relationships" r:blip="">
              <dgm:adjLst/>
            </dgm:shape>
            <dgm:presOf/>
            <dgm:constrLst/>
            <dgm:ruleLst/>
          </dgm:layoutNode>
        </dgm:layoutNode>
        <dgm:layoutNode name="sibTrans">
          <dgm:alg type="sp"/>
          <dgm:shape xmlns:r="http://schemas.openxmlformats.org/officeDocument/2006/relationships" r:blip="">
            <dgm:adjLst/>
          </dgm:shape>
          <dgm:presOf/>
          <dgm:constrLst/>
          <dgm:ruleLst/>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vList6">
  <dgm:title val=""/>
  <dgm:desc val=""/>
  <dgm:catLst>
    <dgm:cat type="process" pri="22000"/>
    <dgm:cat type="list" pri="1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dgm:varLst>
    <dgm:alg type="lin">
      <dgm:param type="linDir" val="fromT"/>
    </dgm:alg>
    <dgm:shape xmlns:r="http://schemas.openxmlformats.org/officeDocument/2006/relationships" r:blip="">
      <dgm:adjLst/>
    </dgm:shape>
    <dgm:presOf/>
    <dgm:constrLst>
      <dgm:constr type="w" for="ch" forName="linNode" refType="w"/>
      <dgm:constr type="h" for="ch" forName="linNode" refType="h"/>
      <dgm:constr type="h" for="ch" forName="spacing" refType="h" refFor="ch" refForName="linNode" fact="0.1"/>
      <dgm:constr type="primFontSz" for="des" forName="parentShp" op="equ" val="65"/>
      <dgm:constr type="primFontSz" for="des" forName="childShp" op="equ" val="65"/>
    </dgm:constrLst>
    <dgm:ruleLst/>
    <dgm:forEach name="Name1" axis="ch" ptType="node">
      <dgm:layoutNode name="linNode">
        <dgm:choose name="Name2">
          <dgm:if name="Name3" func="var" arg="dir" op="equ" val="norm">
            <dgm:alg type="lin">
              <dgm:param type="linDir" val="fromL"/>
            </dgm:alg>
          </dgm:if>
          <dgm:else name="Name4">
            <dgm:alg type="lin">
              <dgm:param type="linDir" val="fromR"/>
            </dgm:alg>
          </dgm:else>
        </dgm:choose>
        <dgm:shape xmlns:r="http://schemas.openxmlformats.org/officeDocument/2006/relationships" r:blip="">
          <dgm:adjLst/>
        </dgm:shape>
        <dgm:presOf/>
        <dgm:choose name="Name5">
          <dgm:if name="Name6" func="var" arg="dir" op="equ" val="norm">
            <dgm:constrLst>
              <dgm:constr type="w" for="ch" forName="parentShp" refType="w" fact="0.4"/>
              <dgm:constr type="h" for="ch" forName="parentShp" refType="h"/>
              <dgm:constr type="w" for="ch" forName="childShp" refType="w" fact="0.6"/>
              <dgm:constr type="h" for="ch" forName="childShp" refType="h" refFor="ch" refForName="parentShp"/>
            </dgm:constrLst>
          </dgm:if>
          <dgm:else name="Name7">
            <dgm:constrLst>
              <dgm:constr type="w" for="ch" forName="parentShp" refType="w" fact="0.4"/>
              <dgm:constr type="h" for="ch" forName="parentShp" refType="h"/>
              <dgm:constr type="w" for="ch" forName="childShp" refType="w" fact="0.6"/>
              <dgm:constr type="h" for="ch" forName="childShp" refType="h" refFor="ch" refForName="parentShp"/>
            </dgm:constrLst>
          </dgm:else>
        </dgm:choose>
        <dgm:ruleLst/>
        <dgm:layoutNode name="parentShp" styleLbl="node1">
          <dgm:varLst>
            <dgm:bulletEnabled val="1"/>
          </dgm:varLst>
          <dgm:alg type="tx"/>
          <dgm:shape xmlns:r="http://schemas.openxmlformats.org/officeDocument/2006/relationships" type="roundRect" r:blip="">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layoutNode name="childShp" styleLbl="bgAccFollowNode1">
          <dgm:varLst>
            <dgm:bulletEnabled val="1"/>
          </dgm:varLst>
          <dgm:alg type="tx">
            <dgm:param type="stBulletLvl" val="1"/>
          </dgm:alg>
          <dgm:choose name="Name8">
            <dgm:if name="Name9" func="var" arg="dir" op="equ" val="norm">
              <dgm:shape xmlns:r="http://schemas.openxmlformats.org/officeDocument/2006/relationships" type="rightArrow" r:blip="" zOrderOff="-2">
                <dgm:adjLst>
                  <dgm:adj idx="1" val="0.75"/>
                </dgm:adjLst>
              </dgm:shape>
            </dgm:if>
            <dgm:else name="Name10">
              <dgm:shape xmlns:r="http://schemas.openxmlformats.org/officeDocument/2006/relationships" rot="180" type="rightArrow" r:blip="" zOrderOff="-2">
                <dgm:adjLst>
                  <dgm:adj idx="1" val="0.75"/>
                </dgm:adjLst>
              </dgm:shape>
            </dgm:else>
          </dgm:choose>
          <dgm:presOf axis="des" ptType="node"/>
          <dgm:constrLst>
            <dgm:constr type="secFontSz" refType="primFontSz"/>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dgm:forEach name="Name11" axis="followSib" ptType="sibTrans" cnt="1">
        <dgm:layoutNode name="spacing">
          <dgm:alg type="sp"/>
          <dgm:shape xmlns:r="http://schemas.openxmlformats.org/officeDocument/2006/relationships" r:blip="">
            <dgm:adjLst/>
          </dgm:shape>
          <dgm:presOf/>
          <dgm:constrLst/>
          <dgm:ruleLst/>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05/8/layout/vList6">
  <dgm:title val=""/>
  <dgm:desc val=""/>
  <dgm:catLst>
    <dgm:cat type="process" pri="22000"/>
    <dgm:cat type="list" pri="1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dgm:varLst>
    <dgm:alg type="lin">
      <dgm:param type="linDir" val="fromT"/>
    </dgm:alg>
    <dgm:shape xmlns:r="http://schemas.openxmlformats.org/officeDocument/2006/relationships" r:blip="">
      <dgm:adjLst/>
    </dgm:shape>
    <dgm:presOf/>
    <dgm:constrLst>
      <dgm:constr type="w" for="ch" forName="linNode" refType="w"/>
      <dgm:constr type="h" for="ch" forName="linNode" refType="h"/>
      <dgm:constr type="h" for="ch" forName="spacing" refType="h" refFor="ch" refForName="linNode" fact="0.1"/>
      <dgm:constr type="primFontSz" for="des" forName="parentShp" op="equ" val="65"/>
      <dgm:constr type="primFontSz" for="des" forName="childShp" op="equ" val="65"/>
    </dgm:constrLst>
    <dgm:ruleLst/>
    <dgm:forEach name="Name1" axis="ch" ptType="node">
      <dgm:layoutNode name="linNode">
        <dgm:choose name="Name2">
          <dgm:if name="Name3" func="var" arg="dir" op="equ" val="norm">
            <dgm:alg type="lin">
              <dgm:param type="linDir" val="fromL"/>
            </dgm:alg>
          </dgm:if>
          <dgm:else name="Name4">
            <dgm:alg type="lin">
              <dgm:param type="linDir" val="fromR"/>
            </dgm:alg>
          </dgm:else>
        </dgm:choose>
        <dgm:shape xmlns:r="http://schemas.openxmlformats.org/officeDocument/2006/relationships" r:blip="">
          <dgm:adjLst/>
        </dgm:shape>
        <dgm:presOf/>
        <dgm:choose name="Name5">
          <dgm:if name="Name6" func="var" arg="dir" op="equ" val="norm">
            <dgm:constrLst>
              <dgm:constr type="w" for="ch" forName="parentShp" refType="w" fact="0.4"/>
              <dgm:constr type="h" for="ch" forName="parentShp" refType="h"/>
              <dgm:constr type="w" for="ch" forName="childShp" refType="w" fact="0.6"/>
              <dgm:constr type="h" for="ch" forName="childShp" refType="h" refFor="ch" refForName="parentShp"/>
            </dgm:constrLst>
          </dgm:if>
          <dgm:else name="Name7">
            <dgm:constrLst>
              <dgm:constr type="w" for="ch" forName="parentShp" refType="w" fact="0.4"/>
              <dgm:constr type="h" for="ch" forName="parentShp" refType="h"/>
              <dgm:constr type="w" for="ch" forName="childShp" refType="w" fact="0.6"/>
              <dgm:constr type="h" for="ch" forName="childShp" refType="h" refFor="ch" refForName="parentShp"/>
            </dgm:constrLst>
          </dgm:else>
        </dgm:choose>
        <dgm:ruleLst/>
        <dgm:layoutNode name="parentShp" styleLbl="node1">
          <dgm:varLst>
            <dgm:bulletEnabled val="1"/>
          </dgm:varLst>
          <dgm:alg type="tx"/>
          <dgm:shape xmlns:r="http://schemas.openxmlformats.org/officeDocument/2006/relationships" type="roundRect" r:blip="">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layoutNode name="childShp" styleLbl="bgAccFollowNode1">
          <dgm:varLst>
            <dgm:bulletEnabled val="1"/>
          </dgm:varLst>
          <dgm:alg type="tx">
            <dgm:param type="stBulletLvl" val="1"/>
          </dgm:alg>
          <dgm:choose name="Name8">
            <dgm:if name="Name9" func="var" arg="dir" op="equ" val="norm">
              <dgm:shape xmlns:r="http://schemas.openxmlformats.org/officeDocument/2006/relationships" type="rightArrow" r:blip="" zOrderOff="-2">
                <dgm:adjLst>
                  <dgm:adj idx="1" val="0.75"/>
                </dgm:adjLst>
              </dgm:shape>
            </dgm:if>
            <dgm:else name="Name10">
              <dgm:shape xmlns:r="http://schemas.openxmlformats.org/officeDocument/2006/relationships" rot="180" type="rightArrow" r:blip="" zOrderOff="-2">
                <dgm:adjLst>
                  <dgm:adj idx="1" val="0.75"/>
                </dgm:adjLst>
              </dgm:shape>
            </dgm:else>
          </dgm:choose>
          <dgm:presOf axis="des" ptType="node"/>
          <dgm:constrLst>
            <dgm:constr type="secFontSz" refType="primFontSz"/>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dgm:forEach name="Name11" axis="followSib" ptType="sibTrans" cnt="1">
        <dgm:layoutNode name="spacing">
          <dgm:alg type="sp"/>
          <dgm:shape xmlns:r="http://schemas.openxmlformats.org/officeDocument/2006/relationships" r:blip="">
            <dgm:adjLst/>
          </dgm:shape>
          <dgm:presOf/>
          <dgm:constrLst/>
          <dgm:ruleLst/>
        </dgm:layoutNode>
      </dgm:forEach>
    </dgm:forEach>
  </dgm:layoutNode>
</dgm:layoutDef>
</file>

<file path=ppt/diagrams/layout10.xml><?xml version="1.0" encoding="utf-8"?>
<dgm:layoutDef xmlns:dgm="http://schemas.openxmlformats.org/drawingml/2006/diagram" xmlns:a="http://schemas.openxmlformats.org/drawingml/2006/main" uniqueId="urn:microsoft.com/office/officeart/2005/8/layout/bProcess4">
  <dgm:title val=""/>
  <dgm:desc val=""/>
  <dgm:catLst>
    <dgm:cat type="process" pri="19000"/>
  </dgm:catLst>
  <dgm:sampData>
    <dgm:dataModel>
      <dgm:ptLst>
        <dgm:pt modelId="0" type="doc"/>
        <dgm:pt modelId="1">
          <dgm:prSet phldr="1"/>
        </dgm:pt>
        <dgm:pt modelId="2">
          <dgm:prSet phldr="1"/>
        </dgm:pt>
        <dgm:pt modelId="3">
          <dgm:prSet phldr="1"/>
        </dgm:pt>
        <dgm:pt modelId="4">
          <dgm:prSet phldr="1"/>
        </dgm:pt>
        <dgm:pt modelId="5">
          <dgm:prSet phldr="1"/>
        </dgm:pt>
        <dgm:pt modelId="6">
          <dgm:prSet phldr="1"/>
        </dgm:pt>
        <dgm:pt modelId="7">
          <dgm:prSet phldr="1"/>
        </dgm:pt>
        <dgm:pt modelId="8">
          <dgm:prSet phldr="1"/>
        </dgm:pt>
        <dgm:pt modelId="9">
          <dgm:prSet phldr="1"/>
        </dgm:pt>
      </dgm:ptLst>
      <dgm:cxnLst>
        <dgm:cxn modelId="10" srcId="0" destId="1" srcOrd="0" destOrd="0"/>
        <dgm:cxn modelId="11" srcId="0" destId="2" srcOrd="1" destOrd="0"/>
        <dgm:cxn modelId="12" srcId="0" destId="3" srcOrd="2" destOrd="0"/>
        <dgm:cxn modelId="13" srcId="0" destId="4" srcOrd="3" destOrd="0"/>
        <dgm:cxn modelId="14" srcId="0" destId="5" srcOrd="4" destOrd="0"/>
        <dgm:cxn modelId="15" srcId="0" destId="6" srcOrd="5" destOrd="0"/>
        <dgm:cxn modelId="16" srcId="0" destId="7" srcOrd="6" destOrd="0"/>
        <dgm:cxn modelId="17" srcId="0" destId="8" srcOrd="7" destOrd="0"/>
        <dgm:cxn modelId="18" srcId="0" destId="9" srcOrd="8"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dgm:varLst>
    <dgm:choose name="Name1">
      <dgm:if name="Name2" func="var" arg="dir" op="equ" val="norm">
        <dgm:alg type="snake">
          <dgm:param type="grDir" val="tL"/>
          <dgm:param type="flowDir" val="col"/>
          <dgm:param type="contDir" val="revDir"/>
          <dgm:param type="bkpt" val="bal"/>
        </dgm:alg>
      </dgm:if>
      <dgm:else name="Name3">
        <dgm:alg type="snake">
          <dgm:param type="grDir" val="tR"/>
          <dgm:param type="flowDir" val="col"/>
          <dgm:param type="contDir" val="revDir"/>
          <dgm:param type="bkpt" val="bal"/>
        </dgm:alg>
      </dgm:else>
    </dgm:choose>
    <dgm:shape xmlns:r="http://schemas.openxmlformats.org/officeDocument/2006/relationships" r:blip="">
      <dgm:adjLst/>
    </dgm:shape>
    <dgm:presOf/>
    <dgm:constrLst>
      <dgm:constr type="w" for="ch" forName="compNode" refType="w"/>
      <dgm:constr type="h" for="ch" forName="compNode" refType="w" fact="0.6"/>
      <dgm:constr type="h" for="ch" forName="sibTrans" refType="h" refFor="ch" refForName="compNode" op="equ" fact="0.25"/>
      <dgm:constr type="sp" refType="w" fact="0.33"/>
      <dgm:constr type="primFontSz" for="des" forName="node" op="equ" val="65"/>
    </dgm:constrLst>
    <dgm:ruleLst/>
    <dgm:forEach name="nodesForEach" axis="ch" ptType="node">
      <dgm:layoutNode name="compNode">
        <dgm:alg type="composite"/>
        <dgm:shape xmlns:r="http://schemas.openxmlformats.org/officeDocument/2006/relationships" r:blip="">
          <dgm:adjLst/>
        </dgm:shape>
        <dgm:presOf/>
        <dgm:choose name="Name4">
          <dgm:if name="Name5" axis="self" func="var" arg="dir" op="equ" val="norm">
            <dgm:constrLst>
              <dgm:constr type="l" for="ch" forName="dummyConnPt" refType="w" fact="0.2"/>
              <dgm:constr type="t" for="ch" forName="dummyConnPt" refType="w" fact="0.145"/>
              <dgm:constr type="l" for="ch" forName="node"/>
              <dgm:constr type="t" for="ch" forName="node"/>
              <dgm:constr type="h" for="ch" forName="node" refType="h"/>
              <dgm:constr type="w" for="ch" forName="node" refType="w"/>
            </dgm:constrLst>
          </dgm:if>
          <dgm:else name="Name6">
            <dgm:constrLst>
              <dgm:constr type="l" for="ch" forName="dummyConnPt" refType="w" fact="0.8"/>
              <dgm:constr type="t" for="ch" forName="dummyConnPt" refType="w" fact="0.145"/>
              <dgm:constr type="l" for="ch" forName="node"/>
              <dgm:constr type="t" for="ch" forName="node"/>
              <dgm:constr type="h" for="ch" forName="node" refType="h"/>
              <dgm:constr type="w" for="ch" forName="node" refType="w"/>
            </dgm:constrLst>
          </dgm:else>
        </dgm:choose>
        <dgm:ruleLst/>
        <dgm:layoutNode name="dummyConnPt" styleLbl="node1" moveWith="node">
          <dgm:alg type="sp"/>
          <dgm:shape xmlns:r="http://schemas.openxmlformats.org/officeDocument/2006/relationships" r:blip="">
            <dgm:adjLst/>
          </dgm:shape>
          <dgm:presOf/>
          <dgm:constrLst>
            <dgm:constr type="w" val="1"/>
            <dgm:constr type="h" val="1"/>
          </dgm:constrLst>
          <dgm:ruleLst/>
        </dgm:layout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tMarg" refType="primFontSz" fact="0.3"/>
            <dgm:constr type="bMarg" refType="primFontSz" fact="0.3"/>
            <dgm:constr type="lMarg" refType="primFontSz" fact="0.3"/>
            <dgm:constr type="rMarg" refType="primFontSz" fact="0.3"/>
            <dgm:constr type="primFontSz" val="65"/>
          </dgm:constrLst>
          <dgm:ruleLst>
            <dgm:rule type="primFontSz" val="5" fact="NaN" max="NaN"/>
          </dgm:ruleLst>
        </dgm:layoutNode>
      </dgm:layoutNode>
      <dgm:forEach name="sibTransForEach" axis="followSib" cnt="1">
        <dgm:layoutNode name="sibTrans" styleLbl="bgSibTrans2D1">
          <dgm:choose name="Name7">
            <dgm:if name="Name8" axis="self" func="var" arg="dir" op="equ" val="norm">
              <dgm:alg type="conn">
                <dgm:param type="srcNode" val="dummyConnPt"/>
                <dgm:param type="dstNode" val="dummyConnPt"/>
                <dgm:param type="begPts" val="bCtr, midR, tCtr"/>
                <dgm:param type="endPts" val="tCtr, midL, bCtr"/>
                <dgm:param type="begSty" val="noArr"/>
                <dgm:param type="endSty" val="noArr"/>
              </dgm:alg>
            </dgm:if>
            <dgm:else name="Name9">
              <dgm:alg type="conn">
                <dgm:param type="srcNode" val="dummyConnPt"/>
                <dgm:param type="dstNode" val="dummyConnPt"/>
                <dgm:param type="begPts" val="bCtr, midL, tCtr"/>
                <dgm:param type="endPts" val="tCtr, midR, bCtr"/>
                <dgm:param type="begSty" val="noArr"/>
                <dgm:param type="endSty" val="noArr"/>
              </dgm:alg>
            </dgm:else>
          </dgm:choose>
          <dgm:shape xmlns:r="http://schemas.openxmlformats.org/officeDocument/2006/relationships" type="conn" r:blip="" zOrderOff="-2">
            <dgm:adjLst/>
          </dgm:shape>
          <dgm:presOf axis="self"/>
          <dgm:constrLst>
            <dgm:constr type="begPad"/>
            <dgm:constr type="endPad"/>
          </dgm:constrLst>
          <dgm:ruleLst/>
        </dgm:layoutNode>
      </dgm:forEach>
    </dgm:forEach>
  </dgm:layoutNode>
</dgm:layoutDef>
</file>

<file path=ppt/diagrams/layout11.xml><?xml version="1.0" encoding="utf-8"?>
<dgm:layoutDef xmlns:dgm="http://schemas.openxmlformats.org/drawingml/2006/diagram" xmlns:a="http://schemas.openxmlformats.org/drawingml/2006/main" uniqueId="urn:microsoft.com/office/officeart/2005/8/layout/bProcess4">
  <dgm:title val=""/>
  <dgm:desc val=""/>
  <dgm:catLst>
    <dgm:cat type="process" pri="19000"/>
  </dgm:catLst>
  <dgm:sampData>
    <dgm:dataModel>
      <dgm:ptLst>
        <dgm:pt modelId="0" type="doc"/>
        <dgm:pt modelId="1">
          <dgm:prSet phldr="1"/>
        </dgm:pt>
        <dgm:pt modelId="2">
          <dgm:prSet phldr="1"/>
        </dgm:pt>
        <dgm:pt modelId="3">
          <dgm:prSet phldr="1"/>
        </dgm:pt>
        <dgm:pt modelId="4">
          <dgm:prSet phldr="1"/>
        </dgm:pt>
        <dgm:pt modelId="5">
          <dgm:prSet phldr="1"/>
        </dgm:pt>
        <dgm:pt modelId="6">
          <dgm:prSet phldr="1"/>
        </dgm:pt>
        <dgm:pt modelId="7">
          <dgm:prSet phldr="1"/>
        </dgm:pt>
        <dgm:pt modelId="8">
          <dgm:prSet phldr="1"/>
        </dgm:pt>
        <dgm:pt modelId="9">
          <dgm:prSet phldr="1"/>
        </dgm:pt>
      </dgm:ptLst>
      <dgm:cxnLst>
        <dgm:cxn modelId="10" srcId="0" destId="1" srcOrd="0" destOrd="0"/>
        <dgm:cxn modelId="11" srcId="0" destId="2" srcOrd="1" destOrd="0"/>
        <dgm:cxn modelId="12" srcId="0" destId="3" srcOrd="2" destOrd="0"/>
        <dgm:cxn modelId="13" srcId="0" destId="4" srcOrd="3" destOrd="0"/>
        <dgm:cxn modelId="14" srcId="0" destId="5" srcOrd="4" destOrd="0"/>
        <dgm:cxn modelId="15" srcId="0" destId="6" srcOrd="5" destOrd="0"/>
        <dgm:cxn modelId="16" srcId="0" destId="7" srcOrd="6" destOrd="0"/>
        <dgm:cxn modelId="17" srcId="0" destId="8" srcOrd="7" destOrd="0"/>
        <dgm:cxn modelId="18" srcId="0" destId="9" srcOrd="8"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dgm:varLst>
    <dgm:choose name="Name1">
      <dgm:if name="Name2" func="var" arg="dir" op="equ" val="norm">
        <dgm:alg type="snake">
          <dgm:param type="grDir" val="tL"/>
          <dgm:param type="flowDir" val="col"/>
          <dgm:param type="contDir" val="revDir"/>
          <dgm:param type="bkpt" val="bal"/>
        </dgm:alg>
      </dgm:if>
      <dgm:else name="Name3">
        <dgm:alg type="snake">
          <dgm:param type="grDir" val="tR"/>
          <dgm:param type="flowDir" val="col"/>
          <dgm:param type="contDir" val="revDir"/>
          <dgm:param type="bkpt" val="bal"/>
        </dgm:alg>
      </dgm:else>
    </dgm:choose>
    <dgm:shape xmlns:r="http://schemas.openxmlformats.org/officeDocument/2006/relationships" r:blip="">
      <dgm:adjLst/>
    </dgm:shape>
    <dgm:presOf/>
    <dgm:constrLst>
      <dgm:constr type="w" for="ch" forName="compNode" refType="w"/>
      <dgm:constr type="h" for="ch" forName="compNode" refType="w" fact="0.6"/>
      <dgm:constr type="h" for="ch" forName="sibTrans" refType="h" refFor="ch" refForName="compNode" op="equ" fact="0.25"/>
      <dgm:constr type="sp" refType="w" fact="0.33"/>
      <dgm:constr type="primFontSz" for="des" forName="node" op="equ" val="65"/>
    </dgm:constrLst>
    <dgm:ruleLst/>
    <dgm:forEach name="nodesForEach" axis="ch" ptType="node">
      <dgm:layoutNode name="compNode">
        <dgm:alg type="composite"/>
        <dgm:shape xmlns:r="http://schemas.openxmlformats.org/officeDocument/2006/relationships" r:blip="">
          <dgm:adjLst/>
        </dgm:shape>
        <dgm:presOf/>
        <dgm:choose name="Name4">
          <dgm:if name="Name5" axis="self" func="var" arg="dir" op="equ" val="norm">
            <dgm:constrLst>
              <dgm:constr type="l" for="ch" forName="dummyConnPt" refType="w" fact="0.2"/>
              <dgm:constr type="t" for="ch" forName="dummyConnPt" refType="w" fact="0.145"/>
              <dgm:constr type="l" for="ch" forName="node"/>
              <dgm:constr type="t" for="ch" forName="node"/>
              <dgm:constr type="h" for="ch" forName="node" refType="h"/>
              <dgm:constr type="w" for="ch" forName="node" refType="w"/>
            </dgm:constrLst>
          </dgm:if>
          <dgm:else name="Name6">
            <dgm:constrLst>
              <dgm:constr type="l" for="ch" forName="dummyConnPt" refType="w" fact="0.8"/>
              <dgm:constr type="t" for="ch" forName="dummyConnPt" refType="w" fact="0.145"/>
              <dgm:constr type="l" for="ch" forName="node"/>
              <dgm:constr type="t" for="ch" forName="node"/>
              <dgm:constr type="h" for="ch" forName="node" refType="h"/>
              <dgm:constr type="w" for="ch" forName="node" refType="w"/>
            </dgm:constrLst>
          </dgm:else>
        </dgm:choose>
        <dgm:ruleLst/>
        <dgm:layoutNode name="dummyConnPt" styleLbl="node1" moveWith="node">
          <dgm:alg type="sp"/>
          <dgm:shape xmlns:r="http://schemas.openxmlformats.org/officeDocument/2006/relationships" r:blip="">
            <dgm:adjLst/>
          </dgm:shape>
          <dgm:presOf/>
          <dgm:constrLst>
            <dgm:constr type="w" val="1"/>
            <dgm:constr type="h" val="1"/>
          </dgm:constrLst>
          <dgm:ruleLst/>
        </dgm:layout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tMarg" refType="primFontSz" fact="0.3"/>
            <dgm:constr type="bMarg" refType="primFontSz" fact="0.3"/>
            <dgm:constr type="lMarg" refType="primFontSz" fact="0.3"/>
            <dgm:constr type="rMarg" refType="primFontSz" fact="0.3"/>
            <dgm:constr type="primFontSz" val="65"/>
          </dgm:constrLst>
          <dgm:ruleLst>
            <dgm:rule type="primFontSz" val="5" fact="NaN" max="NaN"/>
          </dgm:ruleLst>
        </dgm:layoutNode>
      </dgm:layoutNode>
      <dgm:forEach name="sibTransForEach" axis="followSib" cnt="1">
        <dgm:layoutNode name="sibTrans" styleLbl="bgSibTrans2D1">
          <dgm:choose name="Name7">
            <dgm:if name="Name8" axis="self" func="var" arg="dir" op="equ" val="norm">
              <dgm:alg type="conn">
                <dgm:param type="srcNode" val="dummyConnPt"/>
                <dgm:param type="dstNode" val="dummyConnPt"/>
                <dgm:param type="begPts" val="bCtr, midR, tCtr"/>
                <dgm:param type="endPts" val="tCtr, midL, bCtr"/>
                <dgm:param type="begSty" val="noArr"/>
                <dgm:param type="endSty" val="noArr"/>
              </dgm:alg>
            </dgm:if>
            <dgm:else name="Name9">
              <dgm:alg type="conn">
                <dgm:param type="srcNode" val="dummyConnPt"/>
                <dgm:param type="dstNode" val="dummyConnPt"/>
                <dgm:param type="begPts" val="bCtr, midL, tCtr"/>
                <dgm:param type="endPts" val="tCtr, midR, bCtr"/>
                <dgm:param type="begSty" val="noArr"/>
                <dgm:param type="endSty" val="noArr"/>
              </dgm:alg>
            </dgm:else>
          </dgm:choose>
          <dgm:shape xmlns:r="http://schemas.openxmlformats.org/officeDocument/2006/relationships" type="conn" r:blip="" zOrderOff="-2">
            <dgm:adjLst/>
          </dgm:shape>
          <dgm:presOf axis="self"/>
          <dgm:constrLst>
            <dgm:constr type="begPad"/>
            <dgm:constr type="endPad"/>
          </dgm:constrLst>
          <dgm:ruleLst/>
        </dgm:layoutNode>
      </dgm:forEach>
    </dgm:forEach>
  </dgm:layoutNode>
</dgm:layoutDef>
</file>

<file path=ppt/diagrams/layout1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3.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14.xml><?xml version="1.0" encoding="utf-8"?>
<dgm:layoutDef xmlns:dgm="http://schemas.openxmlformats.org/drawingml/2006/diagram" xmlns:a="http://schemas.openxmlformats.org/drawingml/2006/main" uniqueId="urn:microsoft.com/office/officeart/2005/8/layout/pList2">
  <dgm:title val=""/>
  <dgm:desc val=""/>
  <dgm:catLst>
    <dgm:cat type="list" pri="11000"/>
    <dgm:cat type="picture" pri="24000"/>
    <dgm:cat type="pictureconvert" pri="24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onstrLst>
      <dgm:constr type="w" for="ch" forName="bkgdShp" refType="w"/>
      <dgm:constr type="h" for="ch" forName="bkgdShp" refType="h" fact="0.45"/>
      <dgm:constr type="t" for="ch" forName="bkgdShp"/>
      <dgm:constr type="w" for="ch" forName="linComp" refType="w" fact="0.94"/>
      <dgm:constr type="h" for="ch" forName="linComp" refType="h"/>
      <dgm:constr type="ctrX" for="ch" forName="linComp" refType="w" fact="0.5"/>
    </dgm:constrLst>
    <dgm:ruleLst/>
    <dgm:choose name="Name1">
      <dgm:if name="Name2" axis="ch" ptType="node" func="cnt" op="gte" val="1">
        <dgm:layoutNode name="bkgdShp" styleLbl="alignAccFollowNode1">
          <dgm:alg type="sp"/>
          <dgm:shape xmlns:r="http://schemas.openxmlformats.org/officeDocument/2006/relationships" type="roundRect" r:blip="">
            <dgm:adjLst>
              <dgm:adj idx="1" val="0.1"/>
            </dgm:adjLst>
          </dgm:shape>
          <dgm:presOf/>
          <dgm:constrLst/>
          <dgm:ruleLst/>
        </dgm:layoutNode>
        <dgm:layoutNode name="linComp">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ptType="sibTrans" refType="w" refFor="ch" refForName="compNode" fact="0.1"/>
            <dgm:constr type="h" for="ch" ptType="sibTrans" op="equ"/>
            <dgm:constr type="h" for="ch" forName="compNode" op="equ"/>
            <dgm:constr type="primFontSz" for="des" forName="node" op="equ"/>
          </dgm:constrLst>
          <dgm:ruleLst/>
          <dgm:forEach name="nodesForEach" axis="ch" ptType="node">
            <dgm:layoutNode name="compNode">
              <dgm:alg type="composite"/>
              <dgm:shape xmlns:r="http://schemas.openxmlformats.org/officeDocument/2006/relationships" r:blip="">
                <dgm:adjLst/>
              </dgm:shape>
              <dgm:presOf/>
              <dgm:constrLst>
                <dgm:constr type="w" for="ch" forName="node" refType="w"/>
                <dgm:constr type="h" for="ch" forName="node" refType="h" fact="0.55"/>
                <dgm:constr type="b" for="ch" forName="node" refType="h"/>
                <dgm:constr type="w" for="ch" forName="invisiNode" refType="w" fact="0.75"/>
                <dgm:constr type="h" for="ch" forName="invisiNode" refType="h" fact="0.06"/>
                <dgm:constr type="t" for="ch" forName="invisiNode"/>
                <dgm:constr type="w" for="ch" forName="imagNode" refType="w"/>
                <dgm:constr type="h" for="ch" forName="imagNode" refType="h" fact="0.33"/>
                <dgm:constr type="ctrX" for="ch" forName="imagNode" refType="w" fact="0.5"/>
                <dgm:constr type="t" for="ch" forName="imagNode" refType="h" fact="0.06"/>
              </dgm:constrLst>
              <dgm:ruleLst/>
              <dgm:layoutNode name="node" styleLbl="node1">
                <dgm:varLst>
                  <dgm:bulletEnabled val="1"/>
                </dgm:varLst>
                <dgm:alg type="tx">
                  <dgm:param type="txAnchorVert" val="t"/>
                </dgm:alg>
                <dgm:shape xmlns:r="http://schemas.openxmlformats.org/officeDocument/2006/relationships" rot="180" type="round2SameRect" r:blip="">
                  <dgm:adjLst>
                    <dgm:adj idx="1" val="0.105"/>
                  </dgm:adjLst>
                </dgm:shape>
                <dgm:presOf axis="desOrSelf" ptType="node"/>
                <dgm:constrLst>
                  <dgm:constr type="primFontSz" val="65"/>
                </dgm:constrLst>
                <dgm:ruleLst>
                  <dgm:rule type="primFontSz" val="5" fact="NaN" max="NaN"/>
                </dgm:ruleLst>
              </dgm:layoutNode>
              <dgm:layoutNode name="invisiNode">
                <dgm:alg type="sp"/>
                <dgm:shape xmlns:r="http://schemas.openxmlformats.org/officeDocument/2006/relationships" type="roundRect" r:blip="" hideGeom="1">
                  <dgm:adjLst>
                    <dgm:adj idx="1" val="0.1"/>
                  </dgm:adjLst>
                </dgm:shape>
                <dgm:presOf/>
                <dgm:constrLst/>
                <dgm:ruleLst/>
              </dgm:layoutNode>
              <dgm:layoutNode name="imagNode" styleLbl="fgImgPlace1">
                <dgm:alg type="sp"/>
                <dgm:shape xmlns:r="http://schemas.openxmlformats.org/officeDocument/2006/relationships" type="roundRect" r:blip="" zOrderOff="-2" blipPhldr="1">
                  <dgm:adjLst>
                    <dgm:adj idx="1" val="0.1"/>
                  </dgm:adjLst>
                </dgm:shape>
                <dgm:presOf/>
                <dgm:constrLst/>
                <dgm:ruleLst/>
              </dgm:layoutNode>
            </dgm:layoutNode>
            <dgm:forEach name="sibTransForEach"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if>
      <dgm:else name="Name6"/>
    </dgm:choose>
  </dgm:layoutNode>
</dgm:layoutDef>
</file>

<file path=ppt/diagrams/layout15.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layout16.xml><?xml version="1.0" encoding="utf-8"?>
<dgm:layoutDef xmlns:dgm="http://schemas.openxmlformats.org/drawingml/2006/diagram" xmlns:a="http://schemas.openxmlformats.org/drawingml/2006/main" uniqueId="urn:microsoft.com/office/officeart/2005/8/layout/bProcess4">
  <dgm:title val=""/>
  <dgm:desc val=""/>
  <dgm:catLst>
    <dgm:cat type="process" pri="19000"/>
  </dgm:catLst>
  <dgm:sampData>
    <dgm:dataModel>
      <dgm:ptLst>
        <dgm:pt modelId="0" type="doc"/>
        <dgm:pt modelId="1">
          <dgm:prSet phldr="1"/>
        </dgm:pt>
        <dgm:pt modelId="2">
          <dgm:prSet phldr="1"/>
        </dgm:pt>
        <dgm:pt modelId="3">
          <dgm:prSet phldr="1"/>
        </dgm:pt>
        <dgm:pt modelId="4">
          <dgm:prSet phldr="1"/>
        </dgm:pt>
        <dgm:pt modelId="5">
          <dgm:prSet phldr="1"/>
        </dgm:pt>
        <dgm:pt modelId="6">
          <dgm:prSet phldr="1"/>
        </dgm:pt>
        <dgm:pt modelId="7">
          <dgm:prSet phldr="1"/>
        </dgm:pt>
        <dgm:pt modelId="8">
          <dgm:prSet phldr="1"/>
        </dgm:pt>
        <dgm:pt modelId="9">
          <dgm:prSet phldr="1"/>
        </dgm:pt>
      </dgm:ptLst>
      <dgm:cxnLst>
        <dgm:cxn modelId="10" srcId="0" destId="1" srcOrd="0" destOrd="0"/>
        <dgm:cxn modelId="11" srcId="0" destId="2" srcOrd="1" destOrd="0"/>
        <dgm:cxn modelId="12" srcId="0" destId="3" srcOrd="2" destOrd="0"/>
        <dgm:cxn modelId="13" srcId="0" destId="4" srcOrd="3" destOrd="0"/>
        <dgm:cxn modelId="14" srcId="0" destId="5" srcOrd="4" destOrd="0"/>
        <dgm:cxn modelId="15" srcId="0" destId="6" srcOrd="5" destOrd="0"/>
        <dgm:cxn modelId="16" srcId="0" destId="7" srcOrd="6" destOrd="0"/>
        <dgm:cxn modelId="17" srcId="0" destId="8" srcOrd="7" destOrd="0"/>
        <dgm:cxn modelId="18" srcId="0" destId="9" srcOrd="8"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dgm:varLst>
    <dgm:choose name="Name1">
      <dgm:if name="Name2" func="var" arg="dir" op="equ" val="norm">
        <dgm:alg type="snake">
          <dgm:param type="grDir" val="tL"/>
          <dgm:param type="flowDir" val="col"/>
          <dgm:param type="contDir" val="revDir"/>
          <dgm:param type="bkpt" val="bal"/>
        </dgm:alg>
      </dgm:if>
      <dgm:else name="Name3">
        <dgm:alg type="snake">
          <dgm:param type="grDir" val="tR"/>
          <dgm:param type="flowDir" val="col"/>
          <dgm:param type="contDir" val="revDir"/>
          <dgm:param type="bkpt" val="bal"/>
        </dgm:alg>
      </dgm:else>
    </dgm:choose>
    <dgm:shape xmlns:r="http://schemas.openxmlformats.org/officeDocument/2006/relationships" r:blip="">
      <dgm:adjLst/>
    </dgm:shape>
    <dgm:presOf/>
    <dgm:constrLst>
      <dgm:constr type="w" for="ch" forName="compNode" refType="w"/>
      <dgm:constr type="h" for="ch" forName="compNode" refType="w" fact="0.6"/>
      <dgm:constr type="h" for="ch" forName="sibTrans" refType="h" refFor="ch" refForName="compNode" op="equ" fact="0.25"/>
      <dgm:constr type="sp" refType="w" fact="0.33"/>
      <dgm:constr type="primFontSz" for="des" forName="node" op="equ" val="65"/>
    </dgm:constrLst>
    <dgm:ruleLst/>
    <dgm:forEach name="nodesForEach" axis="ch" ptType="node">
      <dgm:layoutNode name="compNode">
        <dgm:alg type="composite"/>
        <dgm:shape xmlns:r="http://schemas.openxmlformats.org/officeDocument/2006/relationships" r:blip="">
          <dgm:adjLst/>
        </dgm:shape>
        <dgm:presOf/>
        <dgm:choose name="Name4">
          <dgm:if name="Name5" axis="self" func="var" arg="dir" op="equ" val="norm">
            <dgm:constrLst>
              <dgm:constr type="l" for="ch" forName="dummyConnPt" refType="w" fact="0.2"/>
              <dgm:constr type="t" for="ch" forName="dummyConnPt" refType="w" fact="0.145"/>
              <dgm:constr type="l" for="ch" forName="node"/>
              <dgm:constr type="t" for="ch" forName="node"/>
              <dgm:constr type="h" for="ch" forName="node" refType="h"/>
              <dgm:constr type="w" for="ch" forName="node" refType="w"/>
            </dgm:constrLst>
          </dgm:if>
          <dgm:else name="Name6">
            <dgm:constrLst>
              <dgm:constr type="l" for="ch" forName="dummyConnPt" refType="w" fact="0.8"/>
              <dgm:constr type="t" for="ch" forName="dummyConnPt" refType="w" fact="0.145"/>
              <dgm:constr type="l" for="ch" forName="node"/>
              <dgm:constr type="t" for="ch" forName="node"/>
              <dgm:constr type="h" for="ch" forName="node" refType="h"/>
              <dgm:constr type="w" for="ch" forName="node" refType="w"/>
            </dgm:constrLst>
          </dgm:else>
        </dgm:choose>
        <dgm:ruleLst/>
        <dgm:layoutNode name="dummyConnPt" styleLbl="node1" moveWith="node">
          <dgm:alg type="sp"/>
          <dgm:shape xmlns:r="http://schemas.openxmlformats.org/officeDocument/2006/relationships" r:blip="">
            <dgm:adjLst/>
          </dgm:shape>
          <dgm:presOf/>
          <dgm:constrLst>
            <dgm:constr type="w" val="1"/>
            <dgm:constr type="h" val="1"/>
          </dgm:constrLst>
          <dgm:ruleLst/>
        </dgm:layout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tMarg" refType="primFontSz" fact="0.3"/>
            <dgm:constr type="bMarg" refType="primFontSz" fact="0.3"/>
            <dgm:constr type="lMarg" refType="primFontSz" fact="0.3"/>
            <dgm:constr type="rMarg" refType="primFontSz" fact="0.3"/>
            <dgm:constr type="primFontSz" val="65"/>
          </dgm:constrLst>
          <dgm:ruleLst>
            <dgm:rule type="primFontSz" val="5" fact="NaN" max="NaN"/>
          </dgm:ruleLst>
        </dgm:layoutNode>
      </dgm:layoutNode>
      <dgm:forEach name="sibTransForEach" axis="followSib" cnt="1">
        <dgm:layoutNode name="sibTrans" styleLbl="bgSibTrans2D1">
          <dgm:choose name="Name7">
            <dgm:if name="Name8" axis="self" func="var" arg="dir" op="equ" val="norm">
              <dgm:alg type="conn">
                <dgm:param type="srcNode" val="dummyConnPt"/>
                <dgm:param type="dstNode" val="dummyConnPt"/>
                <dgm:param type="begPts" val="bCtr, midR, tCtr"/>
                <dgm:param type="endPts" val="tCtr, midL, bCtr"/>
                <dgm:param type="begSty" val="noArr"/>
                <dgm:param type="endSty" val="noArr"/>
              </dgm:alg>
            </dgm:if>
            <dgm:else name="Name9">
              <dgm:alg type="conn">
                <dgm:param type="srcNode" val="dummyConnPt"/>
                <dgm:param type="dstNode" val="dummyConnPt"/>
                <dgm:param type="begPts" val="bCtr, midL, tCtr"/>
                <dgm:param type="endPts" val="tCtr, midR, bCtr"/>
                <dgm:param type="begSty" val="noArr"/>
                <dgm:param type="endSty" val="noArr"/>
              </dgm:alg>
            </dgm:else>
          </dgm:choose>
          <dgm:shape xmlns:r="http://schemas.openxmlformats.org/officeDocument/2006/relationships" type="conn" r:blip="" zOrderOff="-2">
            <dgm:adjLst/>
          </dgm:shape>
          <dgm:presOf axis="self"/>
          <dgm:constrLst>
            <dgm:constr type="begPad"/>
            <dgm:constr type="endPad"/>
          </dgm:constrLst>
          <dgm:ruleLst/>
        </dgm:layoutNode>
      </dgm:forEach>
    </dgm:forEach>
  </dgm:layoutNode>
</dgm:layoutDef>
</file>

<file path=ppt/diagrams/layout17.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18.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19.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layout20.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2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2.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layout23.xml><?xml version="1.0" encoding="utf-8"?>
<dgm:layoutDef xmlns:dgm="http://schemas.openxmlformats.org/drawingml/2006/diagram" xmlns:a="http://schemas.openxmlformats.org/drawingml/2006/main" uniqueId="urn:microsoft.com/office/officeart/2005/8/layout/bProcess4">
  <dgm:title val=""/>
  <dgm:desc val=""/>
  <dgm:catLst>
    <dgm:cat type="process" pri="19000"/>
  </dgm:catLst>
  <dgm:sampData>
    <dgm:dataModel>
      <dgm:ptLst>
        <dgm:pt modelId="0" type="doc"/>
        <dgm:pt modelId="1">
          <dgm:prSet phldr="1"/>
        </dgm:pt>
        <dgm:pt modelId="2">
          <dgm:prSet phldr="1"/>
        </dgm:pt>
        <dgm:pt modelId="3">
          <dgm:prSet phldr="1"/>
        </dgm:pt>
        <dgm:pt modelId="4">
          <dgm:prSet phldr="1"/>
        </dgm:pt>
        <dgm:pt modelId="5">
          <dgm:prSet phldr="1"/>
        </dgm:pt>
        <dgm:pt modelId="6">
          <dgm:prSet phldr="1"/>
        </dgm:pt>
        <dgm:pt modelId="7">
          <dgm:prSet phldr="1"/>
        </dgm:pt>
        <dgm:pt modelId="8">
          <dgm:prSet phldr="1"/>
        </dgm:pt>
        <dgm:pt modelId="9">
          <dgm:prSet phldr="1"/>
        </dgm:pt>
      </dgm:ptLst>
      <dgm:cxnLst>
        <dgm:cxn modelId="10" srcId="0" destId="1" srcOrd="0" destOrd="0"/>
        <dgm:cxn modelId="11" srcId="0" destId="2" srcOrd="1" destOrd="0"/>
        <dgm:cxn modelId="12" srcId="0" destId="3" srcOrd="2" destOrd="0"/>
        <dgm:cxn modelId="13" srcId="0" destId="4" srcOrd="3" destOrd="0"/>
        <dgm:cxn modelId="14" srcId="0" destId="5" srcOrd="4" destOrd="0"/>
        <dgm:cxn modelId="15" srcId="0" destId="6" srcOrd="5" destOrd="0"/>
        <dgm:cxn modelId="16" srcId="0" destId="7" srcOrd="6" destOrd="0"/>
        <dgm:cxn modelId="17" srcId="0" destId="8" srcOrd="7" destOrd="0"/>
        <dgm:cxn modelId="18" srcId="0" destId="9" srcOrd="8"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dgm:varLst>
    <dgm:choose name="Name1">
      <dgm:if name="Name2" func="var" arg="dir" op="equ" val="norm">
        <dgm:alg type="snake">
          <dgm:param type="grDir" val="tL"/>
          <dgm:param type="flowDir" val="col"/>
          <dgm:param type="contDir" val="revDir"/>
          <dgm:param type="bkpt" val="bal"/>
        </dgm:alg>
      </dgm:if>
      <dgm:else name="Name3">
        <dgm:alg type="snake">
          <dgm:param type="grDir" val="tR"/>
          <dgm:param type="flowDir" val="col"/>
          <dgm:param type="contDir" val="revDir"/>
          <dgm:param type="bkpt" val="bal"/>
        </dgm:alg>
      </dgm:else>
    </dgm:choose>
    <dgm:shape xmlns:r="http://schemas.openxmlformats.org/officeDocument/2006/relationships" r:blip="">
      <dgm:adjLst/>
    </dgm:shape>
    <dgm:presOf/>
    <dgm:constrLst>
      <dgm:constr type="w" for="ch" forName="compNode" refType="w"/>
      <dgm:constr type="h" for="ch" forName="compNode" refType="w" fact="0.6"/>
      <dgm:constr type="h" for="ch" forName="sibTrans" refType="h" refFor="ch" refForName="compNode" op="equ" fact="0.25"/>
      <dgm:constr type="sp" refType="w" fact="0.33"/>
      <dgm:constr type="primFontSz" for="des" forName="node" op="equ" val="65"/>
    </dgm:constrLst>
    <dgm:ruleLst/>
    <dgm:forEach name="nodesForEach" axis="ch" ptType="node">
      <dgm:layoutNode name="compNode">
        <dgm:alg type="composite"/>
        <dgm:shape xmlns:r="http://schemas.openxmlformats.org/officeDocument/2006/relationships" r:blip="">
          <dgm:adjLst/>
        </dgm:shape>
        <dgm:presOf/>
        <dgm:choose name="Name4">
          <dgm:if name="Name5" axis="self" func="var" arg="dir" op="equ" val="norm">
            <dgm:constrLst>
              <dgm:constr type="l" for="ch" forName="dummyConnPt" refType="w" fact="0.2"/>
              <dgm:constr type="t" for="ch" forName="dummyConnPt" refType="w" fact="0.145"/>
              <dgm:constr type="l" for="ch" forName="node"/>
              <dgm:constr type="t" for="ch" forName="node"/>
              <dgm:constr type="h" for="ch" forName="node" refType="h"/>
              <dgm:constr type="w" for="ch" forName="node" refType="w"/>
            </dgm:constrLst>
          </dgm:if>
          <dgm:else name="Name6">
            <dgm:constrLst>
              <dgm:constr type="l" for="ch" forName="dummyConnPt" refType="w" fact="0.8"/>
              <dgm:constr type="t" for="ch" forName="dummyConnPt" refType="w" fact="0.145"/>
              <dgm:constr type="l" for="ch" forName="node"/>
              <dgm:constr type="t" for="ch" forName="node"/>
              <dgm:constr type="h" for="ch" forName="node" refType="h"/>
              <dgm:constr type="w" for="ch" forName="node" refType="w"/>
            </dgm:constrLst>
          </dgm:else>
        </dgm:choose>
        <dgm:ruleLst/>
        <dgm:layoutNode name="dummyConnPt" styleLbl="node1" moveWith="node">
          <dgm:alg type="sp"/>
          <dgm:shape xmlns:r="http://schemas.openxmlformats.org/officeDocument/2006/relationships" r:blip="">
            <dgm:adjLst/>
          </dgm:shape>
          <dgm:presOf/>
          <dgm:constrLst>
            <dgm:constr type="w" val="1"/>
            <dgm:constr type="h" val="1"/>
          </dgm:constrLst>
          <dgm:ruleLst/>
        </dgm:layout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tMarg" refType="primFontSz" fact="0.3"/>
            <dgm:constr type="bMarg" refType="primFontSz" fact="0.3"/>
            <dgm:constr type="lMarg" refType="primFontSz" fact="0.3"/>
            <dgm:constr type="rMarg" refType="primFontSz" fact="0.3"/>
            <dgm:constr type="primFontSz" val="65"/>
          </dgm:constrLst>
          <dgm:ruleLst>
            <dgm:rule type="primFontSz" val="5" fact="NaN" max="NaN"/>
          </dgm:ruleLst>
        </dgm:layoutNode>
      </dgm:layoutNode>
      <dgm:forEach name="sibTransForEach" axis="followSib" cnt="1">
        <dgm:layoutNode name="sibTrans" styleLbl="bgSibTrans2D1">
          <dgm:choose name="Name7">
            <dgm:if name="Name8" axis="self" func="var" arg="dir" op="equ" val="norm">
              <dgm:alg type="conn">
                <dgm:param type="srcNode" val="dummyConnPt"/>
                <dgm:param type="dstNode" val="dummyConnPt"/>
                <dgm:param type="begPts" val="bCtr, midR, tCtr"/>
                <dgm:param type="endPts" val="tCtr, midL, bCtr"/>
                <dgm:param type="begSty" val="noArr"/>
                <dgm:param type="endSty" val="noArr"/>
              </dgm:alg>
            </dgm:if>
            <dgm:else name="Name9">
              <dgm:alg type="conn">
                <dgm:param type="srcNode" val="dummyConnPt"/>
                <dgm:param type="dstNode" val="dummyConnPt"/>
                <dgm:param type="begPts" val="bCtr, midL, tCtr"/>
                <dgm:param type="endPts" val="tCtr, midR, bCtr"/>
                <dgm:param type="begSty" val="noArr"/>
                <dgm:param type="endSty" val="noArr"/>
              </dgm:alg>
            </dgm:else>
          </dgm:choose>
          <dgm:shape xmlns:r="http://schemas.openxmlformats.org/officeDocument/2006/relationships" type="conn" r:blip="" zOrderOff="-2">
            <dgm:adjLst/>
          </dgm:shape>
          <dgm:presOf axis="self"/>
          <dgm:constrLst>
            <dgm:constr type="begPad"/>
            <dgm:constr type="endPad"/>
          </dgm:constrLst>
          <dgm:ruleLst/>
        </dgm:layoutNode>
      </dgm:forEach>
    </dgm:forEach>
  </dgm:layoutNode>
</dgm:layoutDef>
</file>

<file path=ppt/diagrams/layout24.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1A62DB9A-5B63-4CFE-92A7-7F54C9D82B98}" type="datetimeFigureOut">
              <a:rPr lang="en-GB" smtClean="0"/>
              <a:t>26/08/2022</a:t>
            </a:fld>
            <a:endParaRPr lang="en-GB"/>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4429E3C3-FC54-409C-BE13-23C7F6CB9CE4}" type="slidenum">
              <a:rPr lang="en-GB" smtClean="0"/>
              <a:t>‹#›</a:t>
            </a:fld>
            <a:endParaRPr lang="en-GB"/>
          </a:p>
        </p:txBody>
      </p:sp>
    </p:spTree>
    <p:extLst>
      <p:ext uri="{BB962C8B-B14F-4D97-AF65-F5344CB8AC3E}">
        <p14:creationId xmlns:p14="http://schemas.microsoft.com/office/powerpoint/2010/main" val="213007009"/>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B6C8754-5A55-4C64-8D25-5FBC3AA3A3D0}" type="datetimeFigureOut">
              <a:rPr lang="en-GB" smtClean="0"/>
              <a:t>26/08/2022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399293F-F3C1-4DBE-9ABE-39D87F4D905F}" type="slidenum">
              <a:rPr lang="en-GB" smtClean="0"/>
              <a:t>‹#›</a:t>
            </a:fld>
            <a:endParaRPr lang="en-GB"/>
          </a:p>
        </p:txBody>
      </p:sp>
    </p:spTree>
    <p:extLst>
      <p:ext uri="{BB962C8B-B14F-4D97-AF65-F5344CB8AC3E}">
        <p14:creationId xmlns:p14="http://schemas.microsoft.com/office/powerpoint/2010/main" val="18578563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3" Type="http://schemas.openxmlformats.org/officeDocument/2006/relationships/hyperlink" Target="https://www.youtube.com/watch?v=DAvRj6BQ0AM" TargetMode="External"/><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3" Type="http://schemas.openxmlformats.org/officeDocument/2006/relationships/hyperlink" Target="http://www.barnardos.org.uk/" TargetMode="External"/><Relationship Id="rId2" Type="http://schemas.openxmlformats.org/officeDocument/2006/relationships/slide" Target="../slides/slide32.xml"/><Relationship Id="rId1" Type="http://schemas.openxmlformats.org/officeDocument/2006/relationships/notesMaster" Target="../notesMasters/notesMaster1.xml"/><Relationship Id="rId5" Type="http://schemas.openxmlformats.org/officeDocument/2006/relationships/hyperlink" Target="https://www.thinkuknow.co.uk/" TargetMode="External"/><Relationship Id="rId4" Type="http://schemas.openxmlformats.org/officeDocument/2006/relationships/hyperlink" Target="https://www.nspcc.org.uk/" TargetMode="Externa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b="0" kern="1200" dirty="0">
                <a:solidFill>
                  <a:schemeClr val="tx1"/>
                </a:solidFill>
                <a:effectLst/>
                <a:latin typeface="Arial" panose="020B0604020202020204" pitchFamily="34" charset="0"/>
                <a:ea typeface="+mn-ea"/>
                <a:cs typeface="Arial" panose="020B0604020202020204" pitchFamily="34" charset="0"/>
              </a:rPr>
              <a:t>On successful completion of this module, learners will be able to</a:t>
            </a:r>
            <a:r>
              <a:rPr lang="en-US" altLang="en-US" sz="1100" b="0" dirty="0">
                <a:latin typeface="Arial" panose="020B0604020202020204" pitchFamily="34" charset="0"/>
                <a:ea typeface="ＭＳ Ｐゴシック" panose="020B0600070205080204" pitchFamily="34" charset="-128"/>
                <a:cs typeface="Arial" panose="020B0604020202020204" pitchFamily="34" charset="0"/>
              </a:rPr>
              <a:t>:</a:t>
            </a:r>
          </a:p>
          <a:p>
            <a:endParaRPr lang="en-US" altLang="en-US" sz="1100" b="0" dirty="0">
              <a:latin typeface="Arial" panose="020B0604020202020204" pitchFamily="34" charset="0"/>
              <a:ea typeface="ＭＳ Ｐゴシック" panose="020B0600070205080204" pitchFamily="34" charset="-128"/>
              <a:cs typeface="Arial" panose="020B0604020202020204" pitchFamily="34" charset="0"/>
            </a:endParaRPr>
          </a:p>
          <a:p>
            <a:pPr marL="228600" lvl="0" indent="-228600">
              <a:buFont typeface="+mj-lt"/>
              <a:buAutoNum type="arabicPeriod"/>
            </a:pPr>
            <a:r>
              <a:rPr lang="en-GB" sz="1100" b="0" kern="1200" dirty="0">
                <a:solidFill>
                  <a:schemeClr val="tx1"/>
                </a:solidFill>
                <a:effectLst/>
                <a:latin typeface="Arial" panose="020B0604020202020204" pitchFamily="34" charset="0"/>
                <a:ea typeface="+mn-ea"/>
                <a:cs typeface="Arial" panose="020B0604020202020204" pitchFamily="34" charset="0"/>
              </a:rPr>
              <a:t>Define CSE.</a:t>
            </a:r>
          </a:p>
          <a:p>
            <a:pPr marL="228600" lvl="0" indent="-228600">
              <a:buFont typeface="+mj-lt"/>
              <a:buAutoNum type="arabicPeriod"/>
            </a:pPr>
            <a:r>
              <a:rPr lang="en-GB" sz="1100" b="0" kern="1200" dirty="0">
                <a:solidFill>
                  <a:schemeClr val="tx1"/>
                </a:solidFill>
                <a:effectLst/>
                <a:latin typeface="Arial" panose="020B0604020202020204" pitchFamily="34" charset="0"/>
                <a:ea typeface="+mn-ea"/>
                <a:cs typeface="Arial" panose="020B0604020202020204" pitchFamily="34" charset="0"/>
              </a:rPr>
              <a:t>Identify the process of CSE.</a:t>
            </a:r>
          </a:p>
          <a:p>
            <a:pPr marL="228600" indent="-228600">
              <a:buFont typeface="+mj-lt"/>
              <a:buAutoNum type="arabicPeriod"/>
            </a:pPr>
            <a:r>
              <a:rPr lang="en-GB" sz="1100" b="0" kern="1200" dirty="0">
                <a:solidFill>
                  <a:schemeClr val="tx1"/>
                </a:solidFill>
                <a:effectLst/>
                <a:latin typeface="Arial" panose="020B0604020202020204" pitchFamily="34" charset="0"/>
                <a:ea typeface="+mn-ea"/>
                <a:cs typeface="Arial" panose="020B0604020202020204" pitchFamily="34" charset="0"/>
              </a:rPr>
              <a:t>Identify those children most at risk and the signs and behaviours of victims of CSE.</a:t>
            </a:r>
          </a:p>
          <a:p>
            <a:pPr marL="228600" lvl="0" indent="-228600">
              <a:buFont typeface="+mj-lt"/>
              <a:buAutoNum type="arabicPeriod"/>
            </a:pPr>
            <a:r>
              <a:rPr lang="en-GB" sz="1100" b="0" kern="1200" dirty="0">
                <a:solidFill>
                  <a:schemeClr val="tx1"/>
                </a:solidFill>
                <a:effectLst/>
                <a:latin typeface="Arial" panose="020B0604020202020204" pitchFamily="34" charset="0"/>
                <a:ea typeface="+mn-ea"/>
                <a:cs typeface="Arial" panose="020B0604020202020204" pitchFamily="34" charset="0"/>
              </a:rPr>
              <a:t>Explain the police role and responsibility in safeguarding.</a:t>
            </a:r>
          </a:p>
          <a:p>
            <a:pPr marL="228600" lvl="0" indent="-228600">
              <a:buFont typeface="+mj-lt"/>
              <a:buAutoNum type="arabicPeriod"/>
            </a:pPr>
            <a:r>
              <a:rPr lang="en-GB" sz="1100" b="0" kern="1200" dirty="0">
                <a:solidFill>
                  <a:schemeClr val="tx1"/>
                </a:solidFill>
                <a:effectLst/>
                <a:latin typeface="Arial" panose="020B0604020202020204" pitchFamily="34" charset="0"/>
                <a:ea typeface="+mn-ea"/>
                <a:cs typeface="Arial" panose="020B0604020202020204" pitchFamily="34" charset="0"/>
              </a:rPr>
              <a:t>Identify applicable legislation in relation to CSE.</a:t>
            </a:r>
          </a:p>
          <a:p>
            <a:pPr marL="228600" indent="-228600">
              <a:buFont typeface="+mj-lt"/>
              <a:buAutoNum type="arabicPeriod"/>
            </a:pPr>
            <a:r>
              <a:rPr lang="en-GB" sz="1100" b="0" kern="1200" dirty="0">
                <a:solidFill>
                  <a:schemeClr val="tx1"/>
                </a:solidFill>
                <a:effectLst/>
                <a:latin typeface="Arial" panose="020B0604020202020204" pitchFamily="34" charset="0"/>
                <a:ea typeface="+mn-ea"/>
                <a:cs typeface="Arial" panose="020B0604020202020204" pitchFamily="34" charset="0"/>
              </a:rPr>
              <a:t>Describe the impact of CSE.</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a:t>
            </a:fld>
            <a:endParaRPr lang="en-GB"/>
          </a:p>
        </p:txBody>
      </p:sp>
    </p:spTree>
    <p:extLst>
      <p:ext uri="{BB962C8B-B14F-4D97-AF65-F5344CB8AC3E}">
        <p14:creationId xmlns:p14="http://schemas.microsoft.com/office/powerpoint/2010/main" val="255157568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sz="1100" b="1" dirty="0">
                <a:latin typeface="Arial" panose="020B0604020202020204" pitchFamily="34" charset="0"/>
                <a:ea typeface="ＭＳ Ｐゴシック" panose="020B0600070205080204" pitchFamily="34" charset="-128"/>
              </a:rPr>
              <a:t>Q. What is child sexual exploitation?</a:t>
            </a:r>
          </a:p>
          <a:p>
            <a:r>
              <a:rPr lang="en-GB" altLang="en-US" sz="1100" b="0" dirty="0">
                <a:latin typeface="Arial" panose="020B0604020202020204" pitchFamily="34" charset="0"/>
                <a:ea typeface="ＭＳ Ｐゴシック" panose="020B0600070205080204" pitchFamily="34" charset="-128"/>
              </a:rPr>
              <a:t>Ask each student to write down what their understanding or knowledge is of CSE.</a:t>
            </a:r>
          </a:p>
          <a:p>
            <a:endParaRPr lang="en-GB" altLang="en-US" sz="1100" b="1" dirty="0">
              <a:latin typeface="Arial" panose="020B0604020202020204" pitchFamily="34" charset="0"/>
              <a:ea typeface="ＭＳ Ｐゴシック" panose="020B0600070205080204" pitchFamily="34" charset="-128"/>
            </a:endParaRPr>
          </a:p>
          <a:p>
            <a:endParaRPr lang="en-GB" altLang="en-US" sz="1100" b="1" dirty="0">
              <a:latin typeface="Arial" panose="020B0604020202020204" pitchFamily="34" charset="0"/>
              <a:ea typeface="ＭＳ Ｐゴシック" panose="020B0600070205080204" pitchFamily="34" charset="-128"/>
            </a:endParaRPr>
          </a:p>
          <a:p>
            <a:r>
              <a:rPr lang="en-GB" altLang="en-US" sz="1100" b="1" dirty="0">
                <a:latin typeface="Arial" panose="020B0604020202020204" pitchFamily="34" charset="0"/>
                <a:ea typeface="ＭＳ Ｐゴシック" panose="020B0600070205080204" pitchFamily="34" charset="-128"/>
              </a:rPr>
              <a:t>CSE is a form of Child Abuse.</a:t>
            </a:r>
          </a:p>
          <a:p>
            <a:r>
              <a:rPr lang="en-GB" altLang="en-US" sz="1100" dirty="0">
                <a:latin typeface="Arial" panose="020B0604020202020204" pitchFamily="34" charset="0"/>
                <a:ea typeface="ＭＳ Ｐゴシック" panose="020B0600070205080204" pitchFamily="34" charset="-128"/>
              </a:rPr>
              <a:t>Child sexual exploitation is the coercion or manipulation of children and young people into taking part in sexual activities. It is a form of sexual abuse involving an exchange of some form of payment which can include money, mobile phones and other items, drugs, alcohol, a place to stay, ‘protection’ or affection. The vulnerability of the young person and grooming process employed by perpetrators renders them powerless to recognise the exploitative nature of relationships and unable to give informed consent.</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3</a:t>
            </a:fld>
            <a:endParaRPr lang="en-GB"/>
          </a:p>
        </p:txBody>
      </p:sp>
    </p:spTree>
    <p:extLst>
      <p:ext uri="{BB962C8B-B14F-4D97-AF65-F5344CB8AC3E}">
        <p14:creationId xmlns:p14="http://schemas.microsoft.com/office/powerpoint/2010/main" val="48725008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sz="1100" b="1" dirty="0">
                <a:latin typeface="Arial" panose="020B0604020202020204" pitchFamily="34" charset="0"/>
                <a:ea typeface="ＭＳ Ｐゴシック" panose="020B0600070205080204" pitchFamily="34" charset="-128"/>
              </a:rPr>
              <a:t>Q.</a:t>
            </a:r>
            <a:r>
              <a:rPr lang="en-GB" altLang="en-US" sz="1100" b="1" baseline="0" dirty="0">
                <a:latin typeface="Arial" panose="020B0604020202020204" pitchFamily="34" charset="0"/>
                <a:ea typeface="ＭＳ Ｐゴシック" panose="020B0600070205080204" pitchFamily="34" charset="-128"/>
              </a:rPr>
              <a:t> W</a:t>
            </a:r>
            <a:r>
              <a:rPr lang="en-GB" altLang="en-US" sz="1100" b="1" dirty="0">
                <a:latin typeface="Arial" panose="020B0604020202020204" pitchFamily="34" charset="0"/>
                <a:ea typeface="ＭＳ Ｐゴシック" panose="020B0600070205080204" pitchFamily="34" charset="-128"/>
              </a:rPr>
              <a:t>hat does “SOMETHING” mean to you?</a:t>
            </a:r>
            <a:r>
              <a:rPr lang="en-GB" altLang="en-US" sz="1100" dirty="0">
                <a:latin typeface="Arial" panose="020B0604020202020204" pitchFamily="34" charset="0"/>
                <a:ea typeface="ＭＳ Ｐゴシック" panose="020B0600070205080204" pitchFamily="34" charset="-128"/>
              </a:rPr>
              <a:t> Something could mean: food, accommodation, drugs, alcohol, cigarettes, affection, gifts, money.</a:t>
            </a:r>
          </a:p>
          <a:p>
            <a:endParaRPr lang="en-GB" altLang="en-US" sz="1100" dirty="0">
              <a:latin typeface="Arial" panose="020B0604020202020204" pitchFamily="34" charset="0"/>
              <a:ea typeface="ＭＳ Ｐゴシック" panose="020B0600070205080204" pitchFamily="34" charset="-128"/>
            </a:endParaRPr>
          </a:p>
          <a:p>
            <a:r>
              <a:rPr lang="en-GB" altLang="en-US" sz="1100" b="1" dirty="0">
                <a:solidFill>
                  <a:srgbClr val="FF0000"/>
                </a:solidFill>
                <a:latin typeface="Arial" panose="020B0604020202020204" pitchFamily="34" charset="0"/>
                <a:ea typeface="ＭＳ Ｐゴシック" panose="020B0600070205080204" pitchFamily="34" charset="-128"/>
              </a:rPr>
              <a:t>Child sexual exploitation can occur through the use of technology without the child’s immediate recognition; for example being persuaded to post images on the internet/mobile phones without immediate payment or gain.” </a:t>
            </a:r>
          </a:p>
          <a:p>
            <a:endParaRPr lang="en-GB" altLang="en-US" sz="1100" b="1" dirty="0">
              <a:latin typeface="Arial" panose="020B0604020202020204" pitchFamily="34" charset="0"/>
              <a:ea typeface="ＭＳ Ｐゴシック" panose="020B0600070205080204" pitchFamily="34" charset="-128"/>
            </a:endParaRPr>
          </a:p>
          <a:p>
            <a:r>
              <a:rPr lang="en-GB" altLang="en-US" sz="1100" b="1" dirty="0">
                <a:latin typeface="Arial" panose="020B0604020202020204" pitchFamily="34" charset="0"/>
                <a:ea typeface="ＭＳ Ｐゴシック" panose="020B0600070205080204" pitchFamily="34" charset="-128"/>
              </a:rPr>
              <a:t>Once an image has been sent then the perpetrators will coerce or bribe the child to take part in sexual acts.</a:t>
            </a:r>
            <a:endParaRPr lang="en-GB" altLang="en-US" sz="1100" dirty="0">
              <a:latin typeface="Arial" panose="020B0604020202020204" pitchFamily="34" charset="0"/>
              <a:ea typeface="ＭＳ Ｐゴシック" panose="020B0600070205080204" pitchFamily="34" charset="-128"/>
            </a:endParaRPr>
          </a:p>
          <a:p>
            <a:endParaRPr lang="en-GB" altLang="en-US" sz="1100" dirty="0">
              <a:latin typeface="Arial" panose="020B0604020202020204" pitchFamily="34" charset="0"/>
              <a:ea typeface="ＭＳ Ｐゴシック" panose="020B0600070205080204" pitchFamily="34" charset="-128"/>
            </a:endParaRPr>
          </a:p>
          <a:p>
            <a:r>
              <a:rPr lang="en-GB" altLang="en-US" sz="1100" dirty="0">
                <a:latin typeface="Arial" panose="020B0604020202020204" pitchFamily="34" charset="0"/>
                <a:ea typeface="ＭＳ Ｐゴシック" panose="020B0600070205080204" pitchFamily="34" charset="-128"/>
              </a:rPr>
              <a:t>Violence, coercion and intimidation are common.</a:t>
            </a:r>
          </a:p>
          <a:p>
            <a:endParaRPr lang="en-GB" altLang="en-US" sz="1100" dirty="0">
              <a:latin typeface="Arial" panose="020B0604020202020204" pitchFamily="34" charset="0"/>
              <a:ea typeface="ＭＳ Ｐゴシック" panose="020B0600070205080204" pitchFamily="34" charset="-128"/>
            </a:endParaRPr>
          </a:p>
          <a:p>
            <a:r>
              <a:rPr lang="en-GB" altLang="en-US" sz="1100" b="1" dirty="0">
                <a:latin typeface="Arial" panose="020B0604020202020204" pitchFamily="34" charset="0"/>
                <a:ea typeface="ＭＳ Ｐゴシック" panose="020B0600070205080204" pitchFamily="34" charset="-128"/>
              </a:rPr>
              <a:t>A common feature is that the child or young person does not recognise the coercive nature of the relationship and does not perceive themselves as a victim.     </a:t>
            </a:r>
          </a:p>
          <a:p>
            <a:endParaRPr lang="en-GB" altLang="en-US" sz="1100" dirty="0">
              <a:latin typeface="Arial" panose="020B0604020202020204" pitchFamily="34" charset="0"/>
              <a:ea typeface="ＭＳ Ｐゴシック" panose="020B0600070205080204" pitchFamily="34" charset="-128"/>
            </a:endParaRPr>
          </a:p>
          <a:p>
            <a:r>
              <a:rPr lang="en-GB" altLang="en-US" sz="1100" dirty="0">
                <a:latin typeface="Arial" panose="020B0604020202020204" pitchFamily="34" charset="0"/>
                <a:ea typeface="ＭＳ Ｐゴシック" panose="020B0600070205080204" pitchFamily="34" charset="-128"/>
              </a:rPr>
              <a:t>Abuse through exchange as a result of which the child/young person may not view themselves as a victim.</a:t>
            </a:r>
          </a:p>
          <a:p>
            <a:r>
              <a:rPr lang="en-GB" altLang="en-US" sz="1100" dirty="0">
                <a:latin typeface="Arial" panose="020B0604020202020204" pitchFamily="34" charset="0"/>
                <a:ea typeface="ＭＳ Ｐゴシック" panose="020B0600070205080204" pitchFamily="34" charset="-128"/>
              </a:rPr>
              <a:t>Children do not volunteer to be sexually exploited they cannot consent to their own abuse; they are forced and/or coerced. </a:t>
            </a:r>
          </a:p>
          <a:p>
            <a:endParaRPr lang="en-GB" altLang="en-US" sz="1100" dirty="0">
              <a:latin typeface="Arial" panose="020B0604020202020204" pitchFamily="34" charset="0"/>
              <a:ea typeface="ＭＳ Ｐゴシック" panose="020B0600070205080204" pitchFamily="34" charset="-128"/>
            </a:endParaRPr>
          </a:p>
          <a:p>
            <a:r>
              <a:rPr lang="en-GB" altLang="en-US" sz="1100" dirty="0">
                <a:latin typeface="Arial" panose="020B0604020202020204" pitchFamily="34" charset="0"/>
                <a:ea typeface="ＭＳ Ｐゴシック" panose="020B0600070205080204" pitchFamily="34" charset="-128"/>
              </a:rPr>
              <a:t>Some young people crave attention and they convince themselves that this attention is better than no attention they are coerced into believing that they are in love and that the perpetrator cares for them.</a:t>
            </a:r>
          </a:p>
          <a:p>
            <a:endParaRPr lang="en-GB" altLang="en-US" sz="1100" dirty="0">
              <a:latin typeface="Arial" panose="020B0604020202020204" pitchFamily="34" charset="0"/>
              <a:ea typeface="ＭＳ Ｐゴシック" panose="020B0600070205080204" pitchFamily="34" charset="-128"/>
            </a:endParaRPr>
          </a:p>
          <a:p>
            <a:r>
              <a:rPr lang="en-GB" altLang="en-US" sz="1100" b="1" dirty="0">
                <a:latin typeface="Arial" panose="020B0604020202020204" pitchFamily="34" charset="0"/>
                <a:ea typeface="ＭＳ Ｐゴシック" panose="020B0600070205080204" pitchFamily="34" charset="-128"/>
              </a:rPr>
              <a:t>Old Def: Sexual exploitation of children and young people under the age of 18 involves exploitative situations, contexts, and relationships where the young person (or third person/s) receive something as a result of them performing, and/or another or others performing on them, sexual activities. </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4</a:t>
            </a:fld>
            <a:endParaRPr lang="en-GB"/>
          </a:p>
        </p:txBody>
      </p:sp>
    </p:spTree>
    <p:extLst>
      <p:ext uri="{BB962C8B-B14F-4D97-AF65-F5344CB8AC3E}">
        <p14:creationId xmlns:p14="http://schemas.microsoft.com/office/powerpoint/2010/main" val="239032712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sz="1100" dirty="0">
                <a:latin typeface="Arial" panose="020B0604020202020204" pitchFamily="34" charset="0"/>
                <a:ea typeface="ＭＳ Ｐゴシック" panose="020B0600070205080204" pitchFamily="34" charset="-128"/>
              </a:rPr>
              <a:t>Ensure a common understanding </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5</a:t>
            </a:fld>
            <a:endParaRPr lang="en-GB"/>
          </a:p>
        </p:txBody>
      </p:sp>
    </p:spTree>
    <p:extLst>
      <p:ext uri="{BB962C8B-B14F-4D97-AF65-F5344CB8AC3E}">
        <p14:creationId xmlns:p14="http://schemas.microsoft.com/office/powerpoint/2010/main" val="179561797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spcBef>
                <a:spcPct val="0"/>
              </a:spcBef>
            </a:pPr>
            <a:r>
              <a:rPr lang="en-GB" altLang="en-US" sz="1100" b="1" dirty="0">
                <a:latin typeface="Arial" panose="020B0604020202020204" pitchFamily="34" charset="0"/>
              </a:rPr>
              <a:t>QTS – what types of CSE exist?</a:t>
            </a:r>
          </a:p>
          <a:p>
            <a:pPr algn="l">
              <a:spcBef>
                <a:spcPct val="0"/>
              </a:spcBef>
            </a:pPr>
            <a:endParaRPr lang="en-GB" altLang="en-US" sz="1100" dirty="0">
              <a:latin typeface="Arial" panose="020B0604020202020204" pitchFamily="34" charset="0"/>
            </a:endParaRPr>
          </a:p>
          <a:p>
            <a:pPr algn="l">
              <a:spcBef>
                <a:spcPct val="0"/>
              </a:spcBef>
            </a:pPr>
            <a:r>
              <a:rPr lang="en-GB" altLang="en-US" sz="1100" dirty="0">
                <a:latin typeface="Arial" panose="020B0604020202020204" pitchFamily="34" charset="0"/>
              </a:rPr>
              <a:t>We will be looking at </a:t>
            </a:r>
            <a:r>
              <a:rPr lang="en-GB" altLang="en-US" sz="1100" b="1" dirty="0">
                <a:solidFill>
                  <a:srgbClr val="0000FF"/>
                </a:solidFill>
                <a:latin typeface="Arial" panose="020B0604020202020204" pitchFamily="34" charset="0"/>
              </a:rPr>
              <a:t>Inappropriate relationships</a:t>
            </a:r>
            <a:r>
              <a:rPr lang="en-GB" altLang="en-US" sz="1100" b="1" dirty="0">
                <a:solidFill>
                  <a:srgbClr val="FF0000"/>
                </a:solidFill>
                <a:latin typeface="Arial" panose="020B0604020202020204" pitchFamily="34" charset="0"/>
              </a:rPr>
              <a:t> </a:t>
            </a:r>
            <a:r>
              <a:rPr lang="en-GB" altLang="en-US" sz="1100" dirty="0">
                <a:latin typeface="Arial" panose="020B0604020202020204" pitchFamily="34" charset="0"/>
              </a:rPr>
              <a:t>and</a:t>
            </a:r>
            <a:r>
              <a:rPr lang="en-GB" altLang="en-US" sz="1100" b="1" dirty="0">
                <a:solidFill>
                  <a:srgbClr val="FF0000"/>
                </a:solidFill>
                <a:latin typeface="Arial" panose="020B0604020202020204" pitchFamily="34" charset="0"/>
              </a:rPr>
              <a:t> </a:t>
            </a:r>
            <a:r>
              <a:rPr lang="en-GB" altLang="en-US" sz="1100" b="1" dirty="0">
                <a:solidFill>
                  <a:srgbClr val="0000FF"/>
                </a:solidFill>
                <a:latin typeface="Arial" panose="020B0604020202020204" pitchFamily="34" charset="0"/>
              </a:rPr>
              <a:t>the “fake</a:t>
            </a:r>
            <a:r>
              <a:rPr lang="en-GB" altLang="en-US" sz="1100" b="1" baseline="0" dirty="0">
                <a:solidFill>
                  <a:srgbClr val="0000FF"/>
                </a:solidFill>
                <a:latin typeface="Arial" panose="020B0604020202020204" pitchFamily="34" charset="0"/>
              </a:rPr>
              <a:t> relationship</a:t>
            </a:r>
            <a:r>
              <a:rPr lang="en-GB" altLang="en-US" sz="1100" b="1" dirty="0">
                <a:solidFill>
                  <a:srgbClr val="0000FF"/>
                </a:solidFill>
                <a:latin typeface="Arial" panose="020B0604020202020204" pitchFamily="34" charset="0"/>
              </a:rPr>
              <a:t>” Model</a:t>
            </a:r>
            <a:r>
              <a:rPr lang="en-GB" altLang="en-US" sz="1100" b="1" dirty="0">
                <a:solidFill>
                  <a:srgbClr val="FF0000"/>
                </a:solidFill>
                <a:latin typeface="Arial" panose="020B0604020202020204" pitchFamily="34" charset="0"/>
              </a:rPr>
              <a:t> </a:t>
            </a:r>
            <a:r>
              <a:rPr lang="en-GB" altLang="en-US" sz="1100" dirty="0">
                <a:latin typeface="Arial" panose="020B0604020202020204" pitchFamily="34" charset="0"/>
              </a:rPr>
              <a:t>during this session.</a:t>
            </a:r>
          </a:p>
          <a:p>
            <a:pPr algn="l">
              <a:spcBef>
                <a:spcPct val="0"/>
              </a:spcBef>
            </a:pPr>
            <a:endParaRPr lang="en-GB" altLang="en-US" sz="1100" b="1" dirty="0">
              <a:solidFill>
                <a:srgbClr val="FF0000"/>
              </a:solidFill>
              <a:latin typeface="Arial" panose="020B0604020202020204" pitchFamily="34" charset="0"/>
            </a:endParaRPr>
          </a:p>
          <a:p>
            <a:r>
              <a:rPr lang="en-GB" altLang="en-US" sz="1100" b="1" dirty="0">
                <a:latin typeface="Arial" panose="020B0604020202020204" pitchFamily="34" charset="0"/>
                <a:ea typeface="ＭＳ Ｐゴシック" panose="020B0600070205080204" pitchFamily="34" charset="-128"/>
              </a:rPr>
              <a:t>Inappropriate relationship:</a:t>
            </a:r>
          </a:p>
          <a:p>
            <a:r>
              <a:rPr lang="en-GB" altLang="en-US" sz="1100" dirty="0">
                <a:latin typeface="Arial" panose="020B0604020202020204" pitchFamily="34" charset="0"/>
                <a:ea typeface="ＭＳ Ｐゴシック" panose="020B0600070205080204" pitchFamily="34" charset="-128"/>
              </a:rPr>
              <a:t>Usually involving one perpetrator who has inappropriate power or control over a young person (physical, emotional or financial). One indicator may be a significant age gap. The young person may believe they re in a loving relationship.</a:t>
            </a:r>
          </a:p>
          <a:p>
            <a:endParaRPr lang="en-GB" altLang="en-US" sz="1100" dirty="0">
              <a:latin typeface="Arial" panose="020B0604020202020204" pitchFamily="34" charset="0"/>
              <a:ea typeface="ＭＳ Ｐゴシック" panose="020B0600070205080204" pitchFamily="34" charset="-128"/>
            </a:endParaRPr>
          </a:p>
          <a:p>
            <a:r>
              <a:rPr lang="en-GB" altLang="en-US" sz="1100" b="1" dirty="0">
                <a:latin typeface="Arial" panose="020B0604020202020204" pitchFamily="34" charset="0"/>
                <a:ea typeface="ＭＳ Ｐゴシック" panose="020B0600070205080204" pitchFamily="34" charset="-128"/>
              </a:rPr>
              <a:t>The ‘Fake relationship” Model:</a:t>
            </a:r>
          </a:p>
          <a:p>
            <a:r>
              <a:rPr lang="en-GB" altLang="en-US" sz="1100" dirty="0">
                <a:latin typeface="Arial" panose="020B0604020202020204" pitchFamily="34" charset="0"/>
                <a:ea typeface="ＭＳ Ｐゴシック" panose="020B0600070205080204" pitchFamily="34" charset="-128"/>
              </a:rPr>
              <a:t>The perpetrator befriends and grooms a young person into a relationship and then coerces or forces them to have sex with friends or associates.</a:t>
            </a:r>
          </a:p>
          <a:p>
            <a:endParaRPr lang="en-GB" altLang="en-US" sz="1100" dirty="0">
              <a:latin typeface="Arial" panose="020B0604020202020204" pitchFamily="34" charset="0"/>
              <a:ea typeface="ＭＳ Ｐゴシック" panose="020B0600070205080204" pitchFamily="34" charset="-128"/>
            </a:endParaRPr>
          </a:p>
          <a:p>
            <a:r>
              <a:rPr lang="en-GB" altLang="en-US" sz="1100" b="1" dirty="0">
                <a:latin typeface="Arial" panose="020B0604020202020204" pitchFamily="34" charset="0"/>
                <a:ea typeface="ＭＳ Ｐゴシック" panose="020B0600070205080204" pitchFamily="34" charset="-128"/>
              </a:rPr>
              <a:t>The Organised Network:</a:t>
            </a:r>
          </a:p>
          <a:p>
            <a:r>
              <a:rPr lang="en-GB" altLang="en-US" sz="1100" dirty="0">
                <a:latin typeface="Arial" panose="020B0604020202020204" pitchFamily="34" charset="0"/>
                <a:ea typeface="ＭＳ Ｐゴシック" panose="020B0600070205080204" pitchFamily="34" charset="-128"/>
              </a:rPr>
              <a:t>Young people (often connected) are passed through networks, possibly over geographical distances, between towns and cities where they may be forced/coerced into sexual activity with multiple men. Often this occurs at sex parties and young people who are involved may be used as agents to recruit others into a network. Some of this activity is described as  serious organised crime and can involve the organised buying and selling of young people by perpetrators. </a:t>
            </a:r>
          </a:p>
          <a:p>
            <a:pPr algn="l">
              <a:spcBef>
                <a:spcPct val="0"/>
              </a:spcBef>
            </a:pPr>
            <a:r>
              <a:rPr lang="en-GB" altLang="en-US" sz="1100" dirty="0">
                <a:latin typeface="Arial" panose="020B0604020202020204" pitchFamily="34" charset="0"/>
              </a:rPr>
              <a:t>Victims are Trafficked through criminal networks - Often between towns, cities or buildings - Where they may be forced or coerced to have sex with multiple men and used to recruit other victims. </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6</a:t>
            </a:fld>
            <a:endParaRPr lang="en-GB"/>
          </a:p>
        </p:txBody>
      </p:sp>
    </p:spTree>
    <p:extLst>
      <p:ext uri="{BB962C8B-B14F-4D97-AF65-F5344CB8AC3E}">
        <p14:creationId xmlns:p14="http://schemas.microsoft.com/office/powerpoint/2010/main" val="154477752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lnSpc>
                <a:spcPct val="100000"/>
              </a:lnSpc>
              <a:spcBef>
                <a:spcPct val="0"/>
              </a:spcBef>
            </a:pPr>
            <a:r>
              <a:rPr lang="en-GB" altLang="en-US" sz="1100" b="1" dirty="0">
                <a:solidFill>
                  <a:srgbClr val="0000FF"/>
                </a:solidFill>
                <a:latin typeface="Arial" panose="020B0604020202020204" pitchFamily="34" charset="0"/>
              </a:rPr>
              <a:t>QTS</a:t>
            </a:r>
            <a:r>
              <a:rPr lang="en-GB" altLang="en-US" sz="1100" b="1" baseline="0" dirty="0">
                <a:solidFill>
                  <a:srgbClr val="0000FF"/>
                </a:solidFill>
                <a:latin typeface="Arial" panose="020B0604020202020204" pitchFamily="34" charset="0"/>
              </a:rPr>
              <a:t> - </a:t>
            </a:r>
            <a:r>
              <a:rPr lang="en-GB" altLang="en-US" sz="1100" b="1" dirty="0">
                <a:solidFill>
                  <a:srgbClr val="0000FF"/>
                </a:solidFill>
                <a:latin typeface="Arial" panose="020B0604020202020204" pitchFamily="34" charset="0"/>
              </a:rPr>
              <a:t>what would you consider an inappropriate relationship?</a:t>
            </a:r>
          </a:p>
          <a:p>
            <a:pPr algn="l">
              <a:lnSpc>
                <a:spcPct val="100000"/>
              </a:lnSpc>
              <a:spcBef>
                <a:spcPct val="0"/>
              </a:spcBef>
            </a:pPr>
            <a:r>
              <a:rPr lang="en-GB" altLang="en-US" sz="1100" b="1" dirty="0">
                <a:solidFill>
                  <a:srgbClr val="0000FF"/>
                </a:solidFill>
                <a:latin typeface="Arial" panose="020B0604020202020204" pitchFamily="34" charset="0"/>
              </a:rPr>
              <a:t>QTS – what would you do if</a:t>
            </a:r>
            <a:r>
              <a:rPr lang="en-GB" altLang="en-US" sz="1100" b="1" baseline="0" dirty="0">
                <a:solidFill>
                  <a:srgbClr val="0000FF"/>
                </a:solidFill>
                <a:latin typeface="Arial" panose="020B0604020202020204" pitchFamily="34" charset="0"/>
              </a:rPr>
              <a:t> you identified one?</a:t>
            </a:r>
            <a:endParaRPr lang="en-GB" altLang="en-US" sz="1100" b="1" dirty="0">
              <a:solidFill>
                <a:srgbClr val="0000FF"/>
              </a:solidFill>
              <a:latin typeface="Arial" panose="020B0604020202020204" pitchFamily="34" charset="0"/>
            </a:endParaRPr>
          </a:p>
          <a:p>
            <a:pPr algn="l">
              <a:lnSpc>
                <a:spcPct val="100000"/>
              </a:lnSpc>
              <a:spcBef>
                <a:spcPct val="0"/>
              </a:spcBef>
            </a:pPr>
            <a:endParaRPr lang="en-GB" altLang="en-US" sz="1100" b="1" dirty="0">
              <a:solidFill>
                <a:srgbClr val="0000FF"/>
              </a:solidFill>
              <a:latin typeface="Arial" panose="020B0604020202020204" pitchFamily="34" charset="0"/>
            </a:endParaRPr>
          </a:p>
          <a:p>
            <a:pPr algn="l">
              <a:lnSpc>
                <a:spcPct val="100000"/>
              </a:lnSpc>
              <a:spcBef>
                <a:spcPct val="0"/>
              </a:spcBef>
            </a:pPr>
            <a:r>
              <a:rPr lang="en-GB" altLang="en-US" sz="1100" b="1" dirty="0">
                <a:solidFill>
                  <a:srgbClr val="0000FF"/>
                </a:solidFill>
                <a:latin typeface="Arial" panose="020B0604020202020204" pitchFamily="34" charset="0"/>
              </a:rPr>
              <a:t>Abuse Model One - </a:t>
            </a:r>
            <a:r>
              <a:rPr lang="en-GB" altLang="en-US" sz="1100" b="1" dirty="0">
                <a:solidFill>
                  <a:srgbClr val="FF0000"/>
                </a:solidFill>
                <a:latin typeface="Arial" panose="020B0604020202020204" pitchFamily="34" charset="0"/>
              </a:rPr>
              <a:t>Inappropriate Relationships.</a:t>
            </a:r>
          </a:p>
          <a:p>
            <a:pPr algn="l">
              <a:lnSpc>
                <a:spcPct val="100000"/>
              </a:lnSpc>
              <a:spcBef>
                <a:spcPct val="0"/>
              </a:spcBef>
            </a:pPr>
            <a:endParaRPr lang="en-GB" altLang="en-US" sz="1100" b="1" dirty="0">
              <a:solidFill>
                <a:srgbClr val="FF0000"/>
              </a:solidFill>
              <a:latin typeface="Arial" panose="020B0604020202020204" pitchFamily="34" charset="0"/>
            </a:endParaRPr>
          </a:p>
          <a:p>
            <a:pPr algn="l">
              <a:lnSpc>
                <a:spcPct val="100000"/>
              </a:lnSpc>
              <a:spcBef>
                <a:spcPct val="0"/>
              </a:spcBef>
            </a:pPr>
            <a:r>
              <a:rPr lang="en-GB" altLang="en-US" sz="1100" dirty="0">
                <a:solidFill>
                  <a:srgbClr val="FF0000"/>
                </a:solidFill>
                <a:latin typeface="Arial" panose="020B0604020202020204" pitchFamily="34" charset="0"/>
              </a:rPr>
              <a:t>The use of “relationships” in this context is at risk of normalising the behaviour by the tone of language - This is abuse, not a relationship!</a:t>
            </a:r>
          </a:p>
          <a:p>
            <a:pPr algn="l">
              <a:lnSpc>
                <a:spcPct val="100000"/>
              </a:lnSpc>
              <a:spcBef>
                <a:spcPct val="0"/>
              </a:spcBef>
            </a:pPr>
            <a:endParaRPr lang="en-GB" altLang="en-US" sz="1100" dirty="0">
              <a:latin typeface="Arial" panose="020B0604020202020204" pitchFamily="34" charset="0"/>
            </a:endParaRPr>
          </a:p>
          <a:p>
            <a:pPr algn="l">
              <a:lnSpc>
                <a:spcPct val="100000"/>
              </a:lnSpc>
              <a:spcBef>
                <a:spcPct val="0"/>
              </a:spcBef>
            </a:pPr>
            <a:r>
              <a:rPr lang="en-GB" altLang="en-US" sz="1100" dirty="0">
                <a:latin typeface="Arial" panose="020B0604020202020204" pitchFamily="34" charset="0"/>
              </a:rPr>
              <a:t>This type of relationship could simply be an innocent friendship… </a:t>
            </a:r>
            <a:r>
              <a:rPr lang="en-GB" altLang="en-US" sz="1100" b="1" dirty="0">
                <a:latin typeface="Arial" panose="020B0604020202020204" pitchFamily="34" charset="0"/>
              </a:rPr>
              <a:t>but </a:t>
            </a:r>
            <a:r>
              <a:rPr lang="en-GB" altLang="en-US" sz="1100" b="0" dirty="0">
                <a:latin typeface="Arial" panose="020B0604020202020204" pitchFamily="34" charset="0"/>
              </a:rPr>
              <a:t>co</a:t>
            </a:r>
            <a:r>
              <a:rPr lang="en-GB" altLang="en-US" sz="1100" dirty="0">
                <a:latin typeface="Arial" panose="020B0604020202020204" pitchFamily="34" charset="0"/>
              </a:rPr>
              <a:t>uld also be the pre-cursor to CSE (the “Grooming” stage…).</a:t>
            </a:r>
          </a:p>
          <a:p>
            <a:pPr algn="l">
              <a:lnSpc>
                <a:spcPct val="100000"/>
              </a:lnSpc>
              <a:spcBef>
                <a:spcPct val="0"/>
              </a:spcBef>
            </a:pPr>
            <a:endParaRPr lang="en-GB" altLang="en-US" sz="1100" dirty="0">
              <a:latin typeface="Arial" panose="020B0604020202020204" pitchFamily="34" charset="0"/>
            </a:endParaRPr>
          </a:p>
          <a:p>
            <a:pPr algn="l">
              <a:lnSpc>
                <a:spcPct val="100000"/>
              </a:lnSpc>
              <a:spcBef>
                <a:spcPct val="0"/>
              </a:spcBef>
            </a:pPr>
            <a:endParaRPr lang="en-GB" altLang="en-US" sz="1100" dirty="0">
              <a:latin typeface="Arial" panose="020B0604020202020204" pitchFamily="34" charset="0"/>
            </a:endParaRPr>
          </a:p>
          <a:p>
            <a:pPr algn="l">
              <a:lnSpc>
                <a:spcPct val="100000"/>
              </a:lnSpc>
              <a:spcBef>
                <a:spcPct val="0"/>
              </a:spcBef>
            </a:pPr>
            <a:r>
              <a:rPr lang="en-GB" altLang="en-US" sz="1100" b="1" dirty="0">
                <a:latin typeface="Arial" panose="020B0604020202020204" pitchFamily="34" charset="0"/>
              </a:rPr>
              <a:t>Trainer to facilitate what actions could be taken should Officers identify an “Inappropriate Relationship:”</a:t>
            </a:r>
          </a:p>
          <a:p>
            <a:pPr algn="l">
              <a:lnSpc>
                <a:spcPct val="100000"/>
              </a:lnSpc>
              <a:spcBef>
                <a:spcPct val="0"/>
              </a:spcBef>
            </a:pPr>
            <a:endParaRPr lang="en-GB" altLang="en-US" sz="1100" b="1" dirty="0">
              <a:latin typeface="Arial" panose="020B0604020202020204" pitchFamily="34" charset="0"/>
            </a:endParaRPr>
          </a:p>
          <a:p>
            <a:pPr algn="l">
              <a:lnSpc>
                <a:spcPct val="100000"/>
              </a:lnSpc>
              <a:spcBef>
                <a:spcPct val="0"/>
              </a:spcBef>
            </a:pPr>
            <a:r>
              <a:rPr lang="en-GB" altLang="en-US" sz="1100" dirty="0">
                <a:latin typeface="Arial" panose="020B0604020202020204" pitchFamily="34" charset="0"/>
              </a:rPr>
              <a:t>Positive Action in all cases.</a:t>
            </a:r>
          </a:p>
          <a:p>
            <a:pPr algn="l">
              <a:lnSpc>
                <a:spcPct val="100000"/>
              </a:lnSpc>
              <a:spcBef>
                <a:spcPct val="0"/>
              </a:spcBef>
            </a:pPr>
            <a:endParaRPr lang="en-GB" altLang="en-US" sz="1100" dirty="0">
              <a:latin typeface="Arial" panose="020B0604020202020204" pitchFamily="34" charset="0"/>
            </a:endParaRPr>
          </a:p>
          <a:p>
            <a:pPr algn="l">
              <a:lnSpc>
                <a:spcPct val="100000"/>
              </a:lnSpc>
              <a:spcBef>
                <a:spcPct val="0"/>
              </a:spcBef>
            </a:pPr>
            <a:r>
              <a:rPr lang="en-GB" altLang="en-US" sz="1100" dirty="0">
                <a:latin typeface="Arial" panose="020B0604020202020204" pitchFamily="34" charset="0"/>
              </a:rPr>
              <a:t>Obtain details of both parties &amp; carry out checks.</a:t>
            </a:r>
          </a:p>
          <a:p>
            <a:pPr algn="l">
              <a:lnSpc>
                <a:spcPct val="100000"/>
              </a:lnSpc>
              <a:spcBef>
                <a:spcPct val="0"/>
              </a:spcBef>
            </a:pPr>
            <a:endParaRPr lang="en-GB" altLang="en-US" sz="1100" dirty="0">
              <a:latin typeface="Arial" panose="020B0604020202020204" pitchFamily="34" charset="0"/>
            </a:endParaRPr>
          </a:p>
          <a:p>
            <a:pPr algn="l">
              <a:lnSpc>
                <a:spcPct val="100000"/>
              </a:lnSpc>
              <a:spcBef>
                <a:spcPct val="0"/>
              </a:spcBef>
            </a:pPr>
            <a:r>
              <a:rPr lang="en-GB" altLang="en-US" sz="1100" dirty="0">
                <a:latin typeface="Arial" panose="020B0604020202020204" pitchFamily="34" charset="0"/>
              </a:rPr>
              <a:t>Intelligence submission.</a:t>
            </a:r>
          </a:p>
          <a:p>
            <a:pPr algn="l">
              <a:lnSpc>
                <a:spcPct val="100000"/>
              </a:lnSpc>
              <a:spcBef>
                <a:spcPct val="0"/>
              </a:spcBef>
            </a:pPr>
            <a:endParaRPr lang="en-GB" altLang="en-US" sz="1100" dirty="0">
              <a:latin typeface="Arial" panose="020B0604020202020204" pitchFamily="34" charset="0"/>
            </a:endParaRPr>
          </a:p>
          <a:p>
            <a:pPr algn="l">
              <a:lnSpc>
                <a:spcPct val="100000"/>
              </a:lnSpc>
              <a:spcBef>
                <a:spcPct val="0"/>
              </a:spcBef>
            </a:pPr>
            <a:r>
              <a:rPr lang="en-GB" altLang="en-US" sz="1100" dirty="0">
                <a:latin typeface="Arial" panose="020B0604020202020204" pitchFamily="34" charset="0"/>
              </a:rPr>
              <a:t>Submit a PPD1.</a:t>
            </a:r>
          </a:p>
          <a:p>
            <a:pPr algn="l">
              <a:lnSpc>
                <a:spcPct val="100000"/>
              </a:lnSpc>
              <a:spcBef>
                <a:spcPct val="0"/>
              </a:spcBef>
            </a:pPr>
            <a:endParaRPr lang="en-GB" altLang="en-US" sz="1100" dirty="0">
              <a:latin typeface="Arial" panose="020B0604020202020204" pitchFamily="34" charset="0"/>
            </a:endParaRPr>
          </a:p>
          <a:p>
            <a:pPr algn="l">
              <a:lnSpc>
                <a:spcPct val="100000"/>
              </a:lnSpc>
              <a:spcBef>
                <a:spcPct val="0"/>
              </a:spcBef>
            </a:pPr>
            <a:r>
              <a:rPr lang="en-GB" altLang="en-US" sz="1100" dirty="0">
                <a:latin typeface="Arial" panose="020B0604020202020204" pitchFamily="34" charset="0"/>
              </a:rPr>
              <a:t>Liaise with the PPU ASAP.</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7</a:t>
            </a:fld>
            <a:endParaRPr lang="en-GB"/>
          </a:p>
        </p:txBody>
      </p:sp>
    </p:spTree>
    <p:extLst>
      <p:ext uri="{BB962C8B-B14F-4D97-AF65-F5344CB8AC3E}">
        <p14:creationId xmlns:p14="http://schemas.microsoft.com/office/powerpoint/2010/main" val="234370593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spcBef>
                <a:spcPct val="0"/>
              </a:spcBef>
            </a:pPr>
            <a:r>
              <a:rPr lang="en-GB" altLang="en-US" sz="1100" b="1" dirty="0">
                <a:latin typeface="Arial" panose="020B0604020202020204" pitchFamily="34" charset="0"/>
              </a:rPr>
              <a:t>QTS – if I asked you about your perception of a prostitute, pimp and punter, what would you say?</a:t>
            </a:r>
          </a:p>
          <a:p>
            <a:pPr>
              <a:spcBef>
                <a:spcPct val="0"/>
              </a:spcBef>
            </a:pPr>
            <a:endParaRPr lang="en-GB" altLang="en-US" sz="1100" dirty="0">
              <a:latin typeface="Arial" panose="020B0604020202020204" pitchFamily="34" charset="0"/>
            </a:endParaRPr>
          </a:p>
          <a:p>
            <a:pPr>
              <a:spcBef>
                <a:spcPct val="0"/>
              </a:spcBef>
            </a:pPr>
            <a:r>
              <a:rPr lang="en-GB" altLang="en-US" sz="1100" dirty="0">
                <a:latin typeface="Arial" panose="020B0604020202020204" pitchFamily="34" charset="0"/>
              </a:rPr>
              <a:t>Trainer to facilitate student perception of </a:t>
            </a:r>
            <a:r>
              <a:rPr lang="en-GB" altLang="en-US" sz="1100" i="1" dirty="0">
                <a:latin typeface="Arial" panose="020B0604020202020204" pitchFamily="34" charset="0"/>
              </a:rPr>
              <a:t>“Prostitute,” “Pimp”</a:t>
            </a:r>
            <a:r>
              <a:rPr lang="en-GB" altLang="en-US" sz="1100" dirty="0">
                <a:latin typeface="Arial" panose="020B0604020202020204" pitchFamily="34" charset="0"/>
              </a:rPr>
              <a:t> and </a:t>
            </a:r>
            <a:r>
              <a:rPr lang="en-GB" altLang="en-US" sz="1100" i="1" dirty="0">
                <a:latin typeface="Arial" panose="020B0604020202020204" pitchFamily="34" charset="0"/>
              </a:rPr>
              <a:t>“Punter.”</a:t>
            </a:r>
          </a:p>
          <a:p>
            <a:pPr>
              <a:spcBef>
                <a:spcPct val="0"/>
              </a:spcBef>
            </a:pPr>
            <a:endParaRPr lang="en-GB" altLang="en-US" sz="1100" dirty="0">
              <a:latin typeface="Arial" panose="020B0604020202020204" pitchFamily="34" charset="0"/>
            </a:endParaRPr>
          </a:p>
          <a:p>
            <a:pPr>
              <a:spcBef>
                <a:spcPct val="0"/>
              </a:spcBef>
            </a:pPr>
            <a:r>
              <a:rPr lang="en-GB" altLang="en-US" sz="1100" dirty="0">
                <a:latin typeface="Arial" panose="020B0604020202020204" pitchFamily="34" charset="0"/>
              </a:rPr>
              <a:t>The Justification Triangle can cause a blind spot where CSE is concerned.  </a:t>
            </a:r>
          </a:p>
          <a:p>
            <a:pPr>
              <a:spcBef>
                <a:spcPct val="0"/>
              </a:spcBef>
            </a:pPr>
            <a:endParaRPr lang="en-GB" altLang="en-US" sz="1100" dirty="0">
              <a:latin typeface="Arial" panose="020B0604020202020204" pitchFamily="34" charset="0"/>
            </a:endParaRPr>
          </a:p>
          <a:p>
            <a:pPr>
              <a:spcBef>
                <a:spcPct val="0"/>
              </a:spcBef>
            </a:pPr>
            <a:r>
              <a:rPr lang="en-GB" altLang="en-US" sz="1100" dirty="0">
                <a:latin typeface="Arial" panose="020B0604020202020204" pitchFamily="34" charset="0"/>
              </a:rPr>
              <a:t>Historically, children involved in sexual exploitation were routinely ignored, viewed as problematic or troublesome and often referred to as </a:t>
            </a:r>
            <a:r>
              <a:rPr lang="en-GB" altLang="en-US" sz="1100" i="1" dirty="0">
                <a:latin typeface="Arial" panose="020B0604020202020204" pitchFamily="34" charset="0"/>
              </a:rPr>
              <a:t>“child prostitutes,” “rent-boys”</a:t>
            </a:r>
            <a:r>
              <a:rPr lang="en-GB" altLang="en-US" sz="1100" dirty="0">
                <a:latin typeface="Arial" panose="020B0604020202020204" pitchFamily="34" charset="0"/>
              </a:rPr>
              <a:t> etc.</a:t>
            </a:r>
          </a:p>
          <a:p>
            <a:pPr>
              <a:spcBef>
                <a:spcPct val="0"/>
              </a:spcBef>
            </a:pPr>
            <a:endParaRPr lang="en-GB" altLang="en-US" sz="1100" dirty="0">
              <a:latin typeface="Arial" panose="020B0604020202020204" pitchFamily="34" charset="0"/>
            </a:endParaRPr>
          </a:p>
          <a:p>
            <a:pPr>
              <a:spcBef>
                <a:spcPct val="0"/>
              </a:spcBef>
            </a:pPr>
            <a:r>
              <a:rPr lang="en-GB" altLang="en-US" sz="1100" dirty="0">
                <a:latin typeface="Arial" panose="020B0604020202020204" pitchFamily="34" charset="0"/>
              </a:rPr>
              <a:t>They were considered to have willingly involved themselves in the sex industry (paying customer &amp; pimp) and were not identified as in need of protection.</a:t>
            </a:r>
          </a:p>
          <a:p>
            <a:pPr>
              <a:spcBef>
                <a:spcPct val="0"/>
              </a:spcBef>
            </a:pPr>
            <a:endParaRPr lang="en-GB" altLang="en-US" sz="1100" dirty="0">
              <a:latin typeface="Arial" panose="020B0604020202020204" pitchFamily="34" charset="0"/>
            </a:endParaRPr>
          </a:p>
          <a:p>
            <a:pPr>
              <a:spcBef>
                <a:spcPct val="0"/>
              </a:spcBef>
            </a:pPr>
            <a:r>
              <a:rPr lang="en-GB" altLang="en-US" sz="1100" dirty="0">
                <a:latin typeface="Arial" panose="020B0604020202020204" pitchFamily="34" charset="0"/>
              </a:rPr>
              <a:t>The Justification triangle demonstrates that there is a </a:t>
            </a:r>
            <a:r>
              <a:rPr lang="en-GB" altLang="en-US" sz="1100" i="1" dirty="0">
                <a:latin typeface="Arial" panose="020B0604020202020204" pitchFamily="34" charset="0"/>
              </a:rPr>
              <a:t>“supply and demand”</a:t>
            </a:r>
            <a:r>
              <a:rPr lang="en-GB" altLang="en-US" sz="1100" dirty="0">
                <a:latin typeface="Arial" panose="020B0604020202020204" pitchFamily="34" charset="0"/>
              </a:rPr>
              <a:t> side to this issue and successful outcomes rely on focusing on the entire system rather than solely on the child or perpetrators. </a:t>
            </a:r>
          </a:p>
          <a:p>
            <a:pPr>
              <a:spcBef>
                <a:spcPct val="0"/>
              </a:spcBef>
            </a:pPr>
            <a:endParaRPr lang="en-GB" altLang="en-US" sz="1100" dirty="0">
              <a:latin typeface="Arial" panose="020B0604020202020204" pitchFamily="34" charset="0"/>
            </a:endParaRPr>
          </a:p>
          <a:p>
            <a:pPr>
              <a:spcBef>
                <a:spcPct val="0"/>
              </a:spcBef>
            </a:pPr>
            <a:r>
              <a:rPr lang="en-GB" altLang="en-US" sz="1100" b="1" dirty="0">
                <a:solidFill>
                  <a:srgbClr val="FF0000"/>
                </a:solidFill>
                <a:latin typeface="Arial" panose="020B0604020202020204" pitchFamily="34" charset="0"/>
              </a:rPr>
              <a:t>Trainer Note:</a:t>
            </a:r>
            <a:r>
              <a:rPr lang="en-GB" altLang="en-US" sz="1100" i="1" dirty="0">
                <a:latin typeface="Arial" panose="020B0604020202020204" pitchFamily="34" charset="0"/>
              </a:rPr>
              <a:t> </a:t>
            </a:r>
            <a:r>
              <a:rPr lang="en-GB" altLang="en-US" sz="1100" dirty="0">
                <a:latin typeface="Arial" panose="020B0604020202020204" pitchFamily="34" charset="0"/>
              </a:rPr>
              <a:t>Paying for sexual activity with a child was not made a specific offence until the Sexual Offences Act 2003.</a:t>
            </a:r>
          </a:p>
          <a:p>
            <a:pPr>
              <a:spcBef>
                <a:spcPct val="0"/>
              </a:spcBef>
            </a:pPr>
            <a:endParaRPr lang="en-GB" altLang="en-US" sz="1100" dirty="0">
              <a:latin typeface="Arial" panose="020B0604020202020204" pitchFamily="34" charset="0"/>
            </a:endParaRPr>
          </a:p>
          <a:p>
            <a:pPr>
              <a:spcBef>
                <a:spcPct val="0"/>
              </a:spcBef>
            </a:pPr>
            <a:endParaRPr lang="en-GB" altLang="en-US" sz="1100" dirty="0">
              <a:latin typeface="Arial" panose="020B0604020202020204" pitchFamily="34" charset="0"/>
            </a:endParaRPr>
          </a:p>
          <a:p>
            <a:pPr algn="l"/>
            <a:r>
              <a:rPr lang="en-US" altLang="en-US" sz="1100" b="1" dirty="0">
                <a:latin typeface="Arial" panose="020B0604020202020204" pitchFamily="34" charset="0"/>
              </a:rPr>
              <a:t>Abused Child, Abusing</a:t>
            </a:r>
            <a:r>
              <a:rPr lang="en-US" altLang="en-US" sz="1100" b="1" baseline="0" dirty="0">
                <a:latin typeface="Arial" panose="020B0604020202020204" pitchFamily="34" charset="0"/>
              </a:rPr>
              <a:t> Adult, Sex Offender </a:t>
            </a:r>
          </a:p>
          <a:p>
            <a:pPr algn="l"/>
            <a:endParaRPr lang="en-US" altLang="en-US" sz="1100" baseline="0" dirty="0">
              <a:latin typeface="Arial" panose="020B0604020202020204" pitchFamily="34" charset="0"/>
            </a:endParaRPr>
          </a:p>
          <a:p>
            <a:pPr algn="l"/>
            <a:r>
              <a:rPr lang="en-US" altLang="en-US" sz="1100" dirty="0">
                <a:latin typeface="Arial" panose="020B0604020202020204" pitchFamily="34" charset="0"/>
              </a:rPr>
              <a:t>This is how the triangle changes when agencies eventually </a:t>
            </a:r>
            <a:r>
              <a:rPr lang="en-US" altLang="en-US" sz="1100" dirty="0" err="1">
                <a:latin typeface="Arial" panose="020B0604020202020204" pitchFamily="34" charset="0"/>
              </a:rPr>
              <a:t>recognise</a:t>
            </a:r>
            <a:r>
              <a:rPr lang="en-US" altLang="en-US" sz="1100" dirty="0">
                <a:latin typeface="Arial" panose="020B0604020202020204" pitchFamily="34" charset="0"/>
              </a:rPr>
              <a:t> the reality.</a:t>
            </a:r>
          </a:p>
          <a:p>
            <a:pPr algn="l"/>
            <a:endParaRPr lang="en-US" altLang="en-US" sz="1100" dirty="0">
              <a:latin typeface="Arial" panose="020B0604020202020204" pitchFamily="34" charset="0"/>
            </a:endParaRPr>
          </a:p>
          <a:p>
            <a:pPr algn="l"/>
            <a:r>
              <a:rPr lang="en-US" altLang="en-US" sz="1100" dirty="0">
                <a:latin typeface="Arial" panose="020B0604020202020204" pitchFamily="34" charset="0"/>
              </a:rPr>
              <a:t>Unfortunately, in the past, the CJS has tended to solely concentrate on prosecuting the offenders rather than considering the risk that the victim may be vulnerable to further abuse…</a:t>
            </a:r>
          </a:p>
          <a:p>
            <a:pPr algn="l"/>
            <a:endParaRPr lang="en-US" altLang="en-US" sz="1100" dirty="0">
              <a:latin typeface="Arial" panose="020B0604020202020204" pitchFamily="34" charset="0"/>
            </a:endParaRPr>
          </a:p>
          <a:p>
            <a:pPr algn="l">
              <a:spcBef>
                <a:spcPct val="0"/>
              </a:spcBef>
            </a:pPr>
            <a:r>
              <a:rPr lang="en-GB" altLang="en-US" sz="1100" b="1" dirty="0">
                <a:solidFill>
                  <a:srgbClr val="0000FF"/>
                </a:solidFill>
                <a:latin typeface="Arial" panose="020B0604020202020204" pitchFamily="34" charset="0"/>
              </a:rPr>
              <a:t>Abuse Model Two - </a:t>
            </a:r>
            <a:r>
              <a:rPr lang="en-GB" altLang="en-US" sz="1100" b="1" dirty="0">
                <a:solidFill>
                  <a:srgbClr val="FF0000"/>
                </a:solidFill>
                <a:latin typeface="Arial" panose="020B0604020202020204" pitchFamily="34" charset="0"/>
              </a:rPr>
              <a:t>“fake</a:t>
            </a:r>
            <a:r>
              <a:rPr lang="en-GB" altLang="en-US" sz="1100" b="1" baseline="0" dirty="0">
                <a:solidFill>
                  <a:srgbClr val="FF0000"/>
                </a:solidFill>
                <a:latin typeface="Arial" panose="020B0604020202020204" pitchFamily="34" charset="0"/>
              </a:rPr>
              <a:t> relationship model</a:t>
            </a:r>
            <a:r>
              <a:rPr lang="en-GB" altLang="en-US" sz="1100" b="1" dirty="0">
                <a:solidFill>
                  <a:srgbClr val="FF0000"/>
                </a:solidFill>
                <a:latin typeface="Arial" panose="020B0604020202020204" pitchFamily="34" charset="0"/>
              </a:rPr>
              <a:t>” Model.</a:t>
            </a:r>
            <a:endParaRPr lang="en-GB" altLang="en-US" sz="1100" dirty="0">
              <a:solidFill>
                <a:srgbClr val="FF0000"/>
              </a:solidFill>
              <a:latin typeface="Arial" panose="020B0604020202020204" pitchFamily="34" charset="0"/>
            </a:endParaRPr>
          </a:p>
          <a:p>
            <a:pPr algn="l">
              <a:spcBef>
                <a:spcPct val="0"/>
              </a:spcBef>
            </a:pPr>
            <a:endParaRPr lang="en-GB" altLang="en-US" sz="1100" dirty="0">
              <a:latin typeface="Arial" panose="020B0604020202020204" pitchFamily="34" charset="0"/>
            </a:endParaRPr>
          </a:p>
          <a:p>
            <a:pPr algn="l">
              <a:spcBef>
                <a:spcPct val="0"/>
              </a:spcBef>
            </a:pPr>
            <a:r>
              <a:rPr lang="en-GB" altLang="en-US" sz="1100" dirty="0">
                <a:latin typeface="Arial" panose="020B0604020202020204" pitchFamily="34" charset="0"/>
              </a:rPr>
              <a:t>A gang sends a young man, usually good-looking and charming, to befriend and groom the victim into a “normal” relationship before forcing or coercing them to have sex with multiple “friends” and associates.</a:t>
            </a:r>
            <a:endParaRPr lang="en-GB" altLang="en-US" sz="1100" b="1" dirty="0">
              <a:latin typeface="Arial" panose="020B0604020202020204" pitchFamily="34" charset="0"/>
            </a:endParaRPr>
          </a:p>
          <a:p>
            <a:pPr algn="l">
              <a:spcBef>
                <a:spcPct val="0"/>
              </a:spcBef>
            </a:pPr>
            <a:endParaRPr lang="en-GB" altLang="en-US" sz="1100" dirty="0">
              <a:latin typeface="Arial" panose="020B0604020202020204" pitchFamily="34" charset="0"/>
            </a:endParaRPr>
          </a:p>
          <a:p>
            <a:pPr algn="l">
              <a:spcBef>
                <a:spcPct val="0"/>
              </a:spcBef>
            </a:pPr>
            <a:r>
              <a:rPr lang="en-GB" altLang="en-US" sz="1100" dirty="0">
                <a:latin typeface="Arial" panose="020B0604020202020204" pitchFamily="34" charset="0"/>
              </a:rPr>
              <a:t>The term “boyfriend” is crucial as it is the girl’s perception of their relationship that sustains the control and abuse.  </a:t>
            </a:r>
          </a:p>
          <a:p>
            <a:pPr algn="l">
              <a:spcBef>
                <a:spcPct val="0"/>
              </a:spcBef>
            </a:pPr>
            <a:endParaRPr lang="en-GB" altLang="en-US" sz="1100" dirty="0">
              <a:latin typeface="Arial" panose="020B0604020202020204" pitchFamily="34" charset="0"/>
            </a:endParaRPr>
          </a:p>
          <a:p>
            <a:pPr algn="l">
              <a:spcBef>
                <a:spcPct val="0"/>
              </a:spcBef>
            </a:pPr>
            <a:r>
              <a:rPr lang="en-GB" altLang="en-US" sz="1100" dirty="0">
                <a:latin typeface="Arial" panose="020B0604020202020204" pitchFamily="34" charset="0"/>
              </a:rPr>
              <a:t>The victim will often never think of her abuser in any other term than “boyfriend.”</a:t>
            </a:r>
          </a:p>
          <a:p>
            <a:pPr algn="l">
              <a:spcBef>
                <a:spcPct val="0"/>
              </a:spcBef>
            </a:pPr>
            <a:endParaRPr lang="en-GB" altLang="en-US" sz="1100" dirty="0">
              <a:latin typeface="Arial" panose="020B0604020202020204" pitchFamily="34" charset="0"/>
            </a:endParaRPr>
          </a:p>
          <a:p>
            <a:pPr algn="l">
              <a:spcBef>
                <a:spcPct val="0"/>
              </a:spcBef>
            </a:pPr>
            <a:r>
              <a:rPr lang="en-GB" altLang="en-US" sz="1100" dirty="0">
                <a:latin typeface="Arial" panose="020B0604020202020204" pitchFamily="34" charset="0"/>
              </a:rPr>
              <a:t>Often the “boyfriend” will have other relationships with other girls but the victim will still see herself as “special.” </a:t>
            </a:r>
          </a:p>
          <a:p>
            <a:pPr algn="l">
              <a:spcBef>
                <a:spcPct val="0"/>
              </a:spcBef>
            </a:pPr>
            <a:endParaRPr lang="en-GB" altLang="en-US" sz="1100" dirty="0">
              <a:latin typeface="Arial" panose="020B0604020202020204" pitchFamily="34" charset="0"/>
            </a:endParaRPr>
          </a:p>
          <a:p>
            <a:pPr algn="l">
              <a:spcBef>
                <a:spcPct val="0"/>
              </a:spcBef>
            </a:pPr>
            <a:r>
              <a:rPr lang="en-GB" altLang="en-US" sz="1100" dirty="0">
                <a:latin typeface="Arial" panose="020B0604020202020204" pitchFamily="34" charset="0"/>
              </a:rPr>
              <a:t>Sometimes the “boyfriend” may sell the victim onto another “boyfriend.”  </a:t>
            </a:r>
          </a:p>
          <a:p>
            <a:pPr algn="l">
              <a:spcBef>
                <a:spcPct val="0"/>
              </a:spcBef>
            </a:pPr>
            <a:endParaRPr lang="en-GB" altLang="en-US" sz="1100" dirty="0">
              <a:latin typeface="Arial" panose="020B0604020202020204" pitchFamily="34" charset="0"/>
            </a:endParaRPr>
          </a:p>
          <a:p>
            <a:pPr algn="l">
              <a:spcBef>
                <a:spcPct val="0"/>
              </a:spcBef>
            </a:pPr>
            <a:r>
              <a:rPr lang="en-GB" altLang="en-US" sz="1100" dirty="0">
                <a:latin typeface="Arial" panose="020B0604020202020204" pitchFamily="34" charset="0"/>
              </a:rPr>
              <a:t>The “boyfriend” will then move on to ensnare another vulnerable girl and the cycle continues.</a:t>
            </a:r>
          </a:p>
          <a:p>
            <a:pPr algn="l">
              <a:spcBef>
                <a:spcPct val="0"/>
              </a:spcBef>
            </a:pPr>
            <a:endParaRPr lang="en-GB" altLang="en-US" sz="1100" dirty="0">
              <a:latin typeface="Arial" panose="020B0604020202020204" pitchFamily="34" charset="0"/>
            </a:endParaRPr>
          </a:p>
          <a:p>
            <a:pPr algn="l">
              <a:spcBef>
                <a:spcPct val="0"/>
              </a:spcBef>
            </a:pPr>
            <a:endParaRPr lang="en-GB" altLang="en-US" sz="1100" dirty="0">
              <a:latin typeface="Arial" panose="020B0604020202020204" pitchFamily="34" charset="0"/>
            </a:endParaRPr>
          </a:p>
          <a:p>
            <a:pPr algn="l">
              <a:spcBef>
                <a:spcPct val="0"/>
              </a:spcBef>
            </a:pPr>
            <a:r>
              <a:rPr lang="en-GB" altLang="en-US" sz="1100" dirty="0">
                <a:latin typeface="Arial" panose="020B0604020202020204" pitchFamily="34" charset="0"/>
              </a:rPr>
              <a:t>Trainer to facilitate that this model is equally as valid in same-sex relationships with the added dynamic of the potential of the unwelcome disclosure of sexuality etc.</a:t>
            </a:r>
          </a:p>
          <a:p>
            <a:pPr algn="l" eaLnBrk="1" hangingPunct="1">
              <a:spcBef>
                <a:spcPct val="20000"/>
              </a:spcBef>
            </a:pPr>
            <a:r>
              <a:rPr lang="en-GB" altLang="en-US" sz="1100" dirty="0">
                <a:latin typeface="Arial" panose="020B0604020202020204" pitchFamily="34" charset="0"/>
              </a:rPr>
              <a:t>CSE projects are now reporting that 1 in 3 referrals are for boys and young men.</a:t>
            </a:r>
            <a:endParaRPr lang="en-GB" altLang="en-US" sz="1100" b="1" dirty="0">
              <a:latin typeface="Arial" panose="020B0604020202020204" pitchFamily="34" charset="0"/>
            </a:endParaRPr>
          </a:p>
          <a:p>
            <a:pPr algn="l"/>
            <a:endParaRPr lang="en-US" altLang="en-US" sz="1200" dirty="0">
              <a:latin typeface="Arial" panose="020B0604020202020204" pitchFamily="34" charset="0"/>
            </a:endParaRPr>
          </a:p>
          <a:p>
            <a:pPr>
              <a:spcBef>
                <a:spcPct val="0"/>
              </a:spcBef>
            </a:pPr>
            <a:endParaRPr lang="en-GB" altLang="en-US" sz="1200" dirty="0">
              <a:latin typeface="Arial" panose="020B0604020202020204" pitchFamily="34" charset="0"/>
            </a:endParaRPr>
          </a:p>
        </p:txBody>
      </p:sp>
      <p:sp>
        <p:nvSpPr>
          <p:cNvPr id="4" name="Slide Number Placeholder 3"/>
          <p:cNvSpPr>
            <a:spLocks noGrp="1"/>
          </p:cNvSpPr>
          <p:nvPr>
            <p:ph type="sldNum" sz="quarter" idx="10"/>
          </p:nvPr>
        </p:nvSpPr>
        <p:spPr/>
        <p:txBody>
          <a:bodyPr/>
          <a:lstStyle/>
          <a:p>
            <a:fld id="{9399293F-F3C1-4DBE-9ABE-39D87F4D905F}" type="slidenum">
              <a:rPr lang="en-GB" smtClean="0"/>
              <a:t>8</a:t>
            </a:fld>
            <a:endParaRPr lang="en-GB"/>
          </a:p>
        </p:txBody>
      </p:sp>
    </p:spTree>
    <p:extLst>
      <p:ext uri="{BB962C8B-B14F-4D97-AF65-F5344CB8AC3E}">
        <p14:creationId xmlns:p14="http://schemas.microsoft.com/office/powerpoint/2010/main" val="75396816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lnSpc>
                <a:spcPct val="100000"/>
              </a:lnSpc>
            </a:pPr>
            <a:r>
              <a:rPr lang="en-US" altLang="en-US" sz="1100" dirty="0">
                <a:latin typeface="Arial" panose="020B0604020202020204" pitchFamily="34" charset="0"/>
              </a:rPr>
              <a:t>Trainer to facilitate each point.</a:t>
            </a:r>
          </a:p>
          <a:p>
            <a:pPr algn="l">
              <a:lnSpc>
                <a:spcPct val="100000"/>
              </a:lnSpc>
            </a:pPr>
            <a:endParaRPr lang="en-US" altLang="en-US" sz="1100" dirty="0">
              <a:latin typeface="Arial" panose="020B0604020202020204" pitchFamily="34" charset="0"/>
            </a:endParaRPr>
          </a:p>
          <a:p>
            <a:pPr algn="l">
              <a:lnSpc>
                <a:spcPct val="100000"/>
              </a:lnSpc>
            </a:pPr>
            <a:r>
              <a:rPr lang="en-GB" altLang="en-US" sz="1100" dirty="0">
                <a:latin typeface="Arial" panose="020B0604020202020204" pitchFamily="34" charset="0"/>
              </a:rPr>
              <a:t>CSE can be separated into the two following areas:</a:t>
            </a:r>
            <a:endParaRPr lang="en-GB" altLang="en-US" sz="1100" b="1" dirty="0">
              <a:latin typeface="Arial" panose="020B0604020202020204" pitchFamily="34" charset="0"/>
            </a:endParaRPr>
          </a:p>
          <a:p>
            <a:pPr algn="l">
              <a:lnSpc>
                <a:spcPct val="100000"/>
              </a:lnSpc>
            </a:pPr>
            <a:endParaRPr lang="en-GB" altLang="en-US" sz="1100" b="1" dirty="0">
              <a:latin typeface="Arial" panose="020B0604020202020204" pitchFamily="34" charset="0"/>
            </a:endParaRPr>
          </a:p>
          <a:p>
            <a:pPr algn="l">
              <a:lnSpc>
                <a:spcPct val="100000"/>
              </a:lnSpc>
            </a:pPr>
            <a:r>
              <a:rPr lang="en-GB" altLang="en-US" sz="1100" b="1" dirty="0">
                <a:latin typeface="Arial" panose="020B0604020202020204" pitchFamily="34" charset="0"/>
              </a:rPr>
              <a:t>Sexual exploitation through street grooming:</a:t>
            </a:r>
            <a:endParaRPr lang="en-GB" altLang="en-US" sz="1100" dirty="0">
              <a:latin typeface="Arial" panose="020B0604020202020204" pitchFamily="34" charset="0"/>
            </a:endParaRPr>
          </a:p>
          <a:p>
            <a:pPr algn="l">
              <a:lnSpc>
                <a:spcPct val="100000"/>
              </a:lnSpc>
            </a:pPr>
            <a:r>
              <a:rPr lang="en-GB" altLang="en-US" sz="1100" dirty="0">
                <a:latin typeface="Arial" panose="020B0604020202020204" pitchFamily="34" charset="0"/>
              </a:rPr>
              <a:t>Grooming a child for sexual purposes which involve the abuser befriending a child, gaining their trust giving them drugs, alcohol or gifts, asking them to perform sexual acts as a favour or in exchange for something.</a:t>
            </a:r>
            <a:endParaRPr lang="en-GB" altLang="en-US" sz="1100" b="1" dirty="0">
              <a:latin typeface="Arial" panose="020B0604020202020204" pitchFamily="34" charset="0"/>
            </a:endParaRPr>
          </a:p>
          <a:p>
            <a:pPr algn="l">
              <a:lnSpc>
                <a:spcPct val="100000"/>
              </a:lnSpc>
            </a:pPr>
            <a:endParaRPr lang="en-GB" altLang="en-US" sz="1100" b="1" dirty="0">
              <a:latin typeface="Arial" panose="020B0604020202020204" pitchFamily="34" charset="0"/>
            </a:endParaRPr>
          </a:p>
          <a:p>
            <a:pPr algn="l">
              <a:lnSpc>
                <a:spcPct val="100000"/>
              </a:lnSpc>
            </a:pPr>
            <a:r>
              <a:rPr lang="en-GB" altLang="en-US" sz="1100" b="1" dirty="0">
                <a:latin typeface="Arial" panose="020B0604020202020204" pitchFamily="34" charset="0"/>
              </a:rPr>
              <a:t>Online sexual exploitation:</a:t>
            </a:r>
            <a:endParaRPr lang="en-GB" altLang="en-US" sz="1100" dirty="0">
              <a:latin typeface="Arial" panose="020B0604020202020204" pitchFamily="34" charset="0"/>
            </a:endParaRPr>
          </a:p>
          <a:p>
            <a:pPr algn="l">
              <a:lnSpc>
                <a:spcPct val="100000"/>
              </a:lnSpc>
            </a:pPr>
            <a:r>
              <a:rPr lang="en-GB" altLang="en-US" sz="1100" dirty="0">
                <a:latin typeface="Arial" panose="020B0604020202020204" pitchFamily="34" charset="0"/>
              </a:rPr>
              <a:t>Grooming children online for the purposes of sexually abusing them. This can involve adults pretending to be a child &amp; befriending them in chat rooms &amp; social networking sites etc.</a:t>
            </a:r>
          </a:p>
          <a:p>
            <a:pPr algn="l">
              <a:lnSpc>
                <a:spcPct val="100000"/>
              </a:lnSpc>
            </a:pPr>
            <a:r>
              <a:rPr lang="en-GB" altLang="en-US" sz="1100" dirty="0">
                <a:latin typeface="Arial" panose="020B0604020202020204" pitchFamily="34" charset="0"/>
              </a:rPr>
              <a:t>Mobile phone messaging, gaining their trust, stalking their online activities.</a:t>
            </a:r>
          </a:p>
          <a:p>
            <a:pPr algn="l">
              <a:lnSpc>
                <a:spcPct val="100000"/>
              </a:lnSpc>
            </a:pPr>
            <a:r>
              <a:rPr lang="en-GB" altLang="en-US" sz="1100" dirty="0">
                <a:latin typeface="Arial" panose="020B0604020202020204" pitchFamily="34" charset="0"/>
              </a:rPr>
              <a:t>Asking children to share indecent images of themselves or to participate in sexual activities or engaging in sexual conversation on line or via mobile phone/webcam.</a:t>
            </a:r>
          </a:p>
          <a:p>
            <a:pPr algn="l">
              <a:lnSpc>
                <a:spcPct val="100000"/>
              </a:lnSpc>
            </a:pPr>
            <a:r>
              <a:rPr lang="en-GB" altLang="en-US" sz="1100" dirty="0">
                <a:latin typeface="Arial" panose="020B0604020202020204" pitchFamily="34" charset="0"/>
              </a:rPr>
              <a:t>Eventually arranging to meet the child in person for the purpose of sexually abusing them.</a:t>
            </a:r>
            <a:endParaRPr lang="en-US" altLang="en-US" sz="1100" dirty="0">
              <a:latin typeface="Arial" panose="020B0604020202020204" pitchFamily="34" charset="0"/>
            </a:endParaRP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9</a:t>
            </a:fld>
            <a:endParaRPr lang="en-GB"/>
          </a:p>
        </p:txBody>
      </p:sp>
    </p:spTree>
    <p:extLst>
      <p:ext uri="{BB962C8B-B14F-4D97-AF65-F5344CB8AC3E}">
        <p14:creationId xmlns:p14="http://schemas.microsoft.com/office/powerpoint/2010/main" val="36864114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sz="1100" b="1" dirty="0">
                <a:latin typeface="Arial" panose="020B0604020202020204" pitchFamily="34" charset="0"/>
                <a:ea typeface="ＭＳ Ｐゴシック" panose="020B0600070205080204" pitchFamily="34" charset="-128"/>
              </a:rPr>
              <a:t>QTS – what is your perception of victims of CSE?</a:t>
            </a:r>
          </a:p>
          <a:p>
            <a:endParaRPr lang="en-GB" altLang="en-US" sz="1100" b="1" dirty="0">
              <a:latin typeface="Arial" panose="020B0604020202020204" pitchFamily="34" charset="0"/>
              <a:ea typeface="ＭＳ Ｐゴシック" panose="020B0600070205080204" pitchFamily="34" charset="-128"/>
            </a:endParaRPr>
          </a:p>
          <a:p>
            <a:r>
              <a:rPr lang="en-GB" altLang="en-US" sz="1100" b="1" dirty="0">
                <a:latin typeface="Arial" panose="020B0604020202020204" pitchFamily="34" charset="0"/>
                <a:ea typeface="ＭＳ Ｐゴシック" panose="020B0600070205080204" pitchFamily="34" charset="-128"/>
              </a:rPr>
              <a:t>Flip Chart to record what student’s perceptions are:</a:t>
            </a:r>
          </a:p>
          <a:p>
            <a:endParaRPr lang="en-GB" altLang="en-US" sz="1100" b="1" dirty="0">
              <a:latin typeface="Arial" panose="020B0604020202020204" pitchFamily="34" charset="0"/>
              <a:ea typeface="ＭＳ Ｐゴシック" panose="020B0600070205080204" pitchFamily="34" charset="-128"/>
            </a:endParaRPr>
          </a:p>
          <a:p>
            <a:r>
              <a:rPr lang="en-GB" altLang="en-US" sz="1100" dirty="0">
                <a:latin typeface="Arial" panose="020B0604020202020204" pitchFamily="34" charset="0"/>
                <a:ea typeface="ＭＳ Ｐゴシック" panose="020B0600070205080204" pitchFamily="34" charset="-128"/>
              </a:rPr>
              <a:t>Words which are frequently used by professionals in many localities are: promiscuous, liking the glamour, engaging in risky behaviour, prostituting themselves, sexually available and asking for it.</a:t>
            </a:r>
          </a:p>
          <a:p>
            <a:endParaRPr lang="en-GB" altLang="en-US" sz="1100" dirty="0">
              <a:latin typeface="Arial" panose="020B0604020202020204" pitchFamily="34" charset="0"/>
              <a:ea typeface="ＭＳ Ｐゴシック" panose="020B0600070205080204" pitchFamily="34" charset="-128"/>
            </a:endParaRPr>
          </a:p>
          <a:p>
            <a:r>
              <a:rPr lang="en-GB" altLang="en-US" sz="1100" dirty="0">
                <a:latin typeface="Arial" panose="020B0604020202020204" pitchFamily="34" charset="0"/>
                <a:ea typeface="ＭＳ Ｐゴシック" panose="020B0600070205080204" pitchFamily="34" charset="-128"/>
              </a:rPr>
              <a:t>this labelling reflects a worrying perspective held by some professionals, namely that children are complicit in, and responsible for, their own abuse.</a:t>
            </a:r>
          </a:p>
          <a:p>
            <a:endParaRPr lang="en-GB" altLang="en-US" sz="1100" dirty="0">
              <a:latin typeface="Arial" panose="020B0604020202020204" pitchFamily="34" charset="0"/>
              <a:ea typeface="ＭＳ Ｐゴシック" panose="020B0600070205080204" pitchFamily="34" charset="-128"/>
            </a:endParaRPr>
          </a:p>
          <a:p>
            <a:r>
              <a:rPr lang="en-GB" altLang="en-US" sz="1100" b="1" dirty="0">
                <a:latin typeface="Arial" panose="020B0604020202020204" pitchFamily="34" charset="0"/>
                <a:ea typeface="ＭＳ Ｐゴシック" panose="020B0600070205080204" pitchFamily="34" charset="-128"/>
              </a:rPr>
              <a:t>There appears to be confusion surrounding the word consent (remind students of Sexual Offence lesson) : </a:t>
            </a:r>
            <a:r>
              <a:rPr lang="en-GB" altLang="en-US" sz="1100" dirty="0">
                <a:latin typeface="Arial" panose="020B0604020202020204" pitchFamily="34" charset="0"/>
                <a:ea typeface="ＭＳ Ｐゴシック" panose="020B0600070205080204" pitchFamily="34" charset="-128"/>
              </a:rPr>
              <a:t>This refers to young people, and professionals, failing to identify the circumstances under which a child (anyone under 18) was unable to consent freely to sexual activity, for example drunkenness, influence of drugs, threats of violence towards the young</a:t>
            </a:r>
          </a:p>
          <a:p>
            <a:r>
              <a:rPr lang="en-GB" altLang="en-US" sz="1100" dirty="0">
                <a:latin typeface="Arial" panose="020B0604020202020204" pitchFamily="34" charset="0"/>
                <a:ea typeface="ＭＳ Ｐゴシック" panose="020B0600070205080204" pitchFamily="34" charset="-128"/>
              </a:rPr>
              <a:t>person or their family, grooming, a power imbalance between victim and perpetrators. This is why a</a:t>
            </a:r>
          </a:p>
          <a:p>
            <a:r>
              <a:rPr lang="en-GB" altLang="en-US" sz="1100" dirty="0">
                <a:latin typeface="Arial" panose="020B0604020202020204" pitchFamily="34" charset="0"/>
                <a:ea typeface="ＭＳ Ｐゴシック" panose="020B0600070205080204" pitchFamily="34" charset="-128"/>
              </a:rPr>
              <a:t>16- or 17-year-old can be sexually exploited even though they are old enough to consent to sexual</a:t>
            </a:r>
          </a:p>
          <a:p>
            <a:r>
              <a:rPr lang="en-GB" altLang="en-US" sz="1100" dirty="0">
                <a:latin typeface="Arial" panose="020B0604020202020204" pitchFamily="34" charset="0"/>
                <a:ea typeface="ＭＳ Ｐゴシック" panose="020B0600070205080204" pitchFamily="34" charset="-128"/>
              </a:rPr>
              <a:t>activity.</a:t>
            </a:r>
          </a:p>
          <a:p>
            <a:endParaRPr lang="en-GB" altLang="en-US" sz="1100" dirty="0">
              <a:latin typeface="Arial" panose="020B0604020202020204" pitchFamily="34" charset="0"/>
              <a:ea typeface="ＭＳ Ｐゴシック" panose="020B0600070205080204" pitchFamily="34" charset="-128"/>
            </a:endParaRPr>
          </a:p>
          <a:p>
            <a:r>
              <a:rPr lang="en-GB" altLang="en-US" sz="1100" dirty="0">
                <a:latin typeface="Arial" panose="020B0604020202020204" pitchFamily="34" charset="0"/>
                <a:ea typeface="ＭＳ Ｐゴシック" panose="020B0600070205080204" pitchFamily="34" charset="-128"/>
              </a:rPr>
              <a:t>The law not only set down 16 as the age of consent it also applies to whether a person has given their consent to sexual activity or was able to give their consent or whether sexual violence or rape took place.  </a:t>
            </a:r>
          </a:p>
          <a:p>
            <a:endParaRPr lang="en-GB" altLang="en-US" sz="1100" dirty="0">
              <a:latin typeface="Arial" panose="020B0604020202020204" pitchFamily="34" charset="0"/>
              <a:ea typeface="ＭＳ Ｐゴシック" panose="020B0600070205080204" pitchFamily="34" charset="-128"/>
            </a:endParaRPr>
          </a:p>
          <a:p>
            <a:r>
              <a:rPr lang="en-GB" altLang="en-US" sz="1100" dirty="0">
                <a:latin typeface="Arial" panose="020B0604020202020204" pitchFamily="34" charset="0"/>
                <a:ea typeface="ＭＳ Ｐゴシック" panose="020B0600070205080204" pitchFamily="34" charset="-128"/>
              </a:rPr>
              <a:t>In the context of child sexual exploitation, the term ‘consent’ refers to whether or not a child understands how one gives consent, withdraws consent and what situations (such as intoxication, duress, violence) can compromise the child or young person’s ability to consent freely to sexual activity.</a:t>
            </a:r>
          </a:p>
          <a:p>
            <a:endParaRPr lang="en-GB" altLang="en-US" sz="1100" dirty="0">
              <a:latin typeface="Arial" panose="020B0604020202020204" pitchFamily="34" charset="0"/>
              <a:ea typeface="ＭＳ Ｐゴシック" panose="020B0600070205080204" pitchFamily="34" charset="-128"/>
            </a:endParaRPr>
          </a:p>
          <a:p>
            <a:endParaRPr lang="en-GB" altLang="en-US" sz="1100" dirty="0">
              <a:latin typeface="Arial" panose="020B0604020202020204" pitchFamily="34" charset="0"/>
              <a:ea typeface="ＭＳ Ｐゴシック" panose="020B0600070205080204" pitchFamily="34" charset="-128"/>
            </a:endParaRPr>
          </a:p>
          <a:p>
            <a:r>
              <a:rPr lang="en-GB" altLang="en-US" sz="1100" dirty="0">
                <a:latin typeface="Arial" panose="020B0604020202020204" pitchFamily="34" charset="0"/>
                <a:ea typeface="ＭＳ Ｐゴシック" panose="020B0600070205080204" pitchFamily="34" charset="-128"/>
              </a:rPr>
              <a:t>IF it is apparent that CSE has occurred then  </a:t>
            </a:r>
            <a:r>
              <a:rPr lang="en-GB" altLang="en-US" sz="1100" b="1" dirty="0">
                <a:latin typeface="Arial" panose="020B0604020202020204" pitchFamily="34" charset="0"/>
                <a:ea typeface="ＭＳ Ｐゴシック" panose="020B0600070205080204" pitchFamily="34" charset="-128"/>
              </a:rPr>
              <a:t>treat the child as a victim of CSE and not as a criminal or a troublemaker.</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10</a:t>
            </a:fld>
            <a:endParaRPr lang="en-GB"/>
          </a:p>
        </p:txBody>
      </p:sp>
    </p:spTree>
    <p:extLst>
      <p:ext uri="{BB962C8B-B14F-4D97-AF65-F5344CB8AC3E}">
        <p14:creationId xmlns:p14="http://schemas.microsoft.com/office/powerpoint/2010/main" val="411725504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spcBef>
                <a:spcPct val="0"/>
              </a:spcBef>
            </a:pPr>
            <a:r>
              <a:rPr lang="en-US" altLang="en-US" sz="1100" dirty="0">
                <a:latin typeface="Arial" panose="020B0604020202020204" pitchFamily="34" charset="0"/>
              </a:rPr>
              <a:t>“Consent” or “Compliance with sexual abuse?”</a:t>
            </a:r>
          </a:p>
          <a:p>
            <a:pPr algn="l">
              <a:spcBef>
                <a:spcPct val="0"/>
              </a:spcBef>
            </a:pPr>
            <a:endParaRPr lang="en-US" altLang="en-US" sz="1100" dirty="0">
              <a:latin typeface="Arial" panose="020B0604020202020204" pitchFamily="34" charset="0"/>
            </a:endParaRPr>
          </a:p>
          <a:p>
            <a:pPr algn="l">
              <a:spcBef>
                <a:spcPct val="0"/>
              </a:spcBef>
            </a:pPr>
            <a:r>
              <a:rPr lang="en-GB" altLang="en-US" sz="1100" dirty="0">
                <a:latin typeface="Arial" panose="020B0604020202020204" pitchFamily="34" charset="0"/>
              </a:rPr>
              <a:t>A person consents if they agree by CHOICE and have the FREEDOM and the CAPACITY to make that choice.</a:t>
            </a:r>
          </a:p>
          <a:p>
            <a:pPr algn="l">
              <a:spcBef>
                <a:spcPct val="0"/>
              </a:spcBef>
            </a:pPr>
            <a:endParaRPr lang="en-GB" altLang="en-US" sz="1100" dirty="0">
              <a:latin typeface="Arial" panose="020B0604020202020204" pitchFamily="34" charset="0"/>
            </a:endParaRPr>
          </a:p>
          <a:p>
            <a:pPr algn="l">
              <a:spcBef>
                <a:spcPct val="0"/>
              </a:spcBef>
            </a:pPr>
            <a:r>
              <a:rPr lang="en-GB" altLang="en-US" sz="1100" dirty="0">
                <a:latin typeface="Arial" panose="020B0604020202020204" pitchFamily="34" charset="0"/>
              </a:rPr>
              <a:t>Someone over 16yrs and under 18yrs may consent to the act of sex but it may still be an abusive act.</a:t>
            </a:r>
          </a:p>
          <a:p>
            <a:pPr algn="l">
              <a:spcBef>
                <a:spcPct val="0"/>
              </a:spcBef>
            </a:pPr>
            <a:endParaRPr lang="en-GB" altLang="en-US" sz="1100" dirty="0">
              <a:latin typeface="Arial" panose="020B0604020202020204" pitchFamily="34" charset="0"/>
            </a:endParaRPr>
          </a:p>
          <a:p>
            <a:pPr algn="l">
              <a:spcBef>
                <a:spcPct val="0"/>
              </a:spcBef>
            </a:pPr>
            <a:r>
              <a:rPr lang="en-GB" altLang="en-US" sz="1100" b="1" dirty="0">
                <a:solidFill>
                  <a:srgbClr val="FF0000"/>
                </a:solidFill>
                <a:latin typeface="Arial" panose="020B0604020202020204" pitchFamily="34" charset="0"/>
              </a:rPr>
              <a:t>Don’t use the fact that they are over 16yrs as an excuse for “no offence - NFA.”</a:t>
            </a:r>
          </a:p>
          <a:p>
            <a:pPr algn="l">
              <a:spcBef>
                <a:spcPct val="0"/>
              </a:spcBef>
            </a:pPr>
            <a:endParaRPr lang="en-GB" altLang="en-US" sz="1100" b="1" dirty="0">
              <a:solidFill>
                <a:srgbClr val="FF0000"/>
              </a:solidFill>
              <a:latin typeface="Arial" panose="020B0604020202020204" pitchFamily="34" charset="0"/>
            </a:endParaRPr>
          </a:p>
          <a:p>
            <a:pPr algn="l">
              <a:spcBef>
                <a:spcPct val="0"/>
              </a:spcBef>
            </a:pPr>
            <a:r>
              <a:rPr lang="en-GB" altLang="en-US" sz="1100" dirty="0">
                <a:latin typeface="Arial" panose="020B0604020202020204" pitchFamily="34" charset="0"/>
              </a:rPr>
              <a:t>Be aware that the victim may not see themselves as a victim of abuse or in need of protection…</a:t>
            </a:r>
          </a:p>
          <a:p>
            <a:pPr algn="l"/>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11</a:t>
            </a:fld>
            <a:endParaRPr lang="en-GB"/>
          </a:p>
        </p:txBody>
      </p:sp>
    </p:spTree>
    <p:extLst>
      <p:ext uri="{BB962C8B-B14F-4D97-AF65-F5344CB8AC3E}">
        <p14:creationId xmlns:p14="http://schemas.microsoft.com/office/powerpoint/2010/main" val="131933637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0000"/>
              </a:lnSpc>
              <a:spcBef>
                <a:spcPct val="0"/>
              </a:spcBef>
              <a:spcAft>
                <a:spcPts val="600"/>
              </a:spcAft>
            </a:pPr>
            <a:r>
              <a:rPr lang="en-GB" altLang="en-US" sz="1100" dirty="0">
                <a:latin typeface="Arial" panose="020B0604020202020204" pitchFamily="34" charset="0"/>
                <a:cs typeface="Arial" panose="020B0604020202020204" pitchFamily="34" charset="0"/>
              </a:rPr>
              <a:t>Police-recorded crime statistics suffer from under-reporting and therefore do not reflect the actual number of offences committed. Trends in the data may reflect increased public awareness and changes in policing rather than an increase in incidents.</a:t>
            </a:r>
          </a:p>
          <a:p>
            <a:pPr>
              <a:lnSpc>
                <a:spcPct val="100000"/>
              </a:lnSpc>
            </a:pPr>
            <a:endParaRPr lang="en-GB" sz="1100" dirty="0">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sz="1100" dirty="0">
                <a:latin typeface="Arial" panose="020B0604020202020204" pitchFamily="34" charset="0"/>
                <a:cs typeface="Arial" panose="020B0604020202020204" pitchFamily="34" charset="0"/>
              </a:rPr>
              <a:t>A report from </a:t>
            </a:r>
            <a:r>
              <a:rPr lang="en-GB" altLang="en-US" sz="1100" dirty="0" err="1">
                <a:latin typeface="Arial" panose="020B0604020202020204" pitchFamily="34" charset="0"/>
                <a:cs typeface="Arial" panose="020B0604020202020204" pitchFamily="34" charset="0"/>
              </a:rPr>
              <a:t>Barnardo’s</a:t>
            </a:r>
            <a:r>
              <a:rPr lang="en-GB" altLang="en-US" sz="1100" dirty="0">
                <a:latin typeface="Arial" panose="020B0604020202020204" pitchFamily="34" charset="0"/>
                <a:cs typeface="Arial" panose="020B0604020202020204" pitchFamily="34" charset="0"/>
              </a:rPr>
              <a:t> (October 2018)</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altLang="en-US" sz="1100" dirty="0">
                <a:latin typeface="Arial" panose="020B0604020202020204" pitchFamily="34" charset="0"/>
                <a:cs typeface="Arial" panose="020B0604020202020204" pitchFamily="34" charset="0"/>
              </a:rPr>
              <a:t>Nationally 228,000 children have experienced some form of sexual abuse.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altLang="en-US" sz="1100" dirty="0">
                <a:latin typeface="Arial" panose="020B0604020202020204" pitchFamily="34" charset="0"/>
                <a:cs typeface="Arial" panose="020B0604020202020204" pitchFamily="34" charset="0"/>
              </a:rPr>
              <a:t>53,811 children reported sexual offences to the police</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altLang="en-US" sz="1100" dirty="0">
                <a:latin typeface="Arial" panose="020B0604020202020204" pitchFamily="34" charset="0"/>
                <a:cs typeface="Arial" panose="020B0604020202020204" pitchFamily="34" charset="0"/>
              </a:rPr>
              <a:t>28,600 children were</a:t>
            </a:r>
            <a:r>
              <a:rPr lang="en-GB" altLang="en-US" sz="1100" baseline="0" dirty="0">
                <a:latin typeface="Arial" panose="020B0604020202020204" pitchFamily="34" charset="0"/>
                <a:cs typeface="Arial" panose="020B0604020202020204" pitchFamily="34" charset="0"/>
              </a:rPr>
              <a:t> assessed as ‘at risk’. Of these 3,090 are on child protection plan.</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altLang="en-US" sz="1100" baseline="0" dirty="0">
                <a:latin typeface="Arial" panose="020B0604020202020204" pitchFamily="34" charset="0"/>
                <a:cs typeface="Arial" panose="020B0604020202020204" pitchFamily="34" charset="0"/>
              </a:rPr>
              <a:t>CSE is becoming increasingly complex – technology is used in most exploitation cases. </a:t>
            </a:r>
            <a:endParaRPr lang="en-GB" altLang="en-US" sz="1100" dirty="0">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12</a:t>
            </a:fld>
            <a:endParaRPr lang="en-GB"/>
          </a:p>
        </p:txBody>
      </p:sp>
    </p:spTree>
    <p:extLst>
      <p:ext uri="{BB962C8B-B14F-4D97-AF65-F5344CB8AC3E}">
        <p14:creationId xmlns:p14="http://schemas.microsoft.com/office/powerpoint/2010/main" val="281504265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defRPr/>
            </a:pPr>
            <a:r>
              <a:rPr lang="en-GB" altLang="en-US" sz="1100" b="1" dirty="0">
                <a:latin typeface="Arial" panose="020B0604020202020204" pitchFamily="34" charset="0"/>
                <a:cs typeface="Arial" panose="020B0604020202020204" pitchFamily="34" charset="0"/>
              </a:rPr>
              <a:t>QTS –</a:t>
            </a:r>
            <a:r>
              <a:rPr lang="en-GB" altLang="en-US" sz="1100" b="1" baseline="0" dirty="0">
                <a:latin typeface="Arial" panose="020B0604020202020204" pitchFamily="34" charset="0"/>
                <a:cs typeface="Arial" panose="020B0604020202020204" pitchFamily="34" charset="0"/>
              </a:rPr>
              <a:t> Describe a CSE offender</a:t>
            </a:r>
          </a:p>
          <a:p>
            <a:pPr>
              <a:defRPr/>
            </a:pPr>
            <a:endParaRPr lang="en-GB" altLang="en-US" sz="1100" dirty="0">
              <a:latin typeface="Arial" panose="020B0604020202020204" pitchFamily="34" charset="0"/>
              <a:cs typeface="Arial" panose="020B0604020202020204" pitchFamily="34" charset="0"/>
            </a:endParaRPr>
          </a:p>
          <a:p>
            <a:pPr>
              <a:defRPr/>
            </a:pPr>
            <a:r>
              <a:rPr lang="en-GB" altLang="en-US" sz="1100" dirty="0">
                <a:latin typeface="Arial" panose="020B0604020202020204" pitchFamily="34" charset="0"/>
                <a:cs typeface="Arial" panose="020B0604020202020204" pitchFamily="34" charset="0"/>
              </a:rPr>
              <a:t>There is more than one type of offender and more than one model, method and approach taken to exploit children. Offenders can be of any age, gender, and ethnicity; even so, the majority of CSE offenders are male and over the age of 14 years. Women can also be perpetrators of CSE and can also be used to recruit and coerce victims into CSE.              </a:t>
            </a:r>
          </a:p>
          <a:p>
            <a:pPr>
              <a:defRPr/>
            </a:pPr>
            <a:endParaRPr lang="en-GB" altLang="en-US" sz="1100" dirty="0">
              <a:latin typeface="Arial" panose="020B0604020202020204" pitchFamily="34" charset="0"/>
              <a:cs typeface="Arial" panose="020B0604020202020204" pitchFamily="34" charset="0"/>
            </a:endParaRPr>
          </a:p>
          <a:p>
            <a:pPr>
              <a:defRPr/>
            </a:pPr>
            <a:r>
              <a:rPr lang="en-GB" altLang="en-US" sz="1100" dirty="0">
                <a:latin typeface="Arial" panose="020B0604020202020204" pitchFamily="34" charset="0"/>
                <a:cs typeface="Arial" panose="020B0604020202020204" pitchFamily="34" charset="0"/>
              </a:rPr>
              <a:t>Offenders groom victims in order to manipulate them.</a:t>
            </a:r>
          </a:p>
          <a:p>
            <a:pPr>
              <a:defRPr/>
            </a:pPr>
            <a:endParaRPr lang="en-GB" altLang="en-US" sz="1100" dirty="0">
              <a:latin typeface="Arial" panose="020B0604020202020204" pitchFamily="34" charset="0"/>
              <a:cs typeface="Arial" panose="020B0604020202020204" pitchFamily="34" charset="0"/>
            </a:endParaRPr>
          </a:p>
          <a:p>
            <a:pPr marL="171450" indent="-171450">
              <a:buFont typeface="Arial" panose="020B0604020202020204" pitchFamily="34" charset="0"/>
              <a:buChar char="•"/>
              <a:defRPr/>
            </a:pPr>
            <a:r>
              <a:rPr lang="en-GB" altLang="en-US" sz="1100" dirty="0">
                <a:latin typeface="Arial" panose="020B0604020202020204" pitchFamily="34" charset="0"/>
                <a:cs typeface="Arial" panose="020B0604020202020204" pitchFamily="34" charset="0"/>
              </a:rPr>
              <a:t>Distancing them from friends and family to control them</a:t>
            </a:r>
          </a:p>
          <a:p>
            <a:pPr marL="171450" indent="-171450">
              <a:buFont typeface="Arial" panose="020B0604020202020204" pitchFamily="34" charset="0"/>
              <a:buChar char="•"/>
              <a:defRPr/>
            </a:pPr>
            <a:r>
              <a:rPr lang="en-GB" altLang="en-US" sz="1100" dirty="0">
                <a:latin typeface="Arial" panose="020B0604020202020204" pitchFamily="34" charset="0"/>
                <a:cs typeface="Arial" panose="020B0604020202020204" pitchFamily="34" charset="0"/>
              </a:rPr>
              <a:t>The power and control exerted by the offender is designed to increase the dependence of the victim as the exploitative relationship develops.</a:t>
            </a:r>
          </a:p>
          <a:p>
            <a:pPr marL="171450" indent="-171450">
              <a:buFont typeface="Arial" panose="020B0604020202020204" pitchFamily="34" charset="0"/>
              <a:buChar char="•"/>
              <a:defRPr/>
            </a:pPr>
            <a:r>
              <a:rPr lang="en-GB" altLang="en-US" sz="1100" dirty="0">
                <a:latin typeface="Arial" panose="020B0604020202020204" pitchFamily="34" charset="0"/>
                <a:cs typeface="Arial" panose="020B0604020202020204" pitchFamily="34" charset="0"/>
              </a:rPr>
              <a:t>Offenders often use flattery and attention to persuade victims to view them as a boyfriend</a:t>
            </a:r>
          </a:p>
          <a:p>
            <a:pPr marL="171450" indent="-171450">
              <a:buFont typeface="Arial" panose="020B0604020202020204" pitchFamily="34" charset="0"/>
              <a:buChar char="•"/>
              <a:defRPr/>
            </a:pPr>
            <a:endParaRPr lang="en-GB" altLang="en-US" sz="1100" dirty="0">
              <a:latin typeface="Arial" panose="020B0604020202020204" pitchFamily="34" charset="0"/>
              <a:cs typeface="Arial" panose="020B0604020202020204" pitchFamily="34" charset="0"/>
            </a:endParaRPr>
          </a:p>
          <a:p>
            <a:pPr marL="171450" indent="-171450">
              <a:buFont typeface="Arial" panose="020B0604020202020204" pitchFamily="34" charset="0"/>
              <a:buChar char="•"/>
              <a:defRPr/>
            </a:pPr>
            <a:r>
              <a:rPr lang="en-GB" altLang="en-US" sz="1100" dirty="0">
                <a:latin typeface="Arial" panose="020B0604020202020204" pitchFamily="34" charset="0"/>
                <a:cs typeface="Arial" panose="020B0604020202020204" pitchFamily="34" charset="0"/>
              </a:rPr>
              <a:t>Psychology of the offender is very similar to that of the domestic abuse offender:  control and manipulation. </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13</a:t>
            </a:fld>
            <a:endParaRPr lang="en-GB"/>
          </a:p>
        </p:txBody>
      </p:sp>
    </p:spTree>
    <p:extLst>
      <p:ext uri="{BB962C8B-B14F-4D97-AF65-F5344CB8AC3E}">
        <p14:creationId xmlns:p14="http://schemas.microsoft.com/office/powerpoint/2010/main" val="210805657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sz="1100" b="1" dirty="0">
                <a:latin typeface="Arial" panose="020B0604020202020204" pitchFamily="34" charset="0"/>
                <a:ea typeface="ＭＳ Ｐゴシック" panose="020B0600070205080204" pitchFamily="34" charset="-128"/>
              </a:rPr>
              <a:t>QTS – what factors can</a:t>
            </a:r>
            <a:r>
              <a:rPr lang="en-GB" altLang="en-US" sz="1100" b="1" baseline="0" dirty="0">
                <a:latin typeface="Arial" panose="020B0604020202020204" pitchFamily="34" charset="0"/>
                <a:ea typeface="ＭＳ Ｐゴシック" panose="020B0600070205080204" pitchFamily="34" charset="-128"/>
              </a:rPr>
              <a:t> make a child more vulnerable to CSE?</a:t>
            </a:r>
          </a:p>
          <a:p>
            <a:endParaRPr lang="en-GB" altLang="en-US" sz="1100" dirty="0">
              <a:latin typeface="Arial" panose="020B0604020202020204" pitchFamily="34" charset="0"/>
              <a:ea typeface="ＭＳ Ｐゴシック" panose="020B0600070205080204" pitchFamily="34" charset="-128"/>
            </a:endParaRPr>
          </a:p>
          <a:p>
            <a:r>
              <a:rPr lang="en-GB" altLang="en-US" sz="1100" dirty="0">
                <a:latin typeface="Arial" panose="020B0604020202020204" pitchFamily="34" charset="0"/>
                <a:ea typeface="ＭＳ Ｐゴシック" panose="020B0600070205080204" pitchFamily="34" charset="-128"/>
              </a:rPr>
              <a:t>Board Blast</a:t>
            </a:r>
          </a:p>
          <a:p>
            <a:endParaRPr lang="en-GB" altLang="en-US" sz="1100" dirty="0">
              <a:latin typeface="Arial" panose="020B0604020202020204" pitchFamily="34" charset="0"/>
              <a:ea typeface="ＭＳ Ｐゴシック" panose="020B0600070205080204" pitchFamily="34" charset="-128"/>
            </a:endParaRPr>
          </a:p>
          <a:p>
            <a:r>
              <a:rPr lang="en-GB" altLang="en-US" sz="1100" dirty="0">
                <a:latin typeface="Arial" panose="020B0604020202020204" pitchFamily="34" charset="0"/>
                <a:ea typeface="ＭＳ Ｐゴシック" panose="020B0600070205080204" pitchFamily="34" charset="-128"/>
              </a:rPr>
              <a:t>Individual Task for each student to write down what they believe the risks are. </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14</a:t>
            </a:fld>
            <a:endParaRPr lang="en-GB"/>
          </a:p>
        </p:txBody>
      </p:sp>
    </p:spTree>
    <p:extLst>
      <p:ext uri="{BB962C8B-B14F-4D97-AF65-F5344CB8AC3E}">
        <p14:creationId xmlns:p14="http://schemas.microsoft.com/office/powerpoint/2010/main" val="416640252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lnSpc>
                <a:spcPct val="100000"/>
              </a:lnSpc>
              <a:spcBef>
                <a:spcPct val="0"/>
              </a:spcBef>
            </a:pPr>
            <a:r>
              <a:rPr lang="en-US" altLang="en-US" sz="1100" b="1" dirty="0">
                <a:solidFill>
                  <a:srgbClr val="FF0000"/>
                </a:solidFill>
                <a:latin typeface="Arial" panose="020B0604020202020204" pitchFamily="34" charset="0"/>
              </a:rPr>
              <a:t>Trainer notes:</a:t>
            </a:r>
          </a:p>
          <a:p>
            <a:pPr algn="l">
              <a:lnSpc>
                <a:spcPct val="100000"/>
              </a:lnSpc>
              <a:spcBef>
                <a:spcPct val="0"/>
              </a:spcBef>
            </a:pPr>
            <a:endParaRPr lang="en-US" altLang="en-US" sz="1100" b="1" dirty="0">
              <a:solidFill>
                <a:srgbClr val="0000FF"/>
              </a:solidFill>
              <a:latin typeface="Arial" panose="020B0604020202020204" pitchFamily="34" charset="0"/>
            </a:endParaRPr>
          </a:p>
          <a:p>
            <a:pPr marL="0" marR="0" lvl="0" indent="0" algn="l" defTabSz="914400" rtl="0" eaLnBrk="1" fontAlgn="auto" latinLnBrk="0" hangingPunct="1">
              <a:lnSpc>
                <a:spcPct val="100000"/>
              </a:lnSpc>
              <a:spcBef>
                <a:spcPct val="0"/>
              </a:spcBef>
              <a:spcAft>
                <a:spcPts val="0"/>
              </a:spcAft>
              <a:buClrTx/>
              <a:buSzTx/>
              <a:buFontTx/>
              <a:buNone/>
              <a:tabLst/>
              <a:defRPr/>
            </a:pPr>
            <a:r>
              <a:rPr lang="en-US" altLang="en-US" sz="1100" dirty="0">
                <a:latin typeface="Arial" panose="020B0604020202020204" pitchFamily="34" charset="0"/>
              </a:rPr>
              <a:t>Although all children and young people are potentially vulnerable, </a:t>
            </a:r>
            <a:r>
              <a:rPr lang="en-GB" altLang="en-US" sz="1200" kern="1200" dirty="0">
                <a:solidFill>
                  <a:schemeClr val="tx1"/>
                </a:solidFill>
                <a:effectLst/>
                <a:latin typeface="+mn-lt"/>
                <a:ea typeface="+mn-ea"/>
                <a:cs typeface="+mn-cs"/>
              </a:rPr>
              <a:t>c</a:t>
            </a:r>
            <a:r>
              <a:rPr lang="en-GB" sz="1200" kern="1200" dirty="0">
                <a:solidFill>
                  <a:schemeClr val="tx1"/>
                </a:solidFill>
                <a:effectLst/>
                <a:latin typeface="+mn-lt"/>
                <a:ea typeface="+mn-ea"/>
                <a:cs typeface="+mn-cs"/>
              </a:rPr>
              <a:t>hildren from loving and secure homes can also be victims of sexual exploitation. The characteristics common to all victims are not always their age, ethnicity, disability or sexual orientation, </a:t>
            </a:r>
            <a:r>
              <a:rPr lang="en-GB" sz="1200" b="1" kern="1200" dirty="0">
                <a:solidFill>
                  <a:schemeClr val="tx1"/>
                </a:solidFill>
                <a:effectLst/>
                <a:latin typeface="+mn-lt"/>
                <a:ea typeface="+mn-ea"/>
                <a:cs typeface="+mn-cs"/>
              </a:rPr>
              <a:t>but their powerlessness and </a:t>
            </a:r>
            <a:r>
              <a:rPr lang="en-GB" sz="1200" b="1" kern="1200">
                <a:solidFill>
                  <a:schemeClr val="tx1"/>
                </a:solidFill>
                <a:effectLst/>
                <a:latin typeface="+mn-lt"/>
                <a:ea typeface="+mn-ea"/>
                <a:cs typeface="+mn-cs"/>
              </a:rPr>
              <a:t>vulnerability.</a:t>
            </a:r>
          </a:p>
          <a:p>
            <a:pPr marL="0" marR="0" lvl="0" indent="0" algn="l" defTabSz="914400" rtl="0" eaLnBrk="1" fontAlgn="auto" latinLnBrk="0" hangingPunct="1">
              <a:lnSpc>
                <a:spcPct val="100000"/>
              </a:lnSpc>
              <a:spcBef>
                <a:spcPct val="0"/>
              </a:spcBef>
              <a:spcAft>
                <a:spcPts val="0"/>
              </a:spcAft>
              <a:buClrTx/>
              <a:buSzTx/>
              <a:buFontTx/>
              <a:buNone/>
              <a:tabLst/>
              <a:defRPr/>
            </a:pPr>
            <a:endParaRPr lang="en-GB" sz="1200" b="1" kern="1200" dirty="0">
              <a:solidFill>
                <a:schemeClr val="tx1"/>
              </a:solidFill>
              <a:effectLst/>
              <a:latin typeface="+mn-lt"/>
              <a:ea typeface="+mn-ea"/>
              <a:cs typeface="+mn-cs"/>
            </a:endParaRPr>
          </a:p>
          <a:p>
            <a:pPr algn="l">
              <a:lnSpc>
                <a:spcPct val="100000"/>
              </a:lnSpc>
              <a:spcBef>
                <a:spcPct val="0"/>
              </a:spcBef>
            </a:pPr>
            <a:r>
              <a:rPr lang="en-US" altLang="en-US" sz="1100" dirty="0">
                <a:latin typeface="Arial" panose="020B0604020202020204" pitchFamily="34" charset="0"/>
              </a:rPr>
              <a:t>Research has shown that the more Vulnerability Factors they have in their lives, the more likely they are to experience CSE.</a:t>
            </a:r>
          </a:p>
          <a:p>
            <a:pPr algn="l">
              <a:lnSpc>
                <a:spcPct val="100000"/>
              </a:lnSpc>
              <a:spcBef>
                <a:spcPct val="0"/>
              </a:spcBef>
            </a:pPr>
            <a:endParaRPr lang="en-US" altLang="en-US" sz="1100" dirty="0">
              <a:latin typeface="Arial" panose="020B0604020202020204" pitchFamily="34" charset="0"/>
            </a:endParaRPr>
          </a:p>
          <a:p>
            <a:pPr algn="l">
              <a:lnSpc>
                <a:spcPct val="100000"/>
              </a:lnSpc>
              <a:spcBef>
                <a:spcPct val="0"/>
              </a:spcBef>
            </a:pPr>
            <a:r>
              <a:rPr lang="en-US" altLang="en-US" sz="1100" dirty="0">
                <a:latin typeface="Arial" panose="020B0604020202020204" pitchFamily="34" charset="0"/>
              </a:rPr>
              <a:t>Identifying these Factors can allow an early intervention to be made and targeted preventative work to be carried out.</a:t>
            </a:r>
          </a:p>
          <a:p>
            <a:pPr algn="l">
              <a:lnSpc>
                <a:spcPct val="100000"/>
              </a:lnSpc>
              <a:spcBef>
                <a:spcPct val="0"/>
              </a:spcBef>
            </a:pPr>
            <a:endParaRPr lang="en-US" altLang="en-US" sz="1100" dirty="0">
              <a:latin typeface="Arial" panose="020B0604020202020204" pitchFamily="34" charset="0"/>
            </a:endParaRPr>
          </a:p>
          <a:p>
            <a:pPr algn="l">
              <a:lnSpc>
                <a:spcPct val="100000"/>
              </a:lnSpc>
              <a:spcBef>
                <a:spcPct val="0"/>
              </a:spcBef>
            </a:pPr>
            <a:r>
              <a:rPr lang="en-GB" altLang="en-US" sz="1100" dirty="0">
                <a:solidFill>
                  <a:srgbClr val="0000FF"/>
                </a:solidFill>
                <a:latin typeface="Arial" panose="020B0604020202020204" pitchFamily="34" charset="0"/>
              </a:rPr>
              <a:t>Living in a chaotic or dysfunctional household</a:t>
            </a:r>
            <a:r>
              <a:rPr lang="en-GB" altLang="en-US" sz="1100" dirty="0">
                <a:latin typeface="Arial" panose="020B0604020202020204" pitchFamily="34" charset="0"/>
              </a:rPr>
              <a:t> - Including parental substance use, DA, parental mental health issues, parental criminality.</a:t>
            </a:r>
          </a:p>
          <a:p>
            <a:pPr algn="l">
              <a:lnSpc>
                <a:spcPct val="100000"/>
              </a:lnSpc>
              <a:spcBef>
                <a:spcPct val="0"/>
              </a:spcBef>
            </a:pPr>
            <a:endParaRPr lang="en-GB" altLang="en-US" sz="1100" dirty="0">
              <a:latin typeface="Arial" panose="020B0604020202020204" pitchFamily="34" charset="0"/>
            </a:endParaRPr>
          </a:p>
          <a:p>
            <a:pPr algn="l">
              <a:lnSpc>
                <a:spcPct val="100000"/>
              </a:lnSpc>
              <a:spcBef>
                <a:spcPct val="0"/>
              </a:spcBef>
            </a:pPr>
            <a:r>
              <a:rPr lang="en-GB" altLang="en-US" sz="1100" dirty="0">
                <a:solidFill>
                  <a:srgbClr val="0000FF"/>
                </a:solidFill>
                <a:latin typeface="Arial" panose="020B0604020202020204" pitchFamily="34" charset="0"/>
              </a:rPr>
              <a:t>History of abuse</a:t>
            </a:r>
            <a:r>
              <a:rPr lang="en-GB" altLang="en-US" sz="1100" dirty="0">
                <a:latin typeface="Arial" panose="020B0604020202020204" pitchFamily="34" charset="0"/>
              </a:rPr>
              <a:t> - Including familial child sexual abuse, risk of forced marriage, risk of HBV, physical and emotional abuse and neglect).</a:t>
            </a:r>
          </a:p>
          <a:p>
            <a:pPr algn="l">
              <a:lnSpc>
                <a:spcPct val="100000"/>
              </a:lnSpc>
              <a:spcBef>
                <a:spcPct val="0"/>
              </a:spcBef>
            </a:pPr>
            <a:endParaRPr lang="en-GB" altLang="en-US" sz="1100" dirty="0">
              <a:latin typeface="Arial" panose="020B0604020202020204" pitchFamily="34" charset="0"/>
            </a:endParaRPr>
          </a:p>
          <a:p>
            <a:pPr algn="l">
              <a:lnSpc>
                <a:spcPct val="100000"/>
              </a:lnSpc>
              <a:spcBef>
                <a:spcPct val="0"/>
              </a:spcBef>
            </a:pPr>
            <a:r>
              <a:rPr lang="en-GB" altLang="en-US" sz="1100" dirty="0">
                <a:solidFill>
                  <a:srgbClr val="0000FF"/>
                </a:solidFill>
                <a:latin typeface="Arial" panose="020B0604020202020204" pitchFamily="34" charset="0"/>
              </a:rPr>
              <a:t>Friends/association with young people who are sexually exploited</a:t>
            </a:r>
            <a:r>
              <a:rPr lang="en-GB" altLang="en-US" sz="1100" dirty="0">
                <a:latin typeface="Arial" panose="020B0604020202020204" pitchFamily="34" charset="0"/>
              </a:rPr>
              <a:t> (</a:t>
            </a:r>
            <a:r>
              <a:rPr lang="en-GB" altLang="en-US" sz="1100" dirty="0" err="1">
                <a:latin typeface="Arial" panose="020B0604020202020204" pitchFamily="34" charset="0"/>
              </a:rPr>
              <a:t>eg</a:t>
            </a:r>
            <a:r>
              <a:rPr lang="en-GB" altLang="en-US" sz="1100" dirty="0">
                <a:latin typeface="Arial" panose="020B0604020202020204" pitchFamily="34" charset="0"/>
              </a:rPr>
              <a:t>. School) this is most often the route into CSE where there is no dysfunctional family or abuse - </a:t>
            </a:r>
            <a:r>
              <a:rPr lang="en-GB" altLang="en-US" sz="1100" b="1" dirty="0">
                <a:latin typeface="Arial" panose="020B0604020202020204" pitchFamily="34" charset="0"/>
              </a:rPr>
              <a:t>This is why we need Intelligence submissions and details of associates….</a:t>
            </a:r>
          </a:p>
          <a:p>
            <a:pPr algn="l">
              <a:lnSpc>
                <a:spcPct val="100000"/>
              </a:lnSpc>
              <a:spcBef>
                <a:spcPct val="0"/>
              </a:spcBef>
            </a:pPr>
            <a:endParaRPr lang="en-GB" altLang="en-US" sz="1100" b="1" dirty="0">
              <a:latin typeface="Arial" panose="020B0604020202020204" pitchFamily="34" charset="0"/>
            </a:endParaRPr>
          </a:p>
          <a:p>
            <a:pPr algn="l">
              <a:lnSpc>
                <a:spcPct val="100000"/>
              </a:lnSpc>
              <a:spcBef>
                <a:spcPct val="0"/>
              </a:spcBef>
            </a:pPr>
            <a:r>
              <a:rPr lang="en-GB" altLang="en-US" sz="1100" dirty="0">
                <a:solidFill>
                  <a:srgbClr val="0000FF"/>
                </a:solidFill>
                <a:latin typeface="Arial" panose="020B0604020202020204" pitchFamily="34" charset="0"/>
              </a:rPr>
              <a:t>Unsure about their sexual orientation</a:t>
            </a:r>
            <a:r>
              <a:rPr lang="en-GB" altLang="en-US" sz="1100" dirty="0">
                <a:latin typeface="Arial" panose="020B0604020202020204" pitchFamily="34" charset="0"/>
              </a:rPr>
              <a:t> - And/or unable to disclose sexual orientation to their families.</a:t>
            </a:r>
          </a:p>
          <a:p>
            <a:pPr algn="l">
              <a:lnSpc>
                <a:spcPct val="100000"/>
              </a:lnSpc>
              <a:spcBef>
                <a:spcPct val="0"/>
              </a:spcBef>
            </a:pPr>
            <a:endParaRPr lang="en-GB" altLang="en-US" sz="1100" dirty="0">
              <a:solidFill>
                <a:srgbClr val="0000FF"/>
              </a:solidFill>
              <a:latin typeface="Arial" panose="020B0604020202020204" pitchFamily="34" charset="0"/>
            </a:endParaRPr>
          </a:p>
          <a:p>
            <a:pPr algn="l">
              <a:lnSpc>
                <a:spcPct val="100000"/>
              </a:lnSpc>
              <a:spcBef>
                <a:spcPct val="0"/>
              </a:spcBef>
            </a:pPr>
            <a:r>
              <a:rPr lang="en-GB" altLang="en-US" sz="1100" dirty="0">
                <a:solidFill>
                  <a:srgbClr val="0000FF"/>
                </a:solidFill>
                <a:latin typeface="Arial" panose="020B0604020202020204" pitchFamily="34" charset="0"/>
              </a:rPr>
              <a:t>Lacking friends of same age group</a:t>
            </a:r>
            <a:r>
              <a:rPr lang="en-GB" altLang="en-US" sz="1100" dirty="0">
                <a:latin typeface="Arial" panose="020B0604020202020204" pitchFamily="34" charset="0"/>
              </a:rPr>
              <a:t> - This leads to isolation and vulnerability. Something as simple as reintroducing them into education can make a huge difference.</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15</a:t>
            </a:fld>
            <a:endParaRPr lang="en-GB"/>
          </a:p>
        </p:txBody>
      </p:sp>
    </p:spTree>
    <p:extLst>
      <p:ext uri="{BB962C8B-B14F-4D97-AF65-F5344CB8AC3E}">
        <p14:creationId xmlns:p14="http://schemas.microsoft.com/office/powerpoint/2010/main" val="145036004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lnSpc>
                <a:spcPct val="100000"/>
              </a:lnSpc>
            </a:pPr>
            <a:r>
              <a:rPr lang="en-GB" altLang="en-US" sz="1100" b="1" dirty="0">
                <a:solidFill>
                  <a:srgbClr val="0000FF"/>
                </a:solidFill>
                <a:latin typeface="Arial" panose="020B0604020202020204" pitchFamily="34" charset="0"/>
                <a:cs typeface="Arial" panose="020B0604020202020204" pitchFamily="34" charset="0"/>
              </a:rPr>
              <a:t>QTS – what signs and behaviours in a child might suggest</a:t>
            </a:r>
            <a:r>
              <a:rPr lang="en-GB" altLang="en-US" sz="1100" b="1" baseline="0" dirty="0">
                <a:solidFill>
                  <a:srgbClr val="0000FF"/>
                </a:solidFill>
                <a:latin typeface="Arial" panose="020B0604020202020204" pitchFamily="34" charset="0"/>
                <a:cs typeface="Arial" panose="020B0604020202020204" pitchFamily="34" charset="0"/>
              </a:rPr>
              <a:t> that CSE is taking place?</a:t>
            </a:r>
          </a:p>
          <a:p>
            <a:pPr algn="l">
              <a:lnSpc>
                <a:spcPct val="100000"/>
              </a:lnSpc>
            </a:pPr>
            <a:endParaRPr lang="en-GB" altLang="en-US" sz="1100" b="1" dirty="0">
              <a:solidFill>
                <a:srgbClr val="0000FF"/>
              </a:solidFill>
              <a:latin typeface="Arial" panose="020B0604020202020204" pitchFamily="34" charset="0"/>
              <a:cs typeface="Arial" panose="020B0604020202020204" pitchFamily="34" charset="0"/>
            </a:endParaRPr>
          </a:p>
          <a:p>
            <a:pPr algn="l">
              <a:lnSpc>
                <a:spcPct val="100000"/>
              </a:lnSpc>
            </a:pPr>
            <a:r>
              <a:rPr lang="en-GB" altLang="en-US" sz="1100" b="1" dirty="0">
                <a:solidFill>
                  <a:srgbClr val="0000FF"/>
                </a:solidFill>
                <a:latin typeface="Arial" panose="020B0604020202020204" pitchFamily="34" charset="0"/>
                <a:cs typeface="Arial" panose="020B0604020202020204" pitchFamily="34" charset="0"/>
              </a:rPr>
              <a:t>Group Task</a:t>
            </a:r>
            <a:r>
              <a:rPr lang="en-GB" altLang="en-US" sz="1100" dirty="0">
                <a:latin typeface="Arial" panose="020B0604020202020204" pitchFamily="34" charset="0"/>
                <a:cs typeface="Arial" panose="020B0604020202020204" pitchFamily="34" charset="0"/>
              </a:rPr>
              <a:t> - Students to list what signs &amp; behaviours might suggest that CSE is taking place.</a:t>
            </a:r>
          </a:p>
          <a:p>
            <a:pPr algn="l">
              <a:lnSpc>
                <a:spcPct val="100000"/>
              </a:lnSpc>
              <a:spcBef>
                <a:spcPct val="0"/>
              </a:spcBef>
            </a:pPr>
            <a:endParaRPr lang="en-US" altLang="en-US" sz="1100" dirty="0">
              <a:latin typeface="Arial" panose="020B0604020202020204" pitchFamily="34" charset="0"/>
              <a:cs typeface="Arial" panose="020B0604020202020204" pitchFamily="34" charset="0"/>
            </a:endParaRPr>
          </a:p>
          <a:p>
            <a:pPr algn="l">
              <a:lnSpc>
                <a:spcPct val="100000"/>
              </a:lnSpc>
              <a:spcBef>
                <a:spcPct val="0"/>
              </a:spcBef>
            </a:pPr>
            <a:r>
              <a:rPr lang="en-US" altLang="en-US" sz="1100" dirty="0">
                <a:latin typeface="Arial" panose="020B0604020202020204" pitchFamily="34" charset="0"/>
                <a:cs typeface="Arial" panose="020B0604020202020204" pitchFamily="34" charset="0"/>
              </a:rPr>
              <a:t>Trainer to debrief using the below and </a:t>
            </a:r>
            <a:r>
              <a:rPr lang="en-GB" altLang="en-US" sz="1100" b="1" dirty="0">
                <a:solidFill>
                  <a:srgbClr val="FF0000"/>
                </a:solidFill>
                <a:latin typeface="Arial" panose="020B0604020202020204" pitchFamily="34" charset="0"/>
                <a:cs typeface="Arial" panose="020B0604020202020204" pitchFamily="34" charset="0"/>
              </a:rPr>
              <a:t>Recognising Warning Signs of CSE - Trainer Notes</a:t>
            </a:r>
            <a:endParaRPr lang="en-US" altLang="en-US" sz="1100" b="1" dirty="0">
              <a:solidFill>
                <a:srgbClr val="FF0000"/>
              </a:solidFill>
              <a:latin typeface="Arial" panose="020B0604020202020204" pitchFamily="34" charset="0"/>
              <a:cs typeface="Arial" panose="020B0604020202020204" pitchFamily="34" charset="0"/>
            </a:endParaRPr>
          </a:p>
          <a:p>
            <a:pPr algn="l">
              <a:lnSpc>
                <a:spcPct val="100000"/>
              </a:lnSpc>
            </a:pPr>
            <a:endParaRPr lang="en-GB" altLang="en-US" sz="1100" b="1" dirty="0">
              <a:solidFill>
                <a:srgbClr val="FF0000"/>
              </a:solidFill>
              <a:latin typeface="Arial" panose="020B0604020202020204" pitchFamily="34" charset="0"/>
              <a:cs typeface="Arial" panose="020B0604020202020204" pitchFamily="34" charset="0"/>
            </a:endParaRPr>
          </a:p>
          <a:p>
            <a:pPr algn="l">
              <a:lnSpc>
                <a:spcPct val="100000"/>
              </a:lnSpc>
            </a:pPr>
            <a:r>
              <a:rPr lang="en-GB" altLang="en-US" sz="1100" b="1" dirty="0">
                <a:solidFill>
                  <a:srgbClr val="0000FF"/>
                </a:solidFill>
                <a:latin typeface="Arial" panose="020B0604020202020204" pitchFamily="34" charset="0"/>
                <a:cs typeface="Arial" panose="020B0604020202020204" pitchFamily="34" charset="0"/>
              </a:rPr>
              <a:t>Signs and behaviour generally seen in children who are already being sexually exploited - The first 3 have been identified by CEOP as the most common risk indicators:</a:t>
            </a:r>
          </a:p>
          <a:p>
            <a:pPr algn="l">
              <a:lnSpc>
                <a:spcPct val="100000"/>
              </a:lnSpc>
              <a:spcBef>
                <a:spcPct val="0"/>
              </a:spcBef>
            </a:pPr>
            <a:r>
              <a:rPr lang="en-GB" altLang="en-US" sz="1100" b="1" dirty="0">
                <a:latin typeface="Arial" panose="020B0604020202020204" pitchFamily="34" charset="0"/>
                <a:cs typeface="Arial" panose="020B0604020202020204" pitchFamily="34" charset="0"/>
              </a:rPr>
              <a:t>Repeatedly missing from home/care/school.</a:t>
            </a:r>
          </a:p>
          <a:p>
            <a:pPr algn="l">
              <a:lnSpc>
                <a:spcPct val="100000"/>
              </a:lnSpc>
              <a:spcBef>
                <a:spcPct val="0"/>
              </a:spcBef>
            </a:pPr>
            <a:r>
              <a:rPr lang="en-GB" altLang="en-US" sz="1100" b="1" dirty="0">
                <a:latin typeface="Arial" panose="020B0604020202020204" pitchFamily="34" charset="0"/>
                <a:cs typeface="Arial" panose="020B0604020202020204" pitchFamily="34" charset="0"/>
              </a:rPr>
              <a:t>Estranged from their family/friends.</a:t>
            </a:r>
          </a:p>
          <a:p>
            <a:pPr algn="l">
              <a:lnSpc>
                <a:spcPct val="100000"/>
              </a:lnSpc>
              <a:spcBef>
                <a:spcPct val="0"/>
              </a:spcBef>
            </a:pPr>
            <a:r>
              <a:rPr lang="en-GB" altLang="en-US" sz="1100" b="1" dirty="0">
                <a:latin typeface="Arial" panose="020B0604020202020204" pitchFamily="34" charset="0"/>
                <a:cs typeface="Arial" panose="020B0604020202020204" pitchFamily="34" charset="0"/>
              </a:rPr>
              <a:t>Associating with older people. </a:t>
            </a:r>
          </a:p>
          <a:p>
            <a:pPr algn="l">
              <a:lnSpc>
                <a:spcPct val="100000"/>
              </a:lnSpc>
              <a:spcBef>
                <a:spcPct val="0"/>
              </a:spcBef>
            </a:pPr>
            <a:r>
              <a:rPr lang="en-GB" altLang="en-US" sz="1100" dirty="0">
                <a:latin typeface="Arial" panose="020B0604020202020204" pitchFamily="34" charset="0"/>
                <a:cs typeface="Arial" panose="020B0604020202020204" pitchFamily="34" charset="0"/>
              </a:rPr>
              <a:t>Physical injuries.</a:t>
            </a:r>
          </a:p>
          <a:p>
            <a:pPr algn="l">
              <a:lnSpc>
                <a:spcPct val="100000"/>
              </a:lnSpc>
              <a:spcBef>
                <a:spcPct val="0"/>
              </a:spcBef>
            </a:pPr>
            <a:r>
              <a:rPr lang="en-GB" altLang="en-US" sz="1100" dirty="0">
                <a:latin typeface="Arial" panose="020B0604020202020204" pitchFamily="34" charset="0"/>
                <a:cs typeface="Arial" panose="020B0604020202020204" pitchFamily="34" charset="0"/>
              </a:rPr>
              <a:t>Alcohol/Drug misuse.</a:t>
            </a:r>
          </a:p>
          <a:p>
            <a:pPr algn="l">
              <a:lnSpc>
                <a:spcPct val="100000"/>
              </a:lnSpc>
              <a:spcBef>
                <a:spcPct val="0"/>
              </a:spcBef>
            </a:pPr>
            <a:r>
              <a:rPr lang="en-GB" altLang="en-US" sz="1100" dirty="0">
                <a:latin typeface="Arial" panose="020B0604020202020204" pitchFamily="34" charset="0"/>
                <a:cs typeface="Arial" panose="020B0604020202020204" pitchFamily="34" charset="0"/>
              </a:rPr>
              <a:t>Involvement in offending.</a:t>
            </a:r>
          </a:p>
          <a:p>
            <a:pPr algn="l">
              <a:lnSpc>
                <a:spcPct val="100000"/>
              </a:lnSpc>
              <a:spcBef>
                <a:spcPct val="0"/>
              </a:spcBef>
            </a:pPr>
            <a:r>
              <a:rPr lang="en-GB" altLang="en-US" sz="1100" dirty="0">
                <a:latin typeface="Arial" panose="020B0604020202020204" pitchFamily="34" charset="0"/>
                <a:cs typeface="Arial" panose="020B0604020202020204" pitchFamily="34" charset="0"/>
              </a:rPr>
              <a:t>Repeat sexually-transmitted infections, pregnancy and terminations.</a:t>
            </a:r>
          </a:p>
          <a:p>
            <a:pPr algn="l">
              <a:lnSpc>
                <a:spcPct val="100000"/>
              </a:lnSpc>
              <a:spcBef>
                <a:spcPct val="0"/>
              </a:spcBef>
            </a:pPr>
            <a:r>
              <a:rPr lang="en-GB" altLang="en-US" sz="1100" dirty="0">
                <a:latin typeface="Arial" panose="020B0604020202020204" pitchFamily="34" charset="0"/>
                <a:cs typeface="Arial" panose="020B0604020202020204" pitchFamily="34" charset="0"/>
              </a:rPr>
              <a:t>Change in physical appearance.</a:t>
            </a:r>
          </a:p>
          <a:p>
            <a:pPr algn="l">
              <a:lnSpc>
                <a:spcPct val="100000"/>
              </a:lnSpc>
              <a:spcBef>
                <a:spcPct val="0"/>
              </a:spcBef>
            </a:pPr>
            <a:endParaRPr lang="en-GB" altLang="en-US" sz="1100" dirty="0">
              <a:latin typeface="Arial" panose="020B0604020202020204" pitchFamily="34" charset="0"/>
              <a:cs typeface="Arial" panose="020B0604020202020204" pitchFamily="34" charset="0"/>
            </a:endParaRPr>
          </a:p>
          <a:p>
            <a:pPr algn="l">
              <a:lnSpc>
                <a:spcPct val="100000"/>
              </a:lnSpc>
              <a:spcBef>
                <a:spcPct val="0"/>
              </a:spcBef>
            </a:pPr>
            <a:r>
              <a:rPr lang="en-GB" altLang="en-US" sz="1100" dirty="0">
                <a:latin typeface="Arial" panose="020B0604020202020204" pitchFamily="34" charset="0"/>
                <a:cs typeface="Arial" panose="020B0604020202020204" pitchFamily="34" charset="0"/>
              </a:rPr>
              <a:t>Evidence of sexual bullying and/or vulnerability through the internet and/or social networking sites.</a:t>
            </a:r>
          </a:p>
          <a:p>
            <a:pPr algn="l">
              <a:lnSpc>
                <a:spcPct val="100000"/>
              </a:lnSpc>
              <a:spcBef>
                <a:spcPct val="0"/>
              </a:spcBef>
            </a:pPr>
            <a:r>
              <a:rPr lang="en-GB" altLang="en-US" sz="1100" dirty="0">
                <a:latin typeface="Arial" panose="020B0604020202020204" pitchFamily="34" charset="0"/>
                <a:cs typeface="Arial" panose="020B0604020202020204" pitchFamily="34" charset="0"/>
              </a:rPr>
              <a:t>Receipt of gifts from unknown sources.</a:t>
            </a:r>
          </a:p>
          <a:p>
            <a:pPr algn="l">
              <a:lnSpc>
                <a:spcPct val="100000"/>
              </a:lnSpc>
              <a:spcBef>
                <a:spcPct val="0"/>
              </a:spcBef>
            </a:pPr>
            <a:r>
              <a:rPr lang="en-GB" altLang="en-US" sz="1100" dirty="0">
                <a:latin typeface="Arial" panose="020B0604020202020204" pitchFamily="34" charset="0"/>
                <a:cs typeface="Arial" panose="020B0604020202020204" pitchFamily="34" charset="0"/>
              </a:rPr>
              <a:t>Recruiting others into exploitative situations.</a:t>
            </a:r>
          </a:p>
          <a:p>
            <a:pPr algn="l">
              <a:lnSpc>
                <a:spcPct val="100000"/>
              </a:lnSpc>
              <a:spcBef>
                <a:spcPct val="0"/>
              </a:spcBef>
            </a:pPr>
            <a:r>
              <a:rPr lang="en-GB" altLang="en-US" sz="1100" dirty="0">
                <a:latin typeface="Arial" panose="020B0604020202020204" pitchFamily="34" charset="0"/>
                <a:cs typeface="Arial" panose="020B0604020202020204" pitchFamily="34" charset="0"/>
              </a:rPr>
              <a:t>Mental Health issues (</a:t>
            </a:r>
            <a:r>
              <a:rPr lang="en-GB" altLang="en-US" sz="1100" dirty="0" err="1">
                <a:latin typeface="Arial" panose="020B0604020202020204" pitchFamily="34" charset="0"/>
                <a:cs typeface="Arial" panose="020B0604020202020204" pitchFamily="34" charset="0"/>
              </a:rPr>
              <a:t>inc.</a:t>
            </a:r>
            <a:r>
              <a:rPr lang="en-GB" altLang="en-US" sz="1100" dirty="0">
                <a:latin typeface="Arial" panose="020B0604020202020204" pitchFamily="34" charset="0"/>
                <a:cs typeface="Arial" panose="020B0604020202020204" pitchFamily="34" charset="0"/>
              </a:rPr>
              <a:t> Self-harm).</a:t>
            </a:r>
          </a:p>
          <a:p>
            <a:pPr algn="l">
              <a:lnSpc>
                <a:spcPct val="100000"/>
              </a:lnSpc>
              <a:spcBef>
                <a:spcPct val="0"/>
              </a:spcBef>
            </a:pPr>
            <a:r>
              <a:rPr lang="en-GB" altLang="en-US" sz="1100" dirty="0">
                <a:latin typeface="Arial" panose="020B0604020202020204" pitchFamily="34" charset="0"/>
                <a:cs typeface="Arial" panose="020B0604020202020204" pitchFamily="34" charset="0"/>
              </a:rPr>
              <a:t>Thoughts of, or attempts at, suicide.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altLang="en-US" sz="1100" b="1" baseline="0" dirty="0">
              <a:latin typeface="Arial" panose="020B0604020202020204" pitchFamily="34" charset="0"/>
              <a:ea typeface="ＭＳ Ｐゴシック" panose="020B0600070205080204" pitchFamily="34" charset="-128"/>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altLang="en-US" sz="1100" dirty="0">
              <a:latin typeface="Arial" panose="020B0604020202020204" pitchFamily="34" charset="0"/>
              <a:ea typeface="ＭＳ Ｐゴシック" panose="020B0600070205080204" pitchFamily="34" charset="-128"/>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sz="1100" dirty="0">
                <a:latin typeface="Arial" panose="020B0604020202020204" pitchFamily="34" charset="0"/>
                <a:ea typeface="ＭＳ Ｐゴシック" panose="020B0600070205080204" pitchFamily="34" charset="-128"/>
                <a:cs typeface="Arial" panose="020B0604020202020204" pitchFamily="34" charset="0"/>
              </a:rPr>
              <a:t>Perpetrators are likely to target those whose wellbeing may attract less attention and those they have the highest chance of isolating and then controlling, e.g. children who are looked after or even children with Special Educational Needs. </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16</a:t>
            </a:fld>
            <a:endParaRPr lang="en-GB"/>
          </a:p>
        </p:txBody>
      </p:sp>
    </p:spTree>
    <p:extLst>
      <p:ext uri="{BB962C8B-B14F-4D97-AF65-F5344CB8AC3E}">
        <p14:creationId xmlns:p14="http://schemas.microsoft.com/office/powerpoint/2010/main" val="165820781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sz="1100" dirty="0">
                <a:latin typeface="Arial" panose="020B0604020202020204" pitchFamily="34" charset="0"/>
                <a:ea typeface="ＭＳ Ｐゴシック" panose="020B0600070205080204" pitchFamily="34" charset="-128"/>
              </a:rPr>
              <a:t>All of us who have had involvement with teenagers will be aware of obvious changes in their personalities; as they develop and grow their need to detach themselves from their parents/carers adult role models is a natural progression which they cannot avoid. </a:t>
            </a:r>
          </a:p>
          <a:p>
            <a:endParaRPr lang="en-GB" altLang="en-US" sz="1100" dirty="0">
              <a:latin typeface="Arial" panose="020B0604020202020204" pitchFamily="34" charset="0"/>
              <a:ea typeface="ＭＳ Ｐゴシック" panose="020B0600070205080204" pitchFamily="34" charset="-128"/>
            </a:endParaRPr>
          </a:p>
          <a:p>
            <a:r>
              <a:rPr lang="en-GB" altLang="en-US" sz="1100" dirty="0">
                <a:latin typeface="Arial" panose="020B0604020202020204" pitchFamily="34" charset="0"/>
                <a:ea typeface="ＭＳ Ｐゴシック" panose="020B0600070205080204" pitchFamily="34" charset="-128"/>
              </a:rPr>
              <a:t>This however leaves them vulnerable to exploitation.   </a:t>
            </a:r>
          </a:p>
          <a:p>
            <a:endParaRPr lang="en-GB" altLang="en-US" sz="1100" dirty="0">
              <a:latin typeface="Arial" panose="020B0604020202020204" pitchFamily="34" charset="0"/>
              <a:ea typeface="ＭＳ Ｐゴシック" panose="020B0600070205080204" pitchFamily="34" charset="-128"/>
            </a:endParaRPr>
          </a:p>
          <a:p>
            <a:r>
              <a:rPr lang="en-GB" altLang="en-US" sz="1100" dirty="0">
                <a:latin typeface="Arial" panose="020B0604020202020204" pitchFamily="34" charset="0"/>
                <a:ea typeface="ＭＳ Ｐゴシック" panose="020B0600070205080204" pitchFamily="34" charset="-128"/>
              </a:rPr>
              <a:t>Risks: very protective parents placing unrealistic restrictions on their children, this makes them secretive and rebellious.</a:t>
            </a:r>
          </a:p>
          <a:p>
            <a:endParaRPr lang="en-GB" altLang="en-US" sz="1100" dirty="0">
              <a:latin typeface="Arial" panose="020B0604020202020204" pitchFamily="34" charset="0"/>
              <a:ea typeface="ＭＳ Ｐゴシック" panose="020B0600070205080204" pitchFamily="34" charset="-128"/>
            </a:endParaRPr>
          </a:p>
          <a:p>
            <a:r>
              <a:rPr lang="en-GB" altLang="en-US" sz="1100" dirty="0">
                <a:latin typeface="Arial" panose="020B0604020202020204" pitchFamily="34" charset="0"/>
                <a:ea typeface="ＭＳ Ｐゴシック" panose="020B0600070205080204" pitchFamily="34" charset="-128"/>
              </a:rPr>
              <a:t>Lesbian and Gay children who are struggling with their sexuality they are unable to speak to their friends or parents and therefore turn to social media making them very vulnerable.  Their behaviour is also very secretive.</a:t>
            </a:r>
          </a:p>
          <a:p>
            <a:endParaRPr lang="en-GB" altLang="en-US" sz="1100" dirty="0">
              <a:latin typeface="Arial" panose="020B0604020202020204" pitchFamily="34" charset="0"/>
              <a:ea typeface="ＭＳ Ｐゴシック" panose="020B0600070205080204" pitchFamily="34" charset="-128"/>
            </a:endParaRPr>
          </a:p>
          <a:p>
            <a:r>
              <a:rPr lang="en-GB" altLang="en-US" sz="1100" dirty="0">
                <a:latin typeface="Arial" panose="020B0604020202020204" pitchFamily="34" charset="0"/>
                <a:ea typeface="ＭＳ Ｐゴシック" panose="020B0600070205080204" pitchFamily="34" charset="-128"/>
              </a:rPr>
              <a:t>Children who don’t have attachments need to be attached , their needs have not been met and therefore they look elsewhere for those needs to be met.  This is when the Sex Offender steps in.  </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17</a:t>
            </a:fld>
            <a:endParaRPr lang="en-GB"/>
          </a:p>
        </p:txBody>
      </p:sp>
    </p:spTree>
    <p:extLst>
      <p:ext uri="{BB962C8B-B14F-4D97-AF65-F5344CB8AC3E}">
        <p14:creationId xmlns:p14="http://schemas.microsoft.com/office/powerpoint/2010/main" val="169950029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Tx/>
              <a:buNone/>
            </a:pPr>
            <a:r>
              <a:rPr lang="en-GB" altLang="en-US" sz="1100" b="1" dirty="0">
                <a:latin typeface="Arial" panose="020B0604020202020204" pitchFamily="34" charset="0"/>
                <a:ea typeface="ＭＳ Ｐゴシック" panose="020B0600070205080204" pitchFamily="34" charset="-128"/>
              </a:rPr>
              <a:t>QTS – what grooming methods do you think perpetrators of CSE will use?</a:t>
            </a:r>
          </a:p>
          <a:p>
            <a:pPr>
              <a:buFontTx/>
              <a:buNone/>
            </a:pPr>
            <a:endParaRPr lang="en-GB" altLang="en-US" sz="1100" b="1" dirty="0">
              <a:latin typeface="Arial" panose="020B0604020202020204" pitchFamily="34" charset="0"/>
              <a:ea typeface="ＭＳ Ｐゴシック" panose="020B0600070205080204" pitchFamily="34" charset="-128"/>
            </a:endParaRPr>
          </a:p>
          <a:p>
            <a:pPr>
              <a:buFontTx/>
              <a:buNone/>
            </a:pPr>
            <a:r>
              <a:rPr lang="en-GB" altLang="en-US" sz="1100" b="1" dirty="0">
                <a:latin typeface="Arial" panose="020B0604020202020204" pitchFamily="34" charset="0"/>
                <a:ea typeface="ＭＳ Ｐゴシック" panose="020B0600070205080204" pitchFamily="34" charset="-128"/>
              </a:rPr>
              <a:t>If conducting searches- consider multiple phones in their possession. A number of victims have been identified as having been given phones by their perpetrators.   </a:t>
            </a:r>
          </a:p>
          <a:p>
            <a:pPr>
              <a:buFontTx/>
              <a:buChar char="•"/>
            </a:pPr>
            <a:endParaRPr lang="en-GB" altLang="en-US" sz="1100" dirty="0">
              <a:latin typeface="Arial" panose="020B0604020202020204" pitchFamily="34" charset="0"/>
              <a:ea typeface="ＭＳ Ｐゴシック" panose="020B0600070205080204" pitchFamily="34" charset="-128"/>
            </a:endParaRPr>
          </a:p>
          <a:p>
            <a:pPr>
              <a:buFontTx/>
              <a:buChar char="•"/>
            </a:pPr>
            <a:r>
              <a:rPr lang="en-GB" altLang="en-US" sz="1100" dirty="0">
                <a:latin typeface="Arial" panose="020B0604020202020204" pitchFamily="34" charset="0"/>
                <a:ea typeface="ＭＳ Ｐゴシック" panose="020B0600070205080204" pitchFamily="34" charset="-128"/>
              </a:rPr>
              <a:t>The perpetrator will step in and meet their needs.</a:t>
            </a:r>
          </a:p>
          <a:p>
            <a:pPr>
              <a:buFontTx/>
              <a:buChar char="•"/>
            </a:pPr>
            <a:r>
              <a:rPr lang="en-GB" altLang="en-US" sz="1100" dirty="0">
                <a:latin typeface="Arial" panose="020B0604020202020204" pitchFamily="34" charset="0"/>
                <a:ea typeface="ＭＳ Ｐゴシック" panose="020B0600070205080204" pitchFamily="34" charset="-128"/>
              </a:rPr>
              <a:t>Police will investigate inform the child that they will arrest the perpetrator and take him/her to court.</a:t>
            </a:r>
          </a:p>
          <a:p>
            <a:pPr>
              <a:buFontTx/>
              <a:buChar char="•"/>
            </a:pPr>
            <a:r>
              <a:rPr lang="en-GB" altLang="en-US" sz="1100" dirty="0">
                <a:latin typeface="Arial" panose="020B0604020202020204" pitchFamily="34" charset="0"/>
                <a:ea typeface="ＭＳ Ｐゴシック" panose="020B0600070205080204" pitchFamily="34" charset="-128"/>
              </a:rPr>
              <a:t> Child will clam up as any attention/attachment is better than nothing. </a:t>
            </a:r>
          </a:p>
          <a:p>
            <a:pPr>
              <a:buFontTx/>
              <a:buChar char="•"/>
            </a:pPr>
            <a:r>
              <a:rPr lang="en-GB" altLang="en-US" sz="1100" dirty="0">
                <a:latin typeface="Arial" panose="020B0604020202020204" pitchFamily="34" charset="0"/>
                <a:ea typeface="ＭＳ Ｐゴシック" panose="020B0600070205080204" pitchFamily="34" charset="-128"/>
              </a:rPr>
              <a:t>It may be bad it may hurt but it is better than nothing </a:t>
            </a:r>
          </a:p>
          <a:p>
            <a:pPr>
              <a:buFontTx/>
              <a:buChar char="•"/>
            </a:pPr>
            <a:r>
              <a:rPr lang="en-GB" altLang="en-US" sz="1100" dirty="0">
                <a:latin typeface="Arial" panose="020B0604020202020204" pitchFamily="34" charset="0"/>
                <a:ea typeface="ＭＳ Ｐゴシック" panose="020B0600070205080204" pitchFamily="34" charset="-128"/>
              </a:rPr>
              <a:t>Multi Agency approach required need to provide alternative attachments.</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18</a:t>
            </a:fld>
            <a:endParaRPr lang="en-GB"/>
          </a:p>
        </p:txBody>
      </p:sp>
    </p:spTree>
    <p:extLst>
      <p:ext uri="{BB962C8B-B14F-4D97-AF65-F5344CB8AC3E}">
        <p14:creationId xmlns:p14="http://schemas.microsoft.com/office/powerpoint/2010/main" val="329110293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altLang="en-US" sz="1100" dirty="0">
                <a:latin typeface="Arial" panose="020B0604020202020204" pitchFamily="34" charset="0"/>
              </a:rPr>
              <a:t>Chapman was a High Risk Registered Sex Offender. He was first investigated at the age of 15 and 4 years later he received a prison sentence for raping two prostitutes at knifepoint.</a:t>
            </a:r>
            <a:r>
              <a:rPr lang="en-GB" altLang="en-US" sz="1100" baseline="0" dirty="0">
                <a:latin typeface="Arial" panose="020B0604020202020204" pitchFamily="34" charset="0"/>
              </a:rPr>
              <a:t> He was released in 2001. The following year Cheshire police questioned him over the rape and kidnap of a prostitute in </a:t>
            </a:r>
            <a:r>
              <a:rPr lang="en-GB" altLang="en-US" sz="1100" baseline="0" dirty="0" err="1">
                <a:latin typeface="Arial" panose="020B0604020202020204" pitchFamily="34" charset="0"/>
              </a:rPr>
              <a:t>Ellsemere</a:t>
            </a:r>
            <a:r>
              <a:rPr lang="en-GB" altLang="en-US" sz="1100" baseline="0" dirty="0">
                <a:latin typeface="Arial" panose="020B0604020202020204" pitchFamily="34" charset="0"/>
              </a:rPr>
              <a:t> Port. The case was discontinued.</a:t>
            </a:r>
            <a:endParaRPr lang="en-GB" altLang="en-US" sz="1100" dirty="0">
              <a:latin typeface="Arial" panose="020B0604020202020204" pitchFamily="34" charset="0"/>
            </a:endParaRPr>
          </a:p>
          <a:p>
            <a:pPr algn="l"/>
            <a:endParaRPr lang="en-GB" altLang="en-US" sz="1100" dirty="0">
              <a:latin typeface="Arial" panose="020B0604020202020204" pitchFamily="34" charset="0"/>
            </a:endParaRPr>
          </a:p>
          <a:p>
            <a:pPr algn="l"/>
            <a:r>
              <a:rPr lang="en-GB" altLang="en-US" sz="1100" dirty="0">
                <a:latin typeface="Arial" panose="020B0604020202020204" pitchFamily="34" charset="0"/>
              </a:rPr>
              <a:t>He went missing from his home Force area but no enquiries were made to trace him, nor was he circulated.  </a:t>
            </a:r>
          </a:p>
          <a:p>
            <a:pPr algn="l"/>
            <a:endParaRPr lang="en-GB" altLang="en-US" sz="1100" dirty="0">
              <a:latin typeface="Arial" panose="020B0604020202020204" pitchFamily="34" charset="0"/>
            </a:endParaRPr>
          </a:p>
          <a:p>
            <a:pPr algn="l"/>
            <a:r>
              <a:rPr lang="en-GB" altLang="en-US" sz="1100" dirty="0">
                <a:latin typeface="Arial" panose="020B0604020202020204" pitchFamily="34" charset="0"/>
              </a:rPr>
              <a:t>Chapman used a fake</a:t>
            </a:r>
            <a:r>
              <a:rPr lang="en-GB" altLang="en-US" sz="1100" baseline="0" dirty="0">
                <a:latin typeface="Arial" panose="020B0604020202020204" pitchFamily="34" charset="0"/>
              </a:rPr>
              <a:t> Facebook profile impersonating a teenage boy to befriend 17 year old Ashleigh who suffered from low-esteem.. </a:t>
            </a:r>
            <a:r>
              <a:rPr lang="en-GB" altLang="en-US" sz="1100" dirty="0">
                <a:latin typeface="Arial" panose="020B0604020202020204" pitchFamily="34" charset="0"/>
              </a:rPr>
              <a:t>On the day Chapman had arranged to meet Ashleigh he texted her to say that he wasn’t able to get to the place they had arranged but that “his father” would pick her up.</a:t>
            </a:r>
          </a:p>
          <a:p>
            <a:pPr algn="l"/>
            <a:r>
              <a:rPr lang="en-GB" altLang="en-US" sz="1100" dirty="0">
                <a:latin typeface="Arial" panose="020B0604020202020204" pitchFamily="34" charset="0"/>
              </a:rPr>
              <a:t>Ashleigh willingly got into the car with Chapman.</a:t>
            </a:r>
          </a:p>
          <a:p>
            <a:pPr algn="l"/>
            <a:endParaRPr lang="en-GB" altLang="en-US" sz="1100" dirty="0">
              <a:latin typeface="Arial" panose="020B0604020202020204" pitchFamily="34" charset="0"/>
            </a:endParaRPr>
          </a:p>
          <a:p>
            <a:pPr algn="l"/>
            <a:r>
              <a:rPr lang="en-GB" altLang="en-US" sz="1100" dirty="0">
                <a:latin typeface="Arial" panose="020B0604020202020204" pitchFamily="34" charset="0"/>
              </a:rPr>
              <a:t>He kidnapped, raped and murdered her and dumped her body in a field. Her arms were bound and tape was put over her face suffocating her to death.</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19</a:t>
            </a:fld>
            <a:endParaRPr lang="en-GB"/>
          </a:p>
        </p:txBody>
      </p:sp>
    </p:spTree>
    <p:extLst>
      <p:ext uri="{BB962C8B-B14F-4D97-AF65-F5344CB8AC3E}">
        <p14:creationId xmlns:p14="http://schemas.microsoft.com/office/powerpoint/2010/main" val="87082884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0000"/>
              </a:lnSpc>
            </a:pPr>
            <a:r>
              <a:rPr lang="en-GB" altLang="en-US" sz="1100" b="1" dirty="0">
                <a:latin typeface="Arial" panose="020B0604020202020204" pitchFamily="34" charset="0"/>
                <a:ea typeface="ＭＳ Ｐゴシック" panose="020B0600070205080204" pitchFamily="34" charset="-128"/>
              </a:rPr>
              <a:t>Grooming</a:t>
            </a:r>
            <a:r>
              <a:rPr lang="en-GB" altLang="en-US" sz="1100" dirty="0">
                <a:latin typeface="Arial" panose="020B0604020202020204" pitchFamily="34" charset="0"/>
                <a:ea typeface="ＭＳ Ｐゴシック" panose="020B0600070205080204" pitchFamily="34" charset="-128"/>
              </a:rPr>
              <a:t> is a process whereby a child is wooed and courted by an older “boyfriend” initially through constant attention and affection, later developing into more coercive and often violent behaviour. A key part of the process is that the victim becomes isolated from friends and family and other important relationships.</a:t>
            </a:r>
          </a:p>
          <a:p>
            <a:pPr>
              <a:lnSpc>
                <a:spcPct val="100000"/>
              </a:lnSpc>
            </a:pPr>
            <a:endParaRPr lang="en-GB" altLang="en-US" sz="1100" dirty="0">
              <a:latin typeface="Arial" panose="020B0604020202020204" pitchFamily="34" charset="0"/>
              <a:ea typeface="ＭＳ Ｐゴシック" panose="020B0600070205080204" pitchFamily="34" charset="-128"/>
            </a:endParaRPr>
          </a:p>
          <a:p>
            <a:pPr>
              <a:lnSpc>
                <a:spcPct val="100000"/>
              </a:lnSpc>
            </a:pPr>
            <a:r>
              <a:rPr lang="en-GB" altLang="en-US" sz="1100" dirty="0">
                <a:latin typeface="Arial" panose="020B0604020202020204" pitchFamily="34" charset="0"/>
                <a:ea typeface="ＭＳ Ｐゴシック" panose="020B0600070205080204" pitchFamily="34" charset="-128"/>
              </a:rPr>
              <a:t>Grooming using social media/network sites is on the increase.</a:t>
            </a:r>
          </a:p>
          <a:p>
            <a:pPr>
              <a:lnSpc>
                <a:spcPct val="100000"/>
              </a:lnSpc>
            </a:pPr>
            <a:endParaRPr lang="en-GB" altLang="en-US" sz="1100" dirty="0">
              <a:latin typeface="Arial" panose="020B0604020202020204" pitchFamily="34" charset="0"/>
              <a:ea typeface="ＭＳ Ｐゴシック" panose="020B0600070205080204" pitchFamily="34" charset="-128"/>
            </a:endParaRPr>
          </a:p>
          <a:p>
            <a:pPr>
              <a:lnSpc>
                <a:spcPct val="100000"/>
              </a:lnSpc>
            </a:pPr>
            <a:r>
              <a:rPr lang="en-GB" altLang="en-US" sz="1100" dirty="0">
                <a:latin typeface="Arial" panose="020B0604020202020204" pitchFamily="34" charset="0"/>
                <a:ea typeface="ＭＳ Ｐゴシック" panose="020B0600070205080204" pitchFamily="34" charset="-128"/>
              </a:rPr>
              <a:t>The grooming process usually starts with kindness, friendship and gifts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altLang="en-US" sz="1100" b="1" dirty="0">
              <a:latin typeface="Arial" panose="020B0604020202020204" pitchFamily="34" charset="0"/>
              <a:ea typeface="ＭＳ Ｐゴシック" panose="020B0600070205080204" pitchFamily="34" charset="-128"/>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sz="1100" b="0" dirty="0">
                <a:latin typeface="Arial" panose="020B0604020202020204" pitchFamily="34" charset="0"/>
                <a:ea typeface="ＭＳ Ｐゴシック" panose="020B0600070205080204" pitchFamily="34" charset="-128"/>
              </a:rPr>
              <a:t>Grooming has now been amended to one contact. </a:t>
            </a:r>
          </a:p>
          <a:p>
            <a:pPr algn="l">
              <a:lnSpc>
                <a:spcPct val="100000"/>
              </a:lnSpc>
            </a:pPr>
            <a:endParaRPr lang="en-GB" altLang="en-US" sz="1100" dirty="0">
              <a:latin typeface="Arial" panose="020B0604020202020204" pitchFamily="34" charset="0"/>
              <a:ea typeface="ＭＳ Ｐゴシック" panose="020B0600070205080204" pitchFamily="34" charset="-128"/>
            </a:endParaRPr>
          </a:p>
          <a:p>
            <a:pPr algn="l">
              <a:lnSpc>
                <a:spcPct val="100000"/>
              </a:lnSpc>
              <a:spcBef>
                <a:spcPct val="0"/>
              </a:spcBef>
            </a:pPr>
            <a:r>
              <a:rPr lang="en-GB" altLang="en-US" sz="1100" b="1" dirty="0">
                <a:latin typeface="Arial" panose="020B0604020202020204" pitchFamily="34" charset="0"/>
              </a:rPr>
              <a:t>Control </a:t>
            </a:r>
          </a:p>
          <a:p>
            <a:pPr algn="l">
              <a:lnSpc>
                <a:spcPct val="100000"/>
              </a:lnSpc>
              <a:spcBef>
                <a:spcPct val="0"/>
              </a:spcBef>
            </a:pPr>
            <a:r>
              <a:rPr lang="en-GB" altLang="en-US" sz="1100" dirty="0">
                <a:latin typeface="Arial" panose="020B0604020202020204" pitchFamily="34" charset="0"/>
              </a:rPr>
              <a:t>The perpetrator now begins to control all aspects of the victim’s life. Where they go, who they see, what they wear etc.  </a:t>
            </a:r>
          </a:p>
          <a:p>
            <a:pPr algn="l">
              <a:lnSpc>
                <a:spcPct val="100000"/>
              </a:lnSpc>
              <a:spcBef>
                <a:spcPct val="0"/>
              </a:spcBef>
            </a:pPr>
            <a:endParaRPr lang="en-GB" altLang="en-US" sz="1100" dirty="0">
              <a:latin typeface="Arial" panose="020B0604020202020204" pitchFamily="34" charset="0"/>
            </a:endParaRPr>
          </a:p>
          <a:p>
            <a:pPr algn="l">
              <a:lnSpc>
                <a:spcPct val="100000"/>
              </a:lnSpc>
              <a:spcBef>
                <a:spcPct val="0"/>
              </a:spcBef>
            </a:pPr>
            <a:r>
              <a:rPr lang="en-GB" altLang="en-US" sz="1100" dirty="0">
                <a:latin typeface="Arial" panose="020B0604020202020204" pitchFamily="34" charset="0"/>
              </a:rPr>
              <a:t>The victim often becomes frightened but, similar to other victims of abuse, may believe that it is their own fault and feels guilty.  </a:t>
            </a:r>
          </a:p>
          <a:p>
            <a:pPr algn="l">
              <a:lnSpc>
                <a:spcPct val="100000"/>
              </a:lnSpc>
              <a:spcBef>
                <a:spcPct val="0"/>
              </a:spcBef>
            </a:pPr>
            <a:endParaRPr lang="en-GB" altLang="en-US" sz="1100" dirty="0">
              <a:latin typeface="Arial" panose="020B0604020202020204" pitchFamily="34" charset="0"/>
            </a:endParaRPr>
          </a:p>
          <a:p>
            <a:pPr algn="l">
              <a:lnSpc>
                <a:spcPct val="100000"/>
              </a:lnSpc>
              <a:spcBef>
                <a:spcPct val="0"/>
              </a:spcBef>
            </a:pPr>
            <a:r>
              <a:rPr lang="en-GB" altLang="en-US" sz="1100" dirty="0">
                <a:latin typeface="Arial" panose="020B0604020202020204" pitchFamily="34" charset="0"/>
              </a:rPr>
              <a:t>The perpetrator may grant small “indulgences,” such as soft drugs and alcohol which aid in reducing resistance.</a:t>
            </a:r>
          </a:p>
          <a:p>
            <a:pPr algn="l">
              <a:lnSpc>
                <a:spcPct val="100000"/>
              </a:lnSpc>
              <a:spcBef>
                <a:spcPct val="0"/>
              </a:spcBef>
            </a:pPr>
            <a:endParaRPr lang="en-GB" altLang="en-US" sz="1100" dirty="0">
              <a:latin typeface="Arial" panose="020B0604020202020204" pitchFamily="34" charset="0"/>
            </a:endParaRPr>
          </a:p>
          <a:p>
            <a:pPr algn="l">
              <a:lnSpc>
                <a:spcPct val="100000"/>
              </a:lnSpc>
              <a:spcBef>
                <a:spcPct val="0"/>
              </a:spcBef>
            </a:pPr>
            <a:r>
              <a:rPr lang="en-GB" altLang="en-US" sz="1100" dirty="0">
                <a:latin typeface="Arial" panose="020B0604020202020204" pitchFamily="34" charset="0"/>
              </a:rPr>
              <a:t>The perpetrator gradually destroys any ties to the victim’s support network - Relinquishing friends and even rejecting family.  </a:t>
            </a:r>
          </a:p>
          <a:p>
            <a:pPr algn="l">
              <a:lnSpc>
                <a:spcPct val="100000"/>
              </a:lnSpc>
              <a:spcBef>
                <a:spcPct val="0"/>
              </a:spcBef>
            </a:pPr>
            <a:endParaRPr lang="en-GB" altLang="en-US" sz="1100" dirty="0">
              <a:latin typeface="Arial" panose="020B0604020202020204" pitchFamily="34" charset="0"/>
            </a:endParaRPr>
          </a:p>
          <a:p>
            <a:pPr algn="l">
              <a:lnSpc>
                <a:spcPct val="100000"/>
              </a:lnSpc>
              <a:spcBef>
                <a:spcPct val="0"/>
              </a:spcBef>
            </a:pPr>
            <a:r>
              <a:rPr lang="en-GB" altLang="en-US" sz="1100" dirty="0">
                <a:latin typeface="Arial" panose="020B0604020202020204" pitchFamily="34" charset="0"/>
              </a:rPr>
              <a:t>The victim may also be physically isolated - Kept in a room or flat.</a:t>
            </a:r>
            <a:endParaRPr lang="en-GB" altLang="en-US" sz="1100" dirty="0">
              <a:latin typeface="Arial" panose="020B0604020202020204" pitchFamily="34" charset="0"/>
              <a:ea typeface="ＭＳ Ｐゴシック" panose="020B0600070205080204" pitchFamily="34" charset="-128"/>
            </a:endParaRPr>
          </a:p>
          <a:p>
            <a:pPr>
              <a:lnSpc>
                <a:spcPct val="100000"/>
              </a:lnSpc>
            </a:pPr>
            <a:endParaRPr lang="en-GB" altLang="en-US" sz="1100" dirty="0">
              <a:latin typeface="Arial" panose="020B0604020202020204" pitchFamily="34" charset="0"/>
              <a:ea typeface="ＭＳ Ｐゴシック" panose="020B0600070205080204" pitchFamily="34" charset="-128"/>
            </a:endParaRPr>
          </a:p>
          <a:p>
            <a:pPr algn="l">
              <a:lnSpc>
                <a:spcPct val="100000"/>
              </a:lnSpc>
            </a:pPr>
            <a:r>
              <a:rPr lang="en-GB" altLang="en-US" sz="1100" b="1" dirty="0">
                <a:latin typeface="Arial" panose="020B0604020202020204" pitchFamily="34" charset="0"/>
                <a:ea typeface="ＭＳ Ｐゴシック" panose="020B0600070205080204" pitchFamily="34" charset="-128"/>
              </a:rPr>
              <a:t>Pursuing</a:t>
            </a:r>
          </a:p>
          <a:p>
            <a:pPr algn="l">
              <a:lnSpc>
                <a:spcPct val="100000"/>
              </a:lnSpc>
            </a:pPr>
            <a:r>
              <a:rPr lang="en-GB" altLang="en-US" sz="1100" dirty="0">
                <a:latin typeface="Arial" panose="020B0604020202020204" pitchFamily="34" charset="0"/>
              </a:rPr>
              <a:t>Should the victim “escape,” the perpetrator will continue to pursue them via phone, text, internet, in person etc. to manipulate them in an attempt to renew the “relationship.” </a:t>
            </a:r>
          </a:p>
          <a:p>
            <a:pPr algn="l">
              <a:lnSpc>
                <a:spcPct val="100000"/>
              </a:lnSpc>
            </a:pPr>
            <a:endParaRPr lang="en-GB" altLang="en-US" sz="1100" dirty="0">
              <a:latin typeface="Arial" panose="020B0604020202020204" pitchFamily="34" charset="0"/>
            </a:endParaRPr>
          </a:p>
          <a:p>
            <a:pPr algn="l">
              <a:lnSpc>
                <a:spcPct val="100000"/>
              </a:lnSpc>
            </a:pPr>
            <a:r>
              <a:rPr lang="en-GB" altLang="en-US" sz="1100" dirty="0">
                <a:latin typeface="Arial" panose="020B0604020202020204" pitchFamily="34" charset="0"/>
              </a:rPr>
              <a:t>The perpetrator will apologise for their behaviour, shower the victim with gifts and attention. </a:t>
            </a:r>
          </a:p>
          <a:p>
            <a:pPr algn="l">
              <a:lnSpc>
                <a:spcPct val="100000"/>
              </a:lnSpc>
            </a:pPr>
            <a:r>
              <a:rPr lang="en-GB" altLang="en-US" sz="1100" dirty="0">
                <a:latin typeface="Arial" panose="020B0604020202020204" pitchFamily="34" charset="0"/>
              </a:rPr>
              <a:t>And/or</a:t>
            </a:r>
          </a:p>
          <a:p>
            <a:pPr algn="l">
              <a:lnSpc>
                <a:spcPct val="100000"/>
              </a:lnSpc>
            </a:pPr>
            <a:r>
              <a:rPr lang="en-GB" altLang="en-US" sz="1100" dirty="0">
                <a:latin typeface="Arial" panose="020B0604020202020204" pitchFamily="34" charset="0"/>
              </a:rPr>
              <a:t>Use guilt, offers of money (which may be the reason for the victim being involved in CSE in the first place), threats or blackmail (distributing embarrassing images on the net, character assassination via Facebook, word-of-mouth etc.). </a:t>
            </a:r>
          </a:p>
          <a:p>
            <a:pPr algn="l">
              <a:lnSpc>
                <a:spcPct val="100000"/>
              </a:lnSpc>
            </a:pPr>
            <a:endParaRPr lang="en-GB" altLang="en-US" sz="1100" dirty="0">
              <a:latin typeface="Arial" panose="020B0604020202020204" pitchFamily="34" charset="0"/>
            </a:endParaRPr>
          </a:p>
          <a:p>
            <a:pPr algn="l">
              <a:lnSpc>
                <a:spcPct val="100000"/>
              </a:lnSpc>
            </a:pPr>
            <a:r>
              <a:rPr lang="en-GB" altLang="en-US" sz="1100" dirty="0">
                <a:latin typeface="Arial" panose="020B0604020202020204" pitchFamily="34" charset="0"/>
              </a:rPr>
              <a:t>But the end result is always the same if the victim re-engages - A return to the abuse…</a:t>
            </a:r>
          </a:p>
          <a:p>
            <a:pPr>
              <a:lnSpc>
                <a:spcPct val="100000"/>
              </a:lnSpc>
            </a:pPr>
            <a:endParaRPr lang="en-GB" altLang="en-US" sz="1100" b="1" dirty="0">
              <a:latin typeface="Arial" panose="020B0604020202020204" pitchFamily="34" charset="0"/>
              <a:ea typeface="ＭＳ Ｐゴシック" panose="020B0600070205080204" pitchFamily="34" charset="-128"/>
            </a:endParaRPr>
          </a:p>
          <a:p>
            <a:pPr>
              <a:lnSpc>
                <a:spcPct val="100000"/>
              </a:lnSpc>
            </a:pPr>
            <a:r>
              <a:rPr lang="en-GB" altLang="en-US" sz="1100" b="1" dirty="0">
                <a:latin typeface="Arial" panose="020B0604020202020204" pitchFamily="34" charset="0"/>
                <a:ea typeface="ＭＳ Ｐゴシック" panose="020B0600070205080204" pitchFamily="34" charset="-128"/>
              </a:rPr>
              <a:t>Sharing</a:t>
            </a:r>
          </a:p>
          <a:p>
            <a:pPr algn="l">
              <a:lnSpc>
                <a:spcPct val="100000"/>
              </a:lnSpc>
            </a:pPr>
            <a:r>
              <a:rPr lang="en-GB" altLang="en-US" sz="1100" dirty="0">
                <a:latin typeface="Arial" panose="020B0604020202020204" pitchFamily="34" charset="0"/>
              </a:rPr>
              <a:t>The perpetrator has created a “willing victim.”  </a:t>
            </a:r>
          </a:p>
          <a:p>
            <a:pPr algn="l">
              <a:lnSpc>
                <a:spcPct val="100000"/>
              </a:lnSpc>
            </a:pPr>
            <a:endParaRPr lang="en-GB" altLang="en-US" sz="1100" dirty="0">
              <a:latin typeface="Arial" panose="020B0604020202020204" pitchFamily="34" charset="0"/>
            </a:endParaRPr>
          </a:p>
          <a:p>
            <a:pPr algn="l">
              <a:lnSpc>
                <a:spcPct val="100000"/>
              </a:lnSpc>
            </a:pPr>
            <a:r>
              <a:rPr lang="en-GB" altLang="en-US" sz="1100" dirty="0">
                <a:latin typeface="Arial" panose="020B0604020202020204" pitchFamily="34" charset="0"/>
              </a:rPr>
              <a:t>The victim may agree to have sex with other men, often the perpetrator’s “friends.”</a:t>
            </a:r>
          </a:p>
          <a:p>
            <a:endParaRPr lang="en-GB" altLang="en-US" b="1" dirty="0">
              <a:latin typeface="Arial" panose="020B0604020202020204" pitchFamily="34" charset="0"/>
              <a:ea typeface="ＭＳ Ｐゴシック" panose="020B0600070205080204" pitchFamily="34" charset="-128"/>
            </a:endParaRPr>
          </a:p>
          <a:p>
            <a:endParaRPr lang="en-GB" altLang="en-US" b="1" dirty="0">
              <a:latin typeface="Arial" panose="020B0604020202020204" pitchFamily="34" charset="0"/>
              <a:ea typeface="ＭＳ Ｐゴシック" panose="020B0600070205080204" pitchFamily="34" charset="-128"/>
            </a:endParaRPr>
          </a:p>
          <a:p>
            <a:endParaRPr lang="en-GB" dirty="0"/>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20</a:t>
            </a:fld>
            <a:endParaRPr lang="en-GB"/>
          </a:p>
        </p:txBody>
      </p:sp>
    </p:spTree>
    <p:extLst>
      <p:ext uri="{BB962C8B-B14F-4D97-AF65-F5344CB8AC3E}">
        <p14:creationId xmlns:p14="http://schemas.microsoft.com/office/powerpoint/2010/main" val="451307483"/>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21</a:t>
            </a:fld>
            <a:endParaRPr lang="en-GB"/>
          </a:p>
        </p:txBody>
      </p:sp>
    </p:spTree>
    <p:extLst>
      <p:ext uri="{BB962C8B-B14F-4D97-AF65-F5344CB8AC3E}">
        <p14:creationId xmlns:p14="http://schemas.microsoft.com/office/powerpoint/2010/main" val="2267906046"/>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spcBef>
                <a:spcPct val="5000"/>
              </a:spcBef>
            </a:pPr>
            <a:r>
              <a:rPr lang="en-US" altLang="en-US" sz="1100" b="1" dirty="0">
                <a:solidFill>
                  <a:srgbClr val="0000FF"/>
                </a:solidFill>
                <a:latin typeface="Arial" panose="020B0604020202020204" pitchFamily="34" charset="0"/>
              </a:rPr>
              <a:t>QTS – What actions</a:t>
            </a:r>
            <a:r>
              <a:rPr lang="en-US" altLang="en-US" sz="1100" b="1" baseline="0" dirty="0">
                <a:solidFill>
                  <a:srgbClr val="0000FF"/>
                </a:solidFill>
                <a:latin typeface="Arial" panose="020B0604020202020204" pitchFamily="34" charset="0"/>
              </a:rPr>
              <a:t> can we take as police officers in relation to CSE?</a:t>
            </a:r>
          </a:p>
          <a:p>
            <a:pPr algn="l">
              <a:spcBef>
                <a:spcPct val="5000"/>
              </a:spcBef>
            </a:pPr>
            <a:endParaRPr lang="en-US" altLang="en-US" sz="1100" b="1" dirty="0">
              <a:solidFill>
                <a:srgbClr val="0000FF"/>
              </a:solidFill>
              <a:latin typeface="Arial" panose="020B0604020202020204" pitchFamily="34" charset="0"/>
            </a:endParaRPr>
          </a:p>
          <a:p>
            <a:pPr algn="l">
              <a:spcBef>
                <a:spcPct val="5000"/>
              </a:spcBef>
            </a:pPr>
            <a:r>
              <a:rPr lang="en-US" altLang="en-US" sz="1100" b="1" dirty="0">
                <a:solidFill>
                  <a:srgbClr val="0000FF"/>
                </a:solidFill>
                <a:latin typeface="Arial" panose="020B0604020202020204" pitchFamily="34" charset="0"/>
              </a:rPr>
              <a:t>Positive Action </a:t>
            </a:r>
            <a:r>
              <a:rPr lang="en-US" altLang="en-US" sz="1100" dirty="0">
                <a:latin typeface="Arial" panose="020B0604020202020204" pitchFamily="34" charset="0"/>
              </a:rPr>
              <a:t>- See</a:t>
            </a:r>
            <a:r>
              <a:rPr lang="en-US" altLang="en-US" sz="1100" dirty="0">
                <a:solidFill>
                  <a:srgbClr val="0000FF"/>
                </a:solidFill>
                <a:latin typeface="Arial" panose="020B0604020202020204" pitchFamily="34" charset="0"/>
              </a:rPr>
              <a:t> </a:t>
            </a:r>
            <a:r>
              <a:rPr lang="en-US" altLang="en-US" sz="1100" b="1" dirty="0">
                <a:solidFill>
                  <a:srgbClr val="FF0000"/>
                </a:solidFill>
                <a:latin typeface="Arial" panose="020B0604020202020204" pitchFamily="34" charset="0"/>
              </a:rPr>
              <a:t>Trainer Notes for Legislative powers.</a:t>
            </a:r>
          </a:p>
          <a:p>
            <a:pPr algn="l">
              <a:spcBef>
                <a:spcPct val="5000"/>
              </a:spcBef>
            </a:pPr>
            <a:endParaRPr lang="en-US" altLang="en-US" sz="1100" b="1" dirty="0">
              <a:solidFill>
                <a:srgbClr val="0000FF"/>
              </a:solidFill>
              <a:latin typeface="Arial" panose="020B0604020202020204" pitchFamily="34" charset="0"/>
            </a:endParaRPr>
          </a:p>
          <a:p>
            <a:pPr algn="l">
              <a:spcBef>
                <a:spcPct val="5000"/>
              </a:spcBef>
            </a:pPr>
            <a:r>
              <a:rPr lang="en-US" altLang="en-US" sz="1100" b="1" dirty="0">
                <a:solidFill>
                  <a:srgbClr val="0000FF"/>
                </a:solidFill>
                <a:latin typeface="Arial" panose="020B0604020202020204" pitchFamily="34" charset="0"/>
              </a:rPr>
              <a:t>Linking of all known associates &amp; addresses</a:t>
            </a:r>
            <a:r>
              <a:rPr lang="en-US" altLang="en-US" sz="1100" dirty="0">
                <a:latin typeface="Arial" panose="020B0604020202020204" pitchFamily="34" charset="0"/>
              </a:rPr>
              <a:t> - This will assist in building up a pattern, identifying those at risk of being pulled into CSE by their friends and provide further avenues for enquiries.</a:t>
            </a:r>
          </a:p>
          <a:p>
            <a:pPr algn="l">
              <a:spcBef>
                <a:spcPct val="5000"/>
              </a:spcBef>
            </a:pPr>
            <a:endParaRPr lang="en-US" altLang="en-US" sz="1100" dirty="0">
              <a:latin typeface="Arial" panose="020B0604020202020204" pitchFamily="34" charset="0"/>
            </a:endParaRPr>
          </a:p>
          <a:p>
            <a:pPr algn="l">
              <a:spcBef>
                <a:spcPct val="5000"/>
              </a:spcBef>
            </a:pPr>
            <a:r>
              <a:rPr lang="en-US" altLang="en-US" sz="1100" b="1" dirty="0">
                <a:solidFill>
                  <a:srgbClr val="0000FF"/>
                </a:solidFill>
                <a:latin typeface="Arial" panose="020B0604020202020204" pitchFamily="34" charset="0"/>
              </a:rPr>
              <a:t>PND check</a:t>
            </a:r>
            <a:r>
              <a:rPr lang="en-US" altLang="en-US" sz="1100" dirty="0">
                <a:latin typeface="Arial" panose="020B0604020202020204" pitchFamily="34" charset="0"/>
              </a:rPr>
              <a:t> - Only if you believe that this is a cross-border issue or the perp is from another area.</a:t>
            </a:r>
          </a:p>
          <a:p>
            <a:pPr algn="l">
              <a:spcBef>
                <a:spcPct val="5000"/>
              </a:spcBef>
            </a:pPr>
            <a:endParaRPr lang="en-US" altLang="en-US" sz="1100" b="1" dirty="0">
              <a:solidFill>
                <a:srgbClr val="0000FF"/>
              </a:solidFill>
              <a:latin typeface="Arial" panose="020B0604020202020204" pitchFamily="34" charset="0"/>
            </a:endParaRPr>
          </a:p>
          <a:p>
            <a:pPr algn="l">
              <a:spcBef>
                <a:spcPct val="5000"/>
              </a:spcBef>
            </a:pPr>
            <a:r>
              <a:rPr lang="en-US" altLang="en-US" sz="1100" b="1" dirty="0">
                <a:solidFill>
                  <a:srgbClr val="0000FF"/>
                </a:solidFill>
                <a:latin typeface="Arial" panose="020B0604020202020204" pitchFamily="34" charset="0"/>
              </a:rPr>
              <a:t>PPD1 submission</a:t>
            </a:r>
            <a:r>
              <a:rPr lang="en-US" altLang="en-US" sz="1100" dirty="0">
                <a:latin typeface="Arial" panose="020B0604020202020204" pitchFamily="34" charset="0"/>
              </a:rPr>
              <a:t> - Officers are </a:t>
            </a:r>
            <a:r>
              <a:rPr lang="en-US" altLang="en-US" sz="1100" b="1" dirty="0">
                <a:latin typeface="Arial" panose="020B0604020202020204" pitchFamily="34" charset="0"/>
              </a:rPr>
              <a:t>still </a:t>
            </a:r>
            <a:r>
              <a:rPr lang="en-US" altLang="en-US" sz="1100" dirty="0">
                <a:latin typeface="Arial" panose="020B0604020202020204" pitchFamily="34" charset="0"/>
              </a:rPr>
              <a:t>asking </a:t>
            </a:r>
            <a:r>
              <a:rPr lang="en-US" altLang="en-US" sz="1100" i="1" dirty="0">
                <a:latin typeface="Arial" panose="020B0604020202020204" pitchFamily="34" charset="0"/>
              </a:rPr>
              <a:t>“why do we have to put a PPD1 in if Social Services are already aware of this child/young person or they are in care?”</a:t>
            </a:r>
          </a:p>
          <a:p>
            <a:pPr algn="l">
              <a:spcBef>
                <a:spcPct val="5000"/>
              </a:spcBef>
            </a:pPr>
            <a:endParaRPr lang="en-US" altLang="en-US" sz="1100" dirty="0">
              <a:latin typeface="Arial" panose="020B0604020202020204" pitchFamily="34" charset="0"/>
            </a:endParaRPr>
          </a:p>
          <a:p>
            <a:pPr algn="l">
              <a:spcBef>
                <a:spcPct val="5000"/>
              </a:spcBef>
            </a:pPr>
            <a:r>
              <a:rPr lang="en-US" altLang="en-US" sz="1100" b="1" dirty="0">
                <a:latin typeface="Arial" panose="020B0604020202020204" pitchFamily="34" charset="0"/>
              </a:rPr>
              <a:t>Firstly</a:t>
            </a:r>
            <a:r>
              <a:rPr lang="en-US" altLang="en-US" sz="1100" dirty="0">
                <a:latin typeface="Arial" panose="020B0604020202020204" pitchFamily="34" charset="0"/>
              </a:rPr>
              <a:t> - Social Services (and other agencies) are not aware of every encounter this child/young person has with the Police so PPD1s will provide a full picture of how the situation is developing.</a:t>
            </a:r>
          </a:p>
          <a:p>
            <a:pPr algn="l">
              <a:spcBef>
                <a:spcPct val="5000"/>
              </a:spcBef>
            </a:pPr>
            <a:endParaRPr lang="en-US" altLang="en-US" sz="1100" dirty="0">
              <a:latin typeface="Arial" panose="020B0604020202020204" pitchFamily="34" charset="0"/>
            </a:endParaRPr>
          </a:p>
          <a:p>
            <a:pPr algn="l">
              <a:spcBef>
                <a:spcPct val="5000"/>
              </a:spcBef>
            </a:pPr>
            <a:endParaRPr lang="en-US" altLang="en-US" sz="1100" b="1" dirty="0">
              <a:solidFill>
                <a:srgbClr val="0000FF"/>
              </a:solidFill>
              <a:latin typeface="Arial" panose="020B0604020202020204" pitchFamily="34" charset="0"/>
            </a:endParaRPr>
          </a:p>
          <a:p>
            <a:pPr algn="l">
              <a:spcBef>
                <a:spcPct val="5000"/>
              </a:spcBef>
            </a:pPr>
            <a:r>
              <a:rPr lang="en-US" altLang="en-US" sz="1100" b="1" dirty="0">
                <a:solidFill>
                  <a:srgbClr val="0000FF"/>
                </a:solidFill>
                <a:latin typeface="Arial" panose="020B0604020202020204" pitchFamily="34" charset="0"/>
              </a:rPr>
              <a:t>REMINDER</a:t>
            </a:r>
          </a:p>
          <a:p>
            <a:pPr algn="l">
              <a:spcBef>
                <a:spcPct val="5000"/>
              </a:spcBef>
            </a:pPr>
            <a:endParaRPr lang="en-US" altLang="en-US" sz="1100" dirty="0">
              <a:latin typeface="Arial" panose="020B0604020202020204" pitchFamily="34" charset="0"/>
            </a:endParaRPr>
          </a:p>
          <a:p>
            <a:pPr algn="l">
              <a:spcBef>
                <a:spcPct val="5000"/>
              </a:spcBef>
            </a:pPr>
            <a:r>
              <a:rPr lang="en-US" altLang="en-US" sz="1100" dirty="0">
                <a:latin typeface="Arial" panose="020B0604020202020204" pitchFamily="34" charset="0"/>
              </a:rPr>
              <a:t>The PPD1 is disclosed to other agencies and discussed at multi-agency meetings </a:t>
            </a:r>
            <a:r>
              <a:rPr lang="en-US" altLang="en-US" sz="1100" i="1" dirty="0">
                <a:latin typeface="Arial" panose="020B0604020202020204" pitchFamily="34" charset="0"/>
              </a:rPr>
              <a:t>so consider what you put on the form</a:t>
            </a:r>
            <a:r>
              <a:rPr lang="en-US" altLang="en-US" sz="1100" dirty="0">
                <a:latin typeface="Arial" panose="020B0604020202020204" pitchFamily="34" charset="0"/>
              </a:rPr>
              <a:t>.</a:t>
            </a:r>
          </a:p>
          <a:p>
            <a:pPr algn="l">
              <a:spcBef>
                <a:spcPct val="5000"/>
              </a:spcBef>
            </a:pPr>
            <a:endParaRPr lang="en-US" altLang="en-US" sz="1100" dirty="0">
              <a:latin typeface="Arial" panose="020B0604020202020204" pitchFamily="34" charset="0"/>
            </a:endParaRPr>
          </a:p>
          <a:p>
            <a:pPr algn="l">
              <a:spcBef>
                <a:spcPct val="5000"/>
              </a:spcBef>
            </a:pPr>
            <a:r>
              <a:rPr lang="en-US" altLang="en-US" sz="1100" dirty="0">
                <a:latin typeface="Arial" panose="020B0604020202020204" pitchFamily="34" charset="0"/>
              </a:rPr>
              <a:t>There has been an occasion where an Officer submitted a PPD1 which contained very, very negative comments about Social Services.</a:t>
            </a:r>
          </a:p>
          <a:p>
            <a:pPr algn="l">
              <a:spcBef>
                <a:spcPct val="5000"/>
              </a:spcBef>
            </a:pPr>
            <a:endParaRPr lang="en-US" altLang="en-US" sz="1100" dirty="0">
              <a:latin typeface="Arial" panose="020B0604020202020204" pitchFamily="34" charset="0"/>
            </a:endParaRPr>
          </a:p>
          <a:p>
            <a:pPr algn="l">
              <a:spcBef>
                <a:spcPct val="5000"/>
              </a:spcBef>
            </a:pPr>
            <a:r>
              <a:rPr lang="en-US" altLang="en-US" sz="1100" dirty="0">
                <a:latin typeface="Arial" panose="020B0604020202020204" pitchFamily="34" charset="0"/>
              </a:rPr>
              <a:t>This PPD1 was then shared with other agencies and “discussed” during the next multi-agency meeting, which proved very embarrassing to the PPU Officer attending…  </a:t>
            </a:r>
          </a:p>
          <a:p>
            <a:pPr algn="l">
              <a:spcBef>
                <a:spcPct val="5000"/>
              </a:spcBef>
            </a:pPr>
            <a:endParaRPr lang="en-US" altLang="en-US" sz="1100" dirty="0">
              <a:latin typeface="Arial" panose="020B0604020202020204" pitchFamily="34" charset="0"/>
            </a:endParaRP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22</a:t>
            </a:fld>
            <a:endParaRPr lang="en-GB"/>
          </a:p>
        </p:txBody>
      </p:sp>
    </p:spTree>
    <p:extLst>
      <p:ext uri="{BB962C8B-B14F-4D97-AF65-F5344CB8AC3E}">
        <p14:creationId xmlns:p14="http://schemas.microsoft.com/office/powerpoint/2010/main" val="3175382455"/>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spcBef>
                <a:spcPct val="0"/>
              </a:spcBef>
            </a:pPr>
            <a:r>
              <a:rPr lang="en-GB" altLang="en-US" sz="1100" dirty="0" err="1">
                <a:latin typeface="Arial" panose="020B0604020202020204" pitchFamily="34" charset="0"/>
                <a:cs typeface="Arial" panose="020B0604020202020204" pitchFamily="34" charset="0"/>
              </a:rPr>
              <a:t>Boardblast</a:t>
            </a:r>
            <a:endParaRPr lang="en-GB" altLang="en-US" sz="1100" dirty="0">
              <a:latin typeface="Arial" panose="020B0604020202020204" pitchFamily="34" charset="0"/>
              <a:cs typeface="Arial" panose="020B0604020202020204" pitchFamily="34" charset="0"/>
            </a:endParaRPr>
          </a:p>
          <a:p>
            <a:pPr algn="l">
              <a:spcBef>
                <a:spcPct val="0"/>
              </a:spcBef>
            </a:pPr>
            <a:r>
              <a:rPr lang="en-GB" altLang="en-US" sz="1100" b="1" dirty="0">
                <a:latin typeface="Arial" panose="020B0604020202020204" pitchFamily="34" charset="0"/>
                <a:cs typeface="Arial" panose="020B0604020202020204" pitchFamily="34" charset="0"/>
              </a:rPr>
              <a:t>QTS – what powers</a:t>
            </a:r>
            <a:r>
              <a:rPr lang="en-GB" altLang="en-US" sz="1100" b="1" baseline="0" dirty="0">
                <a:latin typeface="Arial" panose="020B0604020202020204" pitchFamily="34" charset="0"/>
                <a:cs typeface="Arial" panose="020B0604020202020204" pitchFamily="34" charset="0"/>
              </a:rPr>
              <a:t> do we have in relation to trying to protect children?</a:t>
            </a:r>
          </a:p>
          <a:p>
            <a:pPr algn="l">
              <a:spcBef>
                <a:spcPct val="0"/>
              </a:spcBef>
            </a:pPr>
            <a:r>
              <a:rPr lang="en-GB" altLang="en-US" sz="1100" b="1" baseline="0" dirty="0">
                <a:latin typeface="Arial" panose="020B0604020202020204" pitchFamily="34" charset="0"/>
                <a:cs typeface="Arial" panose="020B0604020202020204" pitchFamily="34" charset="0"/>
              </a:rPr>
              <a:t>What can we do as response officers?</a:t>
            </a:r>
          </a:p>
          <a:p>
            <a:pPr algn="l">
              <a:spcBef>
                <a:spcPct val="0"/>
              </a:spcBef>
            </a:pPr>
            <a:endParaRPr lang="en-GB" altLang="en-US" sz="1100" dirty="0">
              <a:latin typeface="Arial" panose="020B0604020202020204" pitchFamily="34" charset="0"/>
              <a:cs typeface="Arial" panose="020B0604020202020204" pitchFamily="34" charset="0"/>
            </a:endParaRPr>
          </a:p>
          <a:p>
            <a:pPr algn="l">
              <a:spcBef>
                <a:spcPct val="0"/>
              </a:spcBef>
            </a:pPr>
            <a:r>
              <a:rPr lang="en-GB" altLang="en-US" sz="1100" dirty="0">
                <a:latin typeface="Arial" panose="020B0604020202020204" pitchFamily="34" charset="0"/>
                <a:cs typeface="Arial" panose="020B0604020202020204" pitchFamily="34" charset="0"/>
              </a:rPr>
              <a:t>See </a:t>
            </a:r>
            <a:r>
              <a:rPr lang="en-GB" altLang="en-US" sz="1100" b="1" dirty="0">
                <a:solidFill>
                  <a:srgbClr val="FF0000"/>
                </a:solidFill>
                <a:latin typeface="Arial" panose="020B0604020202020204" pitchFamily="34" charset="0"/>
                <a:cs typeface="Arial" panose="020B0604020202020204" pitchFamily="34" charset="0"/>
              </a:rPr>
              <a:t>Child Abduction Warning Notice - Trainer Notes</a:t>
            </a:r>
            <a:r>
              <a:rPr lang="en-GB" altLang="en-US" sz="1100" dirty="0">
                <a:latin typeface="Arial" panose="020B0604020202020204" pitchFamily="34" charset="0"/>
                <a:cs typeface="Arial" panose="020B0604020202020204" pitchFamily="34" charset="0"/>
              </a:rPr>
              <a:t>.</a:t>
            </a:r>
          </a:p>
          <a:p>
            <a:pPr algn="l">
              <a:spcBef>
                <a:spcPct val="0"/>
              </a:spcBef>
            </a:pPr>
            <a:endParaRPr lang="en-GB" altLang="en-US" sz="1100" dirty="0">
              <a:latin typeface="Arial" panose="020B0604020202020204" pitchFamily="34" charset="0"/>
              <a:cs typeface="Arial" panose="020B0604020202020204" pitchFamily="34" charset="0"/>
            </a:endParaRPr>
          </a:p>
          <a:p>
            <a:pPr algn="l">
              <a:spcBef>
                <a:spcPct val="0"/>
              </a:spcBef>
            </a:pPr>
            <a:r>
              <a:rPr lang="en-GB" altLang="en-US" sz="1100" b="1" dirty="0">
                <a:solidFill>
                  <a:srgbClr val="0000FF"/>
                </a:solidFill>
                <a:latin typeface="Arial" panose="020B0604020202020204" pitchFamily="34" charset="0"/>
                <a:cs typeface="Arial" panose="020B0604020202020204" pitchFamily="34" charset="0"/>
              </a:rPr>
              <a:t>Basically:</a:t>
            </a:r>
            <a:r>
              <a:rPr lang="en-GB" altLang="en-US" sz="1100" dirty="0">
                <a:latin typeface="Arial" panose="020B0604020202020204" pitchFamily="34" charset="0"/>
                <a:cs typeface="Arial" panose="020B0604020202020204" pitchFamily="34" charset="0"/>
              </a:rPr>
              <a:t> CAWNs are issued to suspects who are believed to place children at risk of offences being committed against them.</a:t>
            </a:r>
          </a:p>
          <a:p>
            <a:pPr algn="l">
              <a:spcBef>
                <a:spcPct val="0"/>
              </a:spcBef>
            </a:pPr>
            <a:endParaRPr lang="en-GB" altLang="en-US" sz="1100" dirty="0">
              <a:latin typeface="Arial" panose="020B0604020202020204" pitchFamily="34" charset="0"/>
              <a:cs typeface="Arial" panose="020B0604020202020204" pitchFamily="34" charset="0"/>
            </a:endParaRPr>
          </a:p>
          <a:p>
            <a:pPr algn="l">
              <a:spcBef>
                <a:spcPct val="0"/>
              </a:spcBef>
            </a:pPr>
            <a:r>
              <a:rPr lang="en-GB" altLang="en-US" sz="1100" dirty="0">
                <a:latin typeface="Arial" panose="020B0604020202020204" pitchFamily="34" charset="0"/>
                <a:cs typeface="Arial" panose="020B0604020202020204" pitchFamily="34" charset="0"/>
              </a:rPr>
              <a:t>The issue of a CAWN should be viewed as a Safeguarding measure for the child concerned and also as active case building in the first stage of a potential prosecution for an offence under the above legislation </a:t>
            </a:r>
          </a:p>
          <a:p>
            <a:pPr algn="l">
              <a:spcBef>
                <a:spcPct val="0"/>
              </a:spcBef>
            </a:pPr>
            <a:r>
              <a:rPr lang="en-GB" altLang="en-US" sz="1100" dirty="0">
                <a:latin typeface="Arial" panose="020B0604020202020204" pitchFamily="34" charset="0"/>
                <a:cs typeface="Arial" panose="020B0604020202020204" pitchFamily="34" charset="0"/>
              </a:rPr>
              <a:t> </a:t>
            </a:r>
            <a:endParaRPr lang="en-GB" altLang="en-US" sz="1100" b="1" dirty="0">
              <a:latin typeface="Arial" panose="020B0604020202020204" pitchFamily="34" charset="0"/>
              <a:cs typeface="Arial" panose="020B0604020202020204" pitchFamily="34" charset="0"/>
            </a:endParaRPr>
          </a:p>
          <a:p>
            <a:pPr algn="l">
              <a:spcBef>
                <a:spcPct val="0"/>
              </a:spcBef>
            </a:pPr>
            <a:r>
              <a:rPr lang="en-GB" altLang="en-US" sz="1100" b="1" dirty="0">
                <a:solidFill>
                  <a:srgbClr val="0000FF"/>
                </a:solidFill>
                <a:latin typeface="Arial" panose="020B0604020202020204" pitchFamily="34" charset="0"/>
                <a:cs typeface="Arial" panose="020B0604020202020204" pitchFamily="34" charset="0"/>
              </a:rPr>
              <a:t>AUTHORITY TO ISSUE A CAWN</a:t>
            </a:r>
          </a:p>
          <a:p>
            <a:pPr algn="l">
              <a:spcBef>
                <a:spcPct val="0"/>
              </a:spcBef>
            </a:pPr>
            <a:endParaRPr lang="en-GB" altLang="en-US" sz="1100" dirty="0">
              <a:latin typeface="Arial" panose="020B0604020202020204" pitchFamily="34" charset="0"/>
              <a:cs typeface="Arial" panose="020B0604020202020204" pitchFamily="34" charset="0"/>
            </a:endParaRPr>
          </a:p>
          <a:p>
            <a:pPr algn="l">
              <a:spcBef>
                <a:spcPct val="0"/>
              </a:spcBef>
            </a:pPr>
            <a:r>
              <a:rPr lang="en-GB" altLang="en-US" sz="1100" dirty="0">
                <a:latin typeface="Arial" panose="020B0604020202020204" pitchFamily="34" charset="0"/>
                <a:cs typeface="Arial" panose="020B0604020202020204" pitchFamily="34" charset="0"/>
              </a:rPr>
              <a:t>If a child under the age of 16 years (or under 18yrs if in Local Authority care):</a:t>
            </a:r>
          </a:p>
          <a:p>
            <a:pPr algn="l">
              <a:spcBef>
                <a:spcPct val="0"/>
              </a:spcBef>
            </a:pPr>
            <a:endParaRPr lang="en-GB" altLang="en-US" sz="1100" dirty="0">
              <a:latin typeface="Arial" panose="020B0604020202020204" pitchFamily="34" charset="0"/>
              <a:cs typeface="Arial" panose="020B0604020202020204" pitchFamily="34" charset="0"/>
            </a:endParaRPr>
          </a:p>
          <a:p>
            <a:pPr algn="l">
              <a:spcBef>
                <a:spcPct val="0"/>
              </a:spcBef>
            </a:pPr>
            <a:r>
              <a:rPr lang="en-GB" altLang="en-US" sz="1100" dirty="0">
                <a:latin typeface="Arial" panose="020B0604020202020204" pitchFamily="34" charset="0"/>
                <a:cs typeface="Arial" panose="020B0604020202020204" pitchFamily="34" charset="0"/>
              </a:rPr>
              <a:t>Is reported missing and is found on 2 or more occasions to be in the company of a suspect.</a:t>
            </a:r>
          </a:p>
          <a:p>
            <a:pPr algn="l">
              <a:spcBef>
                <a:spcPct val="0"/>
              </a:spcBef>
            </a:pPr>
            <a:endParaRPr lang="en-GB" altLang="en-US" sz="1100" dirty="0">
              <a:latin typeface="Arial" panose="020B0604020202020204" pitchFamily="34" charset="0"/>
              <a:cs typeface="Arial" panose="020B0604020202020204" pitchFamily="34" charset="0"/>
            </a:endParaRPr>
          </a:p>
          <a:p>
            <a:pPr algn="l">
              <a:spcBef>
                <a:spcPct val="0"/>
              </a:spcBef>
            </a:pPr>
            <a:r>
              <a:rPr lang="en-GB" altLang="en-US" sz="1100" dirty="0">
                <a:latin typeface="Arial" panose="020B0604020202020204" pitchFamily="34" charset="0"/>
                <a:cs typeface="Arial" panose="020B0604020202020204" pitchFamily="34" charset="0"/>
              </a:rPr>
              <a:t>or</a:t>
            </a:r>
          </a:p>
          <a:p>
            <a:pPr algn="l">
              <a:spcBef>
                <a:spcPct val="0"/>
              </a:spcBef>
            </a:pPr>
            <a:endParaRPr lang="en-GB" altLang="en-US" sz="1100" dirty="0">
              <a:latin typeface="Arial" panose="020B0604020202020204" pitchFamily="34" charset="0"/>
              <a:cs typeface="Arial" panose="020B0604020202020204" pitchFamily="34" charset="0"/>
            </a:endParaRPr>
          </a:p>
          <a:p>
            <a:pPr algn="l">
              <a:spcBef>
                <a:spcPct val="0"/>
              </a:spcBef>
            </a:pPr>
            <a:r>
              <a:rPr lang="en-GB" altLang="en-US" sz="1100" dirty="0">
                <a:latin typeface="Arial" panose="020B0604020202020204" pitchFamily="34" charset="0"/>
                <a:cs typeface="Arial" panose="020B0604020202020204" pitchFamily="34" charset="0"/>
              </a:rPr>
              <a:t>Is the subject of reports that suggest their behaviour and association with a suspect is giving significant cause for concern.</a:t>
            </a:r>
          </a:p>
          <a:p>
            <a:pPr algn="l">
              <a:spcBef>
                <a:spcPct val="0"/>
              </a:spcBef>
            </a:pPr>
            <a:endParaRPr lang="en-GB" altLang="en-US" sz="1100" dirty="0">
              <a:latin typeface="Arial" panose="020B0604020202020204" pitchFamily="34" charset="0"/>
              <a:cs typeface="Arial" panose="020B0604020202020204" pitchFamily="34" charset="0"/>
            </a:endParaRPr>
          </a:p>
          <a:p>
            <a:pPr algn="l">
              <a:spcBef>
                <a:spcPct val="0"/>
              </a:spcBef>
            </a:pPr>
            <a:r>
              <a:rPr lang="en-GB" altLang="en-US" sz="1100" dirty="0">
                <a:latin typeface="Arial" panose="020B0604020202020204" pitchFamily="34" charset="0"/>
                <a:cs typeface="Arial" panose="020B0604020202020204" pitchFamily="34" charset="0"/>
              </a:rPr>
              <a:t>Then a CAWN should be considered </a:t>
            </a:r>
            <a:r>
              <a:rPr lang="en-GB" altLang="en-US" sz="1100" b="1" dirty="0">
                <a:latin typeface="Arial" panose="020B0604020202020204" pitchFamily="34" charset="0"/>
                <a:cs typeface="Arial" panose="020B0604020202020204" pitchFamily="34" charset="0"/>
              </a:rPr>
              <a:t>only after consultation with and authorisation from the local PPU DI.  </a:t>
            </a:r>
          </a:p>
          <a:p>
            <a:pPr algn="l">
              <a:spcBef>
                <a:spcPct val="0"/>
              </a:spcBef>
            </a:pPr>
            <a:endParaRPr lang="en-GB" altLang="en-US" sz="1100" b="1" dirty="0">
              <a:latin typeface="Arial" panose="020B0604020202020204" pitchFamily="34" charset="0"/>
              <a:cs typeface="Arial" panose="020B0604020202020204" pitchFamily="34" charset="0"/>
            </a:endParaRPr>
          </a:p>
          <a:p>
            <a:pPr algn="l">
              <a:spcBef>
                <a:spcPct val="0"/>
              </a:spcBef>
            </a:pPr>
            <a:r>
              <a:rPr lang="en-GB" altLang="en-US" sz="1100" b="1" dirty="0">
                <a:latin typeface="Arial" panose="020B0604020202020204" pitchFamily="34" charset="0"/>
                <a:cs typeface="Arial" panose="020B0604020202020204" pitchFamily="34" charset="0"/>
              </a:rPr>
              <a:t>NOTE: </a:t>
            </a:r>
            <a:r>
              <a:rPr lang="en-GB" altLang="en-US" sz="1100" dirty="0">
                <a:latin typeface="Arial" panose="020B0604020202020204" pitchFamily="34" charset="0"/>
                <a:cs typeface="Arial" panose="020B0604020202020204" pitchFamily="34" charset="0"/>
              </a:rPr>
              <a:t>Nothing should prevent consideration of this procedure on the first occasion a child is found at any particular location if, following a Risk Assessment, the PPU DI considers that it is proportionate and appropriate to do so.</a:t>
            </a:r>
          </a:p>
          <a:p>
            <a:pPr lvl="1" algn="l"/>
            <a:r>
              <a:rPr lang="en-GB" altLang="en-US" sz="1100" b="1" dirty="0">
                <a:latin typeface="Arial" panose="020B0604020202020204" pitchFamily="34" charset="0"/>
                <a:ea typeface="ＭＳ Ｐゴシック" panose="020B0600070205080204" pitchFamily="34" charset="-128"/>
                <a:cs typeface="Arial" panose="020B0604020202020204" pitchFamily="34" charset="0"/>
              </a:rPr>
              <a:t>Serving the Warning Notice</a:t>
            </a:r>
          </a:p>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The suspect should be informed of the parent/carer’s wishes, the Warning Notice read out, the photograph shown and the suspect asked to confirm that they understand what they have been told.</a:t>
            </a:r>
          </a:p>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 </a:t>
            </a:r>
          </a:p>
          <a:p>
            <a:r>
              <a:rPr lang="en-GB" altLang="en-US" sz="1100" b="1" dirty="0">
                <a:latin typeface="Arial" panose="020B0604020202020204" pitchFamily="34" charset="0"/>
                <a:ea typeface="ＭＳ Ｐゴシック" panose="020B0600070205080204" pitchFamily="34" charset="-128"/>
                <a:cs typeface="Arial" panose="020B0604020202020204" pitchFamily="34" charset="0"/>
              </a:rPr>
              <a:t>The wording of the Warning Notice should not be deviated from</a:t>
            </a:r>
            <a:r>
              <a:rPr lang="en-GB" altLang="en-US" sz="1100" dirty="0">
                <a:latin typeface="Arial" panose="020B0604020202020204" pitchFamily="34" charset="0"/>
                <a:ea typeface="ＭＳ Ｐゴシック" panose="020B0600070205080204" pitchFamily="34" charset="-128"/>
                <a:cs typeface="Arial" panose="020B0604020202020204" pitchFamily="34" charset="0"/>
              </a:rPr>
              <a:t> since doing so may allow the suspect later to cast doubt on what exactly they were told.</a:t>
            </a:r>
          </a:p>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 </a:t>
            </a:r>
          </a:p>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It should be emphasised to the suspect that the responsibility for complying with the Notice is theirs</a:t>
            </a:r>
            <a:r>
              <a:rPr lang="en-GB" altLang="en-US" sz="1100" b="1" i="1" dirty="0">
                <a:latin typeface="Arial" panose="020B0604020202020204" pitchFamily="34" charset="0"/>
                <a:ea typeface="ＭＳ Ｐゴシック" panose="020B0600070205080204" pitchFamily="34" charset="-128"/>
                <a:cs typeface="Arial" panose="020B0604020202020204" pitchFamily="34" charset="0"/>
              </a:rPr>
              <a:t> not the subject’s</a:t>
            </a:r>
            <a:r>
              <a:rPr lang="en-GB" altLang="en-US" sz="1100" dirty="0">
                <a:latin typeface="Arial" panose="020B0604020202020204" pitchFamily="34" charset="0"/>
                <a:ea typeface="ＭＳ Ｐゴシック" panose="020B0600070205080204" pitchFamily="34" charset="-128"/>
                <a:cs typeface="Arial" panose="020B0604020202020204" pitchFamily="34" charset="0"/>
              </a:rPr>
              <a:t>. </a:t>
            </a:r>
          </a:p>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 </a:t>
            </a:r>
          </a:p>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The Warning Notice will be served on the suspect in two copies.   One copy will be left with the suspect. The second will be retained by the police and exhibited to assist with continuity of evidence. A copy of the photograph is </a:t>
            </a:r>
            <a:r>
              <a:rPr lang="en-GB" altLang="en-US" sz="1100" b="1" dirty="0">
                <a:latin typeface="Arial" panose="020B0604020202020204" pitchFamily="34" charset="0"/>
                <a:ea typeface="ＭＳ Ｐゴシック" panose="020B0600070205080204" pitchFamily="34" charset="-128"/>
                <a:cs typeface="Arial" panose="020B0604020202020204" pitchFamily="34" charset="0"/>
              </a:rPr>
              <a:t>not</a:t>
            </a:r>
            <a:r>
              <a:rPr lang="en-GB" altLang="en-US" sz="1100" dirty="0">
                <a:latin typeface="Arial" panose="020B0604020202020204" pitchFamily="34" charset="0"/>
                <a:ea typeface="ＭＳ Ｐゴシック" panose="020B0600070205080204" pitchFamily="34" charset="-128"/>
                <a:cs typeface="Arial" panose="020B0604020202020204" pitchFamily="34" charset="0"/>
              </a:rPr>
              <a:t> to be left with the suspect.</a:t>
            </a:r>
          </a:p>
          <a:p>
            <a:endParaRPr lang="en-GB" altLang="en-US" sz="1100" dirty="0">
              <a:latin typeface="Arial" panose="020B0604020202020204" pitchFamily="34" charset="0"/>
              <a:ea typeface="ＭＳ Ｐゴシック" panose="020B0600070205080204" pitchFamily="34" charset="-128"/>
              <a:cs typeface="Arial" panose="020B0604020202020204" pitchFamily="34" charset="0"/>
            </a:endParaRPr>
          </a:p>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The service of the notice informs the person named therein that if they continue they may be liable to prosecution. In many cases, the service of this notice will be sufficient to stop that particular individual from continuing to encourage or assist young people absconding. In the event that they continue in contravention of the warning, then the fact that they had previously been served with a Child Abduction Warning Notice will increase the likelihood of any subsequent prosecution being successful. This is because the Child Abduction Warning Notice can be used as evidence in criminal proceedings that the adult knew the age of the child which is clearly stated on the warning notice. Breach of a Child Abduction Warning Notice can also become grounds for the issuing of the new Sexual Risk Order.</a:t>
            </a:r>
          </a:p>
          <a:p>
            <a:endParaRPr lang="en-GB" altLang="en-US" sz="1100" dirty="0">
              <a:latin typeface="Arial" panose="020B0604020202020204" pitchFamily="34" charset="0"/>
              <a:ea typeface="ＭＳ Ｐゴシック" panose="020B0600070205080204" pitchFamily="34" charset="-128"/>
              <a:cs typeface="Arial" panose="020B0604020202020204" pitchFamily="34" charset="0"/>
            </a:endParaRPr>
          </a:p>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This straightforward process can significantly reduce the instances of frequent missing persons; reduce the risk of child sexual exploitation and increase the likelihood of a successful prosecution for relevant offences if the person served with the notice ignores the warning. </a:t>
            </a:r>
          </a:p>
          <a:p>
            <a:endParaRPr lang="en-GB" altLang="en-US" sz="1100" dirty="0">
              <a:latin typeface="Arial" panose="020B0604020202020204" pitchFamily="34" charset="0"/>
              <a:ea typeface="ＭＳ Ｐゴシック" panose="020B0600070205080204" pitchFamily="34" charset="-128"/>
              <a:cs typeface="Arial" panose="020B0604020202020204" pitchFamily="34" charset="0"/>
            </a:endParaRPr>
          </a:p>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There are template ‘Word’ documents in line with the NPIA Guidance for both versions of the notice and these can be accessed via the PVP Intranet Site. CPS has agreed this process at national level.</a:t>
            </a:r>
          </a:p>
          <a:p>
            <a:endParaRPr lang="en-GB" sz="1100" dirty="0">
              <a:latin typeface="Arial" panose="020B0604020202020204" pitchFamily="34" charset="0"/>
              <a:cs typeface="Arial" panose="020B0604020202020204" pitchFamily="34" charset="0"/>
            </a:endParaRPr>
          </a:p>
          <a:p>
            <a:endParaRPr lang="en-GB" sz="110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9399293F-F3C1-4DBE-9ABE-39D87F4D905F}" type="slidenum">
              <a:rPr lang="en-GB" smtClean="0"/>
              <a:t>23</a:t>
            </a:fld>
            <a:endParaRPr lang="en-GB"/>
          </a:p>
        </p:txBody>
      </p:sp>
    </p:spTree>
    <p:extLst>
      <p:ext uri="{BB962C8B-B14F-4D97-AF65-F5344CB8AC3E}">
        <p14:creationId xmlns:p14="http://schemas.microsoft.com/office/powerpoint/2010/main" val="1658512788"/>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defRPr/>
            </a:pPr>
            <a:r>
              <a:rPr lang="en-GB" altLang="en-US" sz="1100" dirty="0">
                <a:latin typeface="Arial" panose="020B0604020202020204" pitchFamily="34" charset="0"/>
                <a:cs typeface="Arial" panose="020B0604020202020204" pitchFamily="34" charset="0"/>
              </a:rPr>
              <a:t>Issued in relation to children who persistently go missing and place themselves at significant risk of harm by forming associations and relationships with inappropriate individuals, sometimes much older than themselves. In so doing they can leave themselves vulnerable particularly to sexual or physical exploitation. A child may go missing repeatedly and nearly always be found to have been in the company of the same adult. Deemed inappropriate to associate with them. In order to disrupt the criminal or undesirable activities of adults associating with young people, police can serve a CAWN.</a:t>
            </a:r>
          </a:p>
          <a:p>
            <a:pPr>
              <a:defRPr/>
            </a:pPr>
            <a:endParaRPr lang="en-GB" altLang="en-US" sz="1100" dirty="0">
              <a:latin typeface="Arial" panose="020B0604020202020204" pitchFamily="34" charset="0"/>
              <a:cs typeface="Arial" panose="020B0604020202020204" pitchFamily="34" charset="0"/>
            </a:endParaRPr>
          </a:p>
          <a:p>
            <a:pPr marL="171450" indent="-171450">
              <a:buFontTx/>
              <a:buChar char="•"/>
              <a:defRPr/>
            </a:pPr>
            <a:r>
              <a:rPr lang="en-GB" altLang="en-US" sz="1100" dirty="0">
                <a:latin typeface="Arial" panose="020B0604020202020204" pitchFamily="34" charset="0"/>
                <a:cs typeface="Arial" panose="020B0604020202020204" pitchFamily="34" charset="0"/>
              </a:rPr>
              <a:t>The notices have provided useful evidence in many prosecutions</a:t>
            </a:r>
          </a:p>
          <a:p>
            <a:pPr marL="171450" indent="-171450">
              <a:buFontTx/>
              <a:buChar char="•"/>
              <a:defRPr/>
            </a:pPr>
            <a:r>
              <a:rPr lang="en-GB" altLang="en-US" sz="1100" dirty="0">
                <a:latin typeface="Arial" panose="020B0604020202020204" pitchFamily="34" charset="0"/>
                <a:cs typeface="Arial" panose="020B0604020202020204" pitchFamily="34" charset="0"/>
              </a:rPr>
              <a:t>They have no statutory basis</a:t>
            </a:r>
          </a:p>
          <a:p>
            <a:pPr marL="171450" indent="-171450">
              <a:buFontTx/>
              <a:buChar char="•"/>
              <a:defRPr/>
            </a:pPr>
            <a:r>
              <a:rPr lang="en-GB" altLang="en-US" sz="1100" dirty="0">
                <a:latin typeface="Arial" panose="020B0604020202020204" pitchFamily="34" charset="0"/>
                <a:cs typeface="Arial" panose="020B0604020202020204" pitchFamily="34" charset="0"/>
              </a:rPr>
              <a:t>They are part of an administrative process which can help to safeguard vulnerable youngsters and proved supportive evidence for criminal or other proceedings.</a:t>
            </a:r>
          </a:p>
          <a:p>
            <a:pPr marL="171450" indent="-171450">
              <a:buFontTx/>
              <a:buChar char="•"/>
              <a:defRPr/>
            </a:pPr>
            <a:r>
              <a:rPr lang="en-GB" altLang="en-US" sz="1100" dirty="0">
                <a:latin typeface="Arial" panose="020B0604020202020204" pitchFamily="34" charset="0"/>
                <a:cs typeface="Arial" panose="020B0604020202020204" pitchFamily="34" charset="0"/>
              </a:rPr>
              <a:t>CAWN: used to disrupt criminal or undesirable activities of adults</a:t>
            </a:r>
          </a:p>
          <a:p>
            <a:pPr marL="171450" indent="-171450">
              <a:buFontTx/>
              <a:buChar char="•"/>
              <a:defRPr/>
            </a:pPr>
            <a:r>
              <a:rPr lang="en-GB" altLang="en-US" sz="1100" dirty="0">
                <a:latin typeface="Arial" panose="020B0604020202020204" pitchFamily="34" charset="0"/>
                <a:cs typeface="Arial" panose="020B0604020202020204" pitchFamily="34" charset="0"/>
              </a:rPr>
              <a:t>Used when arrest/prosecution is not available.</a:t>
            </a:r>
          </a:p>
          <a:p>
            <a:pPr marL="171450" indent="-171450">
              <a:buFontTx/>
              <a:buChar char="•"/>
              <a:defRPr/>
            </a:pPr>
            <a:endParaRPr lang="en-GB" altLang="en-US" sz="1100" dirty="0">
              <a:latin typeface="Arial" panose="020B0604020202020204" pitchFamily="34" charset="0"/>
              <a:cs typeface="Arial" panose="020B0604020202020204" pitchFamily="34" charset="0"/>
            </a:endParaRPr>
          </a:p>
          <a:p>
            <a:pPr>
              <a:defRPr/>
            </a:pPr>
            <a:r>
              <a:rPr lang="en-GB" altLang="en-US" sz="1100" b="1" dirty="0">
                <a:latin typeface="Arial" panose="020B0604020202020204" pitchFamily="34" charset="0"/>
                <a:cs typeface="Arial" panose="020B0604020202020204" pitchFamily="34" charset="0"/>
              </a:rPr>
              <a:t>Example of CAWN</a:t>
            </a:r>
          </a:p>
          <a:p>
            <a:pPr>
              <a:defRPr/>
            </a:pPr>
            <a:endParaRPr lang="en-GB" altLang="en-US" sz="1100" dirty="0">
              <a:latin typeface="Arial" panose="020B0604020202020204" pitchFamily="34" charset="0"/>
              <a:cs typeface="Arial" panose="020B0604020202020204" pitchFamily="34" charset="0"/>
            </a:endParaRPr>
          </a:p>
          <a:p>
            <a:pPr>
              <a:defRPr/>
            </a:pPr>
            <a:r>
              <a:rPr lang="en-GB" altLang="en-US" sz="1100" dirty="0">
                <a:solidFill>
                  <a:srgbClr val="FF0000"/>
                </a:solidFill>
                <a:latin typeface="Arial" panose="020B0604020202020204" pitchFamily="34" charset="0"/>
                <a:cs typeface="Arial" panose="020B0604020202020204" pitchFamily="34" charset="0"/>
              </a:rPr>
              <a:t>Christopher Rushton has now been charged with 4 x charges of sexual activity with a 14 yr. old child and for child abduction.</a:t>
            </a:r>
          </a:p>
          <a:p>
            <a:pPr>
              <a:defRPr/>
            </a:pPr>
            <a:endParaRPr lang="en-GB" altLang="en-US" sz="1100" dirty="0">
              <a:solidFill>
                <a:srgbClr val="FF0000"/>
              </a:solidFill>
              <a:latin typeface="Arial" panose="020B0604020202020204" pitchFamily="34" charset="0"/>
              <a:cs typeface="Arial" panose="020B0604020202020204" pitchFamily="34" charset="0"/>
            </a:endParaRPr>
          </a:p>
          <a:p>
            <a:pPr>
              <a:defRPr/>
            </a:pPr>
            <a:r>
              <a:rPr lang="en-GB" altLang="en-US" sz="1100" dirty="0">
                <a:solidFill>
                  <a:srgbClr val="FF0000"/>
                </a:solidFill>
                <a:latin typeface="Arial" panose="020B0604020202020204" pitchFamily="34" charset="0"/>
                <a:cs typeface="Arial" panose="020B0604020202020204" pitchFamily="34" charset="0"/>
              </a:rPr>
              <a:t>On the 18/3/15 Rushton was issued with a CAWN with regards to a 17 yr. old girl named Sophie Townsend  who is a LAC (Local Authority Care) and at high risk of sexual exploitation.</a:t>
            </a:r>
          </a:p>
          <a:p>
            <a:pPr>
              <a:defRPr/>
            </a:pPr>
            <a:endParaRPr lang="en-GB" altLang="en-US" sz="1100" dirty="0">
              <a:solidFill>
                <a:srgbClr val="FF0000"/>
              </a:solidFill>
              <a:latin typeface="Arial" panose="020B0604020202020204" pitchFamily="34" charset="0"/>
              <a:cs typeface="Arial" panose="020B0604020202020204" pitchFamily="34" charset="0"/>
            </a:endParaRPr>
          </a:p>
          <a:p>
            <a:pPr>
              <a:defRPr/>
            </a:pPr>
            <a:r>
              <a:rPr lang="en-GB" altLang="en-US" sz="1100" dirty="0">
                <a:solidFill>
                  <a:srgbClr val="FF0000"/>
                </a:solidFill>
                <a:latin typeface="Arial" panose="020B0604020202020204" pitchFamily="34" charset="0"/>
                <a:cs typeface="Arial" panose="020B0604020202020204" pitchFamily="34" charset="0"/>
              </a:rPr>
              <a:t>On the 5/5/15 Rushton was issued with a CAWN with regards to a 14 yr. old child named Connie </a:t>
            </a:r>
            <a:r>
              <a:rPr lang="en-GB" altLang="en-US" sz="1100" dirty="0" err="1">
                <a:solidFill>
                  <a:srgbClr val="FF0000"/>
                </a:solidFill>
                <a:latin typeface="Arial" panose="020B0604020202020204" pitchFamily="34" charset="0"/>
                <a:cs typeface="Arial" panose="020B0604020202020204" pitchFamily="34" charset="0"/>
              </a:rPr>
              <a:t>Stenton</a:t>
            </a:r>
            <a:r>
              <a:rPr lang="en-GB" altLang="en-US" sz="1100" dirty="0">
                <a:solidFill>
                  <a:srgbClr val="FF0000"/>
                </a:solidFill>
                <a:latin typeface="Arial" panose="020B0604020202020204" pitchFamily="34" charset="0"/>
                <a:cs typeface="Arial" panose="020B0604020202020204" pitchFamily="34" charset="0"/>
              </a:rPr>
              <a:t> who is deemed to be at high risk of sexual exploitation. Connie is a LAC and has been previous victim of rape that perpetrator is currently serving a prison sentence she originates from the Hull area.</a:t>
            </a:r>
          </a:p>
          <a:p>
            <a:pPr>
              <a:defRPr/>
            </a:pPr>
            <a:endParaRPr lang="en-GB" altLang="en-US" sz="1100" dirty="0">
              <a:solidFill>
                <a:srgbClr val="FF0000"/>
              </a:solidFill>
              <a:latin typeface="Arial" panose="020B0604020202020204" pitchFamily="34" charset="0"/>
              <a:cs typeface="Arial" panose="020B0604020202020204" pitchFamily="34" charset="0"/>
            </a:endParaRPr>
          </a:p>
          <a:p>
            <a:pPr>
              <a:defRPr/>
            </a:pPr>
            <a:r>
              <a:rPr lang="en-GB" altLang="en-US" sz="1100" dirty="0">
                <a:solidFill>
                  <a:srgbClr val="FF0000"/>
                </a:solidFill>
                <a:latin typeface="Arial" panose="020B0604020202020204" pitchFamily="34" charset="0"/>
                <a:cs typeface="Arial" panose="020B0604020202020204" pitchFamily="34" charset="0"/>
              </a:rPr>
              <a:t>On the 3/6/15 Connie was reported as missing by her carers, this report was made to West Mercia Police as the home is in their police area. She was seen on the 4/6/15  in company with Rushton in Welshpool </a:t>
            </a:r>
            <a:r>
              <a:rPr lang="en-GB" altLang="en-US" sz="1100" dirty="0" err="1">
                <a:solidFill>
                  <a:srgbClr val="FF0000"/>
                </a:solidFill>
                <a:latin typeface="Arial" panose="020B0604020202020204" pitchFamily="34" charset="0"/>
                <a:cs typeface="Arial" panose="020B0604020202020204" pitchFamily="34" charset="0"/>
              </a:rPr>
              <a:t>Tescos</a:t>
            </a:r>
            <a:r>
              <a:rPr lang="en-GB" altLang="en-US" sz="1100" dirty="0">
                <a:solidFill>
                  <a:srgbClr val="FF0000"/>
                </a:solidFill>
                <a:latin typeface="Arial" panose="020B0604020202020204" pitchFamily="34" charset="0"/>
                <a:cs typeface="Arial" panose="020B0604020202020204" pitchFamily="34" charset="0"/>
              </a:rPr>
              <a:t>. She was recognised due to the details of her going missing having been posted on Facebook. Welshpool officers attended at the home of Rushton he denied that she was at the address, there was a strong smell of bleach coming from inside the property. Officers entered under section  17 of PACE and Connie was located at the address.</a:t>
            </a:r>
          </a:p>
          <a:p>
            <a:pPr>
              <a:defRPr/>
            </a:pPr>
            <a:endParaRPr lang="en-GB" altLang="en-US" sz="1100" dirty="0">
              <a:solidFill>
                <a:srgbClr val="FF0000"/>
              </a:solidFill>
              <a:latin typeface="Arial" panose="020B0604020202020204" pitchFamily="34" charset="0"/>
              <a:cs typeface="Arial" panose="020B0604020202020204" pitchFamily="34" charset="0"/>
            </a:endParaRPr>
          </a:p>
          <a:p>
            <a:pPr>
              <a:defRPr/>
            </a:pPr>
            <a:r>
              <a:rPr lang="en-GB" altLang="en-US" sz="1100" dirty="0">
                <a:solidFill>
                  <a:srgbClr val="FF0000"/>
                </a:solidFill>
                <a:latin typeface="Arial" panose="020B0604020202020204" pitchFamily="34" charset="0"/>
                <a:cs typeface="Arial" panose="020B0604020202020204" pitchFamily="34" charset="0"/>
              </a:rPr>
              <a:t>Connie was removed from the address and later disclosed that she had had oral, vaginal anal sex with Rushton. He was arrested and taken into custody.</a:t>
            </a:r>
          </a:p>
          <a:p>
            <a:pPr>
              <a:defRPr/>
            </a:pPr>
            <a:endParaRPr lang="en-GB" altLang="en-US" sz="1100" dirty="0">
              <a:solidFill>
                <a:srgbClr val="FF0000"/>
              </a:solidFill>
              <a:latin typeface="Arial" panose="020B0604020202020204" pitchFamily="34" charset="0"/>
              <a:cs typeface="Arial" panose="020B0604020202020204" pitchFamily="34" charset="0"/>
            </a:endParaRPr>
          </a:p>
          <a:p>
            <a:pPr>
              <a:defRPr/>
            </a:pPr>
            <a:r>
              <a:rPr lang="en-GB" altLang="en-US" sz="1100" dirty="0">
                <a:solidFill>
                  <a:srgbClr val="FF0000"/>
                </a:solidFill>
                <a:latin typeface="Arial" panose="020B0604020202020204" pitchFamily="34" charset="0"/>
                <a:cs typeface="Arial" panose="020B0604020202020204" pitchFamily="34" charset="0"/>
              </a:rPr>
              <a:t>Previous CAWN has been introduced into evidence by the OIC.</a:t>
            </a:r>
            <a:endParaRPr lang="en-GB" altLang="en-US" sz="1100" dirty="0">
              <a:latin typeface="Arial" panose="020B0604020202020204" pitchFamily="34" charset="0"/>
              <a:cs typeface="Arial" panose="020B0604020202020204" pitchFamily="34" charset="0"/>
            </a:endParaRPr>
          </a:p>
          <a:p>
            <a:pPr>
              <a:defRPr/>
            </a:pPr>
            <a:endParaRPr lang="en-GB" altLang="en-US" sz="1100" dirty="0">
              <a:latin typeface="Arial" panose="020B0604020202020204" pitchFamily="34" charset="0"/>
              <a:cs typeface="Arial" panose="020B0604020202020204" pitchFamily="34" charset="0"/>
            </a:endParaRPr>
          </a:p>
          <a:p>
            <a:pPr>
              <a:defRPr/>
            </a:pPr>
            <a:endParaRPr lang="en-GB" altLang="en-US" sz="1100" dirty="0">
              <a:latin typeface="Arial" panose="020B0604020202020204" pitchFamily="34" charset="0"/>
              <a:cs typeface="Arial" panose="020B0604020202020204" pitchFamily="34" charset="0"/>
            </a:endParaRPr>
          </a:p>
          <a:p>
            <a:pPr>
              <a:defRPr/>
            </a:pPr>
            <a:r>
              <a:rPr lang="en-GB" altLang="en-US" sz="1100" dirty="0">
                <a:latin typeface="Arial" panose="020B0604020202020204" pitchFamily="34" charset="0"/>
                <a:cs typeface="Arial" panose="020B0604020202020204" pitchFamily="34" charset="0"/>
              </a:rPr>
              <a:t>If there is evidence that the terms of the CAWN have been contravened </a:t>
            </a:r>
            <a:r>
              <a:rPr lang="en-GB" altLang="en-US" sz="1100" dirty="0" err="1">
                <a:latin typeface="Arial" panose="020B0604020202020204" pitchFamily="34" charset="0"/>
                <a:cs typeface="Arial" panose="020B0604020202020204" pitchFamily="34" charset="0"/>
              </a:rPr>
              <a:t>eg</a:t>
            </a:r>
            <a:r>
              <a:rPr lang="en-GB" altLang="en-US" sz="1100" dirty="0">
                <a:latin typeface="Arial" panose="020B0604020202020204" pitchFamily="34" charset="0"/>
                <a:cs typeface="Arial" panose="020B0604020202020204" pitchFamily="34" charset="0"/>
              </a:rPr>
              <a:t>: The child has been seen with the suspect or is reported missing and is then found with the suspect after a CAWN has been given.</a:t>
            </a:r>
          </a:p>
          <a:p>
            <a:pPr>
              <a:defRPr/>
            </a:pPr>
            <a:endParaRPr lang="en-GB" altLang="en-US" sz="1100" dirty="0">
              <a:latin typeface="Arial" panose="020B0604020202020204" pitchFamily="34" charset="0"/>
              <a:cs typeface="Arial" panose="020B0604020202020204" pitchFamily="34" charset="0"/>
            </a:endParaRPr>
          </a:p>
          <a:p>
            <a:pPr>
              <a:defRPr/>
            </a:pPr>
            <a:r>
              <a:rPr lang="en-GB" altLang="en-US" sz="1100" dirty="0">
                <a:latin typeface="Arial" panose="020B0604020202020204" pitchFamily="34" charset="0"/>
                <a:cs typeface="Arial" panose="020B0604020202020204" pitchFamily="34" charset="0"/>
              </a:rPr>
              <a:t>The suspect can be arrested and interviewed on suspicion of having committed an offence under the relevant legislation ( such as Child Abduction Act 1984 or S 49 Children Act 1989)</a:t>
            </a:r>
          </a:p>
          <a:p>
            <a:pPr>
              <a:defRPr/>
            </a:pPr>
            <a:endParaRPr lang="en-GB" altLang="en-US" sz="1100" dirty="0">
              <a:latin typeface="Arial" panose="020B0604020202020204" pitchFamily="34" charset="0"/>
              <a:cs typeface="Arial" panose="020B0604020202020204" pitchFamily="34" charset="0"/>
            </a:endParaRPr>
          </a:p>
          <a:p>
            <a:pPr>
              <a:defRPr/>
            </a:pPr>
            <a:r>
              <a:rPr lang="en-GB" altLang="en-US" sz="1100" dirty="0">
                <a:latin typeface="Arial" panose="020B0604020202020204" pitchFamily="34" charset="0"/>
                <a:cs typeface="Arial" panose="020B0604020202020204" pitchFamily="34" charset="0"/>
              </a:rPr>
              <a:t>NOTE THE SUSPECT CANNOT BE ARRESTED FOR BREACH OF A CAWN AS THERE IS NO SUCH CRIMINAL OFFENCE </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24</a:t>
            </a:fld>
            <a:endParaRPr lang="en-GB"/>
          </a:p>
        </p:txBody>
      </p:sp>
    </p:spTree>
    <p:extLst>
      <p:ext uri="{BB962C8B-B14F-4D97-AF65-F5344CB8AC3E}">
        <p14:creationId xmlns:p14="http://schemas.microsoft.com/office/powerpoint/2010/main" val="3542842758"/>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sz="1100" dirty="0">
                <a:latin typeface="Arial" panose="020B0604020202020204" pitchFamily="34" charset="0"/>
                <a:ea typeface="ＭＳ Ｐゴシック" panose="020B0600070205080204" pitchFamily="34" charset="-128"/>
              </a:rPr>
              <a:t>Board Blast</a:t>
            </a:r>
          </a:p>
          <a:p>
            <a:r>
              <a:rPr lang="en-GB" altLang="en-US" sz="1100" b="1" dirty="0">
                <a:latin typeface="Arial" panose="020B0604020202020204" pitchFamily="34" charset="0"/>
                <a:ea typeface="ＭＳ Ｐゴシック" panose="020B0600070205080204" pitchFamily="34" charset="-128"/>
              </a:rPr>
              <a:t>Offences against children under the age of 13 (sections 5 to 8) </a:t>
            </a:r>
            <a:r>
              <a:rPr lang="en-GB" altLang="en-US" sz="1100" dirty="0">
                <a:latin typeface="Arial" panose="020B0604020202020204" pitchFamily="34" charset="0"/>
                <a:ea typeface="ＭＳ Ｐゴシック" panose="020B0600070205080204" pitchFamily="34" charset="-128"/>
              </a:rPr>
              <a:t>	</a:t>
            </a:r>
          </a:p>
          <a:p>
            <a:r>
              <a:rPr lang="en-GB" altLang="en-US" sz="1100" dirty="0">
                <a:latin typeface="Arial" panose="020B0604020202020204" pitchFamily="34" charset="0"/>
                <a:ea typeface="ＭＳ Ｐゴシック" panose="020B0600070205080204" pitchFamily="34" charset="-128"/>
              </a:rPr>
              <a:t>Sexual activity with a child under the age of 13 is an offence regardless of consent or the defendant’s belief as to the child’s age. The offences are: </a:t>
            </a:r>
          </a:p>
          <a:p>
            <a:r>
              <a:rPr lang="en-GB" altLang="en-US" sz="1100" dirty="0">
                <a:latin typeface="Arial" panose="020B0604020202020204" pitchFamily="34" charset="0"/>
                <a:ea typeface="ＭＳ Ｐゴシック" panose="020B0600070205080204" pitchFamily="34" charset="-128"/>
              </a:rPr>
              <a:t>rape </a:t>
            </a:r>
          </a:p>
          <a:p>
            <a:r>
              <a:rPr lang="en-GB" altLang="en-US" sz="1100" dirty="0">
                <a:latin typeface="Arial" panose="020B0604020202020204" pitchFamily="34" charset="0"/>
                <a:ea typeface="ＭＳ Ｐゴシック" panose="020B0600070205080204" pitchFamily="34" charset="-128"/>
              </a:rPr>
              <a:t>assault by penetration </a:t>
            </a:r>
          </a:p>
          <a:p>
            <a:r>
              <a:rPr lang="en-GB" altLang="en-US" sz="1100" dirty="0">
                <a:latin typeface="Arial" panose="020B0604020202020204" pitchFamily="34" charset="0"/>
                <a:ea typeface="ＭＳ Ｐゴシック" panose="020B0600070205080204" pitchFamily="34" charset="-128"/>
              </a:rPr>
              <a:t>sexual assault </a:t>
            </a:r>
          </a:p>
          <a:p>
            <a:r>
              <a:rPr lang="en-GB" altLang="en-US" sz="1100" dirty="0">
                <a:latin typeface="Arial" panose="020B0604020202020204" pitchFamily="34" charset="0"/>
                <a:ea typeface="ＭＳ Ｐゴシック" panose="020B0600070205080204" pitchFamily="34" charset="-128"/>
              </a:rPr>
              <a:t>causing or inciting a child under 13 to engage in sexual activity. </a:t>
            </a:r>
          </a:p>
          <a:p>
            <a:endParaRPr lang="en-GB" altLang="en-US" sz="1100" dirty="0">
              <a:latin typeface="Arial" panose="020B0604020202020204" pitchFamily="34" charset="0"/>
              <a:ea typeface="ＭＳ Ｐゴシック" panose="020B0600070205080204" pitchFamily="34" charset="-128"/>
            </a:endParaRPr>
          </a:p>
          <a:p>
            <a:r>
              <a:rPr lang="en-GB" altLang="en-US" sz="1100" dirty="0">
                <a:latin typeface="Arial" panose="020B0604020202020204" pitchFamily="34" charset="0"/>
                <a:ea typeface="ＭＳ Ｐゴシック" panose="020B0600070205080204" pitchFamily="34" charset="-128"/>
              </a:rPr>
              <a:t>These offences carry a maximum sentence of life imprisonment or 14 years’ imprisonment depending on which offence applies.</a:t>
            </a:r>
          </a:p>
          <a:p>
            <a:endParaRPr lang="en-GB" altLang="en-US" sz="1100" dirty="0">
              <a:latin typeface="Arial" panose="020B0604020202020204" pitchFamily="34" charset="0"/>
              <a:ea typeface="ＭＳ Ｐゴシック" panose="020B0600070205080204" pitchFamily="34" charset="-128"/>
            </a:endParaRPr>
          </a:p>
          <a:p>
            <a:r>
              <a:rPr lang="en-GB" altLang="en-US" sz="1100" b="1" dirty="0">
                <a:latin typeface="Arial" panose="020B0604020202020204" pitchFamily="34" charset="0"/>
                <a:ea typeface="ＭＳ Ｐゴシック" panose="020B0600070205080204" pitchFamily="34" charset="-128"/>
              </a:rPr>
              <a:t>Offences against children under the age of 16 (sections 9 to 15) </a:t>
            </a:r>
            <a:r>
              <a:rPr lang="en-GB" altLang="en-US" sz="1100" dirty="0">
                <a:latin typeface="Arial" panose="020B0604020202020204" pitchFamily="34" charset="0"/>
                <a:ea typeface="ＭＳ Ｐゴシック" panose="020B0600070205080204" pitchFamily="34" charset="-128"/>
              </a:rPr>
              <a:t>	</a:t>
            </a:r>
          </a:p>
          <a:p>
            <a:r>
              <a:rPr lang="en-GB" altLang="en-US" sz="1100" dirty="0">
                <a:latin typeface="Arial" panose="020B0604020202020204" pitchFamily="34" charset="0"/>
                <a:ea typeface="ＭＳ Ｐゴシック" panose="020B0600070205080204" pitchFamily="34" charset="-128"/>
              </a:rPr>
              <a:t>These offences apply regardless of whether the child consented to the sexual activity but, unlike the offences relating to children under 13, an offence is not committed if the defendant reasonably believed that the victim was 16 years or over. The offences are: </a:t>
            </a:r>
          </a:p>
          <a:p>
            <a:r>
              <a:rPr lang="en-GB" altLang="en-US" sz="1100" dirty="0">
                <a:latin typeface="Arial" panose="020B0604020202020204" pitchFamily="34" charset="0"/>
                <a:ea typeface="ＭＳ Ｐゴシック" panose="020B0600070205080204" pitchFamily="34" charset="-128"/>
              </a:rPr>
              <a:t>sexual activity with a child </a:t>
            </a:r>
          </a:p>
          <a:p>
            <a:r>
              <a:rPr lang="en-GB" altLang="en-US" sz="1100" dirty="0">
                <a:latin typeface="Arial" panose="020B0604020202020204" pitchFamily="34" charset="0"/>
                <a:ea typeface="ＭＳ Ｐゴシック" panose="020B0600070205080204" pitchFamily="34" charset="-128"/>
              </a:rPr>
              <a:t>causing or inciting a child to engage in sexual activity </a:t>
            </a:r>
          </a:p>
          <a:p>
            <a:r>
              <a:rPr lang="en-GB" altLang="en-US" sz="1100" dirty="0">
                <a:latin typeface="Arial" panose="020B0604020202020204" pitchFamily="34" charset="0"/>
                <a:ea typeface="ＭＳ Ｐゴシック" panose="020B0600070205080204" pitchFamily="34" charset="-128"/>
              </a:rPr>
              <a:t>engaging in sexual activity in the presence of a child </a:t>
            </a:r>
          </a:p>
          <a:p>
            <a:r>
              <a:rPr lang="en-GB" altLang="en-US" sz="1100" dirty="0">
                <a:latin typeface="Arial" panose="020B0604020202020204" pitchFamily="34" charset="0"/>
                <a:ea typeface="ＭＳ Ｐゴシック" panose="020B0600070205080204" pitchFamily="34" charset="-128"/>
              </a:rPr>
              <a:t>causing a child to watch a sexual act </a:t>
            </a:r>
          </a:p>
          <a:p>
            <a:r>
              <a:rPr lang="en-GB" altLang="en-US" sz="1100" dirty="0">
                <a:latin typeface="Arial" panose="020B0604020202020204" pitchFamily="34" charset="0"/>
                <a:ea typeface="ＭＳ Ｐゴシック" panose="020B0600070205080204" pitchFamily="34" charset="-128"/>
              </a:rPr>
              <a:t>arranging or facilitating the commission of a child sex offence </a:t>
            </a:r>
          </a:p>
          <a:p>
            <a:r>
              <a:rPr lang="en-GB" altLang="en-US" sz="1100" dirty="0">
                <a:latin typeface="Arial" panose="020B0604020202020204" pitchFamily="34" charset="0"/>
                <a:ea typeface="ＭＳ Ｐゴシック" panose="020B0600070205080204" pitchFamily="34" charset="-128"/>
              </a:rPr>
              <a:t>meeting a child following sexual grooming (under section 15 an offence is committed if an adult communicates with a child on at least one previous occasions, and then meets the child, arranges to meet the child or (the adult or child) travels for such a meeting, where the adult intends to commit a sexual offence). </a:t>
            </a:r>
          </a:p>
          <a:p>
            <a:endParaRPr lang="en-GB" altLang="en-US" sz="1100" dirty="0">
              <a:latin typeface="Arial" panose="020B0604020202020204" pitchFamily="34" charset="0"/>
              <a:ea typeface="ＭＳ Ｐゴシック" panose="020B0600070205080204" pitchFamily="34" charset="-128"/>
            </a:endParaRPr>
          </a:p>
          <a:p>
            <a:r>
              <a:rPr lang="en-GB" altLang="en-US" sz="1100" dirty="0">
                <a:latin typeface="Arial" panose="020B0604020202020204" pitchFamily="34" charset="0"/>
                <a:ea typeface="ＭＳ Ｐゴシック" panose="020B0600070205080204" pitchFamily="34" charset="-128"/>
              </a:rPr>
              <a:t>These offences carry a minimum sentence of 10 or 14 years’ imprisonment, depending on which offence applies. Where the offender is under 18, the maximum sentence is 5 years’ imprisonment. If any of these offences is committed against a child under 13, the defendant’s belief as to the age of the child is irrelevant. 	</a:t>
            </a:r>
          </a:p>
          <a:p>
            <a:endParaRPr lang="en-GB" altLang="en-US" sz="1100" dirty="0">
              <a:latin typeface="Arial" panose="020B0604020202020204" pitchFamily="34" charset="0"/>
              <a:ea typeface="ＭＳ Ｐゴシック" panose="020B0600070205080204" pitchFamily="34" charset="-128"/>
            </a:endParaRPr>
          </a:p>
          <a:p>
            <a:r>
              <a:rPr lang="en-GB" altLang="en-US" sz="1100" b="1" dirty="0">
                <a:latin typeface="Arial" panose="020B0604020202020204" pitchFamily="34" charset="0"/>
                <a:ea typeface="ＭＳ Ｐゴシック" panose="020B0600070205080204" pitchFamily="34" charset="-128"/>
              </a:rPr>
              <a:t>Recent amendment to Sexual Grooming:</a:t>
            </a:r>
          </a:p>
          <a:p>
            <a:r>
              <a:rPr lang="en-GB" altLang="en-US" sz="1100" dirty="0">
                <a:latin typeface="Arial" panose="020B0604020202020204" pitchFamily="34" charset="0"/>
                <a:ea typeface="ＭＳ Ｐゴシック" panose="020B0600070205080204" pitchFamily="34" charset="-128"/>
              </a:rPr>
              <a:t>	</a:t>
            </a:r>
          </a:p>
          <a:p>
            <a:r>
              <a:rPr lang="en-GB" altLang="en-US" sz="1100" dirty="0">
                <a:latin typeface="Arial" panose="020B0604020202020204" pitchFamily="34" charset="0"/>
                <a:ea typeface="ＭＳ Ｐゴシック" panose="020B0600070205080204" pitchFamily="34" charset="-128"/>
              </a:rPr>
              <a:t>Section 36 of the Criminal Justice and Courts Act 2015 amends section 15 of the Sexual Offences Act 2003 (the offence of meeting a child following sexual grooming etc.) so that the number of initial occasions on which the defendant must meet or communicate with the child in question in order to commit the offence is reduced from two to one.</a:t>
            </a:r>
            <a:br>
              <a:rPr lang="en-GB" altLang="en-US" sz="1100" dirty="0">
                <a:latin typeface="Arial" panose="020B0604020202020204" pitchFamily="34" charset="0"/>
                <a:ea typeface="ＭＳ Ｐゴシック" panose="020B0600070205080204" pitchFamily="34" charset="-128"/>
              </a:rPr>
            </a:br>
            <a:br>
              <a:rPr lang="en-GB" altLang="en-US" sz="1100" dirty="0">
                <a:latin typeface="Arial" panose="020B0604020202020204" pitchFamily="34" charset="0"/>
                <a:ea typeface="ＭＳ Ｐゴシック" panose="020B0600070205080204" pitchFamily="34" charset="-128"/>
              </a:rPr>
            </a:br>
            <a:r>
              <a:rPr lang="en-GB" altLang="en-US" sz="1100" dirty="0">
                <a:latin typeface="Arial" panose="020B0604020202020204" pitchFamily="34" charset="0"/>
                <a:ea typeface="ＭＳ Ｐゴシック" panose="020B0600070205080204" pitchFamily="34" charset="-128"/>
              </a:rPr>
              <a:t>As now, following any initial communication or meeting, the defendant must intentionally meet, arrange to meet or travel with the intention of meeting the child, or the child must travel with the intention of meeting the defendant; and the defendant must intend to do something to or in respect of the child during or after any meeting which would, if done in England and Wales, amount to an offence under Part 1 of the Sexual Offences Act 2003.</a:t>
            </a:r>
            <a:br>
              <a:rPr lang="en-GB" altLang="en-US" sz="1100" dirty="0">
                <a:latin typeface="Arial" panose="020B0604020202020204" pitchFamily="34" charset="0"/>
                <a:ea typeface="ＭＳ Ｐゴシック" panose="020B0600070205080204" pitchFamily="34" charset="-128"/>
              </a:rPr>
            </a:br>
            <a:br>
              <a:rPr lang="en-GB" altLang="en-US" sz="1100" dirty="0">
                <a:latin typeface="Arial" panose="020B0604020202020204" pitchFamily="34" charset="0"/>
                <a:ea typeface="ＭＳ Ｐゴシック" panose="020B0600070205080204" pitchFamily="34" charset="-128"/>
              </a:rPr>
            </a:br>
            <a:r>
              <a:rPr lang="en-GB" altLang="en-US" sz="1100" dirty="0">
                <a:latin typeface="Arial" panose="020B0604020202020204" pitchFamily="34" charset="0"/>
                <a:ea typeface="ＭＳ Ｐゴシック" panose="020B0600070205080204" pitchFamily="34" charset="-128"/>
              </a:rPr>
              <a:t>Section 36 will be in force on 13 April 2015. The offence can only be committed as amended (i.e. by proof of a single initial communication or meeting) if that communication or meeting took place on or after 13 April 2015.</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25</a:t>
            </a:fld>
            <a:endParaRPr lang="en-GB"/>
          </a:p>
        </p:txBody>
      </p:sp>
    </p:spTree>
    <p:extLst>
      <p:ext uri="{BB962C8B-B14F-4D97-AF65-F5344CB8AC3E}">
        <p14:creationId xmlns:p14="http://schemas.microsoft.com/office/powerpoint/2010/main" val="4235839961"/>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sz="1100" dirty="0">
                <a:latin typeface="Arial" panose="020B0604020202020204" pitchFamily="34" charset="0"/>
                <a:ea typeface="ＭＳ Ｐゴシック" panose="020B0600070205080204" pitchFamily="34" charset="-128"/>
              </a:rPr>
              <a:t>Child Abduction</a:t>
            </a:r>
          </a:p>
          <a:p>
            <a:endParaRPr lang="en-GB" altLang="en-US" sz="1100" dirty="0">
              <a:latin typeface="Arial" panose="020B0604020202020204" pitchFamily="34" charset="0"/>
              <a:ea typeface="ＭＳ Ｐゴシック" panose="020B0600070205080204" pitchFamily="34" charset="-128"/>
            </a:endParaRPr>
          </a:p>
          <a:p>
            <a:r>
              <a:rPr lang="en-GB" altLang="en-US" sz="1100" dirty="0">
                <a:latin typeface="Arial" panose="020B0604020202020204" pitchFamily="34" charset="0"/>
                <a:ea typeface="ＭＳ Ｐゴシック" panose="020B0600070205080204" pitchFamily="34" charset="-128"/>
              </a:rPr>
              <a:t>Criminal offence if a person without lawful authority or reasonable excuse takes or detains a child under the age of 16 so as to remove him from the lawful control of any person having lawful control of the child or so as to keep him out of the lawful control of any person entitled to lawful control of the child.  </a:t>
            </a:r>
          </a:p>
          <a:p>
            <a:endParaRPr lang="en-GB" altLang="en-US" sz="1100" dirty="0">
              <a:latin typeface="Arial" panose="020B0604020202020204" pitchFamily="34" charset="0"/>
              <a:ea typeface="ＭＳ Ｐゴシック" panose="020B0600070205080204" pitchFamily="34" charset="-128"/>
            </a:endParaRPr>
          </a:p>
          <a:p>
            <a:r>
              <a:rPr lang="en-GB" altLang="en-US" sz="1100" dirty="0">
                <a:latin typeface="Arial" panose="020B0604020202020204" pitchFamily="34" charset="0"/>
                <a:ea typeface="ＭＳ Ｐゴシック" panose="020B0600070205080204" pitchFamily="34" charset="-128"/>
              </a:rPr>
              <a:t>Sections 47 – 51 of the Sexual Offences Act 2003 introduces new offences to protect all children aged less than 18 yrs. The act provides specific offences in respect of the child sexual exploitation:</a:t>
            </a:r>
          </a:p>
          <a:p>
            <a:endParaRPr lang="en-GB" altLang="en-US" sz="1100" dirty="0">
              <a:latin typeface="Arial" panose="020B0604020202020204" pitchFamily="34" charset="0"/>
              <a:ea typeface="ＭＳ Ｐゴシック" panose="020B0600070205080204" pitchFamily="34" charset="-128"/>
            </a:endParaRPr>
          </a:p>
          <a:p>
            <a:r>
              <a:rPr lang="en-GB" altLang="en-US" sz="1100" dirty="0">
                <a:latin typeface="Arial" panose="020B0604020202020204" pitchFamily="34" charset="0"/>
                <a:ea typeface="ＭＳ Ｐゴシック" panose="020B0600070205080204" pitchFamily="34" charset="-128"/>
              </a:rPr>
              <a:t>Taking making permitting to take distributing showing possessing with intent to distribute and advertising indecent photographs or pseudo photographs of children aged 16 or 17 yrs.</a:t>
            </a:r>
          </a:p>
          <a:p>
            <a:endParaRPr lang="en-GB" altLang="en-US" sz="1100" dirty="0">
              <a:latin typeface="Arial" panose="020B0604020202020204" pitchFamily="34" charset="0"/>
              <a:ea typeface="ＭＳ Ｐゴシック" panose="020B0600070205080204" pitchFamily="34" charset="-128"/>
            </a:endParaRPr>
          </a:p>
          <a:p>
            <a:r>
              <a:rPr lang="en-GB" altLang="en-US" sz="1100" dirty="0">
                <a:latin typeface="Arial" panose="020B0604020202020204" pitchFamily="34" charset="0"/>
                <a:ea typeface="ＭＳ Ｐゴシック" panose="020B0600070205080204" pitchFamily="34" charset="-128"/>
              </a:rPr>
              <a:t>Section 14 arranging or facilitating a child sex offence (child under 16)</a:t>
            </a:r>
          </a:p>
          <a:p>
            <a:r>
              <a:rPr lang="en-GB" altLang="en-US" sz="1100" dirty="0">
                <a:latin typeface="Arial" panose="020B0604020202020204" pitchFamily="34" charset="0"/>
                <a:ea typeface="ＭＳ Ｐゴシック" panose="020B0600070205080204" pitchFamily="34" charset="-128"/>
              </a:rPr>
              <a:t>Section 15 Meeting a child following sexual grooming (child under 16)</a:t>
            </a:r>
          </a:p>
          <a:p>
            <a:endParaRPr lang="en-GB" altLang="en-US" sz="1100" dirty="0">
              <a:latin typeface="Arial" panose="020B0604020202020204" pitchFamily="34" charset="0"/>
              <a:ea typeface="ＭＳ Ｐゴシック" panose="020B0600070205080204" pitchFamily="34" charset="-128"/>
            </a:endParaRPr>
          </a:p>
          <a:p>
            <a:r>
              <a:rPr lang="en-GB" altLang="en-US" sz="1100" dirty="0">
                <a:latin typeface="Arial" panose="020B0604020202020204" pitchFamily="34" charset="0"/>
                <a:ea typeface="ＭＳ Ｐゴシック" panose="020B0600070205080204" pitchFamily="34" charset="-128"/>
              </a:rPr>
              <a:t>Section 47 </a:t>
            </a:r>
          </a:p>
          <a:p>
            <a:r>
              <a:rPr lang="en-GB" altLang="en-US" sz="1100" dirty="0">
                <a:latin typeface="Arial" panose="020B0604020202020204" pitchFamily="34" charset="0"/>
                <a:ea typeface="ＭＳ Ｐゴシック" panose="020B0600070205080204" pitchFamily="34" charset="-128"/>
              </a:rPr>
              <a:t>Paying for the sexual services of a child aged under 13 </a:t>
            </a:r>
            <a:r>
              <a:rPr lang="en-GB" altLang="en-US" sz="1100" dirty="0" err="1">
                <a:latin typeface="Arial" panose="020B0604020202020204" pitchFamily="34" charset="0"/>
                <a:ea typeface="ＭＳ Ｐゴシック" panose="020B0600070205080204" pitchFamily="34" charset="-128"/>
              </a:rPr>
              <a:t>yrs</a:t>
            </a:r>
            <a:r>
              <a:rPr lang="en-GB" altLang="en-US" sz="1100" dirty="0">
                <a:latin typeface="Arial" panose="020B0604020202020204" pitchFamily="34" charset="0"/>
                <a:ea typeface="ＭＳ Ｐゴシック" panose="020B0600070205080204" pitchFamily="34" charset="-128"/>
              </a:rPr>
              <a:t> a child under 13 </a:t>
            </a:r>
            <a:r>
              <a:rPr lang="en-GB" altLang="en-US" sz="1100" dirty="0" err="1">
                <a:latin typeface="Arial" panose="020B0604020202020204" pitchFamily="34" charset="0"/>
                <a:ea typeface="ＭＳ Ｐゴシック" panose="020B0600070205080204" pitchFamily="34" charset="-128"/>
              </a:rPr>
              <a:t>yrs</a:t>
            </a:r>
            <a:r>
              <a:rPr lang="en-GB" altLang="en-US" sz="1100" dirty="0">
                <a:latin typeface="Arial" panose="020B0604020202020204" pitchFamily="34" charset="0"/>
                <a:ea typeface="ＭＳ Ｐゴシック" panose="020B0600070205080204" pitchFamily="34" charset="-128"/>
              </a:rPr>
              <a:t> cannot give consent</a:t>
            </a:r>
          </a:p>
          <a:p>
            <a:r>
              <a:rPr lang="en-GB" altLang="en-US" sz="1100" dirty="0">
                <a:latin typeface="Arial" panose="020B0604020202020204" pitchFamily="34" charset="0"/>
                <a:ea typeface="ＭＳ Ｐゴシック" panose="020B0600070205080204" pitchFamily="34" charset="-128"/>
              </a:rPr>
              <a:t>Paying for the sexual services of a child aged between 14 and 16 </a:t>
            </a:r>
            <a:r>
              <a:rPr lang="en-GB" altLang="en-US" sz="1100" dirty="0" err="1">
                <a:latin typeface="Arial" panose="020B0604020202020204" pitchFamily="34" charset="0"/>
                <a:ea typeface="ＭＳ Ｐゴシック" panose="020B0600070205080204" pitchFamily="34" charset="-128"/>
              </a:rPr>
              <a:t>yrs</a:t>
            </a:r>
            <a:endParaRPr lang="en-GB" altLang="en-US" sz="1100" dirty="0">
              <a:latin typeface="Arial" panose="020B0604020202020204" pitchFamily="34" charset="0"/>
              <a:ea typeface="ＭＳ Ｐゴシック" panose="020B0600070205080204" pitchFamily="34" charset="-128"/>
            </a:endParaRPr>
          </a:p>
          <a:p>
            <a:r>
              <a:rPr lang="en-GB" altLang="en-US" sz="1100" dirty="0">
                <a:latin typeface="Arial" panose="020B0604020202020204" pitchFamily="34" charset="0"/>
                <a:ea typeface="ＭＳ Ｐゴシック" panose="020B0600070205080204" pitchFamily="34" charset="-128"/>
              </a:rPr>
              <a:t>Paying for the sexual services of a child aged between 16 and 18 </a:t>
            </a:r>
            <a:r>
              <a:rPr lang="en-GB" altLang="en-US" sz="1100" dirty="0" err="1">
                <a:latin typeface="Arial" panose="020B0604020202020204" pitchFamily="34" charset="0"/>
                <a:ea typeface="ＭＳ Ｐゴシック" panose="020B0600070205080204" pitchFamily="34" charset="-128"/>
              </a:rPr>
              <a:t>yrs</a:t>
            </a:r>
            <a:endParaRPr lang="en-GB" altLang="en-US" sz="1100" dirty="0">
              <a:latin typeface="Arial" panose="020B0604020202020204" pitchFamily="34" charset="0"/>
              <a:ea typeface="ＭＳ Ｐゴシック" panose="020B0600070205080204" pitchFamily="34" charset="-128"/>
            </a:endParaRPr>
          </a:p>
          <a:p>
            <a:endParaRPr lang="en-GB" altLang="en-US" sz="1100" dirty="0">
              <a:latin typeface="Arial" panose="020B0604020202020204" pitchFamily="34" charset="0"/>
              <a:ea typeface="ＭＳ Ｐゴシック" panose="020B0600070205080204" pitchFamily="34" charset="-128"/>
            </a:endParaRPr>
          </a:p>
          <a:p>
            <a:r>
              <a:rPr lang="en-GB" altLang="en-US" sz="1100" dirty="0">
                <a:latin typeface="Arial" panose="020B0604020202020204" pitchFamily="34" charset="0"/>
                <a:ea typeface="ＭＳ Ｐゴシック" panose="020B0600070205080204" pitchFamily="34" charset="-128"/>
              </a:rPr>
              <a:t>Section 48</a:t>
            </a:r>
          </a:p>
          <a:p>
            <a:r>
              <a:rPr lang="en-GB" altLang="en-US" sz="1100" dirty="0">
                <a:latin typeface="Arial" panose="020B0604020202020204" pitchFamily="34" charset="0"/>
                <a:ea typeface="ＭＳ Ｐゴシック" panose="020B0600070205080204" pitchFamily="34" charset="-128"/>
              </a:rPr>
              <a:t>Causing or inciting child prostitution or pornography</a:t>
            </a:r>
          </a:p>
          <a:p>
            <a:r>
              <a:rPr lang="en-GB" altLang="en-US" sz="1100" dirty="0">
                <a:latin typeface="Arial" panose="020B0604020202020204" pitchFamily="34" charset="0"/>
                <a:ea typeface="ＭＳ Ｐゴシック" panose="020B0600070205080204" pitchFamily="34" charset="-128"/>
              </a:rPr>
              <a:t>Section 49</a:t>
            </a:r>
          </a:p>
          <a:p>
            <a:r>
              <a:rPr lang="en-GB" altLang="en-US" sz="1100" dirty="0">
                <a:latin typeface="Arial" panose="020B0604020202020204" pitchFamily="34" charset="0"/>
                <a:ea typeface="ＭＳ Ｐゴシック" panose="020B0600070205080204" pitchFamily="34" charset="-128"/>
              </a:rPr>
              <a:t>Controlling a child prostitute or child involved in pornography</a:t>
            </a:r>
          </a:p>
          <a:p>
            <a:r>
              <a:rPr lang="en-GB" altLang="en-US" sz="1100" dirty="0">
                <a:latin typeface="Arial" panose="020B0604020202020204" pitchFamily="34" charset="0"/>
                <a:ea typeface="ＭＳ Ｐゴシック" panose="020B0600070205080204" pitchFamily="34" charset="-128"/>
              </a:rPr>
              <a:t>Section 50</a:t>
            </a:r>
          </a:p>
          <a:p>
            <a:r>
              <a:rPr lang="en-GB" altLang="en-US" sz="1100" dirty="0">
                <a:latin typeface="Arial" panose="020B0604020202020204" pitchFamily="34" charset="0"/>
                <a:ea typeface="ＭＳ Ｐゴシック" panose="020B0600070205080204" pitchFamily="34" charset="-128"/>
              </a:rPr>
              <a:t>Arranging or facilitating child prostitution or pornography</a:t>
            </a:r>
          </a:p>
        </p:txBody>
      </p:sp>
      <p:sp>
        <p:nvSpPr>
          <p:cNvPr id="4" name="Slide Number Placeholder 3"/>
          <p:cNvSpPr>
            <a:spLocks noGrp="1"/>
          </p:cNvSpPr>
          <p:nvPr>
            <p:ph type="sldNum" sz="quarter" idx="10"/>
          </p:nvPr>
        </p:nvSpPr>
        <p:spPr/>
        <p:txBody>
          <a:bodyPr/>
          <a:lstStyle/>
          <a:p>
            <a:fld id="{9399293F-F3C1-4DBE-9ABE-39D87F4D905F}" type="slidenum">
              <a:rPr lang="en-GB" smtClean="0"/>
              <a:t>26</a:t>
            </a:fld>
            <a:endParaRPr lang="en-GB"/>
          </a:p>
        </p:txBody>
      </p:sp>
    </p:spTree>
    <p:extLst>
      <p:ext uri="{BB962C8B-B14F-4D97-AF65-F5344CB8AC3E}">
        <p14:creationId xmlns:p14="http://schemas.microsoft.com/office/powerpoint/2010/main" val="3758527163"/>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sz="1100" b="1" dirty="0">
                <a:latin typeface="Arial" panose="020B0604020202020204" pitchFamily="34" charset="0"/>
                <a:ea typeface="ＭＳ Ｐゴシック" panose="020B0600070205080204" pitchFamily="34" charset="-128"/>
              </a:rPr>
              <a:t>Identify hotspots- schools, taxi rank, takeaway outlets, parks, retail parks; youth clubs; leisure centres; checks on boy racers.</a:t>
            </a:r>
          </a:p>
          <a:p>
            <a:pPr>
              <a:lnSpc>
                <a:spcPct val="100000"/>
              </a:lnSpc>
            </a:pPr>
            <a:endParaRPr lang="en-GB" altLang="en-US" sz="1100" dirty="0">
              <a:latin typeface="Arial" panose="020B0604020202020204" pitchFamily="34" charset="0"/>
              <a:ea typeface="ＭＳ Ｐゴシック" panose="020B0600070205080204" pitchFamily="34" charset="-128"/>
            </a:endParaRPr>
          </a:p>
          <a:p>
            <a:pPr>
              <a:lnSpc>
                <a:spcPct val="100000"/>
              </a:lnSpc>
            </a:pPr>
            <a:r>
              <a:rPr lang="en-GB" altLang="en-US" sz="1100" dirty="0">
                <a:latin typeface="Arial" panose="020B0604020202020204" pitchFamily="34" charset="0"/>
                <a:ea typeface="ＭＳ Ｐゴシック" panose="020B0600070205080204" pitchFamily="34" charset="-128"/>
              </a:rPr>
              <a:t>Refer to Information and Intelligence document.</a:t>
            </a:r>
          </a:p>
          <a:p>
            <a:pPr>
              <a:lnSpc>
                <a:spcPct val="100000"/>
              </a:lnSpc>
            </a:pPr>
            <a:endParaRPr lang="en-GB" altLang="en-US" sz="1100" dirty="0">
              <a:latin typeface="Arial" panose="020B0604020202020204" pitchFamily="34" charset="0"/>
              <a:ea typeface="ＭＳ Ｐゴシック" panose="020B0600070205080204" pitchFamily="34" charset="-128"/>
            </a:endParaRPr>
          </a:p>
          <a:p>
            <a:pPr>
              <a:lnSpc>
                <a:spcPct val="100000"/>
              </a:lnSpc>
            </a:pPr>
            <a:r>
              <a:rPr lang="en-GB" altLang="en-US" sz="1100" dirty="0">
                <a:latin typeface="Arial" panose="020B0604020202020204" pitchFamily="34" charset="0"/>
                <a:ea typeface="ＭＳ Ｐゴシック" panose="020B0600070205080204" pitchFamily="34" charset="-128"/>
              </a:rPr>
              <a:t>PVPU department website a– information and forms on there</a:t>
            </a:r>
          </a:p>
          <a:p>
            <a:pPr>
              <a:lnSpc>
                <a:spcPct val="100000"/>
              </a:lnSpc>
            </a:pPr>
            <a:endParaRPr lang="en-GB" altLang="en-US" sz="1100" dirty="0">
              <a:latin typeface="Arial" panose="020B0604020202020204" pitchFamily="34" charset="0"/>
              <a:ea typeface="ＭＳ Ｐゴシック" panose="020B0600070205080204" pitchFamily="34" charset="-128"/>
            </a:endParaRPr>
          </a:p>
          <a:p>
            <a:pPr>
              <a:lnSpc>
                <a:spcPct val="100000"/>
              </a:lnSpc>
            </a:pPr>
            <a:r>
              <a:rPr lang="en-GB" altLang="en-US" sz="1100" dirty="0">
                <a:latin typeface="Arial" panose="020B0604020202020204" pitchFamily="34" charset="0"/>
                <a:ea typeface="ＭＳ Ｐゴシック" panose="020B0600070205080204" pitchFamily="34" charset="-128"/>
              </a:rPr>
              <a:t>Be careful of tags/ task - ensure you deal with complaint first not just tag/ task for other departments to deal.</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27</a:t>
            </a:fld>
            <a:endParaRPr lang="en-GB"/>
          </a:p>
        </p:txBody>
      </p:sp>
    </p:spTree>
    <p:extLst>
      <p:ext uri="{BB962C8B-B14F-4D97-AF65-F5344CB8AC3E}">
        <p14:creationId xmlns:p14="http://schemas.microsoft.com/office/powerpoint/2010/main" val="3180223049"/>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sz="1100" b="1" dirty="0">
                <a:latin typeface="Arial" panose="020B0604020202020204" pitchFamily="34" charset="0"/>
                <a:ea typeface="ＭＳ Ｐゴシック" panose="020B0600070205080204" pitchFamily="34" charset="-128"/>
              </a:rPr>
              <a:t>QTS – has anyone ever heard of SERAF?</a:t>
            </a:r>
          </a:p>
          <a:p>
            <a:endParaRPr lang="en-GB" altLang="en-US" sz="1100" b="1" dirty="0">
              <a:latin typeface="Arial" panose="020B0604020202020204" pitchFamily="34" charset="0"/>
              <a:ea typeface="ＭＳ Ｐゴシック" panose="020B0600070205080204" pitchFamily="34" charset="-128"/>
            </a:endParaRPr>
          </a:p>
          <a:p>
            <a:r>
              <a:rPr lang="en-GB" altLang="en-US" sz="1100" b="1" dirty="0">
                <a:latin typeface="Arial" panose="020B0604020202020204" pitchFamily="34" charset="0"/>
                <a:ea typeface="ＭＳ Ｐゴシック" panose="020B0600070205080204" pitchFamily="34" charset="-128"/>
              </a:rPr>
              <a:t>Sexual exploitation risk assessment framework – scoring matrix to ID risk</a:t>
            </a:r>
          </a:p>
          <a:p>
            <a:endParaRPr lang="en-GB" altLang="en-US" sz="1100" dirty="0">
              <a:latin typeface="Arial" panose="020B0604020202020204" pitchFamily="34" charset="0"/>
              <a:ea typeface="ＭＳ Ｐゴシック" panose="020B0600070205080204" pitchFamily="34" charset="-128"/>
            </a:endParaRPr>
          </a:p>
          <a:p>
            <a:r>
              <a:rPr lang="en-GB" altLang="en-US" sz="1100" dirty="0">
                <a:latin typeface="Arial" panose="020B0604020202020204" pitchFamily="34" charset="0"/>
                <a:ea typeface="ＭＳ Ｐゴシック" panose="020B0600070205080204" pitchFamily="34" charset="-128"/>
              </a:rPr>
              <a:t>These assessments are completed by Social Workers or other workers in the voluntary sector i.e. </a:t>
            </a:r>
            <a:r>
              <a:rPr lang="en-GB" altLang="en-US" sz="1100" dirty="0" err="1">
                <a:latin typeface="Arial" panose="020B0604020202020204" pitchFamily="34" charset="0"/>
                <a:ea typeface="ＭＳ Ｐゴシック" panose="020B0600070205080204" pitchFamily="34" charset="-128"/>
              </a:rPr>
              <a:t>Barnardos</a:t>
            </a:r>
            <a:r>
              <a:rPr lang="en-GB" altLang="en-US" sz="1100" dirty="0">
                <a:latin typeface="Arial" panose="020B0604020202020204" pitchFamily="34" charset="0"/>
                <a:ea typeface="ＭＳ Ｐゴシック" panose="020B0600070205080204" pitchFamily="34" charset="-128"/>
              </a:rPr>
              <a:t>. The SERAF forms are referred to the police via ***** Each Force insert own pathway here***</a:t>
            </a:r>
          </a:p>
          <a:p>
            <a:endParaRPr lang="en-GB" altLang="en-US" sz="1100" dirty="0">
              <a:latin typeface="Arial" panose="020B0604020202020204" pitchFamily="34" charset="0"/>
              <a:ea typeface="ＭＳ Ｐゴシック" panose="020B0600070205080204" pitchFamily="34" charset="-128"/>
            </a:endParaRPr>
          </a:p>
          <a:p>
            <a:r>
              <a:rPr lang="en-GB" altLang="en-US" sz="1100" dirty="0">
                <a:latin typeface="Arial" panose="020B0604020202020204" pitchFamily="34" charset="0"/>
                <a:ea typeface="ＭＳ Ｐゴシック" panose="020B0600070205080204" pitchFamily="34" charset="-128"/>
              </a:rPr>
              <a:t>CSE co-ordinators are now around the force they will be looking at these forms to see what action needs to be taken by police  </a:t>
            </a:r>
          </a:p>
          <a:p>
            <a:endParaRPr lang="en-GB" altLang="en-US" sz="1100" b="1" dirty="0">
              <a:latin typeface="Arial" panose="020B0604020202020204" pitchFamily="34" charset="0"/>
              <a:ea typeface="ＭＳ Ｐゴシック" panose="020B0600070205080204" pitchFamily="34" charset="-128"/>
            </a:endParaRPr>
          </a:p>
          <a:p>
            <a:r>
              <a:rPr lang="en-GB" altLang="en-US" sz="1100" b="1" dirty="0">
                <a:latin typeface="Arial" panose="020B0604020202020204" pitchFamily="34" charset="0"/>
                <a:ea typeface="ＭＳ Ｐゴシック" panose="020B0600070205080204" pitchFamily="34" charset="-128"/>
              </a:rPr>
              <a:t>What is the aim of SERAF?</a:t>
            </a:r>
          </a:p>
          <a:p>
            <a:endParaRPr lang="en-GB" altLang="en-US" sz="1100" dirty="0">
              <a:latin typeface="Arial" panose="020B0604020202020204" pitchFamily="34" charset="0"/>
              <a:ea typeface="ＭＳ Ｐゴシック" panose="020B0600070205080204" pitchFamily="34" charset="-128"/>
            </a:endParaRPr>
          </a:p>
          <a:p>
            <a:r>
              <a:rPr lang="en-GB" altLang="en-US" sz="1100" dirty="0">
                <a:latin typeface="Arial" panose="020B0604020202020204" pitchFamily="34" charset="0"/>
                <a:ea typeface="ＭＳ Ｐゴシック" panose="020B0600070205080204" pitchFamily="34" charset="-128"/>
              </a:rPr>
              <a:t>Identify children and young people at risk of or abused through sexual exploitation;</a:t>
            </a:r>
          </a:p>
          <a:p>
            <a:pPr marL="171450" indent="-171450">
              <a:buFont typeface="Arial" panose="020B0604020202020204" pitchFamily="34" charset="0"/>
              <a:buChar char="•"/>
            </a:pPr>
            <a:r>
              <a:rPr lang="en-GB" altLang="en-US" sz="1100" dirty="0">
                <a:latin typeface="Arial" panose="020B0604020202020204" pitchFamily="34" charset="0"/>
                <a:ea typeface="ＭＳ Ｐゴシック" panose="020B0600070205080204" pitchFamily="34" charset="-128"/>
              </a:rPr>
              <a:t>Manage information about children and young people in a way that identifies risk; gathers intelligence and</a:t>
            </a:r>
            <a:r>
              <a:rPr lang="en-GB" altLang="en-US" sz="1100" baseline="0" dirty="0">
                <a:latin typeface="Arial" panose="020B0604020202020204" pitchFamily="34" charset="0"/>
                <a:ea typeface="ＭＳ Ｐゴシック" panose="020B0600070205080204" pitchFamily="34" charset="-128"/>
              </a:rPr>
              <a:t> </a:t>
            </a:r>
            <a:r>
              <a:rPr lang="en-GB" altLang="en-US" sz="1100" dirty="0">
                <a:latin typeface="Arial" panose="020B0604020202020204" pitchFamily="34" charset="0"/>
                <a:ea typeface="ＭＳ Ｐゴシック" panose="020B0600070205080204" pitchFamily="34" charset="-128"/>
              </a:rPr>
              <a:t>monitors the extent of the issue locally;</a:t>
            </a:r>
          </a:p>
          <a:p>
            <a:pPr marL="171450" indent="-171450">
              <a:buFont typeface="Arial" panose="020B0604020202020204" pitchFamily="34" charset="0"/>
              <a:buChar char="•"/>
            </a:pPr>
            <a:r>
              <a:rPr lang="en-GB" altLang="en-US" sz="1100" dirty="0">
                <a:latin typeface="Arial" panose="020B0604020202020204" pitchFamily="34" charset="0"/>
                <a:ea typeface="ＭＳ Ｐゴシック" panose="020B0600070205080204" pitchFamily="34" charset="-128"/>
              </a:rPr>
              <a:t>Identify appropriate interventions and safeguarding actions for children and young people at risk of child</a:t>
            </a:r>
            <a:r>
              <a:rPr lang="en-GB" altLang="en-US" sz="1100" baseline="0" dirty="0">
                <a:latin typeface="Arial" panose="020B0604020202020204" pitchFamily="34" charset="0"/>
                <a:ea typeface="ＭＳ Ｐゴシック" panose="020B0600070205080204" pitchFamily="34" charset="-128"/>
              </a:rPr>
              <a:t> </a:t>
            </a:r>
            <a:r>
              <a:rPr lang="en-GB" altLang="en-US" sz="1100" dirty="0">
                <a:latin typeface="Arial" panose="020B0604020202020204" pitchFamily="34" charset="0"/>
                <a:ea typeface="ＭＳ Ｐゴシック" panose="020B0600070205080204" pitchFamily="34" charset="-128"/>
              </a:rPr>
              <a:t>sexual exploitation;</a:t>
            </a:r>
          </a:p>
          <a:p>
            <a:pPr marL="171450" indent="-171450">
              <a:buFont typeface="Arial" panose="020B0604020202020204" pitchFamily="34" charset="0"/>
              <a:buChar char="•"/>
            </a:pPr>
            <a:r>
              <a:rPr lang="en-GB" altLang="en-US" sz="1100" dirty="0">
                <a:latin typeface="Arial" panose="020B0604020202020204" pitchFamily="34" charset="0"/>
                <a:ea typeface="ＭＳ Ｐゴシック" panose="020B0600070205080204" pitchFamily="34" charset="-128"/>
              </a:rPr>
              <a:t>Deliver evidence based practice in responding to the needs of children and young people at risk of or</a:t>
            </a:r>
            <a:r>
              <a:rPr lang="en-GB" altLang="en-US" sz="1100" baseline="0" dirty="0">
                <a:latin typeface="Arial" panose="020B0604020202020204" pitchFamily="34" charset="0"/>
                <a:ea typeface="ＭＳ Ｐゴシック" panose="020B0600070205080204" pitchFamily="34" charset="-128"/>
              </a:rPr>
              <a:t> </a:t>
            </a:r>
            <a:r>
              <a:rPr lang="en-GB" altLang="en-US" sz="1100" dirty="0">
                <a:latin typeface="Arial" panose="020B0604020202020204" pitchFamily="34" charset="0"/>
                <a:ea typeface="ＭＳ Ｐゴシック" panose="020B0600070205080204" pitchFamily="34" charset="-128"/>
              </a:rPr>
              <a:t>abused through sexual exploitation.</a:t>
            </a:r>
          </a:p>
          <a:p>
            <a:endParaRPr lang="en-GB" altLang="en-US" sz="1100" dirty="0">
              <a:latin typeface="Arial" panose="020B0604020202020204" pitchFamily="34" charset="0"/>
              <a:ea typeface="ＭＳ Ｐゴシック" panose="020B0600070205080204" pitchFamily="34" charset="-128"/>
            </a:endParaRPr>
          </a:p>
          <a:p>
            <a:r>
              <a:rPr lang="en-GB" altLang="en-US" sz="1100" b="1" dirty="0">
                <a:latin typeface="Arial" panose="020B0604020202020204" pitchFamily="34" charset="0"/>
                <a:ea typeface="ＭＳ Ｐゴシック" panose="020B0600070205080204" pitchFamily="34" charset="-128"/>
              </a:rPr>
              <a:t>Score Category of Risk:</a:t>
            </a:r>
          </a:p>
          <a:p>
            <a:r>
              <a:rPr lang="en-GB" altLang="en-US" sz="1100" b="1" dirty="0">
                <a:latin typeface="Arial" panose="020B0604020202020204" pitchFamily="34" charset="0"/>
                <a:ea typeface="ＭＳ Ｐゴシック" panose="020B0600070205080204" pitchFamily="34" charset="-128"/>
              </a:rPr>
              <a:t>0 – 5 Category 1 not at risk</a:t>
            </a:r>
          </a:p>
          <a:p>
            <a:r>
              <a:rPr lang="en-GB" altLang="en-US" sz="1100" b="1" dirty="0">
                <a:latin typeface="Arial" panose="020B0604020202020204" pitchFamily="34" charset="0"/>
                <a:ea typeface="ＭＳ Ｐゴシック" panose="020B0600070205080204" pitchFamily="34" charset="-128"/>
              </a:rPr>
              <a:t>6 – 10 Category 2  Mild Risk</a:t>
            </a:r>
          </a:p>
          <a:p>
            <a:r>
              <a:rPr lang="en-GB" altLang="en-US" sz="1100" b="1" dirty="0">
                <a:latin typeface="Arial" panose="020B0604020202020204" pitchFamily="34" charset="0"/>
                <a:ea typeface="ＭＳ Ｐゴシック" panose="020B0600070205080204" pitchFamily="34" charset="-128"/>
              </a:rPr>
              <a:t>11-15 Category 3 Moderate Risk</a:t>
            </a:r>
          </a:p>
          <a:p>
            <a:r>
              <a:rPr lang="en-GB" altLang="en-US" sz="1100" b="1" dirty="0">
                <a:latin typeface="Arial" panose="020B0604020202020204" pitchFamily="34" charset="0"/>
                <a:ea typeface="ＭＳ Ｐゴシック" panose="020B0600070205080204" pitchFamily="34" charset="-128"/>
              </a:rPr>
              <a:t>16 +  Category 4 Significant Risk.</a:t>
            </a:r>
          </a:p>
        </p:txBody>
      </p:sp>
      <p:sp>
        <p:nvSpPr>
          <p:cNvPr id="4" name="Slide Number Placeholder 3"/>
          <p:cNvSpPr>
            <a:spLocks noGrp="1"/>
          </p:cNvSpPr>
          <p:nvPr>
            <p:ph type="sldNum" sz="quarter" idx="10"/>
          </p:nvPr>
        </p:nvSpPr>
        <p:spPr/>
        <p:txBody>
          <a:bodyPr/>
          <a:lstStyle/>
          <a:p>
            <a:fld id="{9399293F-F3C1-4DBE-9ABE-39D87F4D905F}" type="slidenum">
              <a:rPr lang="en-GB" smtClean="0"/>
              <a:t>28</a:t>
            </a:fld>
            <a:endParaRPr lang="en-GB"/>
          </a:p>
        </p:txBody>
      </p:sp>
    </p:spTree>
    <p:extLst>
      <p:ext uri="{BB962C8B-B14F-4D97-AF65-F5344CB8AC3E}">
        <p14:creationId xmlns:p14="http://schemas.microsoft.com/office/powerpoint/2010/main" val="2920204137"/>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29</a:t>
            </a:fld>
            <a:endParaRPr lang="en-GB"/>
          </a:p>
        </p:txBody>
      </p:sp>
    </p:spTree>
    <p:extLst>
      <p:ext uri="{BB962C8B-B14F-4D97-AF65-F5344CB8AC3E}">
        <p14:creationId xmlns:p14="http://schemas.microsoft.com/office/powerpoint/2010/main" val="3455504616"/>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0000"/>
              </a:lnSpc>
              <a:defRPr/>
            </a:pPr>
            <a:r>
              <a:rPr lang="en-GB" sz="1100" b="1" dirty="0">
                <a:latin typeface="Arial" panose="020B0604020202020204" pitchFamily="34" charset="0"/>
                <a:cs typeface="Arial" panose="020B0604020202020204" pitchFamily="34" charset="0"/>
              </a:rPr>
              <a:t>QTS – what was the impact on these two women in relation to their abuse?</a:t>
            </a:r>
          </a:p>
          <a:p>
            <a:pPr>
              <a:lnSpc>
                <a:spcPct val="100000"/>
              </a:lnSpc>
              <a:defRPr/>
            </a:pPr>
            <a:endParaRPr lang="en-GB" sz="1100" b="1" dirty="0">
              <a:latin typeface="Arial" panose="020B0604020202020204" pitchFamily="34" charset="0"/>
              <a:cs typeface="Arial" panose="020B0604020202020204" pitchFamily="34" charset="0"/>
            </a:endParaRPr>
          </a:p>
          <a:p>
            <a:pPr>
              <a:lnSpc>
                <a:spcPct val="100000"/>
              </a:lnSpc>
              <a:defRPr/>
            </a:pPr>
            <a:r>
              <a:rPr lang="en-GB" sz="1100" b="1" dirty="0">
                <a:latin typeface="Arial" panose="020B0604020202020204" pitchFamily="34" charset="0"/>
                <a:cs typeface="Arial" panose="020B0604020202020204" pitchFamily="34" charset="0"/>
              </a:rPr>
              <a:t>Channel</a:t>
            </a:r>
            <a:r>
              <a:rPr lang="en-GB" sz="1100" b="1" baseline="0" dirty="0">
                <a:latin typeface="Arial" panose="020B0604020202020204" pitchFamily="34" charset="0"/>
                <a:cs typeface="Arial" panose="020B0604020202020204" pitchFamily="34" charset="0"/>
              </a:rPr>
              <a:t> 4 News November 2017</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100" b="0" baseline="0" dirty="0">
                <a:latin typeface="Arial" panose="020B0604020202020204" pitchFamily="34" charset="0"/>
                <a:cs typeface="Arial" panose="020B0604020202020204" pitchFamily="34" charset="0"/>
              </a:rPr>
              <a:t>Rotherham grooming victims speak out for the first time. (May wish to stop at 5mins 25sec) </a:t>
            </a:r>
            <a:r>
              <a:rPr lang="en-GB" altLang="en-US" sz="1100" b="0" kern="0" dirty="0">
                <a:solidFill>
                  <a:srgbClr val="002060"/>
                </a:solidFill>
                <a:latin typeface="Arial" panose="020B0604020202020204" pitchFamily="34" charset="0"/>
                <a:cs typeface="Arial" panose="020B0604020202020204" pitchFamily="34" charset="0"/>
                <a:hlinkClick r:id="rId3"/>
              </a:rPr>
              <a:t>https://www.youtube.com/watch?v=DAvRj6BQ0AM</a:t>
            </a:r>
            <a:endParaRPr lang="en-GB" altLang="en-US" sz="1100" b="0" kern="0" dirty="0">
              <a:solidFill>
                <a:srgbClr val="002060"/>
              </a:solidFill>
              <a:latin typeface="Arial" panose="020B0604020202020204" pitchFamily="34" charset="0"/>
              <a:cs typeface="Arial" panose="020B0604020202020204" pitchFamily="34" charset="0"/>
            </a:endParaRPr>
          </a:p>
          <a:p>
            <a:pPr>
              <a:lnSpc>
                <a:spcPct val="100000"/>
              </a:lnSpc>
              <a:defRPr/>
            </a:pPr>
            <a:endParaRPr lang="en-GB" sz="1100" b="0" baseline="0" dirty="0">
              <a:latin typeface="Arial" panose="020B0604020202020204" pitchFamily="34" charset="0"/>
              <a:cs typeface="Arial" panose="020B0604020202020204" pitchFamily="34" charset="0"/>
            </a:endParaRPr>
          </a:p>
          <a:p>
            <a:pPr>
              <a:lnSpc>
                <a:spcPct val="100000"/>
              </a:lnSpc>
              <a:defRPr/>
            </a:pPr>
            <a:endParaRPr lang="en-GB" sz="1100" b="1" baseline="0" dirty="0">
              <a:latin typeface="Arial" panose="020B0604020202020204" pitchFamily="34" charset="0"/>
              <a:cs typeface="Arial" panose="020B0604020202020204" pitchFamily="34" charset="0"/>
            </a:endParaRPr>
          </a:p>
          <a:p>
            <a:pPr>
              <a:lnSpc>
                <a:spcPct val="100000"/>
              </a:lnSpc>
              <a:defRPr/>
            </a:pPr>
            <a:r>
              <a:rPr lang="en-GB" sz="1100" b="0" dirty="0">
                <a:latin typeface="Arial" panose="020B0604020202020204" pitchFamily="34" charset="0"/>
                <a:cs typeface="Arial" panose="020B0604020202020204" pitchFamily="34" charset="0"/>
              </a:rPr>
              <a:t>(See Information handout Rotherham</a:t>
            </a:r>
            <a:r>
              <a:rPr lang="en-GB" sz="1100" b="0" baseline="0" dirty="0">
                <a:latin typeface="Arial" panose="020B0604020202020204" pitchFamily="34" charset="0"/>
                <a:cs typeface="Arial" panose="020B0604020202020204" pitchFamily="34" charset="0"/>
              </a:rPr>
              <a:t> Child Abuse Case for background history)</a:t>
            </a:r>
          </a:p>
          <a:p>
            <a:pPr>
              <a:lnSpc>
                <a:spcPct val="100000"/>
              </a:lnSpc>
              <a:defRPr/>
            </a:pPr>
            <a:endParaRPr lang="en-GB" sz="1100" b="0" baseline="0" dirty="0">
              <a:latin typeface="Arial" panose="020B0604020202020204" pitchFamily="34" charset="0"/>
              <a:cs typeface="Arial" panose="020B0604020202020204" pitchFamily="34" charset="0"/>
            </a:endParaRPr>
          </a:p>
          <a:p>
            <a:pPr>
              <a:lnSpc>
                <a:spcPct val="100000"/>
              </a:lnSpc>
              <a:defRPr/>
            </a:pPr>
            <a:r>
              <a:rPr lang="en-GB" sz="1100" b="0" dirty="0">
                <a:latin typeface="Arial" panose="020B0604020202020204" pitchFamily="34" charset="0"/>
                <a:cs typeface="Arial" panose="020B0604020202020204" pitchFamily="34" charset="0"/>
              </a:rPr>
              <a:t>Some victim comments from SCR in Oxfordshire:</a:t>
            </a:r>
          </a:p>
          <a:p>
            <a:pPr>
              <a:lnSpc>
                <a:spcPct val="100000"/>
              </a:lnSpc>
              <a:defRPr/>
            </a:pPr>
            <a:endParaRPr lang="en-GB" sz="1100" b="0" dirty="0">
              <a:latin typeface="Arial" panose="020B0604020202020204" pitchFamily="34" charset="0"/>
              <a:cs typeface="Arial" panose="020B0604020202020204" pitchFamily="34" charset="0"/>
            </a:endParaRPr>
          </a:p>
          <a:p>
            <a:pPr marL="171450" indent="-171450">
              <a:lnSpc>
                <a:spcPct val="100000"/>
              </a:lnSpc>
              <a:buFont typeface="Arial" panose="020B0604020202020204" pitchFamily="34" charset="0"/>
              <a:buChar char="•"/>
              <a:defRPr/>
            </a:pPr>
            <a:r>
              <a:rPr lang="en-GB" sz="1100" b="0" dirty="0">
                <a:latin typeface="Arial" panose="020B0604020202020204" pitchFamily="34" charset="0"/>
                <a:cs typeface="Arial" panose="020B0604020202020204" pitchFamily="34" charset="0"/>
              </a:rPr>
              <a:t>I was found in the presence of men constantly. Why were they not pulled in? </a:t>
            </a:r>
          </a:p>
          <a:p>
            <a:pPr marL="171450" indent="-171450">
              <a:lnSpc>
                <a:spcPct val="100000"/>
              </a:lnSpc>
              <a:buFont typeface="Arial" panose="020B0604020202020204" pitchFamily="34" charset="0"/>
              <a:buChar char="•"/>
              <a:defRPr/>
            </a:pPr>
            <a:r>
              <a:rPr lang="en-GB" sz="1100" b="0" dirty="0">
                <a:latin typeface="Arial" panose="020B0604020202020204" pitchFamily="34" charset="0"/>
                <a:cs typeface="Arial" panose="020B0604020202020204" pitchFamily="34" charset="0"/>
              </a:rPr>
              <a:t>They did not look on me as a child. In my head I was older but really truly I wasn’t.</a:t>
            </a:r>
          </a:p>
          <a:p>
            <a:pPr marL="171450" indent="-171450">
              <a:lnSpc>
                <a:spcPct val="100000"/>
              </a:lnSpc>
              <a:buFont typeface="Arial" panose="020B0604020202020204" pitchFamily="34" charset="0"/>
              <a:buChar char="•"/>
              <a:defRPr/>
            </a:pPr>
            <a:r>
              <a:rPr lang="en-GB" sz="1100" b="0" dirty="0">
                <a:latin typeface="Arial" panose="020B0604020202020204" pitchFamily="34" charset="0"/>
                <a:cs typeface="Arial" panose="020B0604020202020204" pitchFamily="34" charset="0"/>
              </a:rPr>
              <a:t>The Police never asked me why – they just took me home.</a:t>
            </a:r>
          </a:p>
          <a:p>
            <a:pPr marL="171450" indent="-171450">
              <a:lnSpc>
                <a:spcPct val="100000"/>
              </a:lnSpc>
              <a:buFont typeface="Arial" panose="020B0604020202020204" pitchFamily="34" charset="0"/>
              <a:buChar char="•"/>
              <a:defRPr/>
            </a:pPr>
            <a:r>
              <a:rPr lang="en-GB" sz="1100" b="0" dirty="0">
                <a:latin typeface="Arial" panose="020B0604020202020204" pitchFamily="34" charset="0"/>
                <a:cs typeface="Arial" panose="020B0604020202020204" pitchFamily="34" charset="0"/>
              </a:rPr>
              <a:t>A WPC found me drunk with men. I said I was ok and she went away and left me with them, I was abused that night.</a:t>
            </a:r>
          </a:p>
          <a:p>
            <a:pPr marL="171450" indent="-171450">
              <a:lnSpc>
                <a:spcPct val="100000"/>
              </a:lnSpc>
              <a:buFont typeface="Arial" panose="020B0604020202020204" pitchFamily="34" charset="0"/>
              <a:buChar char="•"/>
              <a:defRPr/>
            </a:pPr>
            <a:endParaRPr lang="en-GB" sz="1100" b="0" dirty="0">
              <a:latin typeface="Arial" panose="020B0604020202020204" pitchFamily="34" charset="0"/>
              <a:cs typeface="Arial" panose="020B0604020202020204" pitchFamily="34" charset="0"/>
            </a:endParaRPr>
          </a:p>
          <a:p>
            <a:pPr marL="171450" indent="-171450">
              <a:lnSpc>
                <a:spcPct val="100000"/>
              </a:lnSpc>
              <a:buFont typeface="Arial" panose="020B0604020202020204" pitchFamily="34" charset="0"/>
              <a:buChar char="•"/>
              <a:defRPr/>
            </a:pPr>
            <a:r>
              <a:rPr lang="en-GB" sz="1100" b="0" dirty="0">
                <a:latin typeface="Arial" panose="020B0604020202020204" pitchFamily="34" charset="0"/>
                <a:cs typeface="Arial" panose="020B0604020202020204" pitchFamily="34" charset="0"/>
              </a:rPr>
              <a:t>The police lacked curiosity they would pick the child up – give them a telling off and drop them back at home.</a:t>
            </a:r>
          </a:p>
          <a:p>
            <a:pPr marL="171450" indent="-171450">
              <a:lnSpc>
                <a:spcPct val="100000"/>
              </a:lnSpc>
              <a:buFont typeface="Arial" panose="020B0604020202020204" pitchFamily="34" charset="0"/>
              <a:buChar char="•"/>
              <a:defRPr/>
            </a:pPr>
            <a:r>
              <a:rPr lang="en-GB" sz="1100" b="0" dirty="0">
                <a:latin typeface="Arial" panose="020B0604020202020204" pitchFamily="34" charset="0"/>
                <a:cs typeface="Arial" panose="020B0604020202020204" pitchFamily="34" charset="0"/>
              </a:rPr>
              <a:t>Taking something forward rested almost wholly on victim evidence  - which in CSE can rarely be expected to be forthcoming.</a:t>
            </a:r>
          </a:p>
          <a:p>
            <a:pPr marL="171450" indent="-171450">
              <a:lnSpc>
                <a:spcPct val="100000"/>
              </a:lnSpc>
              <a:buFont typeface="Arial" panose="020B0604020202020204" pitchFamily="34" charset="0"/>
              <a:buChar char="•"/>
              <a:defRPr/>
            </a:pPr>
            <a:endParaRPr lang="en-GB" sz="1100" dirty="0">
              <a:latin typeface="Arial" panose="020B0604020202020204" pitchFamily="34" charset="0"/>
              <a:cs typeface="Arial" panose="020B0604020202020204" pitchFamily="34" charset="0"/>
            </a:endParaRPr>
          </a:p>
          <a:p>
            <a:pPr marL="171450" indent="-171450">
              <a:lnSpc>
                <a:spcPct val="100000"/>
              </a:lnSpc>
              <a:buFont typeface="Arial" panose="020B0604020202020204" pitchFamily="34" charset="0"/>
              <a:buChar char="•"/>
              <a:defRPr/>
            </a:pPr>
            <a:r>
              <a:rPr lang="en-GB" sz="1100" dirty="0">
                <a:latin typeface="Arial" panose="020B0604020202020204" pitchFamily="34" charset="0"/>
                <a:cs typeface="Arial" panose="020B0604020202020204" pitchFamily="34" charset="0"/>
              </a:rPr>
              <a:t>Be aware of tunnel vision; don’t deal with incidents in isolation if there is a connection to be made then make it. It may be the same address or the same male perpetrator. Think wider.  </a:t>
            </a:r>
          </a:p>
          <a:p>
            <a:pPr marL="171450" indent="-171450">
              <a:lnSpc>
                <a:spcPct val="100000"/>
              </a:lnSpc>
              <a:buFont typeface="Arial" panose="020B0604020202020204" pitchFamily="34" charset="0"/>
              <a:buChar char="•"/>
              <a:defRPr/>
            </a:pPr>
            <a:r>
              <a:rPr lang="en-GB" sz="1100" dirty="0">
                <a:latin typeface="Arial" panose="020B0604020202020204" pitchFamily="34" charset="0"/>
                <a:cs typeface="Arial" panose="020B0604020202020204" pitchFamily="34" charset="0"/>
              </a:rPr>
              <a:t>Think of disruption tactics, covert surveillance.</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30</a:t>
            </a:fld>
            <a:endParaRPr lang="en-GB"/>
          </a:p>
        </p:txBody>
      </p:sp>
    </p:spTree>
    <p:extLst>
      <p:ext uri="{BB962C8B-B14F-4D97-AF65-F5344CB8AC3E}">
        <p14:creationId xmlns:p14="http://schemas.microsoft.com/office/powerpoint/2010/main" val="658637008"/>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sz="1100" b="1" dirty="0">
                <a:latin typeface="Arial" panose="020B0604020202020204" pitchFamily="34" charset="0"/>
                <a:ea typeface="ＭＳ Ｐゴシック" panose="020B0600070205080204" pitchFamily="34" charset="-128"/>
              </a:rPr>
              <a:t>QTS – what questions do you think you need to ask yourself when dealing with these types on incidents?</a:t>
            </a:r>
          </a:p>
          <a:p>
            <a:endParaRPr lang="en-GB" altLang="en-US" sz="1100" dirty="0">
              <a:latin typeface="Arial" panose="020B0604020202020204" pitchFamily="34" charset="0"/>
              <a:ea typeface="ＭＳ Ｐゴシック" panose="020B0600070205080204" pitchFamily="34" charset="-128"/>
            </a:endParaRPr>
          </a:p>
          <a:p>
            <a:r>
              <a:rPr lang="en-GB" altLang="en-US" sz="1100" dirty="0">
                <a:latin typeface="Arial" panose="020B0604020202020204" pitchFamily="34" charset="0"/>
                <a:ea typeface="ＭＳ Ｐゴシック" panose="020B0600070205080204" pitchFamily="34" charset="-128"/>
              </a:rPr>
              <a:t>Based on the information/knowledge  that you had at the time of the incident; can you justify the action that you have taken?   </a:t>
            </a:r>
          </a:p>
          <a:p>
            <a:endParaRPr lang="en-GB" altLang="en-US" sz="1100" dirty="0">
              <a:latin typeface="Arial" panose="020B0604020202020204" pitchFamily="34" charset="0"/>
              <a:ea typeface="ＭＳ Ｐゴシック" panose="020B0600070205080204" pitchFamily="34" charset="-128"/>
            </a:endParaRPr>
          </a:p>
          <a:p>
            <a:r>
              <a:rPr lang="en-GB" altLang="en-US" sz="1100" dirty="0">
                <a:latin typeface="Arial" panose="020B0604020202020204" pitchFamily="34" charset="0"/>
                <a:ea typeface="ＭＳ Ｐゴシック" panose="020B0600070205080204" pitchFamily="34" charset="-128"/>
              </a:rPr>
              <a:t>CSE Lead in each PVPU.</a:t>
            </a:r>
          </a:p>
          <a:p>
            <a:endParaRPr lang="en-GB" altLang="en-US" sz="1100" dirty="0">
              <a:latin typeface="Arial" panose="020B0604020202020204" pitchFamily="34" charset="0"/>
              <a:ea typeface="ＭＳ Ｐゴシック" panose="020B0600070205080204" pitchFamily="34" charset="-128"/>
            </a:endParaRPr>
          </a:p>
          <a:p>
            <a:endParaRPr lang="en-GB" altLang="en-US" sz="1100" dirty="0">
              <a:latin typeface="Arial" panose="020B0604020202020204" pitchFamily="34" charset="0"/>
              <a:ea typeface="ＭＳ Ｐゴシック" panose="020B0600070205080204" pitchFamily="34" charset="-128"/>
            </a:endParaRPr>
          </a:p>
          <a:p>
            <a:r>
              <a:rPr lang="en-GB" altLang="en-US" sz="1100" b="1" dirty="0">
                <a:latin typeface="Arial" panose="020B0604020202020204" pitchFamily="34" charset="0"/>
                <a:ea typeface="ＭＳ Ｐゴシック" panose="020B0600070205080204" pitchFamily="34" charset="-128"/>
              </a:rPr>
              <a:t>Think murder abduction serious sexual assault and self harm/suicide…</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31</a:t>
            </a:fld>
            <a:endParaRPr lang="en-GB"/>
          </a:p>
        </p:txBody>
      </p:sp>
    </p:spTree>
    <p:extLst>
      <p:ext uri="{BB962C8B-B14F-4D97-AF65-F5344CB8AC3E}">
        <p14:creationId xmlns:p14="http://schemas.microsoft.com/office/powerpoint/2010/main" val="2934120933"/>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dirty="0">
                <a:effectLst/>
                <a:latin typeface="Arial" panose="020B0604020202020204" pitchFamily="34" charset="0"/>
                <a:cs typeface="Arial" panose="020B0604020202020204" pitchFamily="34" charset="0"/>
              </a:rPr>
              <a:t>For</a:t>
            </a:r>
            <a:r>
              <a:rPr lang="en-GB" sz="1100" baseline="0" dirty="0">
                <a:effectLst/>
                <a:latin typeface="Arial" panose="020B0604020202020204" pitchFamily="34" charset="0"/>
                <a:cs typeface="Arial" panose="020B0604020202020204" pitchFamily="34" charset="0"/>
              </a:rPr>
              <a:t> </a:t>
            </a:r>
            <a:r>
              <a:rPr lang="en-GB" sz="1100" dirty="0">
                <a:effectLst/>
                <a:latin typeface="Arial" panose="020B0604020202020204" pitchFamily="34" charset="0"/>
                <a:cs typeface="Arial" panose="020B0604020202020204" pitchFamily="34" charset="0"/>
              </a:rPr>
              <a:t>further information about Child Sexual Exploitation, or need for advice or support</a:t>
            </a:r>
          </a:p>
          <a:p>
            <a:endParaRPr lang="en-GB" sz="1100" b="1" dirty="0">
              <a:effectLst/>
              <a:latin typeface="Arial" panose="020B0604020202020204" pitchFamily="34" charset="0"/>
              <a:cs typeface="Arial" panose="020B0604020202020204" pitchFamily="34" charset="0"/>
            </a:endParaRPr>
          </a:p>
          <a:p>
            <a:r>
              <a:rPr lang="en-GB" sz="1100" b="1" dirty="0" err="1">
                <a:effectLst/>
                <a:latin typeface="Arial" panose="020B0604020202020204" pitchFamily="34" charset="0"/>
                <a:cs typeface="Arial" panose="020B0604020202020204" pitchFamily="34" charset="0"/>
              </a:rPr>
              <a:t>Barnardo’s</a:t>
            </a:r>
            <a:endParaRPr lang="en-GB" sz="1100" dirty="0">
              <a:effectLst/>
              <a:latin typeface="Arial" panose="020B0604020202020204" pitchFamily="34" charset="0"/>
              <a:cs typeface="Arial" panose="020B0604020202020204" pitchFamily="34" charset="0"/>
            </a:endParaRPr>
          </a:p>
          <a:p>
            <a:r>
              <a:rPr lang="en-GB" sz="1100" dirty="0">
                <a:effectLst/>
                <a:latin typeface="Arial" panose="020B0604020202020204" pitchFamily="34" charset="0"/>
                <a:cs typeface="Arial" panose="020B0604020202020204" pitchFamily="34" charset="0"/>
              </a:rPr>
              <a:t>Children’s charity </a:t>
            </a:r>
            <a:r>
              <a:rPr lang="en-GB" sz="1100" dirty="0" err="1">
                <a:effectLst/>
                <a:latin typeface="Arial" panose="020B0604020202020204" pitchFamily="34" charset="0"/>
                <a:cs typeface="Arial" panose="020B0604020202020204" pitchFamily="34" charset="0"/>
                <a:hlinkClick r:id="rId3"/>
              </a:rPr>
              <a:t>Barnardo’s</a:t>
            </a:r>
            <a:r>
              <a:rPr lang="en-GB" sz="1100" dirty="0">
                <a:effectLst/>
                <a:latin typeface="Arial" panose="020B0604020202020204" pitchFamily="34" charset="0"/>
                <a:cs typeface="Arial" panose="020B0604020202020204" pitchFamily="34" charset="0"/>
              </a:rPr>
              <a:t> support children and families affected by issues such as sexual exploitation and domestic abuse.</a:t>
            </a:r>
          </a:p>
          <a:p>
            <a:r>
              <a:rPr lang="en-GB" sz="1100" dirty="0">
                <a:effectLst/>
                <a:latin typeface="Arial" panose="020B0604020202020204" pitchFamily="34" charset="0"/>
                <a:cs typeface="Arial" panose="020B0604020202020204" pitchFamily="34" charset="0"/>
              </a:rPr>
              <a:t>Every year thousands of children across the UK are affected by sexual exploitation. The internet and mobile devices make it even easier for adults to trick vulnerable children. </a:t>
            </a:r>
            <a:r>
              <a:rPr lang="en-GB" sz="1100" dirty="0" err="1">
                <a:effectLst/>
                <a:latin typeface="Arial" panose="020B0604020202020204" pitchFamily="34" charset="0"/>
                <a:cs typeface="Arial" panose="020B0604020202020204" pitchFamily="34" charset="0"/>
              </a:rPr>
              <a:t>Barnardo’s</a:t>
            </a:r>
            <a:r>
              <a:rPr lang="en-GB" sz="1100" dirty="0">
                <a:effectLst/>
                <a:latin typeface="Arial" panose="020B0604020202020204" pitchFamily="34" charset="0"/>
                <a:cs typeface="Arial" panose="020B0604020202020204" pitchFamily="34" charset="0"/>
              </a:rPr>
              <a:t> free guide tells you how to spot when a child is at risk, and help keep them safe.</a:t>
            </a:r>
          </a:p>
          <a:p>
            <a:endParaRPr lang="en-GB" sz="1100" dirty="0">
              <a:latin typeface="Arial" panose="020B0604020202020204" pitchFamily="34" charset="0"/>
              <a:cs typeface="Arial" panose="020B0604020202020204" pitchFamily="34" charset="0"/>
            </a:endParaRPr>
          </a:p>
          <a:p>
            <a:r>
              <a:rPr lang="en-GB" sz="1100" b="1" dirty="0">
                <a:effectLst/>
                <a:latin typeface="Arial" panose="020B0604020202020204" pitchFamily="34" charset="0"/>
                <a:cs typeface="Arial" panose="020B0604020202020204" pitchFamily="34" charset="0"/>
              </a:rPr>
              <a:t>NSPCC</a:t>
            </a:r>
            <a:endParaRPr lang="en-GB" sz="1100" dirty="0">
              <a:effectLst/>
              <a:latin typeface="Arial" panose="020B0604020202020204" pitchFamily="34" charset="0"/>
              <a:cs typeface="Arial" panose="020B0604020202020204" pitchFamily="34" charset="0"/>
            </a:endParaRPr>
          </a:p>
          <a:p>
            <a:r>
              <a:rPr lang="en-GB" sz="1100" dirty="0">
                <a:effectLst/>
                <a:latin typeface="Arial" panose="020B0604020202020204" pitchFamily="34" charset="0"/>
                <a:cs typeface="Arial" panose="020B0604020202020204" pitchFamily="34" charset="0"/>
              </a:rPr>
              <a:t>The </a:t>
            </a:r>
            <a:r>
              <a:rPr lang="en-GB" sz="1100" dirty="0">
                <a:effectLst/>
                <a:latin typeface="Arial" panose="020B0604020202020204" pitchFamily="34" charset="0"/>
                <a:cs typeface="Arial" panose="020B0604020202020204" pitchFamily="34" charset="0"/>
                <a:hlinkClick r:id="rId4"/>
              </a:rPr>
              <a:t>NSPCC </a:t>
            </a:r>
            <a:r>
              <a:rPr lang="en-GB" sz="1100" dirty="0">
                <a:effectLst/>
                <a:latin typeface="Arial" panose="020B0604020202020204" pitchFamily="34" charset="0"/>
                <a:cs typeface="Arial" panose="020B0604020202020204" pitchFamily="34" charset="0"/>
              </a:rPr>
              <a:t>provide a wide range of services for both children and adults, including national helplines staffed by trained helpline counsellors for 24/7 help and advice.</a:t>
            </a:r>
          </a:p>
          <a:p>
            <a:endParaRPr lang="en-GB" sz="1100" dirty="0">
              <a:effectLst/>
              <a:latin typeface="Arial" panose="020B0604020202020204" pitchFamily="34" charset="0"/>
              <a:cs typeface="Arial" panose="020B0604020202020204" pitchFamily="34" charset="0"/>
            </a:endParaRPr>
          </a:p>
          <a:p>
            <a:r>
              <a:rPr lang="en-GB" sz="1100" b="1" dirty="0" err="1">
                <a:effectLst/>
                <a:latin typeface="Arial" panose="020B0604020202020204" pitchFamily="34" charset="0"/>
                <a:cs typeface="Arial" panose="020B0604020202020204" pitchFamily="34" charset="0"/>
              </a:rPr>
              <a:t>Thinkuknow</a:t>
            </a:r>
            <a:endParaRPr lang="en-GB" sz="1100" dirty="0">
              <a:effectLst/>
              <a:latin typeface="Arial" panose="020B0604020202020204" pitchFamily="34" charset="0"/>
              <a:cs typeface="Arial" panose="020B0604020202020204" pitchFamily="34" charset="0"/>
            </a:endParaRPr>
          </a:p>
          <a:p>
            <a:r>
              <a:rPr lang="en-GB" sz="1100" dirty="0">
                <a:effectLst/>
                <a:latin typeface="Arial" panose="020B0604020202020204" pitchFamily="34" charset="0"/>
                <a:cs typeface="Arial" panose="020B0604020202020204" pitchFamily="34" charset="0"/>
              </a:rPr>
              <a:t>The </a:t>
            </a:r>
            <a:r>
              <a:rPr lang="en-GB" sz="1100" dirty="0" err="1">
                <a:effectLst/>
                <a:latin typeface="Arial" panose="020B0604020202020204" pitchFamily="34" charset="0"/>
                <a:cs typeface="Arial" panose="020B0604020202020204" pitchFamily="34" charset="0"/>
                <a:hlinkClick r:id="rId5"/>
              </a:rPr>
              <a:t>Thinkuknow</a:t>
            </a:r>
            <a:r>
              <a:rPr lang="en-GB" sz="1100" dirty="0">
                <a:effectLst/>
                <a:latin typeface="Arial" panose="020B0604020202020204" pitchFamily="34" charset="0"/>
                <a:cs typeface="Arial" panose="020B0604020202020204" pitchFamily="34" charset="0"/>
              </a:rPr>
              <a:t> website for children and young people. Gives honest and frank advice on topics including sex and relationships, and the internet.</a:t>
            </a:r>
          </a:p>
          <a:p>
            <a:endParaRPr lang="en-GB" sz="1100" dirty="0">
              <a:latin typeface="Arial" panose="020B0604020202020204" pitchFamily="34" charset="0"/>
              <a:cs typeface="Arial" panose="020B0604020202020204" pitchFamily="34" charset="0"/>
            </a:endParaRPr>
          </a:p>
          <a:p>
            <a:r>
              <a:rPr lang="en-GB" sz="1100" b="1" dirty="0">
                <a:effectLst/>
                <a:latin typeface="Arial" panose="020B0604020202020204" pitchFamily="34" charset="0"/>
                <a:cs typeface="Arial" panose="020B0604020202020204" pitchFamily="34" charset="0"/>
              </a:rPr>
              <a:t>CEOP safety centre</a:t>
            </a:r>
            <a:endParaRPr lang="en-GB" sz="1100" dirty="0">
              <a:effectLst/>
              <a:latin typeface="Arial" panose="020B0604020202020204" pitchFamily="34" charset="0"/>
              <a:cs typeface="Arial" panose="020B0604020202020204" pitchFamily="34" charset="0"/>
            </a:endParaRPr>
          </a:p>
          <a:p>
            <a:r>
              <a:rPr lang="en-GB" sz="1100" dirty="0">
                <a:effectLst/>
                <a:latin typeface="Arial" panose="020B0604020202020204" pitchFamily="34" charset="0"/>
                <a:cs typeface="Arial" panose="020B0604020202020204" pitchFamily="34" charset="0"/>
              </a:rPr>
              <a:t>If someone has acted inappropriately online towards you, a child or young person, or someone you know, find out what to do, and how to report it to police</a:t>
            </a:r>
          </a:p>
          <a:p>
            <a:endParaRPr lang="en-GB" sz="1100" b="1" dirty="0">
              <a:effectLst/>
              <a:latin typeface="Arial" panose="020B0604020202020204" pitchFamily="34" charset="0"/>
              <a:cs typeface="Arial" panose="020B0604020202020204" pitchFamily="34" charset="0"/>
            </a:endParaRPr>
          </a:p>
          <a:p>
            <a:r>
              <a:rPr lang="en-GB" sz="1100" b="1" dirty="0">
                <a:effectLst/>
                <a:latin typeface="Arial" panose="020B0604020202020204" pitchFamily="34" charset="0"/>
                <a:cs typeface="Arial" panose="020B0604020202020204" pitchFamily="34" charset="0"/>
              </a:rPr>
              <a:t>Safe &amp; Sound </a:t>
            </a:r>
          </a:p>
          <a:p>
            <a:r>
              <a:rPr lang="en-GB" sz="1100" dirty="0">
                <a:latin typeface="Arial" panose="020B0604020202020204" pitchFamily="34" charset="0"/>
                <a:cs typeface="Arial" panose="020B0604020202020204" pitchFamily="34" charset="0"/>
              </a:rPr>
              <a:t>We are committed to raising awareness which is why we deliver education and awareness to children, parents, professionals and the public to ensure that those at risk of or affected by sexual abuse are responded to effectively.</a:t>
            </a:r>
          </a:p>
          <a:p>
            <a:r>
              <a:rPr lang="en-GB" sz="1100" dirty="0">
                <a:latin typeface="Arial" panose="020B0604020202020204" pitchFamily="34" charset="0"/>
                <a:cs typeface="Arial" panose="020B0604020202020204" pitchFamily="34" charset="0"/>
              </a:rPr>
              <a:t>We also provide opportunities for any young person we have supported that has been affected by sexual exploitation, to take part in positive events and activities that help build confidence and self-esteem.</a:t>
            </a:r>
          </a:p>
          <a:p>
            <a:endParaRPr lang="en-GB" sz="1100" dirty="0">
              <a:latin typeface="Arial" panose="020B0604020202020204" pitchFamily="34" charset="0"/>
              <a:cs typeface="Arial" panose="020B0604020202020204" pitchFamily="34" charset="0"/>
            </a:endParaRPr>
          </a:p>
          <a:p>
            <a:r>
              <a:rPr lang="en-GB" sz="1100" b="1" dirty="0">
                <a:latin typeface="Arial" panose="020B0604020202020204" pitchFamily="34" charset="0"/>
                <a:cs typeface="Arial" panose="020B0604020202020204" pitchFamily="34" charset="0"/>
              </a:rPr>
              <a:t>Pace - Parents Against Child Sexual Exploitation </a:t>
            </a:r>
          </a:p>
          <a:p>
            <a:r>
              <a:rPr lang="en-GB" sz="1100" b="0" dirty="0">
                <a:latin typeface="Arial" panose="020B0604020202020204" pitchFamily="34" charset="0"/>
                <a:cs typeface="Arial" panose="020B0604020202020204" pitchFamily="34" charset="0"/>
              </a:rPr>
              <a:t>Pace works alongside parents and carers of children who are – or are at risk of being – sexually exploited by perpetrators external to the family. We offer guidance and training to professionals on how child sexual exploitation affects the whole family</a:t>
            </a:r>
          </a:p>
        </p:txBody>
      </p:sp>
      <p:sp>
        <p:nvSpPr>
          <p:cNvPr id="4" name="Slide Number Placeholder 3"/>
          <p:cNvSpPr>
            <a:spLocks noGrp="1"/>
          </p:cNvSpPr>
          <p:nvPr>
            <p:ph type="sldNum" sz="quarter" idx="10"/>
          </p:nvPr>
        </p:nvSpPr>
        <p:spPr/>
        <p:txBody>
          <a:bodyPr/>
          <a:lstStyle/>
          <a:p>
            <a:fld id="{9399293F-F3C1-4DBE-9ABE-39D87F4D905F}" type="slidenum">
              <a:rPr lang="en-GB" smtClean="0"/>
              <a:t>32</a:t>
            </a:fld>
            <a:endParaRPr lang="en-GB"/>
          </a:p>
        </p:txBody>
      </p:sp>
    </p:spTree>
    <p:extLst>
      <p:ext uri="{BB962C8B-B14F-4D97-AF65-F5344CB8AC3E}">
        <p14:creationId xmlns:p14="http://schemas.microsoft.com/office/powerpoint/2010/main" val="3577928512"/>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33</a:t>
            </a:fld>
            <a:endParaRPr lang="en-GB"/>
          </a:p>
        </p:txBody>
      </p:sp>
    </p:spTree>
    <p:extLst>
      <p:ext uri="{BB962C8B-B14F-4D97-AF65-F5344CB8AC3E}">
        <p14:creationId xmlns:p14="http://schemas.microsoft.com/office/powerpoint/2010/main" val="325416872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A8B2DD80-2896-40E9-A8FD-0602C065F1AE}" type="datetimeFigureOut">
              <a:rPr lang="en-GB" smtClean="0"/>
              <a:t>26/08/2022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88221889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8B2DD80-2896-40E9-A8FD-0602C065F1AE}" type="datetimeFigureOut">
              <a:rPr lang="en-GB" smtClean="0"/>
              <a:t>26/08/2022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1475039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8B2DD80-2896-40E9-A8FD-0602C065F1AE}" type="datetimeFigureOut">
              <a:rPr lang="en-GB" smtClean="0"/>
              <a:t>26/08/2022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75026439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A8B2DD80-2896-40E9-A8FD-0602C065F1AE}" type="datetimeFigureOut">
              <a:rPr lang="en-GB" smtClean="0"/>
              <a:t>26/08/2022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90222214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A8B2DD80-2896-40E9-A8FD-0602C065F1AE}" type="datetimeFigureOut">
              <a:rPr lang="en-GB" smtClean="0"/>
              <a:t>26/08/2022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69837592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A8B2DD80-2896-40E9-A8FD-0602C065F1AE}" type="datetimeFigureOut">
              <a:rPr lang="en-GB" smtClean="0"/>
              <a:t>26/08/2022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81125489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8B2DD80-2896-40E9-A8FD-0602C065F1AE}" type="datetimeFigureOut">
              <a:rPr lang="en-GB" smtClean="0"/>
              <a:t>26/08/2022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6786301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26/08/2022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42044481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26/08/2022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88448011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8B2DD80-2896-40E9-A8FD-0602C065F1AE}" type="datetimeFigureOut">
              <a:rPr lang="en-GB" smtClean="0"/>
              <a:t>26/08/2022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94354023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8B2DD80-2896-40E9-A8FD-0602C065F1AE}" type="datetimeFigureOut">
              <a:rPr lang="en-GB" smtClean="0"/>
              <a:t>26/08/2022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95604862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8B2DD80-2896-40E9-A8FD-0602C065F1AE}" type="datetimeFigureOut">
              <a:rPr lang="en-GB" smtClean="0"/>
              <a:t>26/08/2022</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CD8273B-68E9-4CF8-A930-4D4BAB7B953D}" type="slidenum">
              <a:rPr lang="en-GB" smtClean="0"/>
              <a:t>‹#›</a:t>
            </a:fld>
            <a:endParaRPr lang="en-GB"/>
          </a:p>
        </p:txBody>
      </p:sp>
      <p:sp>
        <p:nvSpPr>
          <p:cNvPr id="7" name="hl" descr=" ">
            <a:extLst>
              <a:ext uri="{FF2B5EF4-FFF2-40B4-BE49-F238E27FC236}">
                <a16:creationId xmlns:a16="http://schemas.microsoft.com/office/drawing/2014/main" id="{AD3CDC81-D5EA-7D1A-0C93-81FCFFE1540F}"/>
              </a:ext>
            </a:extLst>
          </p:cNvPr>
          <p:cNvSpPr txBox="1"/>
          <p:nvPr userDrawn="1"/>
        </p:nvSpPr>
        <p:spPr>
          <a:xfrm>
            <a:off x="0" y="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
        <p:nvSpPr>
          <p:cNvPr id="8" name="fl" descr=" ">
            <a:extLst>
              <a:ext uri="{FF2B5EF4-FFF2-40B4-BE49-F238E27FC236}">
                <a16:creationId xmlns:a16="http://schemas.microsoft.com/office/drawing/2014/main" id="{08433C88-BE74-3093-057F-CCFADDD1649C}"/>
              </a:ext>
            </a:extLst>
          </p:cNvPr>
          <p:cNvSpPr txBox="1"/>
          <p:nvPr userDrawn="1"/>
        </p:nvSpPr>
        <p:spPr>
          <a:xfrm>
            <a:off x="0" y="653796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Tree>
    <p:extLst>
      <p:ext uri="{BB962C8B-B14F-4D97-AF65-F5344CB8AC3E}">
        <p14:creationId xmlns:p14="http://schemas.microsoft.com/office/powerpoint/2010/main" val="1416208917"/>
      </p:ext>
    </p:extLst>
  </p:cSld>
  <p:clrMap bg1="lt1" tx1="dk1" bg2="lt2" tx2="dk2" accent1="accent1" accent2="accent2" accent3="accent3" accent4="accent4" accent5="accent5" accent6="accent6" hlink="hlink" folHlink="folHlink"/>
  <p:sldLayoutIdLst>
    <p:sldLayoutId id="2147483745" r:id="rId1"/>
    <p:sldLayoutId id="2147483746" r:id="rId2"/>
    <p:sldLayoutId id="2147483747" r:id="rId3"/>
    <p:sldLayoutId id="2147483748" r:id="rId4"/>
    <p:sldLayoutId id="2147483749" r:id="rId5"/>
    <p:sldLayoutId id="2147483750" r:id="rId6"/>
    <p:sldLayoutId id="2147483751" r:id="rId7"/>
    <p:sldLayoutId id="2147483752" r:id="rId8"/>
    <p:sldLayoutId id="2147483753" r:id="rId9"/>
    <p:sldLayoutId id="2147483754" r:id="rId10"/>
    <p:sldLayoutId id="2147483755"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image" Target="../media/image4.jpeg"/><Relationship Id="rId5" Type="http://schemas.openxmlformats.org/officeDocument/2006/relationships/image" Target="../media/image3.jpeg"/><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xml"/><Relationship Id="rId1" Type="http://schemas.openxmlformats.org/officeDocument/2006/relationships/slideLayout" Target="../slideLayouts/slideLayout7.xml"/><Relationship Id="rId6" Type="http://schemas.openxmlformats.org/officeDocument/2006/relationships/image" Target="../media/image9.jpeg"/><Relationship Id="rId5" Type="http://schemas.openxmlformats.org/officeDocument/2006/relationships/image" Target="../media/image8.png"/><Relationship Id="rId4" Type="http://schemas.openxmlformats.org/officeDocument/2006/relationships/image" Target="../media/image7.png"/></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4.xml"/><Relationship Id="rId1" Type="http://schemas.openxmlformats.org/officeDocument/2006/relationships/slideLayout" Target="../slideLayouts/slideLayout7.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6.xml"/><Relationship Id="rId1" Type="http://schemas.openxmlformats.org/officeDocument/2006/relationships/slideLayout" Target="../slideLayouts/slideLayout6.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7.xml"/><Relationship Id="rId1" Type="http://schemas.openxmlformats.org/officeDocument/2006/relationships/slideLayout" Target="../slideLayouts/slideLayout6.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8.xml"/><Relationship Id="rId1" Type="http://schemas.openxmlformats.org/officeDocument/2006/relationships/slideLayout" Target="../slideLayouts/slideLayout7.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10.xml"/><Relationship Id="rId1" Type="http://schemas.openxmlformats.org/officeDocument/2006/relationships/slideLayout" Target="../slideLayouts/slideLayout7.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12.xml.rels><?xml version="1.0" encoding="UTF-8" standalone="yes"?>
<Relationships xmlns="http://schemas.openxmlformats.org/package/2006/relationships"><Relationship Id="rId8" Type="http://schemas.openxmlformats.org/officeDocument/2006/relationships/diagramData" Target="../diagrams/data9.xml"/><Relationship Id="rId3" Type="http://schemas.openxmlformats.org/officeDocument/2006/relationships/diagramData" Target="../diagrams/data8.xml"/><Relationship Id="rId7" Type="http://schemas.microsoft.com/office/2007/relationships/diagramDrawing" Target="../diagrams/drawing8.xml"/><Relationship Id="rId12" Type="http://schemas.microsoft.com/office/2007/relationships/diagramDrawing" Target="../diagrams/drawing9.xml"/><Relationship Id="rId2" Type="http://schemas.openxmlformats.org/officeDocument/2006/relationships/notesSlide" Target="../notesSlides/notesSlide11.xml"/><Relationship Id="rId1" Type="http://schemas.openxmlformats.org/officeDocument/2006/relationships/slideLayout" Target="../slideLayouts/slideLayout6.xml"/><Relationship Id="rId6" Type="http://schemas.openxmlformats.org/officeDocument/2006/relationships/diagramColors" Target="../diagrams/colors8.xml"/><Relationship Id="rId11" Type="http://schemas.openxmlformats.org/officeDocument/2006/relationships/diagramColors" Target="../diagrams/colors9.xml"/><Relationship Id="rId5" Type="http://schemas.openxmlformats.org/officeDocument/2006/relationships/diagramQuickStyle" Target="../diagrams/quickStyle8.xml"/><Relationship Id="rId10" Type="http://schemas.openxmlformats.org/officeDocument/2006/relationships/diagramQuickStyle" Target="../diagrams/quickStyle9.xml"/><Relationship Id="rId4" Type="http://schemas.openxmlformats.org/officeDocument/2006/relationships/diagramLayout" Target="../diagrams/layout8.xml"/><Relationship Id="rId9" Type="http://schemas.openxmlformats.org/officeDocument/2006/relationships/diagramLayout" Target="../diagrams/layout9.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diagramData" Target="../diagrams/data10.xml"/><Relationship Id="rId7" Type="http://schemas.microsoft.com/office/2007/relationships/diagramDrawing" Target="../diagrams/drawing10.xml"/><Relationship Id="rId2" Type="http://schemas.openxmlformats.org/officeDocument/2006/relationships/notesSlide" Target="../notesSlides/notesSlide14.xml"/><Relationship Id="rId1" Type="http://schemas.openxmlformats.org/officeDocument/2006/relationships/slideLayout" Target="../slideLayouts/slideLayout6.xml"/><Relationship Id="rId6" Type="http://schemas.openxmlformats.org/officeDocument/2006/relationships/diagramColors" Target="../diagrams/colors10.xml"/><Relationship Id="rId5" Type="http://schemas.openxmlformats.org/officeDocument/2006/relationships/diagramQuickStyle" Target="../diagrams/quickStyle10.xml"/><Relationship Id="rId4" Type="http://schemas.openxmlformats.org/officeDocument/2006/relationships/diagramLayout" Target="../diagrams/layout10.xml"/></Relationships>
</file>

<file path=ppt/slides/_rels/slide16.xml.rels><?xml version="1.0" encoding="UTF-8" standalone="yes"?>
<Relationships xmlns="http://schemas.openxmlformats.org/package/2006/relationships"><Relationship Id="rId3" Type="http://schemas.openxmlformats.org/officeDocument/2006/relationships/diagramData" Target="../diagrams/data11.xml"/><Relationship Id="rId7" Type="http://schemas.microsoft.com/office/2007/relationships/diagramDrawing" Target="../diagrams/drawing11.xml"/><Relationship Id="rId2" Type="http://schemas.openxmlformats.org/officeDocument/2006/relationships/notesSlide" Target="../notesSlides/notesSlide15.xml"/><Relationship Id="rId1" Type="http://schemas.openxmlformats.org/officeDocument/2006/relationships/slideLayout" Target="../slideLayouts/slideLayout7.xml"/><Relationship Id="rId6" Type="http://schemas.openxmlformats.org/officeDocument/2006/relationships/diagramColors" Target="../diagrams/colors11.xml"/><Relationship Id="rId5" Type="http://schemas.openxmlformats.org/officeDocument/2006/relationships/diagramQuickStyle" Target="../diagrams/quickStyle11.xml"/><Relationship Id="rId4" Type="http://schemas.openxmlformats.org/officeDocument/2006/relationships/diagramLayout" Target="../diagrams/layout11.xml"/></Relationships>
</file>

<file path=ppt/slides/_rels/slide17.xml.rels><?xml version="1.0" encoding="UTF-8" standalone="yes"?>
<Relationships xmlns="http://schemas.openxmlformats.org/package/2006/relationships"><Relationship Id="rId3" Type="http://schemas.openxmlformats.org/officeDocument/2006/relationships/diagramData" Target="../diagrams/data12.xml"/><Relationship Id="rId7" Type="http://schemas.microsoft.com/office/2007/relationships/diagramDrawing" Target="../diagrams/drawing12.xml"/><Relationship Id="rId2" Type="http://schemas.openxmlformats.org/officeDocument/2006/relationships/notesSlide" Target="../notesSlides/notesSlide16.xml"/><Relationship Id="rId1" Type="http://schemas.openxmlformats.org/officeDocument/2006/relationships/slideLayout" Target="../slideLayouts/slideLayout7.xml"/><Relationship Id="rId6" Type="http://schemas.openxmlformats.org/officeDocument/2006/relationships/diagramColors" Target="../diagrams/colors12.xml"/><Relationship Id="rId5" Type="http://schemas.openxmlformats.org/officeDocument/2006/relationships/diagramQuickStyle" Target="../diagrams/quickStyle12.xml"/><Relationship Id="rId4" Type="http://schemas.openxmlformats.org/officeDocument/2006/relationships/diagramLayout" Target="../diagrams/layout12.xml"/></Relationships>
</file>

<file path=ppt/slides/_rels/slide18.xml.rels><?xml version="1.0" encoding="UTF-8" standalone="yes"?>
<Relationships xmlns="http://schemas.openxmlformats.org/package/2006/relationships"><Relationship Id="rId3" Type="http://schemas.openxmlformats.org/officeDocument/2006/relationships/diagramData" Target="../diagrams/data13.xml"/><Relationship Id="rId7" Type="http://schemas.microsoft.com/office/2007/relationships/diagramDrawing" Target="../diagrams/drawing13.xml"/><Relationship Id="rId2" Type="http://schemas.openxmlformats.org/officeDocument/2006/relationships/notesSlide" Target="../notesSlides/notesSlide17.xml"/><Relationship Id="rId1" Type="http://schemas.openxmlformats.org/officeDocument/2006/relationships/slideLayout" Target="../slideLayouts/slideLayout7.xml"/><Relationship Id="rId6" Type="http://schemas.openxmlformats.org/officeDocument/2006/relationships/diagramColors" Target="../diagrams/colors13.xml"/><Relationship Id="rId5" Type="http://schemas.openxmlformats.org/officeDocument/2006/relationships/diagramQuickStyle" Target="../diagrams/quickStyle13.xml"/><Relationship Id="rId4" Type="http://schemas.openxmlformats.org/officeDocument/2006/relationships/diagramLayout" Target="../diagrams/layout13.xml"/></Relationships>
</file>

<file path=ppt/slides/_rels/slide19.xml.rels><?xml version="1.0" encoding="UTF-8" standalone="yes"?>
<Relationships xmlns="http://schemas.openxmlformats.org/package/2006/relationships"><Relationship Id="rId3" Type="http://schemas.openxmlformats.org/officeDocument/2006/relationships/diagramData" Target="../diagrams/data14.xml"/><Relationship Id="rId7" Type="http://schemas.microsoft.com/office/2007/relationships/diagramDrawing" Target="../diagrams/drawing14.xml"/><Relationship Id="rId2" Type="http://schemas.openxmlformats.org/officeDocument/2006/relationships/notesSlide" Target="../notesSlides/notesSlide18.xml"/><Relationship Id="rId1" Type="http://schemas.openxmlformats.org/officeDocument/2006/relationships/slideLayout" Target="../slideLayouts/slideLayout6.xml"/><Relationship Id="rId6" Type="http://schemas.openxmlformats.org/officeDocument/2006/relationships/diagramColors" Target="../diagrams/colors14.xml"/><Relationship Id="rId5" Type="http://schemas.openxmlformats.org/officeDocument/2006/relationships/diagramQuickStyle" Target="../diagrams/quickStyle14.xml"/><Relationship Id="rId4" Type="http://schemas.openxmlformats.org/officeDocument/2006/relationships/diagramLayout" Target="../diagrams/layout14.xml"/></Relationships>
</file>

<file path=ppt/slides/_rels/slide20.xml.rels><?xml version="1.0" encoding="UTF-8" standalone="yes"?>
<Relationships xmlns="http://schemas.openxmlformats.org/package/2006/relationships"><Relationship Id="rId3" Type="http://schemas.openxmlformats.org/officeDocument/2006/relationships/diagramData" Target="../diagrams/data15.xml"/><Relationship Id="rId7" Type="http://schemas.microsoft.com/office/2007/relationships/diagramDrawing" Target="../diagrams/drawing15.xml"/><Relationship Id="rId2" Type="http://schemas.openxmlformats.org/officeDocument/2006/relationships/notesSlide" Target="../notesSlides/notesSlide19.xml"/><Relationship Id="rId1" Type="http://schemas.openxmlformats.org/officeDocument/2006/relationships/slideLayout" Target="../slideLayouts/slideLayout7.xml"/><Relationship Id="rId6" Type="http://schemas.openxmlformats.org/officeDocument/2006/relationships/diagramColors" Target="../diagrams/colors15.xml"/><Relationship Id="rId5" Type="http://schemas.openxmlformats.org/officeDocument/2006/relationships/diagramQuickStyle" Target="../diagrams/quickStyle15.xml"/><Relationship Id="rId4" Type="http://schemas.openxmlformats.org/officeDocument/2006/relationships/diagramLayout" Target="../diagrams/layout15.xml"/></Relationships>
</file>

<file path=ppt/slides/_rels/slide21.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1.mp4"/><Relationship Id="rId1" Type="http://schemas.microsoft.com/office/2007/relationships/media" Target="../media/media1.mp4"/><Relationship Id="rId5" Type="http://schemas.openxmlformats.org/officeDocument/2006/relationships/image" Target="../media/image12.png"/><Relationship Id="rId4" Type="http://schemas.openxmlformats.org/officeDocument/2006/relationships/notesSlide" Target="../notesSlides/notesSlide20.xml"/></Relationships>
</file>

<file path=ppt/slides/_rels/slide22.xml.rels><?xml version="1.0" encoding="UTF-8" standalone="yes"?>
<Relationships xmlns="http://schemas.openxmlformats.org/package/2006/relationships"><Relationship Id="rId3" Type="http://schemas.openxmlformats.org/officeDocument/2006/relationships/diagramData" Target="../diagrams/data16.xml"/><Relationship Id="rId7" Type="http://schemas.microsoft.com/office/2007/relationships/diagramDrawing" Target="../diagrams/drawing16.xml"/><Relationship Id="rId2" Type="http://schemas.openxmlformats.org/officeDocument/2006/relationships/notesSlide" Target="../notesSlides/notesSlide21.xml"/><Relationship Id="rId1" Type="http://schemas.openxmlformats.org/officeDocument/2006/relationships/slideLayout" Target="../slideLayouts/slideLayout7.xml"/><Relationship Id="rId6" Type="http://schemas.openxmlformats.org/officeDocument/2006/relationships/diagramColors" Target="../diagrams/colors16.xml"/><Relationship Id="rId5" Type="http://schemas.openxmlformats.org/officeDocument/2006/relationships/diagramQuickStyle" Target="../diagrams/quickStyle16.xml"/><Relationship Id="rId4" Type="http://schemas.openxmlformats.org/officeDocument/2006/relationships/diagramLayout" Target="../diagrams/layout16.xml"/></Relationships>
</file>

<file path=ppt/slides/_rels/slide23.xml.rels><?xml version="1.0" encoding="UTF-8" standalone="yes"?>
<Relationships xmlns="http://schemas.openxmlformats.org/package/2006/relationships"><Relationship Id="rId3" Type="http://schemas.openxmlformats.org/officeDocument/2006/relationships/diagramData" Target="../diagrams/data17.xml"/><Relationship Id="rId7" Type="http://schemas.microsoft.com/office/2007/relationships/diagramDrawing" Target="../diagrams/drawing17.xml"/><Relationship Id="rId2" Type="http://schemas.openxmlformats.org/officeDocument/2006/relationships/notesSlide" Target="../notesSlides/notesSlide22.xml"/><Relationship Id="rId1" Type="http://schemas.openxmlformats.org/officeDocument/2006/relationships/slideLayout" Target="../slideLayouts/slideLayout7.xml"/><Relationship Id="rId6" Type="http://schemas.openxmlformats.org/officeDocument/2006/relationships/diagramColors" Target="../diagrams/colors17.xml"/><Relationship Id="rId5" Type="http://schemas.openxmlformats.org/officeDocument/2006/relationships/diagramQuickStyle" Target="../diagrams/quickStyle17.xml"/><Relationship Id="rId4" Type="http://schemas.openxmlformats.org/officeDocument/2006/relationships/diagramLayout" Target="../diagrams/layout17.xml"/></Relationships>
</file>

<file path=ppt/slides/_rels/slide24.xml.rels><?xml version="1.0" encoding="UTF-8" standalone="yes"?>
<Relationships xmlns="http://schemas.openxmlformats.org/package/2006/relationships"><Relationship Id="rId3" Type="http://schemas.openxmlformats.org/officeDocument/2006/relationships/diagramData" Target="../diagrams/data18.xml"/><Relationship Id="rId7" Type="http://schemas.microsoft.com/office/2007/relationships/diagramDrawing" Target="../diagrams/drawing18.xml"/><Relationship Id="rId2" Type="http://schemas.openxmlformats.org/officeDocument/2006/relationships/notesSlide" Target="../notesSlides/notesSlide23.xml"/><Relationship Id="rId1" Type="http://schemas.openxmlformats.org/officeDocument/2006/relationships/slideLayout" Target="../slideLayouts/slideLayout7.xml"/><Relationship Id="rId6" Type="http://schemas.openxmlformats.org/officeDocument/2006/relationships/diagramColors" Target="../diagrams/colors18.xml"/><Relationship Id="rId5" Type="http://schemas.openxmlformats.org/officeDocument/2006/relationships/diagramQuickStyle" Target="../diagrams/quickStyle18.xml"/><Relationship Id="rId4" Type="http://schemas.openxmlformats.org/officeDocument/2006/relationships/diagramLayout" Target="../diagrams/layout18.xml"/></Relationships>
</file>

<file path=ppt/slides/_rels/slide25.xml.rels><?xml version="1.0" encoding="UTF-8" standalone="yes"?>
<Relationships xmlns="http://schemas.openxmlformats.org/package/2006/relationships"><Relationship Id="rId3" Type="http://schemas.openxmlformats.org/officeDocument/2006/relationships/diagramData" Target="../diagrams/data19.xml"/><Relationship Id="rId7" Type="http://schemas.microsoft.com/office/2007/relationships/diagramDrawing" Target="../diagrams/drawing19.xml"/><Relationship Id="rId2" Type="http://schemas.openxmlformats.org/officeDocument/2006/relationships/notesSlide" Target="../notesSlides/notesSlide24.xml"/><Relationship Id="rId1" Type="http://schemas.openxmlformats.org/officeDocument/2006/relationships/slideLayout" Target="../slideLayouts/slideLayout6.xml"/><Relationship Id="rId6" Type="http://schemas.openxmlformats.org/officeDocument/2006/relationships/diagramColors" Target="../diagrams/colors19.xml"/><Relationship Id="rId5" Type="http://schemas.openxmlformats.org/officeDocument/2006/relationships/diagramQuickStyle" Target="../diagrams/quickStyle19.xml"/><Relationship Id="rId4" Type="http://schemas.openxmlformats.org/officeDocument/2006/relationships/diagramLayout" Target="../diagrams/layout19.xml"/></Relationships>
</file>

<file path=ppt/slides/_rels/slide26.xml.rels><?xml version="1.0" encoding="UTF-8" standalone="yes"?>
<Relationships xmlns="http://schemas.openxmlformats.org/package/2006/relationships"><Relationship Id="rId3" Type="http://schemas.openxmlformats.org/officeDocument/2006/relationships/diagramData" Target="../diagrams/data20.xml"/><Relationship Id="rId7" Type="http://schemas.microsoft.com/office/2007/relationships/diagramDrawing" Target="../diagrams/drawing20.xml"/><Relationship Id="rId2" Type="http://schemas.openxmlformats.org/officeDocument/2006/relationships/notesSlide" Target="../notesSlides/notesSlide25.xml"/><Relationship Id="rId1" Type="http://schemas.openxmlformats.org/officeDocument/2006/relationships/slideLayout" Target="../slideLayouts/slideLayout7.xml"/><Relationship Id="rId6" Type="http://schemas.openxmlformats.org/officeDocument/2006/relationships/diagramColors" Target="../diagrams/colors20.xml"/><Relationship Id="rId5" Type="http://schemas.openxmlformats.org/officeDocument/2006/relationships/diagramQuickStyle" Target="../diagrams/quickStyle20.xml"/><Relationship Id="rId4" Type="http://schemas.openxmlformats.org/officeDocument/2006/relationships/diagramLayout" Target="../diagrams/layout20.xml"/></Relationships>
</file>

<file path=ppt/slides/_rels/slide27.xml.rels><?xml version="1.0" encoding="UTF-8" standalone="yes"?>
<Relationships xmlns="http://schemas.openxmlformats.org/package/2006/relationships"><Relationship Id="rId3" Type="http://schemas.openxmlformats.org/officeDocument/2006/relationships/diagramData" Target="../diagrams/data21.xml"/><Relationship Id="rId7" Type="http://schemas.microsoft.com/office/2007/relationships/diagramDrawing" Target="../diagrams/drawing21.xml"/><Relationship Id="rId2" Type="http://schemas.openxmlformats.org/officeDocument/2006/relationships/notesSlide" Target="../notesSlides/notesSlide26.xml"/><Relationship Id="rId1" Type="http://schemas.openxmlformats.org/officeDocument/2006/relationships/slideLayout" Target="../slideLayouts/slideLayout7.xml"/><Relationship Id="rId6" Type="http://schemas.openxmlformats.org/officeDocument/2006/relationships/diagramColors" Target="../diagrams/colors21.xml"/><Relationship Id="rId5" Type="http://schemas.openxmlformats.org/officeDocument/2006/relationships/diagramQuickStyle" Target="../diagrams/quickStyle21.xml"/><Relationship Id="rId4" Type="http://schemas.openxmlformats.org/officeDocument/2006/relationships/diagramLayout" Target="../diagrams/layout21.xml"/></Relationships>
</file>

<file path=ppt/slides/_rels/slide28.xml.rels><?xml version="1.0" encoding="UTF-8" standalone="yes"?>
<Relationships xmlns="http://schemas.openxmlformats.org/package/2006/relationships"><Relationship Id="rId3" Type="http://schemas.openxmlformats.org/officeDocument/2006/relationships/diagramData" Target="../diagrams/data22.xml"/><Relationship Id="rId7" Type="http://schemas.microsoft.com/office/2007/relationships/diagramDrawing" Target="../diagrams/drawing22.xml"/><Relationship Id="rId2" Type="http://schemas.openxmlformats.org/officeDocument/2006/relationships/notesSlide" Target="../notesSlides/notesSlide27.xml"/><Relationship Id="rId1" Type="http://schemas.openxmlformats.org/officeDocument/2006/relationships/slideLayout" Target="../slideLayouts/slideLayout7.xml"/><Relationship Id="rId6" Type="http://schemas.openxmlformats.org/officeDocument/2006/relationships/diagramColors" Target="../diagrams/colors22.xml"/><Relationship Id="rId5" Type="http://schemas.openxmlformats.org/officeDocument/2006/relationships/diagramQuickStyle" Target="../diagrams/quickStyle22.xml"/><Relationship Id="rId4" Type="http://schemas.openxmlformats.org/officeDocument/2006/relationships/diagramLayout" Target="../diagrams/layout22.xml"/></Relationships>
</file>

<file path=ppt/slides/_rels/slide29.xml.rels><?xml version="1.0" encoding="UTF-8" standalone="yes"?>
<Relationships xmlns="http://schemas.openxmlformats.org/package/2006/relationships"><Relationship Id="rId3" Type="http://schemas.openxmlformats.org/officeDocument/2006/relationships/diagramData" Target="../diagrams/data23.xml"/><Relationship Id="rId7" Type="http://schemas.microsoft.com/office/2007/relationships/diagramDrawing" Target="../diagrams/drawing23.xml"/><Relationship Id="rId2" Type="http://schemas.openxmlformats.org/officeDocument/2006/relationships/notesSlide" Target="../notesSlides/notesSlide28.xml"/><Relationship Id="rId1" Type="http://schemas.openxmlformats.org/officeDocument/2006/relationships/slideLayout" Target="../slideLayouts/slideLayout7.xml"/><Relationship Id="rId6" Type="http://schemas.openxmlformats.org/officeDocument/2006/relationships/diagramColors" Target="../diagrams/colors23.xml"/><Relationship Id="rId5" Type="http://schemas.openxmlformats.org/officeDocument/2006/relationships/diagramQuickStyle" Target="../diagrams/quickStyle23.xml"/><Relationship Id="rId4" Type="http://schemas.openxmlformats.org/officeDocument/2006/relationships/diagramLayout" Target="../diagrams/layout23.xml"/></Relationships>
</file>

<file path=ppt/slides/_rels/slide30.xml.rels><?xml version="1.0" encoding="UTF-8" standalone="yes"?>
<Relationships xmlns="http://schemas.openxmlformats.org/package/2006/relationships"><Relationship Id="rId3" Type="http://schemas.openxmlformats.org/officeDocument/2006/relationships/hyperlink" Target="https://youtu.be/DAvRj6BQ0AM" TargetMode="External"/><Relationship Id="rId2" Type="http://schemas.openxmlformats.org/officeDocument/2006/relationships/notesSlide" Target="../notesSlides/notesSlide29.xml"/><Relationship Id="rId1" Type="http://schemas.openxmlformats.org/officeDocument/2006/relationships/slideLayout" Target="../slideLayouts/slideLayout6.xml"/><Relationship Id="rId4" Type="http://schemas.openxmlformats.org/officeDocument/2006/relationships/image" Target="../media/image13.png"/></Relationships>
</file>

<file path=ppt/slides/_rels/slide31.xml.rels><?xml version="1.0" encoding="UTF-8" standalone="yes"?>
<Relationships xmlns="http://schemas.openxmlformats.org/package/2006/relationships"><Relationship Id="rId8" Type="http://schemas.openxmlformats.org/officeDocument/2006/relationships/image" Target="../media/image14.png"/><Relationship Id="rId3" Type="http://schemas.openxmlformats.org/officeDocument/2006/relationships/diagramData" Target="../diagrams/data24.xml"/><Relationship Id="rId7" Type="http://schemas.microsoft.com/office/2007/relationships/diagramDrawing" Target="../diagrams/drawing24.xml"/><Relationship Id="rId2" Type="http://schemas.openxmlformats.org/officeDocument/2006/relationships/notesSlide" Target="../notesSlides/notesSlide30.xml"/><Relationship Id="rId1" Type="http://schemas.openxmlformats.org/officeDocument/2006/relationships/slideLayout" Target="../slideLayouts/slideLayout6.xml"/><Relationship Id="rId6" Type="http://schemas.openxmlformats.org/officeDocument/2006/relationships/diagramColors" Target="../diagrams/colors24.xml"/><Relationship Id="rId5" Type="http://schemas.openxmlformats.org/officeDocument/2006/relationships/diagramQuickStyle" Target="../diagrams/quickStyle24.xml"/><Relationship Id="rId4" Type="http://schemas.openxmlformats.org/officeDocument/2006/relationships/diagramLayout" Target="../diagrams/layout24.xml"/></Relationships>
</file>

<file path=ppt/slides/_rels/slide32.xml.rels><?xml version="1.0" encoding="UTF-8" standalone="yes"?>
<Relationships xmlns="http://schemas.openxmlformats.org/package/2006/relationships"><Relationship Id="rId8" Type="http://schemas.openxmlformats.org/officeDocument/2006/relationships/image" Target="../media/image20.png"/><Relationship Id="rId3" Type="http://schemas.openxmlformats.org/officeDocument/2006/relationships/image" Target="../media/image15.gif"/><Relationship Id="rId7" Type="http://schemas.openxmlformats.org/officeDocument/2006/relationships/image" Target="../media/image19.png"/><Relationship Id="rId2" Type="http://schemas.openxmlformats.org/officeDocument/2006/relationships/notesSlide" Target="../notesSlides/notesSlide31.xml"/><Relationship Id="rId1" Type="http://schemas.openxmlformats.org/officeDocument/2006/relationships/slideLayout" Target="../slideLayouts/slideLayout6.xml"/><Relationship Id="rId6" Type="http://schemas.openxmlformats.org/officeDocument/2006/relationships/image" Target="../media/image18.png"/><Relationship Id="rId5" Type="http://schemas.openxmlformats.org/officeDocument/2006/relationships/image" Target="../media/image17.png"/><Relationship Id="rId4" Type="http://schemas.openxmlformats.org/officeDocument/2006/relationships/image" Target="../media/image16.png"/></Relationships>
</file>

<file path=ppt/slides/_rels/slide33.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32.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437490" y="2137974"/>
            <a:ext cx="4551903" cy="1938992"/>
          </a:xfrm>
          <a:prstGeom prst="rect">
            <a:avLst/>
          </a:prstGeom>
          <a:noFill/>
        </p:spPr>
        <p:txBody>
          <a:bodyPr wrap="square" rtlCol="0">
            <a:spAutoFit/>
          </a:bodyPr>
          <a:lstStyle/>
          <a:p>
            <a:pPr algn="ctr"/>
            <a:r>
              <a:rPr lang="en-GB" sz="4000" b="1" dirty="0">
                <a:solidFill>
                  <a:schemeClr val="bg1"/>
                </a:solidFill>
                <a:latin typeface="Tahoma" panose="020B0604030504040204" pitchFamily="34" charset="0"/>
                <a:ea typeface="Tahoma" panose="020B0604030504040204" pitchFamily="34" charset="0"/>
                <a:cs typeface="Tahoma" panose="020B0604030504040204" pitchFamily="34" charset="0"/>
              </a:rPr>
              <a:t>Child Sexual Exploitation </a:t>
            </a:r>
          </a:p>
          <a:p>
            <a:endParaRPr lang="en-GB" sz="2000" dirty="0">
              <a:solidFill>
                <a:srgbClr val="42516F"/>
              </a:solidFill>
              <a:latin typeface="Tahoma" panose="020B0604030504040204" pitchFamily="34" charset="0"/>
              <a:ea typeface="Tahoma" panose="020B0604030504040204" pitchFamily="34" charset="0"/>
              <a:cs typeface="Tahoma" panose="020B0604030504040204" pitchFamily="34" charset="0"/>
            </a:endParaRPr>
          </a:p>
          <a:p>
            <a:endParaRPr lang="en-GB" sz="2000" dirty="0">
              <a:solidFill>
                <a:srgbClr val="42516F"/>
              </a:solidFill>
              <a:latin typeface="Tahoma" panose="020B0604030504040204" pitchFamily="34" charset="0"/>
              <a:ea typeface="Tahoma" panose="020B0604030504040204" pitchFamily="34" charset="0"/>
              <a:cs typeface="Tahoma" panose="020B0604030504040204" pitchFamily="34" charset="0"/>
            </a:endParaRPr>
          </a:p>
        </p:txBody>
      </p:sp>
      <p:pic>
        <p:nvPicPr>
          <p:cNvPr id="2" name="Picture 1"/>
          <p:cNvPicPr>
            <a:picLocks noChangeAspect="1"/>
          </p:cNvPicPr>
          <p:nvPr/>
        </p:nvPicPr>
        <p:blipFill>
          <a:blip r:embed="rId3"/>
          <a:stretch>
            <a:fillRect/>
          </a:stretch>
        </p:blipFill>
        <p:spPr>
          <a:xfrm>
            <a:off x="170038" y="196402"/>
            <a:ext cx="639323" cy="772105"/>
          </a:xfrm>
          <a:prstGeom prst="rect">
            <a:avLst/>
          </a:prstGeom>
        </p:spPr>
      </p:pic>
      <p:sp>
        <p:nvSpPr>
          <p:cNvPr id="3" name="TextBox 2">
            <a:extLst>
              <a:ext uri="{FF2B5EF4-FFF2-40B4-BE49-F238E27FC236}">
                <a16:creationId xmlns:a16="http://schemas.microsoft.com/office/drawing/2014/main" id="{4E7C48EA-A435-711D-3B15-A04089DC373B}"/>
              </a:ext>
            </a:extLst>
          </p:cNvPr>
          <p:cNvSpPr txBox="1"/>
          <p:nvPr/>
        </p:nvSpPr>
        <p:spPr>
          <a:xfrm>
            <a:off x="822105" y="1426430"/>
            <a:ext cx="7010400" cy="646331"/>
          </a:xfrm>
          <a:prstGeom prst="rect">
            <a:avLst/>
          </a:prstGeom>
          <a:noFill/>
        </p:spPr>
        <p:txBody>
          <a:bodyPr wrap="square" rtlCol="0">
            <a:spAutoFit/>
          </a:bodyPr>
          <a:lstStyle/>
          <a:p>
            <a:r>
              <a:rPr lang="en-US" sz="3600" dirty="0"/>
              <a:t>Child Sexual Exploitation</a:t>
            </a:r>
          </a:p>
        </p:txBody>
      </p:sp>
      <p:pic>
        <p:nvPicPr>
          <p:cNvPr id="1026" name="Picture 2" descr="Child Sexual Exploitation (Professionals) - Harrow Safeguarding Children  Board">
            <a:extLst>
              <a:ext uri="{FF2B5EF4-FFF2-40B4-BE49-F238E27FC236}">
                <a16:creationId xmlns:a16="http://schemas.microsoft.com/office/drawing/2014/main" id="{109A8A2D-F1EB-5BA9-5483-67087C6EBA83}"/>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118268" y="2975408"/>
            <a:ext cx="3987800" cy="2032000"/>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Child sexual exploitation – change is needed | Bolt Burdon Kemp">
            <a:extLst>
              <a:ext uri="{FF2B5EF4-FFF2-40B4-BE49-F238E27FC236}">
                <a16:creationId xmlns:a16="http://schemas.microsoft.com/office/drawing/2014/main" id="{279370FD-D3CE-CF02-9AC0-ADA1CD8FF812}"/>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306886" y="3107470"/>
            <a:ext cx="3809999" cy="2324100"/>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Child sexual exploitation: Group presents book on UK experience | The  Guardian Nigeria News - Nigeria and World News — Features — The Guardian  Nigeria News – Nigeria and World News">
            <a:extLst>
              <a:ext uri="{FF2B5EF4-FFF2-40B4-BE49-F238E27FC236}">
                <a16:creationId xmlns:a16="http://schemas.microsoft.com/office/drawing/2014/main" id="{2CB13587-E2B4-7FAC-8ED0-FE8463FBB341}"/>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6306887" y="582454"/>
            <a:ext cx="3810000" cy="21336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2777408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0C55847F-1ADB-0206-385A-DB27E0FD9331}"/>
              </a:ext>
            </a:extLst>
          </p:cNvPr>
          <p:cNvSpPr txBox="1"/>
          <p:nvPr/>
        </p:nvSpPr>
        <p:spPr>
          <a:xfrm>
            <a:off x="858982" y="1787237"/>
            <a:ext cx="9559636" cy="4524315"/>
          </a:xfrm>
          <a:prstGeom prst="rect">
            <a:avLst/>
          </a:prstGeom>
          <a:noFill/>
        </p:spPr>
        <p:txBody>
          <a:bodyPr wrap="square" rtlCol="0">
            <a:spAutoFit/>
          </a:bodyPr>
          <a:lstStyle/>
          <a:p>
            <a:pPr marL="228600" lvl="0" indent="-228600">
              <a:buFont typeface="+mj-lt"/>
              <a:buAutoNum type="arabicPeriod"/>
            </a:pPr>
            <a:r>
              <a:rPr lang="en-GB" sz="2400" b="0" kern="1200" dirty="0">
                <a:solidFill>
                  <a:schemeClr val="tx1"/>
                </a:solidFill>
                <a:effectLst/>
                <a:latin typeface="Arial" panose="020B0604020202020204" pitchFamily="34" charset="0"/>
                <a:ea typeface="+mn-ea"/>
                <a:cs typeface="Arial" panose="020B0604020202020204" pitchFamily="34" charset="0"/>
              </a:rPr>
              <a:t>Define CSE.</a:t>
            </a:r>
          </a:p>
          <a:p>
            <a:pPr marL="228600" lvl="0" indent="-228600">
              <a:buFont typeface="+mj-lt"/>
              <a:buAutoNum type="arabicPeriod"/>
            </a:pPr>
            <a:endParaRPr lang="en-GB" sz="2400" b="0" kern="1200" dirty="0">
              <a:solidFill>
                <a:schemeClr val="tx1"/>
              </a:solidFill>
              <a:effectLst/>
              <a:latin typeface="Arial" panose="020B0604020202020204" pitchFamily="34" charset="0"/>
              <a:ea typeface="+mn-ea"/>
              <a:cs typeface="Arial" panose="020B0604020202020204" pitchFamily="34" charset="0"/>
            </a:endParaRPr>
          </a:p>
          <a:p>
            <a:pPr marL="228600" lvl="0" indent="-228600">
              <a:buFont typeface="+mj-lt"/>
              <a:buAutoNum type="arabicPeriod"/>
            </a:pPr>
            <a:r>
              <a:rPr lang="en-GB" sz="2400" b="0" kern="1200" dirty="0">
                <a:solidFill>
                  <a:schemeClr val="tx1"/>
                </a:solidFill>
                <a:effectLst/>
                <a:latin typeface="Arial" panose="020B0604020202020204" pitchFamily="34" charset="0"/>
                <a:ea typeface="+mn-ea"/>
                <a:cs typeface="Arial" panose="020B0604020202020204" pitchFamily="34" charset="0"/>
              </a:rPr>
              <a:t>Identify the process of CSE.</a:t>
            </a:r>
          </a:p>
          <a:p>
            <a:pPr marL="228600" lvl="0" indent="-228600">
              <a:buFont typeface="+mj-lt"/>
              <a:buAutoNum type="arabicPeriod"/>
            </a:pPr>
            <a:endParaRPr lang="en-GB" sz="2400" b="0" kern="1200" dirty="0">
              <a:solidFill>
                <a:schemeClr val="tx1"/>
              </a:solidFill>
              <a:effectLst/>
              <a:latin typeface="Arial" panose="020B0604020202020204" pitchFamily="34" charset="0"/>
              <a:ea typeface="+mn-ea"/>
              <a:cs typeface="Arial" panose="020B0604020202020204" pitchFamily="34" charset="0"/>
            </a:endParaRPr>
          </a:p>
          <a:p>
            <a:pPr marL="228600" indent="-228600">
              <a:buFont typeface="+mj-lt"/>
              <a:buAutoNum type="arabicPeriod"/>
            </a:pPr>
            <a:r>
              <a:rPr lang="en-GB" sz="2400" b="0" kern="1200" dirty="0">
                <a:solidFill>
                  <a:schemeClr val="tx1"/>
                </a:solidFill>
                <a:effectLst/>
                <a:latin typeface="Arial" panose="020B0604020202020204" pitchFamily="34" charset="0"/>
                <a:ea typeface="+mn-ea"/>
                <a:cs typeface="Arial" panose="020B0604020202020204" pitchFamily="34" charset="0"/>
              </a:rPr>
              <a:t>Identify those children most at risk and the signs and behaviours of victims of CSE.</a:t>
            </a:r>
          </a:p>
          <a:p>
            <a:pPr marL="228600" indent="-228600">
              <a:buFont typeface="+mj-lt"/>
              <a:buAutoNum type="arabicPeriod"/>
            </a:pPr>
            <a:endParaRPr lang="en-GB" sz="2400" b="0" kern="1200" dirty="0">
              <a:solidFill>
                <a:schemeClr val="tx1"/>
              </a:solidFill>
              <a:effectLst/>
              <a:latin typeface="Arial" panose="020B0604020202020204" pitchFamily="34" charset="0"/>
              <a:ea typeface="+mn-ea"/>
              <a:cs typeface="Arial" panose="020B0604020202020204" pitchFamily="34" charset="0"/>
            </a:endParaRPr>
          </a:p>
          <a:p>
            <a:pPr marL="228600" lvl="0" indent="-228600">
              <a:buFont typeface="+mj-lt"/>
              <a:buAutoNum type="arabicPeriod"/>
            </a:pPr>
            <a:r>
              <a:rPr lang="en-GB" sz="2400" b="0" kern="1200" dirty="0">
                <a:solidFill>
                  <a:schemeClr val="tx1"/>
                </a:solidFill>
                <a:effectLst/>
                <a:latin typeface="Arial" panose="020B0604020202020204" pitchFamily="34" charset="0"/>
                <a:ea typeface="+mn-ea"/>
                <a:cs typeface="Arial" panose="020B0604020202020204" pitchFamily="34" charset="0"/>
              </a:rPr>
              <a:t>Explain the police role and responsibility in safeguarding.</a:t>
            </a:r>
          </a:p>
          <a:p>
            <a:pPr marL="228600" lvl="0" indent="-228600">
              <a:buFont typeface="+mj-lt"/>
              <a:buAutoNum type="arabicPeriod"/>
            </a:pPr>
            <a:endParaRPr lang="en-GB" sz="2400" b="0" kern="1200" dirty="0">
              <a:solidFill>
                <a:schemeClr val="tx1"/>
              </a:solidFill>
              <a:effectLst/>
              <a:latin typeface="Arial" panose="020B0604020202020204" pitchFamily="34" charset="0"/>
              <a:ea typeface="+mn-ea"/>
              <a:cs typeface="Arial" panose="020B0604020202020204" pitchFamily="34" charset="0"/>
            </a:endParaRPr>
          </a:p>
          <a:p>
            <a:pPr marL="228600" lvl="0" indent="-228600">
              <a:buFont typeface="+mj-lt"/>
              <a:buAutoNum type="arabicPeriod"/>
            </a:pPr>
            <a:r>
              <a:rPr lang="en-GB" sz="2400" b="0" kern="1200" dirty="0">
                <a:solidFill>
                  <a:schemeClr val="tx1"/>
                </a:solidFill>
                <a:effectLst/>
                <a:latin typeface="Arial" panose="020B0604020202020204" pitchFamily="34" charset="0"/>
                <a:ea typeface="+mn-ea"/>
                <a:cs typeface="Arial" panose="020B0604020202020204" pitchFamily="34" charset="0"/>
              </a:rPr>
              <a:t>Identify applicable legislation in relation to CSE.</a:t>
            </a:r>
          </a:p>
          <a:p>
            <a:pPr marL="228600" lvl="0" indent="-228600">
              <a:buFont typeface="+mj-lt"/>
              <a:buAutoNum type="arabicPeriod"/>
            </a:pPr>
            <a:endParaRPr lang="en-GB" sz="2400" b="0" kern="1200" dirty="0">
              <a:solidFill>
                <a:schemeClr val="tx1"/>
              </a:solidFill>
              <a:effectLst/>
              <a:latin typeface="Arial" panose="020B0604020202020204" pitchFamily="34" charset="0"/>
              <a:ea typeface="+mn-ea"/>
              <a:cs typeface="Arial" panose="020B0604020202020204" pitchFamily="34" charset="0"/>
            </a:endParaRPr>
          </a:p>
          <a:p>
            <a:pPr marL="228600" indent="-228600">
              <a:buFont typeface="+mj-lt"/>
              <a:buAutoNum type="arabicPeriod"/>
            </a:pPr>
            <a:r>
              <a:rPr lang="en-GB" sz="2400" b="0" kern="1200" dirty="0">
                <a:solidFill>
                  <a:schemeClr val="tx1"/>
                </a:solidFill>
                <a:effectLst/>
                <a:latin typeface="Arial" panose="020B0604020202020204" pitchFamily="34" charset="0"/>
                <a:ea typeface="+mn-ea"/>
                <a:cs typeface="Arial" panose="020B0604020202020204" pitchFamily="34" charset="0"/>
              </a:rPr>
              <a:t>Describe the impact of CSE</a:t>
            </a:r>
            <a:endParaRPr lang="en-GB" sz="2400" dirty="0"/>
          </a:p>
        </p:txBody>
      </p:sp>
      <p:pic>
        <p:nvPicPr>
          <p:cNvPr id="1026" name="Picture 2" descr="See the source image">
            <a:extLst>
              <a:ext uri="{FF2B5EF4-FFF2-40B4-BE49-F238E27FC236}">
                <a16:creationId xmlns:a16="http://schemas.microsoft.com/office/drawing/2014/main" id="{6CCD3FF6-CE02-852B-2D91-6DE802C3CE6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235411" y="1300595"/>
            <a:ext cx="4514850" cy="17907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0424347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rot="924802">
            <a:off x="1164818" y="2280590"/>
            <a:ext cx="2084388" cy="2932113"/>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5" name="Picture 8"/>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rot="1390225">
            <a:off x="4272250" y="3372310"/>
            <a:ext cx="2714625" cy="19224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6" name="Picture 6"/>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686390" y="1362153"/>
            <a:ext cx="3919538" cy="196056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7" name="Picture 7" descr="C:\Users\81537\Desktop\images1LALAG4F.jpg"/>
          <p:cNvPicPr>
            <a:picLocks noChangeAspect="1" noChangeArrowheads="1"/>
          </p:cNvPicPr>
          <p:nvPr/>
        </p:nvPicPr>
        <p:blipFill>
          <a:blip r:embed="rId6"/>
          <a:srcRect/>
          <a:stretch>
            <a:fillRect/>
          </a:stretch>
        </p:blipFill>
        <p:spPr bwMode="auto">
          <a:xfrm>
            <a:off x="8375205" y="3534379"/>
            <a:ext cx="2025650" cy="2368550"/>
          </a:xfrm>
          <a:prstGeom prst="rect">
            <a:avLst/>
          </a:prstGeom>
          <a:ln>
            <a:noFill/>
          </a:ln>
          <a:effectLst>
            <a:outerShdw blurRad="546100" dist="139700" dir="2700000" algn="tl" rotWithShape="0">
              <a:srgbClr val="333333"/>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 name="TextBox 7"/>
          <p:cNvSpPr txBox="1"/>
          <p:nvPr/>
        </p:nvSpPr>
        <p:spPr>
          <a:xfrm>
            <a:off x="812652" y="379159"/>
            <a:ext cx="10561591" cy="646331"/>
          </a:xfrm>
          <a:prstGeom prst="rect">
            <a:avLst/>
          </a:prstGeom>
          <a:solidFill>
            <a:srgbClr val="002060"/>
          </a:solidFill>
        </p:spPr>
        <p:txBody>
          <a:bodyPr wrap="square" rtlCol="0">
            <a:spAutoFit/>
          </a:bodyPr>
          <a:lstStyle/>
          <a:p>
            <a:pPr algn="ctr"/>
            <a:r>
              <a:rPr lang="en-GB" sz="3600" b="1" dirty="0">
                <a:solidFill>
                  <a:schemeClr val="bg1"/>
                </a:solidFill>
              </a:rPr>
              <a:t>What is Child Sexual Exploitation?</a:t>
            </a:r>
          </a:p>
        </p:txBody>
      </p:sp>
    </p:spTree>
    <p:extLst>
      <p:ext uri="{BB962C8B-B14F-4D97-AF65-F5344CB8AC3E}">
        <p14:creationId xmlns:p14="http://schemas.microsoft.com/office/powerpoint/2010/main" val="373699545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fade">
                                      <p:cBhvr>
                                        <p:cTn id="12" dur="500"/>
                                        <p:tgtEl>
                                          <p:spTgt spid="4"/>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5"/>
                                        </p:tgtEl>
                                        <p:attrNameLst>
                                          <p:attrName>style.visibility</p:attrName>
                                        </p:attrNameLst>
                                      </p:cBhvr>
                                      <p:to>
                                        <p:strVal val="visible"/>
                                      </p:to>
                                    </p:set>
                                    <p:animEffect transition="in" filter="fade">
                                      <p:cBhvr>
                                        <p:cTn id="17" dur="500"/>
                                        <p:tgtEl>
                                          <p:spTgt spid="5"/>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6"/>
                                        </p:tgtEl>
                                        <p:attrNameLst>
                                          <p:attrName>style.visibility</p:attrName>
                                        </p:attrNameLst>
                                      </p:cBhvr>
                                      <p:to>
                                        <p:strVal val="visible"/>
                                      </p:to>
                                    </p:set>
                                    <p:animEffect transition="in" filter="fade">
                                      <p:cBhvr>
                                        <p:cTn id="22"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869795" y="236826"/>
            <a:ext cx="10682867" cy="646331"/>
          </a:xfrm>
          <a:prstGeom prst="rect">
            <a:avLst/>
          </a:prstGeom>
          <a:solidFill>
            <a:srgbClr val="002060"/>
          </a:solidFill>
        </p:spPr>
        <p:txBody>
          <a:bodyPr wrap="square" rtlCol="0">
            <a:spAutoFit/>
          </a:bodyPr>
          <a:lstStyle/>
          <a:p>
            <a:pPr algn="ctr"/>
            <a:r>
              <a:rPr lang="en-GB" sz="3600" b="1" dirty="0">
                <a:solidFill>
                  <a:schemeClr val="bg1"/>
                </a:solidFill>
              </a:rPr>
              <a:t>The Definition….Child Sexual Exploitation (CSE)</a:t>
            </a:r>
          </a:p>
        </p:txBody>
      </p:sp>
      <p:graphicFrame>
        <p:nvGraphicFramePr>
          <p:cNvPr id="2" name="Diagram 1"/>
          <p:cNvGraphicFramePr/>
          <p:nvPr>
            <p:extLst>
              <p:ext uri="{D42A27DB-BD31-4B8C-83A1-F6EECF244321}">
                <p14:modId xmlns:p14="http://schemas.microsoft.com/office/powerpoint/2010/main" val="3807787747"/>
              </p:ext>
            </p:extLst>
          </p:nvPr>
        </p:nvGraphicFramePr>
        <p:xfrm>
          <a:off x="512955" y="1044437"/>
          <a:ext cx="11396545" cy="51831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16615409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F7A90C1B-4E05-4BFD-A306-270EDDBC4852}"/>
                                            </p:graphicEl>
                                          </p:spTgt>
                                        </p:tgtEl>
                                        <p:attrNameLst>
                                          <p:attrName>style.visibility</p:attrName>
                                        </p:attrNameLst>
                                      </p:cBhvr>
                                      <p:to>
                                        <p:strVal val="visible"/>
                                      </p:to>
                                    </p:set>
                                    <p:animEffect transition="in" filter="fade">
                                      <p:cBhvr>
                                        <p:cTn id="7" dur="500"/>
                                        <p:tgtEl>
                                          <p:spTgt spid="2">
                                            <p:graphicEl>
                                              <a:dgm id="{F7A90C1B-4E05-4BFD-A306-270EDDBC4852}"/>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20EE2CE3-EFE7-4472-BE11-9F055277C070}"/>
                                            </p:graphicEl>
                                          </p:spTgt>
                                        </p:tgtEl>
                                        <p:attrNameLst>
                                          <p:attrName>style.visibility</p:attrName>
                                        </p:attrNameLst>
                                      </p:cBhvr>
                                      <p:to>
                                        <p:strVal val="visible"/>
                                      </p:to>
                                    </p:set>
                                    <p:animEffect transition="in" filter="fade">
                                      <p:cBhvr>
                                        <p:cTn id="12" dur="500"/>
                                        <p:tgtEl>
                                          <p:spTgt spid="2">
                                            <p:graphicEl>
                                              <a:dgm id="{20EE2CE3-EFE7-4472-BE11-9F055277C070}"/>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FB330954-9EE8-43E6-AB73-3AFA4254DD11}"/>
                                            </p:graphicEl>
                                          </p:spTgt>
                                        </p:tgtEl>
                                        <p:attrNameLst>
                                          <p:attrName>style.visibility</p:attrName>
                                        </p:attrNameLst>
                                      </p:cBhvr>
                                      <p:to>
                                        <p:strVal val="visible"/>
                                      </p:to>
                                    </p:set>
                                    <p:animEffect transition="in" filter="fade">
                                      <p:cBhvr>
                                        <p:cTn id="15" dur="500"/>
                                        <p:tgtEl>
                                          <p:spTgt spid="2">
                                            <p:graphicEl>
                                              <a:dgm id="{FB330954-9EE8-43E6-AB73-3AFA4254DD11}"/>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2">
                                            <p:graphicEl>
                                              <a:dgm id="{006C084F-8D7B-4E2B-ADE2-926D6E8B9144}"/>
                                            </p:graphicEl>
                                          </p:spTgt>
                                        </p:tgtEl>
                                        <p:attrNameLst>
                                          <p:attrName>style.visibility</p:attrName>
                                        </p:attrNameLst>
                                      </p:cBhvr>
                                      <p:to>
                                        <p:strVal val="visible"/>
                                      </p:to>
                                    </p:set>
                                    <p:animEffect transition="in" filter="fade">
                                      <p:cBhvr>
                                        <p:cTn id="20" dur="500"/>
                                        <p:tgtEl>
                                          <p:spTgt spid="2">
                                            <p:graphicEl>
                                              <a:dgm id="{006C084F-8D7B-4E2B-ADE2-926D6E8B9144}"/>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2">
                                            <p:graphicEl>
                                              <a:dgm id="{C8DCF949-CCA7-4530-BA36-12AF2FB31387}"/>
                                            </p:graphicEl>
                                          </p:spTgt>
                                        </p:tgtEl>
                                        <p:attrNameLst>
                                          <p:attrName>style.visibility</p:attrName>
                                        </p:attrNameLst>
                                      </p:cBhvr>
                                      <p:to>
                                        <p:strVal val="visible"/>
                                      </p:to>
                                    </p:set>
                                    <p:animEffect transition="in" filter="fade">
                                      <p:cBhvr>
                                        <p:cTn id="23" dur="500"/>
                                        <p:tgtEl>
                                          <p:spTgt spid="2">
                                            <p:graphicEl>
                                              <a:dgm id="{C8DCF949-CCA7-4530-BA36-12AF2FB31387}"/>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624469" y="308897"/>
            <a:ext cx="10928194" cy="646331"/>
          </a:xfrm>
          <a:prstGeom prst="rect">
            <a:avLst/>
          </a:prstGeom>
          <a:solidFill>
            <a:srgbClr val="002060"/>
          </a:solidFill>
        </p:spPr>
        <p:txBody>
          <a:bodyPr wrap="square" rtlCol="0">
            <a:spAutoFit/>
          </a:bodyPr>
          <a:lstStyle/>
          <a:p>
            <a:pPr algn="ctr"/>
            <a:r>
              <a:rPr lang="en-GB" sz="3600" b="1" dirty="0">
                <a:solidFill>
                  <a:schemeClr val="bg1"/>
                </a:solidFill>
              </a:rPr>
              <a:t>What is Child Sexual Exploitation?</a:t>
            </a:r>
          </a:p>
        </p:txBody>
      </p:sp>
      <p:graphicFrame>
        <p:nvGraphicFramePr>
          <p:cNvPr id="2" name="Diagram 1"/>
          <p:cNvGraphicFramePr/>
          <p:nvPr>
            <p:extLst>
              <p:ext uri="{D42A27DB-BD31-4B8C-83A1-F6EECF244321}">
                <p14:modId xmlns:p14="http://schemas.microsoft.com/office/powerpoint/2010/main" val="1886666765"/>
              </p:ext>
            </p:extLst>
          </p:nvPr>
        </p:nvGraphicFramePr>
        <p:xfrm>
          <a:off x="304800" y="996056"/>
          <a:ext cx="11567531" cy="495630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06266258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698DF87E-C7B7-4ECE-9105-BBEFFFF24858}"/>
                                            </p:graphicEl>
                                          </p:spTgt>
                                        </p:tgtEl>
                                        <p:attrNameLst>
                                          <p:attrName>style.visibility</p:attrName>
                                        </p:attrNameLst>
                                      </p:cBhvr>
                                      <p:to>
                                        <p:strVal val="visible"/>
                                      </p:to>
                                    </p:set>
                                    <p:animEffect transition="in" filter="fade">
                                      <p:cBhvr>
                                        <p:cTn id="7" dur="500"/>
                                        <p:tgtEl>
                                          <p:spTgt spid="2">
                                            <p:graphicEl>
                                              <a:dgm id="{698DF87E-C7B7-4ECE-9105-BBEFFFF24858}"/>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840A8E0C-D49E-486B-877D-5963C002BFDB}"/>
                                            </p:graphicEl>
                                          </p:spTgt>
                                        </p:tgtEl>
                                        <p:attrNameLst>
                                          <p:attrName>style.visibility</p:attrName>
                                        </p:attrNameLst>
                                      </p:cBhvr>
                                      <p:to>
                                        <p:strVal val="visible"/>
                                      </p:to>
                                    </p:set>
                                    <p:animEffect transition="in" filter="fade">
                                      <p:cBhvr>
                                        <p:cTn id="12" dur="500"/>
                                        <p:tgtEl>
                                          <p:spTgt spid="2">
                                            <p:graphicEl>
                                              <a:dgm id="{840A8E0C-D49E-486B-877D-5963C002BFDB}"/>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
                                            <p:graphicEl>
                                              <a:dgm id="{843BC8F8-EE1B-4CB8-8C9C-267DB53CD3C4}"/>
                                            </p:graphicEl>
                                          </p:spTgt>
                                        </p:tgtEl>
                                        <p:attrNameLst>
                                          <p:attrName>style.visibility</p:attrName>
                                        </p:attrNameLst>
                                      </p:cBhvr>
                                      <p:to>
                                        <p:strVal val="visible"/>
                                      </p:to>
                                    </p:set>
                                    <p:animEffect transition="in" filter="fade">
                                      <p:cBhvr>
                                        <p:cTn id="17" dur="500"/>
                                        <p:tgtEl>
                                          <p:spTgt spid="2">
                                            <p:graphicEl>
                                              <a:dgm id="{843BC8F8-EE1B-4CB8-8C9C-267DB53CD3C4}"/>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2">
                                            <p:graphicEl>
                                              <a:dgm id="{961013BA-C4E8-49BD-96E0-1A1CCD52A500}"/>
                                            </p:graphicEl>
                                          </p:spTgt>
                                        </p:tgtEl>
                                        <p:attrNameLst>
                                          <p:attrName>style.visibility</p:attrName>
                                        </p:attrNameLst>
                                      </p:cBhvr>
                                      <p:to>
                                        <p:strVal val="visible"/>
                                      </p:to>
                                    </p:set>
                                    <p:animEffect transition="in" filter="fade">
                                      <p:cBhvr>
                                        <p:cTn id="22" dur="500"/>
                                        <p:tgtEl>
                                          <p:spTgt spid="2">
                                            <p:graphicEl>
                                              <a:dgm id="{961013BA-C4E8-49BD-96E0-1A1CCD52A500}"/>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2">
                                            <p:graphicEl>
                                              <a:dgm id="{D0B87D94-C422-4BCB-8345-15C099FF37D0}"/>
                                            </p:graphicEl>
                                          </p:spTgt>
                                        </p:tgtEl>
                                        <p:attrNameLst>
                                          <p:attrName>style.visibility</p:attrName>
                                        </p:attrNameLst>
                                      </p:cBhvr>
                                      <p:to>
                                        <p:strVal val="visible"/>
                                      </p:to>
                                    </p:set>
                                    <p:animEffect transition="in" filter="fade">
                                      <p:cBhvr>
                                        <p:cTn id="27" dur="500"/>
                                        <p:tgtEl>
                                          <p:spTgt spid="2">
                                            <p:graphicEl>
                                              <a:dgm id="{D0B87D94-C422-4BCB-8345-15C099FF37D0}"/>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869795" y="468801"/>
            <a:ext cx="10515600" cy="646331"/>
          </a:xfrm>
          <a:prstGeom prst="rect">
            <a:avLst/>
          </a:prstGeom>
          <a:solidFill>
            <a:srgbClr val="002060"/>
          </a:solidFill>
        </p:spPr>
        <p:txBody>
          <a:bodyPr wrap="square" rtlCol="0">
            <a:spAutoFit/>
          </a:bodyPr>
          <a:lstStyle/>
          <a:p>
            <a:pPr algn="ctr"/>
            <a:r>
              <a:rPr lang="en-GB" sz="3600" b="1" dirty="0">
                <a:solidFill>
                  <a:schemeClr val="bg1"/>
                </a:solidFill>
              </a:rPr>
              <a:t>What Types Exist?</a:t>
            </a:r>
          </a:p>
        </p:txBody>
      </p:sp>
      <p:graphicFrame>
        <p:nvGraphicFramePr>
          <p:cNvPr id="2" name="Diagram 1"/>
          <p:cNvGraphicFramePr/>
          <p:nvPr>
            <p:extLst>
              <p:ext uri="{D42A27DB-BD31-4B8C-83A1-F6EECF244321}">
                <p14:modId xmlns:p14="http://schemas.microsoft.com/office/powerpoint/2010/main" val="2451312504"/>
              </p:ext>
            </p:extLst>
          </p:nvPr>
        </p:nvGraphicFramePr>
        <p:xfrm>
          <a:off x="2032000" y="1360449"/>
          <a:ext cx="8128000" cy="4572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64126071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C11969D4-5BF7-4FB0-8C96-AABF23209EA1}"/>
                                            </p:graphicEl>
                                          </p:spTgt>
                                        </p:tgtEl>
                                        <p:attrNameLst>
                                          <p:attrName>style.visibility</p:attrName>
                                        </p:attrNameLst>
                                      </p:cBhvr>
                                      <p:to>
                                        <p:strVal val="visible"/>
                                      </p:to>
                                    </p:set>
                                    <p:animEffect transition="in" filter="fade">
                                      <p:cBhvr>
                                        <p:cTn id="7" dur="500"/>
                                        <p:tgtEl>
                                          <p:spTgt spid="2">
                                            <p:graphicEl>
                                              <a:dgm id="{C11969D4-5BF7-4FB0-8C96-AABF23209EA1}"/>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C8E82B2D-18EC-445B-BDEB-8CD8C3532586}"/>
                                            </p:graphicEl>
                                          </p:spTgt>
                                        </p:tgtEl>
                                        <p:attrNameLst>
                                          <p:attrName>style.visibility</p:attrName>
                                        </p:attrNameLst>
                                      </p:cBhvr>
                                      <p:to>
                                        <p:strVal val="visible"/>
                                      </p:to>
                                    </p:set>
                                    <p:animEffect transition="in" filter="fade">
                                      <p:cBhvr>
                                        <p:cTn id="12" dur="500"/>
                                        <p:tgtEl>
                                          <p:spTgt spid="2">
                                            <p:graphicEl>
                                              <a:dgm id="{C8E82B2D-18EC-445B-BDEB-8CD8C3532586}"/>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
                                            <p:graphicEl>
                                              <a:dgm id="{C7BC5FDB-8E78-45E7-AD19-933392B01B3D}"/>
                                            </p:graphicEl>
                                          </p:spTgt>
                                        </p:tgtEl>
                                        <p:attrNameLst>
                                          <p:attrName>style.visibility</p:attrName>
                                        </p:attrNameLst>
                                      </p:cBhvr>
                                      <p:to>
                                        <p:strVal val="visible"/>
                                      </p:to>
                                    </p:set>
                                    <p:animEffect transition="in" filter="fade">
                                      <p:cBhvr>
                                        <p:cTn id="17" dur="500"/>
                                        <p:tgtEl>
                                          <p:spTgt spid="2">
                                            <p:graphicEl>
                                              <a:dgm id="{C7BC5FDB-8E78-45E7-AD19-933392B01B3D}"/>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2">
                                            <p:graphicEl>
                                              <a:dgm id="{72E41968-A698-49BC-BE99-4C70F84D63CD}"/>
                                            </p:graphicEl>
                                          </p:spTgt>
                                        </p:tgtEl>
                                        <p:attrNameLst>
                                          <p:attrName>style.visibility</p:attrName>
                                        </p:attrNameLst>
                                      </p:cBhvr>
                                      <p:to>
                                        <p:strVal val="visible"/>
                                      </p:to>
                                    </p:set>
                                    <p:animEffect transition="in" filter="fade">
                                      <p:cBhvr>
                                        <p:cTn id="22" dur="500"/>
                                        <p:tgtEl>
                                          <p:spTgt spid="2">
                                            <p:graphicEl>
                                              <a:dgm id="{72E41968-A698-49BC-BE99-4C70F84D63CD}"/>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2">
                                            <p:graphicEl>
                                              <a:dgm id="{E2CA3DC2-E1DE-417B-9FB9-F41210C6AF34}"/>
                                            </p:graphicEl>
                                          </p:spTgt>
                                        </p:tgtEl>
                                        <p:attrNameLst>
                                          <p:attrName>style.visibility</p:attrName>
                                        </p:attrNameLst>
                                      </p:cBhvr>
                                      <p:to>
                                        <p:strVal val="visible"/>
                                      </p:to>
                                    </p:set>
                                    <p:animEffect transition="in" filter="fade">
                                      <p:cBhvr>
                                        <p:cTn id="27" dur="500"/>
                                        <p:tgtEl>
                                          <p:spTgt spid="2">
                                            <p:graphicEl>
                                              <a:dgm id="{E2CA3DC2-E1DE-417B-9FB9-F41210C6AF34}"/>
                                            </p:graphic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2">
                                            <p:graphicEl>
                                              <a:dgm id="{22C6BA32-6BDA-44FE-8EA1-20BD64BDA5A1}"/>
                                            </p:graphicEl>
                                          </p:spTgt>
                                        </p:tgtEl>
                                        <p:attrNameLst>
                                          <p:attrName>style.visibility</p:attrName>
                                        </p:attrNameLst>
                                      </p:cBhvr>
                                      <p:to>
                                        <p:strVal val="visible"/>
                                      </p:to>
                                    </p:set>
                                    <p:animEffect transition="in" filter="fade">
                                      <p:cBhvr>
                                        <p:cTn id="32" dur="500"/>
                                        <p:tgtEl>
                                          <p:spTgt spid="2">
                                            <p:graphicEl>
                                              <a:dgm id="{22C6BA32-6BDA-44FE-8EA1-20BD64BDA5A1}"/>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705392"/>
          </a:xfrm>
          <a:solidFill>
            <a:srgbClr val="002060"/>
          </a:solidFill>
        </p:spPr>
        <p:txBody>
          <a:bodyPr>
            <a:normAutofit/>
          </a:bodyPr>
          <a:lstStyle/>
          <a:p>
            <a:pPr algn="ctr"/>
            <a:r>
              <a:rPr lang="en-GB" sz="3600" b="1" dirty="0">
                <a:solidFill>
                  <a:schemeClr val="bg1"/>
                </a:solidFill>
                <a:latin typeface="+mn-lt"/>
              </a:rPr>
              <a:t>Child Sexual Exploitation</a:t>
            </a:r>
          </a:p>
        </p:txBody>
      </p:sp>
      <p:graphicFrame>
        <p:nvGraphicFramePr>
          <p:cNvPr id="4" name="Diagram 3"/>
          <p:cNvGraphicFramePr/>
          <p:nvPr>
            <p:extLst>
              <p:ext uri="{D42A27DB-BD31-4B8C-83A1-F6EECF244321}">
                <p14:modId xmlns:p14="http://schemas.microsoft.com/office/powerpoint/2010/main" val="3704296910"/>
              </p:ext>
            </p:extLst>
          </p:nvPr>
        </p:nvGraphicFramePr>
        <p:xfrm>
          <a:off x="1678878" y="1269338"/>
          <a:ext cx="8834244" cy="462176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74595249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graphicEl>
                                              <a:dgm id="{1E35C39D-D79B-4155-A742-C3E892B6DB0A}"/>
                                            </p:graphicEl>
                                          </p:spTgt>
                                        </p:tgtEl>
                                        <p:attrNameLst>
                                          <p:attrName>style.visibility</p:attrName>
                                        </p:attrNameLst>
                                      </p:cBhvr>
                                      <p:to>
                                        <p:strVal val="visible"/>
                                      </p:to>
                                    </p:set>
                                    <p:animEffect transition="in" filter="fade">
                                      <p:cBhvr>
                                        <p:cTn id="7" dur="500"/>
                                        <p:tgtEl>
                                          <p:spTgt spid="4">
                                            <p:graphicEl>
                                              <a:dgm id="{1E35C39D-D79B-4155-A742-C3E892B6DB0A}"/>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graphicEl>
                                              <a:dgm id="{A7E1F697-0514-40EF-9927-501A2D9A0950}"/>
                                            </p:graphicEl>
                                          </p:spTgt>
                                        </p:tgtEl>
                                        <p:attrNameLst>
                                          <p:attrName>style.visibility</p:attrName>
                                        </p:attrNameLst>
                                      </p:cBhvr>
                                      <p:to>
                                        <p:strVal val="visible"/>
                                      </p:to>
                                    </p:set>
                                    <p:animEffect transition="in" filter="fade">
                                      <p:cBhvr>
                                        <p:cTn id="12" dur="500"/>
                                        <p:tgtEl>
                                          <p:spTgt spid="4">
                                            <p:graphicEl>
                                              <a:dgm id="{A7E1F697-0514-40EF-9927-501A2D9A0950}"/>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4">
                                            <p:graphicEl>
                                              <a:dgm id="{DD0D0A2C-771C-4A56-9010-969B1D4D0BDA}"/>
                                            </p:graphicEl>
                                          </p:spTgt>
                                        </p:tgtEl>
                                        <p:attrNameLst>
                                          <p:attrName>style.visibility</p:attrName>
                                        </p:attrNameLst>
                                      </p:cBhvr>
                                      <p:to>
                                        <p:strVal val="visible"/>
                                      </p:to>
                                    </p:set>
                                    <p:animEffect transition="in" filter="fade">
                                      <p:cBhvr>
                                        <p:cTn id="17" dur="500"/>
                                        <p:tgtEl>
                                          <p:spTgt spid="4">
                                            <p:graphicEl>
                                              <a:dgm id="{DD0D0A2C-771C-4A56-9010-969B1D4D0BDA}"/>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Sub>
          <a:bldDgm bld="one"/>
        </p:bldSub>
      </p:bldGraphic>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121170"/>
            <a:ext cx="10515600" cy="574846"/>
          </a:xfrm>
          <a:solidFill>
            <a:srgbClr val="002060"/>
          </a:solidFill>
        </p:spPr>
        <p:txBody>
          <a:bodyPr>
            <a:normAutofit fontScale="90000"/>
          </a:bodyPr>
          <a:lstStyle/>
          <a:p>
            <a:pPr algn="ctr"/>
            <a:r>
              <a:rPr lang="en-GB" sz="3600" b="1" dirty="0">
                <a:solidFill>
                  <a:schemeClr val="bg1"/>
                </a:solidFill>
                <a:latin typeface="+mn-lt"/>
              </a:rPr>
              <a:t>Child Sexual Exploitation</a:t>
            </a:r>
          </a:p>
        </p:txBody>
      </p:sp>
      <p:graphicFrame>
        <p:nvGraphicFramePr>
          <p:cNvPr id="13" name="Diagram 12"/>
          <p:cNvGraphicFramePr/>
          <p:nvPr>
            <p:extLst>
              <p:ext uri="{D42A27DB-BD31-4B8C-83A1-F6EECF244321}">
                <p14:modId xmlns:p14="http://schemas.microsoft.com/office/powerpoint/2010/main" val="953713183"/>
              </p:ext>
            </p:extLst>
          </p:nvPr>
        </p:nvGraphicFramePr>
        <p:xfrm>
          <a:off x="2497873" y="696016"/>
          <a:ext cx="7850459" cy="539255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05161765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3">
                                            <p:graphicEl>
                                              <a:dgm id="{CAAF73E5-B3F0-488B-B371-C9C26D246A7E}"/>
                                            </p:graphicEl>
                                          </p:spTgt>
                                        </p:tgtEl>
                                        <p:attrNameLst>
                                          <p:attrName>style.visibility</p:attrName>
                                        </p:attrNameLst>
                                      </p:cBhvr>
                                      <p:to>
                                        <p:strVal val="visible"/>
                                      </p:to>
                                    </p:set>
                                    <p:animEffect transition="in" filter="fade">
                                      <p:cBhvr>
                                        <p:cTn id="7" dur="500"/>
                                        <p:tgtEl>
                                          <p:spTgt spid="13">
                                            <p:graphicEl>
                                              <a:dgm id="{CAAF73E5-B3F0-488B-B371-C9C26D246A7E}"/>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3">
                                            <p:graphicEl>
                                              <a:dgm id="{1158CC8E-F236-420B-9831-6834A199BB5B}"/>
                                            </p:graphicEl>
                                          </p:spTgt>
                                        </p:tgtEl>
                                        <p:attrNameLst>
                                          <p:attrName>style.visibility</p:attrName>
                                        </p:attrNameLst>
                                      </p:cBhvr>
                                      <p:to>
                                        <p:strVal val="visible"/>
                                      </p:to>
                                    </p:set>
                                    <p:animEffect transition="in" filter="fade">
                                      <p:cBhvr>
                                        <p:cTn id="12" dur="500"/>
                                        <p:tgtEl>
                                          <p:spTgt spid="13">
                                            <p:graphicEl>
                                              <a:dgm id="{1158CC8E-F236-420B-9831-6834A199BB5B}"/>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3">
                                            <p:graphicEl>
                                              <a:dgm id="{CE0AB294-2092-4204-B7E4-1F31C7F863C7}"/>
                                            </p:graphicEl>
                                          </p:spTgt>
                                        </p:tgtEl>
                                        <p:attrNameLst>
                                          <p:attrName>style.visibility</p:attrName>
                                        </p:attrNameLst>
                                      </p:cBhvr>
                                      <p:to>
                                        <p:strVal val="visible"/>
                                      </p:to>
                                    </p:set>
                                    <p:animEffect transition="in" filter="fade">
                                      <p:cBhvr>
                                        <p:cTn id="17" dur="500"/>
                                        <p:tgtEl>
                                          <p:spTgt spid="13">
                                            <p:graphicEl>
                                              <a:dgm id="{CE0AB294-2092-4204-B7E4-1F31C7F863C7}"/>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13">
                                            <p:graphicEl>
                                              <a:dgm id="{A5593EF5-B5FE-4DB5-9EFF-62004EF0CA76}"/>
                                            </p:graphicEl>
                                          </p:spTgt>
                                        </p:tgtEl>
                                        <p:attrNameLst>
                                          <p:attrName>style.visibility</p:attrName>
                                        </p:attrNameLst>
                                      </p:cBhvr>
                                      <p:to>
                                        <p:strVal val="visible"/>
                                      </p:to>
                                    </p:set>
                                    <p:animEffect transition="in" filter="fade">
                                      <p:cBhvr>
                                        <p:cTn id="22" dur="500"/>
                                        <p:tgtEl>
                                          <p:spTgt spid="13">
                                            <p:graphicEl>
                                              <a:dgm id="{A5593EF5-B5FE-4DB5-9EFF-62004EF0CA76}"/>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13">
                                            <p:graphicEl>
                                              <a:dgm id="{AE0F8050-2A21-41CA-849C-01843F5C690D}"/>
                                            </p:graphicEl>
                                          </p:spTgt>
                                        </p:tgtEl>
                                        <p:attrNameLst>
                                          <p:attrName>style.visibility</p:attrName>
                                        </p:attrNameLst>
                                      </p:cBhvr>
                                      <p:to>
                                        <p:strVal val="visible"/>
                                      </p:to>
                                    </p:set>
                                    <p:animEffect transition="in" filter="fade">
                                      <p:cBhvr>
                                        <p:cTn id="27" dur="500"/>
                                        <p:tgtEl>
                                          <p:spTgt spid="13">
                                            <p:graphicEl>
                                              <a:dgm id="{AE0F8050-2A21-41CA-849C-01843F5C690D}"/>
                                            </p:graphic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13">
                                            <p:graphicEl>
                                              <a:dgm id="{94F08340-62BA-4D0D-81C3-525BB60EBA8A}"/>
                                            </p:graphicEl>
                                          </p:spTgt>
                                        </p:tgtEl>
                                        <p:attrNameLst>
                                          <p:attrName>style.visibility</p:attrName>
                                        </p:attrNameLst>
                                      </p:cBhvr>
                                      <p:to>
                                        <p:strVal val="visible"/>
                                      </p:to>
                                    </p:set>
                                    <p:animEffect transition="in" filter="fade">
                                      <p:cBhvr>
                                        <p:cTn id="32" dur="500"/>
                                        <p:tgtEl>
                                          <p:spTgt spid="13">
                                            <p:graphicEl>
                                              <a:dgm id="{94F08340-62BA-4D0D-81C3-525BB60EBA8A}"/>
                                            </p:graphic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13">
                                            <p:graphicEl>
                                              <a:dgm id="{A5B7AFF5-8F45-40AF-93FC-FC4D86791E03}"/>
                                            </p:graphicEl>
                                          </p:spTgt>
                                        </p:tgtEl>
                                        <p:attrNameLst>
                                          <p:attrName>style.visibility</p:attrName>
                                        </p:attrNameLst>
                                      </p:cBhvr>
                                      <p:to>
                                        <p:strVal val="visible"/>
                                      </p:to>
                                    </p:set>
                                    <p:animEffect transition="in" filter="fade">
                                      <p:cBhvr>
                                        <p:cTn id="37" dur="500"/>
                                        <p:tgtEl>
                                          <p:spTgt spid="13">
                                            <p:graphicEl>
                                              <a:dgm id="{A5B7AFF5-8F45-40AF-93FC-FC4D86791E03}"/>
                                            </p:graphic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13">
                                            <p:graphicEl>
                                              <a:dgm id="{30521AEF-8F64-45CE-8E7D-45DD804BB1C5}"/>
                                            </p:graphicEl>
                                          </p:spTgt>
                                        </p:tgtEl>
                                        <p:attrNameLst>
                                          <p:attrName>style.visibility</p:attrName>
                                        </p:attrNameLst>
                                      </p:cBhvr>
                                      <p:to>
                                        <p:strVal val="visible"/>
                                      </p:to>
                                    </p:set>
                                    <p:animEffect transition="in" filter="fade">
                                      <p:cBhvr>
                                        <p:cTn id="42" dur="500"/>
                                        <p:tgtEl>
                                          <p:spTgt spid="13">
                                            <p:graphicEl>
                                              <a:dgm id="{30521AEF-8F64-45CE-8E7D-45DD804BB1C5}"/>
                                            </p:graphic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grpId="0" nodeType="clickEffect">
                                  <p:stCondLst>
                                    <p:cond delay="0"/>
                                  </p:stCondLst>
                                  <p:childTnLst>
                                    <p:set>
                                      <p:cBhvr>
                                        <p:cTn id="46" dur="1" fill="hold">
                                          <p:stCondLst>
                                            <p:cond delay="0"/>
                                          </p:stCondLst>
                                        </p:cTn>
                                        <p:tgtEl>
                                          <p:spTgt spid="13">
                                            <p:graphicEl>
                                              <a:dgm id="{97726370-35CF-4923-B478-138BF9CD0E8A}"/>
                                            </p:graphicEl>
                                          </p:spTgt>
                                        </p:tgtEl>
                                        <p:attrNameLst>
                                          <p:attrName>style.visibility</p:attrName>
                                        </p:attrNameLst>
                                      </p:cBhvr>
                                      <p:to>
                                        <p:strVal val="visible"/>
                                      </p:to>
                                    </p:set>
                                    <p:animEffect transition="in" filter="fade">
                                      <p:cBhvr>
                                        <p:cTn id="47" dur="500"/>
                                        <p:tgtEl>
                                          <p:spTgt spid="13">
                                            <p:graphicEl>
                                              <a:dgm id="{97726370-35CF-4923-B478-138BF9CD0E8A}"/>
                                            </p:graphic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grpId="0" nodeType="clickEffect">
                                  <p:stCondLst>
                                    <p:cond delay="0"/>
                                  </p:stCondLst>
                                  <p:childTnLst>
                                    <p:set>
                                      <p:cBhvr>
                                        <p:cTn id="51" dur="1" fill="hold">
                                          <p:stCondLst>
                                            <p:cond delay="0"/>
                                          </p:stCondLst>
                                        </p:cTn>
                                        <p:tgtEl>
                                          <p:spTgt spid="13">
                                            <p:graphicEl>
                                              <a:dgm id="{4C8BC266-2EC3-475B-8603-53D327838183}"/>
                                            </p:graphicEl>
                                          </p:spTgt>
                                        </p:tgtEl>
                                        <p:attrNameLst>
                                          <p:attrName>style.visibility</p:attrName>
                                        </p:attrNameLst>
                                      </p:cBhvr>
                                      <p:to>
                                        <p:strVal val="visible"/>
                                      </p:to>
                                    </p:set>
                                    <p:animEffect transition="in" filter="fade">
                                      <p:cBhvr>
                                        <p:cTn id="52" dur="500"/>
                                        <p:tgtEl>
                                          <p:spTgt spid="13">
                                            <p:graphicEl>
                                              <a:dgm id="{4C8BC266-2EC3-475B-8603-53D327838183}"/>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13" grpId="0">
        <p:bldSub>
          <a:bldDgm bld="one"/>
        </p:bldSub>
      </p:bldGraphic>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970157" y="30117"/>
            <a:ext cx="10515600" cy="646331"/>
          </a:xfrm>
          <a:prstGeom prst="rect">
            <a:avLst/>
          </a:prstGeom>
          <a:solidFill>
            <a:srgbClr val="002060"/>
          </a:solidFill>
        </p:spPr>
        <p:txBody>
          <a:bodyPr wrap="square" rtlCol="0">
            <a:spAutoFit/>
          </a:bodyPr>
          <a:lstStyle/>
          <a:p>
            <a:pPr algn="ctr"/>
            <a:r>
              <a:rPr lang="en-GB" sz="3600" b="1" dirty="0">
                <a:solidFill>
                  <a:schemeClr val="bg1"/>
                </a:solidFill>
              </a:rPr>
              <a:t>Main and Interrelated Forms of CSE</a:t>
            </a:r>
          </a:p>
        </p:txBody>
      </p:sp>
      <p:graphicFrame>
        <p:nvGraphicFramePr>
          <p:cNvPr id="4" name="Diagram 3"/>
          <p:cNvGraphicFramePr/>
          <p:nvPr>
            <p:extLst>
              <p:ext uri="{D42A27DB-BD31-4B8C-83A1-F6EECF244321}">
                <p14:modId xmlns:p14="http://schemas.microsoft.com/office/powerpoint/2010/main" val="877539609"/>
              </p:ext>
            </p:extLst>
          </p:nvPr>
        </p:nvGraphicFramePr>
        <p:xfrm>
          <a:off x="970157" y="676448"/>
          <a:ext cx="10515600" cy="523369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8562063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graphicEl>
                                              <a:dgm id="{6F84F090-3C2C-4136-AEB2-A40576F5E2C3}"/>
                                            </p:graphicEl>
                                          </p:spTgt>
                                        </p:tgtEl>
                                        <p:attrNameLst>
                                          <p:attrName>style.visibility</p:attrName>
                                        </p:attrNameLst>
                                      </p:cBhvr>
                                      <p:to>
                                        <p:strVal val="visible"/>
                                      </p:to>
                                    </p:set>
                                    <p:animEffect transition="in" filter="fade">
                                      <p:cBhvr>
                                        <p:cTn id="7" dur="500"/>
                                        <p:tgtEl>
                                          <p:spTgt spid="4">
                                            <p:graphicEl>
                                              <a:dgm id="{6F84F090-3C2C-4136-AEB2-A40576F5E2C3}"/>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graphicEl>
                                              <a:dgm id="{CC027BDD-6035-4C3E-B462-29A1C403C85E}"/>
                                            </p:graphicEl>
                                          </p:spTgt>
                                        </p:tgtEl>
                                        <p:attrNameLst>
                                          <p:attrName>style.visibility</p:attrName>
                                        </p:attrNameLst>
                                      </p:cBhvr>
                                      <p:to>
                                        <p:strVal val="visible"/>
                                      </p:to>
                                    </p:set>
                                    <p:animEffect transition="in" filter="fade">
                                      <p:cBhvr>
                                        <p:cTn id="12" dur="500"/>
                                        <p:tgtEl>
                                          <p:spTgt spid="4">
                                            <p:graphicEl>
                                              <a:dgm id="{CC027BDD-6035-4C3E-B462-29A1C403C85E}"/>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4">
                                            <p:graphicEl>
                                              <a:dgm id="{3347E163-949D-440C-8544-DD2697552677}"/>
                                            </p:graphicEl>
                                          </p:spTgt>
                                        </p:tgtEl>
                                        <p:attrNameLst>
                                          <p:attrName>style.visibility</p:attrName>
                                        </p:attrNameLst>
                                      </p:cBhvr>
                                      <p:to>
                                        <p:strVal val="visible"/>
                                      </p:to>
                                    </p:set>
                                    <p:animEffect transition="in" filter="fade">
                                      <p:cBhvr>
                                        <p:cTn id="17" dur="500"/>
                                        <p:tgtEl>
                                          <p:spTgt spid="4">
                                            <p:graphicEl>
                                              <a:dgm id="{3347E163-949D-440C-8544-DD2697552677}"/>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4">
                                            <p:graphicEl>
                                              <a:dgm id="{7433980A-699C-4993-A85B-B59A307108D0}"/>
                                            </p:graphicEl>
                                          </p:spTgt>
                                        </p:tgtEl>
                                        <p:attrNameLst>
                                          <p:attrName>style.visibility</p:attrName>
                                        </p:attrNameLst>
                                      </p:cBhvr>
                                      <p:to>
                                        <p:strVal val="visible"/>
                                      </p:to>
                                    </p:set>
                                    <p:animEffect transition="in" filter="fade">
                                      <p:cBhvr>
                                        <p:cTn id="22" dur="500"/>
                                        <p:tgtEl>
                                          <p:spTgt spid="4">
                                            <p:graphicEl>
                                              <a:dgm id="{7433980A-699C-4993-A85B-B59A307108D0}"/>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Sub>
          <a:bldDgm bld="one"/>
        </p:bldSub>
      </p:bldGraphic>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1914651" y="2204605"/>
            <a:ext cx="8280920" cy="1200329"/>
          </a:xfrm>
          <a:prstGeom prst="rect">
            <a:avLst/>
          </a:prstGeom>
          <a:solidFill>
            <a:srgbClr val="002060"/>
          </a:solidFill>
        </p:spPr>
        <p:txBody>
          <a:bodyPr wrap="square" rtlCol="0">
            <a:spAutoFit/>
          </a:bodyPr>
          <a:lstStyle/>
          <a:p>
            <a:pPr algn="ctr"/>
            <a:r>
              <a:rPr lang="en-GB" sz="3600" b="1" dirty="0">
                <a:solidFill>
                  <a:schemeClr val="bg1"/>
                </a:solidFill>
              </a:rPr>
              <a:t>What is your perception of the victims of CSE?</a:t>
            </a:r>
          </a:p>
        </p:txBody>
      </p:sp>
    </p:spTree>
    <p:extLst>
      <p:ext uri="{BB962C8B-B14F-4D97-AF65-F5344CB8AC3E}">
        <p14:creationId xmlns:p14="http://schemas.microsoft.com/office/powerpoint/2010/main" val="239782062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1025913" y="349714"/>
            <a:ext cx="10348332" cy="646331"/>
          </a:xfrm>
          <a:prstGeom prst="rect">
            <a:avLst/>
          </a:prstGeom>
          <a:solidFill>
            <a:srgbClr val="002060"/>
          </a:solidFill>
        </p:spPr>
        <p:txBody>
          <a:bodyPr wrap="square" rtlCol="0">
            <a:spAutoFit/>
          </a:bodyPr>
          <a:lstStyle/>
          <a:p>
            <a:pPr algn="ctr"/>
            <a:r>
              <a:rPr lang="en-GB" sz="3600" b="1" dirty="0">
                <a:solidFill>
                  <a:schemeClr val="bg1"/>
                </a:solidFill>
              </a:rPr>
              <a:t>‘Consent’ or ‘Compliance</a:t>
            </a:r>
            <a:r>
              <a:rPr lang="en-GB" sz="3200" b="1" dirty="0">
                <a:solidFill>
                  <a:schemeClr val="bg1"/>
                </a:solidFill>
              </a:rPr>
              <a:t>’</a:t>
            </a:r>
          </a:p>
        </p:txBody>
      </p:sp>
      <p:graphicFrame>
        <p:nvGraphicFramePr>
          <p:cNvPr id="2" name="Diagram 1"/>
          <p:cNvGraphicFramePr/>
          <p:nvPr>
            <p:extLst>
              <p:ext uri="{D42A27DB-BD31-4B8C-83A1-F6EECF244321}">
                <p14:modId xmlns:p14="http://schemas.microsoft.com/office/powerpoint/2010/main" val="3297170118"/>
              </p:ext>
            </p:extLst>
          </p:nvPr>
        </p:nvGraphicFramePr>
        <p:xfrm>
          <a:off x="2031999" y="719666"/>
          <a:ext cx="8160215" cy="554731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47510886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AAA415AA-1F80-487C-87A7-B8A8AB69F9F4}"/>
                                            </p:graphicEl>
                                          </p:spTgt>
                                        </p:tgtEl>
                                        <p:attrNameLst>
                                          <p:attrName>style.visibility</p:attrName>
                                        </p:attrNameLst>
                                      </p:cBhvr>
                                      <p:to>
                                        <p:strVal val="visible"/>
                                      </p:to>
                                    </p:set>
                                    <p:animEffect transition="in" filter="fade">
                                      <p:cBhvr>
                                        <p:cTn id="7" dur="500"/>
                                        <p:tgtEl>
                                          <p:spTgt spid="2">
                                            <p:graphicEl>
                                              <a:dgm id="{AAA415AA-1F80-487C-87A7-B8A8AB69F9F4}"/>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41EC3CDC-8D58-44A5-BB3D-9B1740730260}"/>
                                            </p:graphicEl>
                                          </p:spTgt>
                                        </p:tgtEl>
                                        <p:attrNameLst>
                                          <p:attrName>style.visibility</p:attrName>
                                        </p:attrNameLst>
                                      </p:cBhvr>
                                      <p:to>
                                        <p:strVal val="visible"/>
                                      </p:to>
                                    </p:set>
                                    <p:animEffect transition="in" filter="fade">
                                      <p:cBhvr>
                                        <p:cTn id="12" dur="500"/>
                                        <p:tgtEl>
                                          <p:spTgt spid="2">
                                            <p:graphicEl>
                                              <a:dgm id="{41EC3CDC-8D58-44A5-BB3D-9B1740730260}"/>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
                                            <p:graphicEl>
                                              <a:dgm id="{E8C5D5C9-C8BE-4D1F-8FA6-F0A61838B2B6}"/>
                                            </p:graphicEl>
                                          </p:spTgt>
                                        </p:tgtEl>
                                        <p:attrNameLst>
                                          <p:attrName>style.visibility</p:attrName>
                                        </p:attrNameLst>
                                      </p:cBhvr>
                                      <p:to>
                                        <p:strVal val="visible"/>
                                      </p:to>
                                    </p:set>
                                    <p:animEffect transition="in" filter="fade">
                                      <p:cBhvr>
                                        <p:cTn id="17" dur="500"/>
                                        <p:tgtEl>
                                          <p:spTgt spid="2">
                                            <p:graphicEl>
                                              <a:dgm id="{E8C5D5C9-C8BE-4D1F-8FA6-F0A61838B2B6}"/>
                                            </p:graphicEl>
                                          </p:spTgt>
                                        </p:tgtEl>
                                      </p:cBhvr>
                                    </p:animEffect>
                                  </p:childTnLst>
                                </p:cTn>
                              </p:par>
                              <p:par>
                                <p:cTn id="18" presetID="10" presetClass="entr" presetSubtype="0" fill="hold" grpId="0" nodeType="withEffect">
                                  <p:stCondLst>
                                    <p:cond delay="0"/>
                                  </p:stCondLst>
                                  <p:childTnLst>
                                    <p:set>
                                      <p:cBhvr>
                                        <p:cTn id="19" dur="1" fill="hold">
                                          <p:stCondLst>
                                            <p:cond delay="0"/>
                                          </p:stCondLst>
                                        </p:cTn>
                                        <p:tgtEl>
                                          <p:spTgt spid="2">
                                            <p:graphicEl>
                                              <a:dgm id="{7788FF8B-5CF0-4AC5-9303-653081A87052}"/>
                                            </p:graphicEl>
                                          </p:spTgt>
                                        </p:tgtEl>
                                        <p:attrNameLst>
                                          <p:attrName>style.visibility</p:attrName>
                                        </p:attrNameLst>
                                      </p:cBhvr>
                                      <p:to>
                                        <p:strVal val="visible"/>
                                      </p:to>
                                    </p:set>
                                    <p:animEffect transition="in" filter="fade">
                                      <p:cBhvr>
                                        <p:cTn id="20" dur="500"/>
                                        <p:tgtEl>
                                          <p:spTgt spid="2">
                                            <p:graphicEl>
                                              <a:dgm id="{7788FF8B-5CF0-4AC5-9303-653081A87052}"/>
                                            </p:graphic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2">
                                            <p:graphicEl>
                                              <a:dgm id="{72691421-AF71-4501-9B09-6F6C8158BE36}"/>
                                            </p:graphicEl>
                                          </p:spTgt>
                                        </p:tgtEl>
                                        <p:attrNameLst>
                                          <p:attrName>style.visibility</p:attrName>
                                        </p:attrNameLst>
                                      </p:cBhvr>
                                      <p:to>
                                        <p:strVal val="visible"/>
                                      </p:to>
                                    </p:set>
                                    <p:animEffect transition="in" filter="fade">
                                      <p:cBhvr>
                                        <p:cTn id="25" dur="500"/>
                                        <p:tgtEl>
                                          <p:spTgt spid="2">
                                            <p:graphicEl>
                                              <a:dgm id="{72691421-AF71-4501-9B09-6F6C8158BE36}"/>
                                            </p:graphicEl>
                                          </p:spTgt>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grpId="0" nodeType="clickEffect">
                                  <p:stCondLst>
                                    <p:cond delay="0"/>
                                  </p:stCondLst>
                                  <p:childTnLst>
                                    <p:set>
                                      <p:cBhvr>
                                        <p:cTn id="29" dur="1" fill="hold">
                                          <p:stCondLst>
                                            <p:cond delay="0"/>
                                          </p:stCondLst>
                                        </p:cTn>
                                        <p:tgtEl>
                                          <p:spTgt spid="2">
                                            <p:graphicEl>
                                              <a:dgm id="{BC08DDB7-1ECB-421C-8677-4B7693C96E17}"/>
                                            </p:graphicEl>
                                          </p:spTgt>
                                        </p:tgtEl>
                                        <p:attrNameLst>
                                          <p:attrName>style.visibility</p:attrName>
                                        </p:attrNameLst>
                                      </p:cBhvr>
                                      <p:to>
                                        <p:strVal val="visible"/>
                                      </p:to>
                                    </p:set>
                                    <p:animEffect transition="in" filter="fade">
                                      <p:cBhvr>
                                        <p:cTn id="30" dur="500"/>
                                        <p:tgtEl>
                                          <p:spTgt spid="2">
                                            <p:graphicEl>
                                              <a:dgm id="{BC08DDB7-1ECB-421C-8677-4B7693C96E17}"/>
                                            </p:graphicEl>
                                          </p:spTgt>
                                        </p:tgtEl>
                                      </p:cBhvr>
                                    </p:animEffect>
                                  </p:childTnLst>
                                </p:cTn>
                              </p:par>
                              <p:par>
                                <p:cTn id="31" presetID="10" presetClass="entr" presetSubtype="0" fill="hold" grpId="0" nodeType="withEffect">
                                  <p:stCondLst>
                                    <p:cond delay="0"/>
                                  </p:stCondLst>
                                  <p:childTnLst>
                                    <p:set>
                                      <p:cBhvr>
                                        <p:cTn id="32" dur="1" fill="hold">
                                          <p:stCondLst>
                                            <p:cond delay="0"/>
                                          </p:stCondLst>
                                        </p:cTn>
                                        <p:tgtEl>
                                          <p:spTgt spid="2">
                                            <p:graphicEl>
                                              <a:dgm id="{4F6575B2-D2B7-4E62-A6EB-7215D8BD00A1}"/>
                                            </p:graphicEl>
                                          </p:spTgt>
                                        </p:tgtEl>
                                        <p:attrNameLst>
                                          <p:attrName>style.visibility</p:attrName>
                                        </p:attrNameLst>
                                      </p:cBhvr>
                                      <p:to>
                                        <p:strVal val="visible"/>
                                      </p:to>
                                    </p:set>
                                    <p:animEffect transition="in" filter="fade">
                                      <p:cBhvr>
                                        <p:cTn id="33" dur="500"/>
                                        <p:tgtEl>
                                          <p:spTgt spid="2">
                                            <p:graphicEl>
                                              <a:dgm id="{4F6575B2-D2B7-4E62-A6EB-7215D8BD00A1}"/>
                                            </p:graphicEl>
                                          </p:spTgt>
                                        </p:tgtEl>
                                      </p:cBhvr>
                                    </p:animEffect>
                                  </p:childTnLst>
                                </p:cTn>
                              </p:par>
                            </p:childTnLst>
                          </p:cTn>
                        </p:par>
                      </p:childTnLst>
                    </p:cTn>
                  </p:par>
                  <p:par>
                    <p:cTn id="34" fill="hold">
                      <p:stCondLst>
                        <p:cond delay="indefinite"/>
                      </p:stCondLst>
                      <p:childTnLst>
                        <p:par>
                          <p:cTn id="35" fill="hold">
                            <p:stCondLst>
                              <p:cond delay="0"/>
                            </p:stCondLst>
                            <p:childTnLst>
                              <p:par>
                                <p:cTn id="36" presetID="10" presetClass="entr" presetSubtype="0" fill="hold" grpId="0" nodeType="clickEffect">
                                  <p:stCondLst>
                                    <p:cond delay="0"/>
                                  </p:stCondLst>
                                  <p:childTnLst>
                                    <p:set>
                                      <p:cBhvr>
                                        <p:cTn id="37" dur="1" fill="hold">
                                          <p:stCondLst>
                                            <p:cond delay="0"/>
                                          </p:stCondLst>
                                        </p:cTn>
                                        <p:tgtEl>
                                          <p:spTgt spid="2">
                                            <p:graphicEl>
                                              <a:dgm id="{F3FF533A-0A61-45B8-A513-9BDC5C0A884B}"/>
                                            </p:graphicEl>
                                          </p:spTgt>
                                        </p:tgtEl>
                                        <p:attrNameLst>
                                          <p:attrName>style.visibility</p:attrName>
                                        </p:attrNameLst>
                                      </p:cBhvr>
                                      <p:to>
                                        <p:strVal val="visible"/>
                                      </p:to>
                                    </p:set>
                                    <p:animEffect transition="in" filter="fade">
                                      <p:cBhvr>
                                        <p:cTn id="38" dur="500"/>
                                        <p:tgtEl>
                                          <p:spTgt spid="2">
                                            <p:graphicEl>
                                              <a:dgm id="{F3FF533A-0A61-45B8-A513-9BDC5C0A884B}"/>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22143" y="41739"/>
            <a:ext cx="10515600" cy="638485"/>
          </a:xfrm>
          <a:solidFill>
            <a:srgbClr val="002060"/>
          </a:solidFill>
        </p:spPr>
        <p:txBody>
          <a:bodyPr>
            <a:normAutofit/>
          </a:bodyPr>
          <a:lstStyle/>
          <a:p>
            <a:pPr algn="ctr"/>
            <a:r>
              <a:rPr lang="en-GB" sz="3600" b="1" dirty="0">
                <a:solidFill>
                  <a:schemeClr val="bg1"/>
                </a:solidFill>
                <a:latin typeface="+mn-lt"/>
              </a:rPr>
              <a:t>Child Sexual Exploitation</a:t>
            </a:r>
          </a:p>
        </p:txBody>
      </p:sp>
      <p:graphicFrame>
        <p:nvGraphicFramePr>
          <p:cNvPr id="5" name="Diagram 4"/>
          <p:cNvGraphicFramePr/>
          <p:nvPr>
            <p:extLst>
              <p:ext uri="{D42A27DB-BD31-4B8C-83A1-F6EECF244321}">
                <p14:modId xmlns:p14="http://schemas.microsoft.com/office/powerpoint/2010/main" val="294401229"/>
              </p:ext>
            </p:extLst>
          </p:nvPr>
        </p:nvGraphicFramePr>
        <p:xfrm>
          <a:off x="838200" y="680224"/>
          <a:ext cx="10515600" cy="276550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6" name="Diagram 5"/>
          <p:cNvGraphicFramePr/>
          <p:nvPr>
            <p:extLst>
              <p:ext uri="{D42A27DB-BD31-4B8C-83A1-F6EECF244321}">
                <p14:modId xmlns:p14="http://schemas.microsoft.com/office/powerpoint/2010/main" val="468705930"/>
              </p:ext>
            </p:extLst>
          </p:nvPr>
        </p:nvGraphicFramePr>
        <p:xfrm>
          <a:off x="922143" y="3470893"/>
          <a:ext cx="10347714" cy="2765502"/>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Tree>
    <p:extLst>
      <p:ext uri="{BB962C8B-B14F-4D97-AF65-F5344CB8AC3E}">
        <p14:creationId xmlns:p14="http://schemas.microsoft.com/office/powerpoint/2010/main" val="376666743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graphicEl>
                                              <a:dgm id="{91E7F6D3-9C4C-4BAF-B0B3-34377F993BC5}"/>
                                            </p:graphicEl>
                                          </p:spTgt>
                                        </p:tgtEl>
                                        <p:attrNameLst>
                                          <p:attrName>style.visibility</p:attrName>
                                        </p:attrNameLst>
                                      </p:cBhvr>
                                      <p:to>
                                        <p:strVal val="visible"/>
                                      </p:to>
                                    </p:set>
                                    <p:animEffect transition="in" filter="fade">
                                      <p:cBhvr>
                                        <p:cTn id="7" dur="500"/>
                                        <p:tgtEl>
                                          <p:spTgt spid="5">
                                            <p:graphicEl>
                                              <a:dgm id="{91E7F6D3-9C4C-4BAF-B0B3-34377F993BC5}"/>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graphicEl>
                                              <a:dgm id="{CB2084D5-1CA6-4014-8248-91C0D8A73652}"/>
                                            </p:graphicEl>
                                          </p:spTgt>
                                        </p:tgtEl>
                                        <p:attrNameLst>
                                          <p:attrName>style.visibility</p:attrName>
                                        </p:attrNameLst>
                                      </p:cBhvr>
                                      <p:to>
                                        <p:strVal val="visible"/>
                                      </p:to>
                                    </p:set>
                                    <p:animEffect transition="in" filter="fade">
                                      <p:cBhvr>
                                        <p:cTn id="12" dur="500"/>
                                        <p:tgtEl>
                                          <p:spTgt spid="5">
                                            <p:graphicEl>
                                              <a:dgm id="{CB2084D5-1CA6-4014-8248-91C0D8A73652}"/>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5">
                                            <p:graphicEl>
                                              <a:dgm id="{65F234EE-AB99-4D3E-8198-DCEE498E3960}"/>
                                            </p:graphicEl>
                                          </p:spTgt>
                                        </p:tgtEl>
                                        <p:attrNameLst>
                                          <p:attrName>style.visibility</p:attrName>
                                        </p:attrNameLst>
                                      </p:cBhvr>
                                      <p:to>
                                        <p:strVal val="visible"/>
                                      </p:to>
                                    </p:set>
                                    <p:animEffect transition="in" filter="fade">
                                      <p:cBhvr>
                                        <p:cTn id="17" dur="500"/>
                                        <p:tgtEl>
                                          <p:spTgt spid="5">
                                            <p:graphicEl>
                                              <a:dgm id="{65F234EE-AB99-4D3E-8198-DCEE498E3960}"/>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5">
                                            <p:graphicEl>
                                              <a:dgm id="{635DA95C-F8B8-4A04-B44C-DF3CCC6B423F}"/>
                                            </p:graphicEl>
                                          </p:spTgt>
                                        </p:tgtEl>
                                        <p:attrNameLst>
                                          <p:attrName>style.visibility</p:attrName>
                                        </p:attrNameLst>
                                      </p:cBhvr>
                                      <p:to>
                                        <p:strVal val="visible"/>
                                      </p:to>
                                    </p:set>
                                    <p:animEffect transition="in" filter="fade">
                                      <p:cBhvr>
                                        <p:cTn id="22" dur="500"/>
                                        <p:tgtEl>
                                          <p:spTgt spid="5">
                                            <p:graphicEl>
                                              <a:dgm id="{635DA95C-F8B8-4A04-B44C-DF3CCC6B423F}"/>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6">
                                            <p:graphicEl>
                                              <a:dgm id="{91E7F6D3-9C4C-4BAF-B0B3-34377F993BC5}"/>
                                            </p:graphicEl>
                                          </p:spTgt>
                                        </p:tgtEl>
                                        <p:attrNameLst>
                                          <p:attrName>style.visibility</p:attrName>
                                        </p:attrNameLst>
                                      </p:cBhvr>
                                      <p:to>
                                        <p:strVal val="visible"/>
                                      </p:to>
                                    </p:set>
                                    <p:animEffect transition="in" filter="fade">
                                      <p:cBhvr>
                                        <p:cTn id="27" dur="500"/>
                                        <p:tgtEl>
                                          <p:spTgt spid="6">
                                            <p:graphicEl>
                                              <a:dgm id="{91E7F6D3-9C4C-4BAF-B0B3-34377F993BC5}"/>
                                            </p:graphic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6">
                                            <p:graphicEl>
                                              <a:dgm id="{CB2084D5-1CA6-4014-8248-91C0D8A73652}"/>
                                            </p:graphicEl>
                                          </p:spTgt>
                                        </p:tgtEl>
                                        <p:attrNameLst>
                                          <p:attrName>style.visibility</p:attrName>
                                        </p:attrNameLst>
                                      </p:cBhvr>
                                      <p:to>
                                        <p:strVal val="visible"/>
                                      </p:to>
                                    </p:set>
                                    <p:animEffect transition="in" filter="fade">
                                      <p:cBhvr>
                                        <p:cTn id="32" dur="500"/>
                                        <p:tgtEl>
                                          <p:spTgt spid="6">
                                            <p:graphicEl>
                                              <a:dgm id="{CB2084D5-1CA6-4014-8248-91C0D8A73652}"/>
                                            </p:graphic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6">
                                            <p:graphicEl>
                                              <a:dgm id="{65F234EE-AB99-4D3E-8198-DCEE498E3960}"/>
                                            </p:graphicEl>
                                          </p:spTgt>
                                        </p:tgtEl>
                                        <p:attrNameLst>
                                          <p:attrName>style.visibility</p:attrName>
                                        </p:attrNameLst>
                                      </p:cBhvr>
                                      <p:to>
                                        <p:strVal val="visible"/>
                                      </p:to>
                                    </p:set>
                                    <p:animEffect transition="in" filter="fade">
                                      <p:cBhvr>
                                        <p:cTn id="37" dur="500"/>
                                        <p:tgtEl>
                                          <p:spTgt spid="6">
                                            <p:graphicEl>
                                              <a:dgm id="{65F234EE-AB99-4D3E-8198-DCEE498E3960}"/>
                                            </p:graphic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6">
                                            <p:graphicEl>
                                              <a:dgm id="{635DA95C-F8B8-4A04-B44C-DF3CCC6B423F}"/>
                                            </p:graphicEl>
                                          </p:spTgt>
                                        </p:tgtEl>
                                        <p:attrNameLst>
                                          <p:attrName>style.visibility</p:attrName>
                                        </p:attrNameLst>
                                      </p:cBhvr>
                                      <p:to>
                                        <p:strVal val="visible"/>
                                      </p:to>
                                    </p:set>
                                    <p:animEffect transition="in" filter="fade">
                                      <p:cBhvr>
                                        <p:cTn id="42" dur="500"/>
                                        <p:tgtEl>
                                          <p:spTgt spid="6">
                                            <p:graphicEl>
                                              <a:dgm id="{635DA95C-F8B8-4A04-B44C-DF3CCC6B423F}"/>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one"/>
        </p:bldSub>
      </p:bldGraphic>
      <p:bldGraphic spid="6" grpId="0">
        <p:bldSub>
          <a:bldDgm bld="one"/>
        </p:bldSub>
      </p:bldGraphic>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2173918" y="2360722"/>
            <a:ext cx="8280920" cy="646331"/>
          </a:xfrm>
          <a:prstGeom prst="rect">
            <a:avLst/>
          </a:prstGeom>
          <a:solidFill>
            <a:srgbClr val="002060"/>
          </a:solidFill>
        </p:spPr>
        <p:txBody>
          <a:bodyPr wrap="square" rtlCol="0">
            <a:spAutoFit/>
          </a:bodyPr>
          <a:lstStyle/>
          <a:p>
            <a:pPr algn="ctr"/>
            <a:r>
              <a:rPr lang="en-GB" sz="3600" b="1" dirty="0">
                <a:solidFill>
                  <a:schemeClr val="bg1"/>
                </a:solidFill>
              </a:rPr>
              <a:t>Describe a CSE Offender</a:t>
            </a:r>
          </a:p>
        </p:txBody>
      </p:sp>
    </p:spTree>
    <p:extLst>
      <p:ext uri="{BB962C8B-B14F-4D97-AF65-F5344CB8AC3E}">
        <p14:creationId xmlns:p14="http://schemas.microsoft.com/office/powerpoint/2010/main" val="114992272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2419245" y="1981581"/>
            <a:ext cx="8280920" cy="1200329"/>
          </a:xfrm>
          <a:prstGeom prst="rect">
            <a:avLst/>
          </a:prstGeom>
          <a:solidFill>
            <a:srgbClr val="002060"/>
          </a:solidFill>
        </p:spPr>
        <p:txBody>
          <a:bodyPr wrap="square" rtlCol="0">
            <a:spAutoFit/>
          </a:bodyPr>
          <a:lstStyle/>
          <a:p>
            <a:pPr algn="ctr"/>
            <a:r>
              <a:rPr lang="en-GB" sz="3600" b="1" dirty="0">
                <a:solidFill>
                  <a:schemeClr val="bg1"/>
                </a:solidFill>
              </a:rPr>
              <a:t>What Factors Can Make a Child More Vulnerable to CSE?</a:t>
            </a:r>
          </a:p>
        </p:txBody>
      </p:sp>
    </p:spTree>
    <p:extLst>
      <p:ext uri="{BB962C8B-B14F-4D97-AF65-F5344CB8AC3E}">
        <p14:creationId xmlns:p14="http://schemas.microsoft.com/office/powerpoint/2010/main" val="48620147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512637"/>
          </a:xfrm>
          <a:solidFill>
            <a:srgbClr val="002060"/>
          </a:solidFill>
        </p:spPr>
        <p:txBody>
          <a:bodyPr>
            <a:noAutofit/>
          </a:bodyPr>
          <a:lstStyle/>
          <a:p>
            <a:pPr algn="ctr"/>
            <a:r>
              <a:rPr lang="en-GB" sz="3600" b="1" dirty="0">
                <a:solidFill>
                  <a:schemeClr val="bg1"/>
                </a:solidFill>
                <a:latin typeface="+mn-lt"/>
              </a:rPr>
              <a:t>Vulnerability Factors</a:t>
            </a:r>
          </a:p>
        </p:txBody>
      </p:sp>
      <p:graphicFrame>
        <p:nvGraphicFramePr>
          <p:cNvPr id="3" name="Diagram 2"/>
          <p:cNvGraphicFramePr/>
          <p:nvPr>
            <p:extLst>
              <p:ext uri="{D42A27DB-BD31-4B8C-83A1-F6EECF244321}">
                <p14:modId xmlns:p14="http://schemas.microsoft.com/office/powerpoint/2010/main" val="528567020"/>
              </p:ext>
            </p:extLst>
          </p:nvPr>
        </p:nvGraphicFramePr>
        <p:xfrm>
          <a:off x="2032000" y="719666"/>
          <a:ext cx="8128000" cy="541866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00395744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graphicEl>
                                              <a:dgm id="{3A3E96F2-C89B-4592-8AFF-A738D506B15C}"/>
                                            </p:graphicEl>
                                          </p:spTgt>
                                        </p:tgtEl>
                                        <p:attrNameLst>
                                          <p:attrName>style.visibility</p:attrName>
                                        </p:attrNameLst>
                                      </p:cBhvr>
                                      <p:to>
                                        <p:strVal val="visible"/>
                                      </p:to>
                                    </p:set>
                                    <p:animEffect transition="in" filter="fade">
                                      <p:cBhvr>
                                        <p:cTn id="7" dur="500"/>
                                        <p:tgtEl>
                                          <p:spTgt spid="3">
                                            <p:graphicEl>
                                              <a:dgm id="{3A3E96F2-C89B-4592-8AFF-A738D506B15C}"/>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graphicEl>
                                              <a:dgm id="{D3B3F5DF-E6F2-4C47-A23F-9C5CECAC23EF}"/>
                                            </p:graphicEl>
                                          </p:spTgt>
                                        </p:tgtEl>
                                        <p:attrNameLst>
                                          <p:attrName>style.visibility</p:attrName>
                                        </p:attrNameLst>
                                      </p:cBhvr>
                                      <p:to>
                                        <p:strVal val="visible"/>
                                      </p:to>
                                    </p:set>
                                    <p:animEffect transition="in" filter="fade">
                                      <p:cBhvr>
                                        <p:cTn id="12" dur="500"/>
                                        <p:tgtEl>
                                          <p:spTgt spid="3">
                                            <p:graphicEl>
                                              <a:dgm id="{D3B3F5DF-E6F2-4C47-A23F-9C5CECAC23EF}"/>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3">
                                            <p:graphicEl>
                                              <a:dgm id="{EF59791F-3242-45F3-A7D8-DA688EBEE295}"/>
                                            </p:graphicEl>
                                          </p:spTgt>
                                        </p:tgtEl>
                                        <p:attrNameLst>
                                          <p:attrName>style.visibility</p:attrName>
                                        </p:attrNameLst>
                                      </p:cBhvr>
                                      <p:to>
                                        <p:strVal val="visible"/>
                                      </p:to>
                                    </p:set>
                                    <p:animEffect transition="in" filter="fade">
                                      <p:cBhvr>
                                        <p:cTn id="15" dur="500"/>
                                        <p:tgtEl>
                                          <p:spTgt spid="3">
                                            <p:graphicEl>
                                              <a:dgm id="{EF59791F-3242-45F3-A7D8-DA688EBEE295}"/>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3">
                                            <p:graphicEl>
                                              <a:dgm id="{ED37C0C2-4849-4AE8-8016-81C2DBC88CF6}"/>
                                            </p:graphicEl>
                                          </p:spTgt>
                                        </p:tgtEl>
                                        <p:attrNameLst>
                                          <p:attrName>style.visibility</p:attrName>
                                        </p:attrNameLst>
                                      </p:cBhvr>
                                      <p:to>
                                        <p:strVal val="visible"/>
                                      </p:to>
                                    </p:set>
                                    <p:animEffect transition="in" filter="fade">
                                      <p:cBhvr>
                                        <p:cTn id="20" dur="500"/>
                                        <p:tgtEl>
                                          <p:spTgt spid="3">
                                            <p:graphicEl>
                                              <a:dgm id="{ED37C0C2-4849-4AE8-8016-81C2DBC88CF6}"/>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3">
                                            <p:graphicEl>
                                              <a:dgm id="{16A197BC-FF54-4B1E-8431-391423589A68}"/>
                                            </p:graphicEl>
                                          </p:spTgt>
                                        </p:tgtEl>
                                        <p:attrNameLst>
                                          <p:attrName>style.visibility</p:attrName>
                                        </p:attrNameLst>
                                      </p:cBhvr>
                                      <p:to>
                                        <p:strVal val="visible"/>
                                      </p:to>
                                    </p:set>
                                    <p:animEffect transition="in" filter="fade">
                                      <p:cBhvr>
                                        <p:cTn id="23" dur="500"/>
                                        <p:tgtEl>
                                          <p:spTgt spid="3">
                                            <p:graphicEl>
                                              <a:dgm id="{16A197BC-FF54-4B1E-8431-391423589A68}"/>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3">
                                            <p:graphicEl>
                                              <a:dgm id="{7FF1102F-D55E-40F0-B55F-80EB7BC59869}"/>
                                            </p:graphicEl>
                                          </p:spTgt>
                                        </p:tgtEl>
                                        <p:attrNameLst>
                                          <p:attrName>style.visibility</p:attrName>
                                        </p:attrNameLst>
                                      </p:cBhvr>
                                      <p:to>
                                        <p:strVal val="visible"/>
                                      </p:to>
                                    </p:set>
                                    <p:animEffect transition="in" filter="fade">
                                      <p:cBhvr>
                                        <p:cTn id="28" dur="500"/>
                                        <p:tgtEl>
                                          <p:spTgt spid="3">
                                            <p:graphicEl>
                                              <a:dgm id="{7FF1102F-D55E-40F0-B55F-80EB7BC59869}"/>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3">
                                            <p:graphicEl>
                                              <a:dgm id="{2615DD7B-D0C1-469A-A766-C4CA414F5D91}"/>
                                            </p:graphicEl>
                                          </p:spTgt>
                                        </p:tgtEl>
                                        <p:attrNameLst>
                                          <p:attrName>style.visibility</p:attrName>
                                        </p:attrNameLst>
                                      </p:cBhvr>
                                      <p:to>
                                        <p:strVal val="visible"/>
                                      </p:to>
                                    </p:set>
                                    <p:animEffect transition="in" filter="fade">
                                      <p:cBhvr>
                                        <p:cTn id="31" dur="500"/>
                                        <p:tgtEl>
                                          <p:spTgt spid="3">
                                            <p:graphicEl>
                                              <a:dgm id="{2615DD7B-D0C1-469A-A766-C4CA414F5D91}"/>
                                            </p:graphicEl>
                                          </p:spTgt>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3">
                                            <p:graphicEl>
                                              <a:dgm id="{9E77928E-F70E-40DA-BC83-02761DA05994}"/>
                                            </p:graphicEl>
                                          </p:spTgt>
                                        </p:tgtEl>
                                        <p:attrNameLst>
                                          <p:attrName>style.visibility</p:attrName>
                                        </p:attrNameLst>
                                      </p:cBhvr>
                                      <p:to>
                                        <p:strVal val="visible"/>
                                      </p:to>
                                    </p:set>
                                    <p:animEffect transition="in" filter="fade">
                                      <p:cBhvr>
                                        <p:cTn id="36" dur="500"/>
                                        <p:tgtEl>
                                          <p:spTgt spid="3">
                                            <p:graphicEl>
                                              <a:dgm id="{9E77928E-F70E-40DA-BC83-02761DA05994}"/>
                                            </p:graphicEl>
                                          </p:spTgt>
                                        </p:tgtEl>
                                      </p:cBhvr>
                                    </p:animEffect>
                                  </p:childTnLst>
                                </p:cTn>
                              </p:par>
                              <p:par>
                                <p:cTn id="37" presetID="10" presetClass="entr" presetSubtype="0" fill="hold" grpId="0" nodeType="withEffect">
                                  <p:stCondLst>
                                    <p:cond delay="0"/>
                                  </p:stCondLst>
                                  <p:childTnLst>
                                    <p:set>
                                      <p:cBhvr>
                                        <p:cTn id="38" dur="1" fill="hold">
                                          <p:stCondLst>
                                            <p:cond delay="0"/>
                                          </p:stCondLst>
                                        </p:cTn>
                                        <p:tgtEl>
                                          <p:spTgt spid="3">
                                            <p:graphicEl>
                                              <a:dgm id="{5209ECAE-F7A7-4FBF-BEAE-171CDF37E949}"/>
                                            </p:graphicEl>
                                          </p:spTgt>
                                        </p:tgtEl>
                                        <p:attrNameLst>
                                          <p:attrName>style.visibility</p:attrName>
                                        </p:attrNameLst>
                                      </p:cBhvr>
                                      <p:to>
                                        <p:strVal val="visible"/>
                                      </p:to>
                                    </p:set>
                                    <p:animEffect transition="in" filter="fade">
                                      <p:cBhvr>
                                        <p:cTn id="39" dur="500"/>
                                        <p:tgtEl>
                                          <p:spTgt spid="3">
                                            <p:graphicEl>
                                              <a:dgm id="{5209ECAE-F7A7-4FBF-BEAE-171CDF37E949}"/>
                                            </p:graphicEl>
                                          </p:spTgt>
                                        </p:tgtEl>
                                      </p:cBhvr>
                                    </p:animEffect>
                                  </p:childTnLst>
                                </p:cTn>
                              </p:par>
                            </p:childTnLst>
                          </p:cTn>
                        </p:par>
                      </p:childTnLst>
                    </p:cTn>
                  </p:par>
                  <p:par>
                    <p:cTn id="40" fill="hold">
                      <p:stCondLst>
                        <p:cond delay="indefinite"/>
                      </p:stCondLst>
                      <p:childTnLst>
                        <p:par>
                          <p:cTn id="41" fill="hold">
                            <p:stCondLst>
                              <p:cond delay="0"/>
                            </p:stCondLst>
                            <p:childTnLst>
                              <p:par>
                                <p:cTn id="42" presetID="10" presetClass="entr" presetSubtype="0" fill="hold" grpId="0" nodeType="clickEffect">
                                  <p:stCondLst>
                                    <p:cond delay="0"/>
                                  </p:stCondLst>
                                  <p:childTnLst>
                                    <p:set>
                                      <p:cBhvr>
                                        <p:cTn id="43" dur="1" fill="hold">
                                          <p:stCondLst>
                                            <p:cond delay="0"/>
                                          </p:stCondLst>
                                        </p:cTn>
                                        <p:tgtEl>
                                          <p:spTgt spid="3">
                                            <p:graphicEl>
                                              <a:dgm id="{5C09FDBE-CAA9-4163-A530-0FBBCA8C9B24}"/>
                                            </p:graphicEl>
                                          </p:spTgt>
                                        </p:tgtEl>
                                        <p:attrNameLst>
                                          <p:attrName>style.visibility</p:attrName>
                                        </p:attrNameLst>
                                      </p:cBhvr>
                                      <p:to>
                                        <p:strVal val="visible"/>
                                      </p:to>
                                    </p:set>
                                    <p:animEffect transition="in" filter="fade">
                                      <p:cBhvr>
                                        <p:cTn id="44" dur="500"/>
                                        <p:tgtEl>
                                          <p:spTgt spid="3">
                                            <p:graphicEl>
                                              <a:dgm id="{5C09FDBE-CAA9-4163-A530-0FBBCA8C9B24}"/>
                                            </p:graphicEl>
                                          </p:spTgt>
                                        </p:tgtEl>
                                      </p:cBhvr>
                                    </p:animEffect>
                                  </p:childTnLst>
                                </p:cTn>
                              </p:par>
                              <p:par>
                                <p:cTn id="45" presetID="10" presetClass="entr" presetSubtype="0" fill="hold" grpId="0" nodeType="withEffect">
                                  <p:stCondLst>
                                    <p:cond delay="0"/>
                                  </p:stCondLst>
                                  <p:childTnLst>
                                    <p:set>
                                      <p:cBhvr>
                                        <p:cTn id="46" dur="1" fill="hold">
                                          <p:stCondLst>
                                            <p:cond delay="0"/>
                                          </p:stCondLst>
                                        </p:cTn>
                                        <p:tgtEl>
                                          <p:spTgt spid="3">
                                            <p:graphicEl>
                                              <a:dgm id="{8AFFB6F4-CA21-4370-8382-94410D6F6123}"/>
                                            </p:graphicEl>
                                          </p:spTgt>
                                        </p:tgtEl>
                                        <p:attrNameLst>
                                          <p:attrName>style.visibility</p:attrName>
                                        </p:attrNameLst>
                                      </p:cBhvr>
                                      <p:to>
                                        <p:strVal val="visible"/>
                                      </p:to>
                                    </p:set>
                                    <p:animEffect transition="in" filter="fade">
                                      <p:cBhvr>
                                        <p:cTn id="47" dur="500"/>
                                        <p:tgtEl>
                                          <p:spTgt spid="3">
                                            <p:graphicEl>
                                              <a:dgm id="{8AFFB6F4-CA21-4370-8382-94410D6F6123}"/>
                                            </p:graphic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grpId="0" nodeType="clickEffect">
                                  <p:stCondLst>
                                    <p:cond delay="0"/>
                                  </p:stCondLst>
                                  <p:childTnLst>
                                    <p:set>
                                      <p:cBhvr>
                                        <p:cTn id="51" dur="1" fill="hold">
                                          <p:stCondLst>
                                            <p:cond delay="0"/>
                                          </p:stCondLst>
                                        </p:cTn>
                                        <p:tgtEl>
                                          <p:spTgt spid="3">
                                            <p:graphicEl>
                                              <a:dgm id="{4A69FDB5-B2D5-47E5-A33D-814B25EFE63E}"/>
                                            </p:graphicEl>
                                          </p:spTgt>
                                        </p:tgtEl>
                                        <p:attrNameLst>
                                          <p:attrName>style.visibility</p:attrName>
                                        </p:attrNameLst>
                                      </p:cBhvr>
                                      <p:to>
                                        <p:strVal val="visible"/>
                                      </p:to>
                                    </p:set>
                                    <p:animEffect transition="in" filter="fade">
                                      <p:cBhvr>
                                        <p:cTn id="52" dur="500"/>
                                        <p:tgtEl>
                                          <p:spTgt spid="3">
                                            <p:graphicEl>
                                              <a:dgm id="{4A69FDB5-B2D5-47E5-A33D-814B25EFE63E}"/>
                                            </p:graphicEl>
                                          </p:spTgt>
                                        </p:tgtEl>
                                      </p:cBhvr>
                                    </p:animEffect>
                                  </p:childTnLst>
                                </p:cTn>
                              </p:par>
                              <p:par>
                                <p:cTn id="53" presetID="10" presetClass="entr" presetSubtype="0" fill="hold" grpId="0" nodeType="withEffect">
                                  <p:stCondLst>
                                    <p:cond delay="0"/>
                                  </p:stCondLst>
                                  <p:childTnLst>
                                    <p:set>
                                      <p:cBhvr>
                                        <p:cTn id="54" dur="1" fill="hold">
                                          <p:stCondLst>
                                            <p:cond delay="0"/>
                                          </p:stCondLst>
                                        </p:cTn>
                                        <p:tgtEl>
                                          <p:spTgt spid="3">
                                            <p:graphicEl>
                                              <a:dgm id="{91D054FE-E1A7-49D9-B5E3-541EA96BE449}"/>
                                            </p:graphicEl>
                                          </p:spTgt>
                                        </p:tgtEl>
                                        <p:attrNameLst>
                                          <p:attrName>style.visibility</p:attrName>
                                        </p:attrNameLst>
                                      </p:cBhvr>
                                      <p:to>
                                        <p:strVal val="visible"/>
                                      </p:to>
                                    </p:set>
                                    <p:animEffect transition="in" filter="fade">
                                      <p:cBhvr>
                                        <p:cTn id="55" dur="500"/>
                                        <p:tgtEl>
                                          <p:spTgt spid="3">
                                            <p:graphicEl>
                                              <a:dgm id="{91D054FE-E1A7-49D9-B5E3-541EA96BE449}"/>
                                            </p:graphicEl>
                                          </p:spTgt>
                                        </p:tgtEl>
                                      </p:cBhvr>
                                    </p:animEffect>
                                  </p:childTnLst>
                                </p:cTn>
                              </p:par>
                            </p:childTnLst>
                          </p:cTn>
                        </p:par>
                      </p:childTnLst>
                    </p:cTn>
                  </p:par>
                  <p:par>
                    <p:cTn id="56" fill="hold">
                      <p:stCondLst>
                        <p:cond delay="indefinite"/>
                      </p:stCondLst>
                      <p:childTnLst>
                        <p:par>
                          <p:cTn id="57" fill="hold">
                            <p:stCondLst>
                              <p:cond delay="0"/>
                            </p:stCondLst>
                            <p:childTnLst>
                              <p:par>
                                <p:cTn id="58" presetID="10" presetClass="entr" presetSubtype="0" fill="hold" grpId="0" nodeType="clickEffect">
                                  <p:stCondLst>
                                    <p:cond delay="0"/>
                                  </p:stCondLst>
                                  <p:childTnLst>
                                    <p:set>
                                      <p:cBhvr>
                                        <p:cTn id="59" dur="1" fill="hold">
                                          <p:stCondLst>
                                            <p:cond delay="0"/>
                                          </p:stCondLst>
                                        </p:cTn>
                                        <p:tgtEl>
                                          <p:spTgt spid="3">
                                            <p:graphicEl>
                                              <a:dgm id="{1764B78B-803E-4778-9375-F7C8512F8A34}"/>
                                            </p:graphicEl>
                                          </p:spTgt>
                                        </p:tgtEl>
                                        <p:attrNameLst>
                                          <p:attrName>style.visibility</p:attrName>
                                        </p:attrNameLst>
                                      </p:cBhvr>
                                      <p:to>
                                        <p:strVal val="visible"/>
                                      </p:to>
                                    </p:set>
                                    <p:animEffect transition="in" filter="fade">
                                      <p:cBhvr>
                                        <p:cTn id="60" dur="500"/>
                                        <p:tgtEl>
                                          <p:spTgt spid="3">
                                            <p:graphicEl>
                                              <a:dgm id="{1764B78B-803E-4778-9375-F7C8512F8A34}"/>
                                            </p:graphicEl>
                                          </p:spTgt>
                                        </p:tgtEl>
                                      </p:cBhvr>
                                    </p:animEffect>
                                  </p:childTnLst>
                                </p:cTn>
                              </p:par>
                              <p:par>
                                <p:cTn id="61" presetID="10" presetClass="entr" presetSubtype="0" fill="hold" grpId="0" nodeType="withEffect">
                                  <p:stCondLst>
                                    <p:cond delay="0"/>
                                  </p:stCondLst>
                                  <p:childTnLst>
                                    <p:set>
                                      <p:cBhvr>
                                        <p:cTn id="62" dur="1" fill="hold">
                                          <p:stCondLst>
                                            <p:cond delay="0"/>
                                          </p:stCondLst>
                                        </p:cTn>
                                        <p:tgtEl>
                                          <p:spTgt spid="3">
                                            <p:graphicEl>
                                              <a:dgm id="{6BA5B69C-D060-4E84-B7D2-25D42EAA9D46}"/>
                                            </p:graphicEl>
                                          </p:spTgt>
                                        </p:tgtEl>
                                        <p:attrNameLst>
                                          <p:attrName>style.visibility</p:attrName>
                                        </p:attrNameLst>
                                      </p:cBhvr>
                                      <p:to>
                                        <p:strVal val="visible"/>
                                      </p:to>
                                    </p:set>
                                    <p:animEffect transition="in" filter="fade">
                                      <p:cBhvr>
                                        <p:cTn id="63" dur="500"/>
                                        <p:tgtEl>
                                          <p:spTgt spid="3">
                                            <p:graphicEl>
                                              <a:dgm id="{6BA5B69C-D060-4E84-B7D2-25D42EAA9D46}"/>
                                            </p:graphicEl>
                                          </p:spTgt>
                                        </p:tgtEl>
                                      </p:cBhvr>
                                    </p:animEffect>
                                  </p:childTnLst>
                                </p:cTn>
                              </p:par>
                            </p:childTnLst>
                          </p:cTn>
                        </p:par>
                      </p:childTnLst>
                    </p:cTn>
                  </p:par>
                  <p:par>
                    <p:cTn id="64" fill="hold">
                      <p:stCondLst>
                        <p:cond delay="indefinite"/>
                      </p:stCondLst>
                      <p:childTnLst>
                        <p:par>
                          <p:cTn id="65" fill="hold">
                            <p:stCondLst>
                              <p:cond delay="0"/>
                            </p:stCondLst>
                            <p:childTnLst>
                              <p:par>
                                <p:cTn id="66" presetID="10" presetClass="entr" presetSubtype="0" fill="hold" grpId="0" nodeType="clickEffect">
                                  <p:stCondLst>
                                    <p:cond delay="0"/>
                                  </p:stCondLst>
                                  <p:childTnLst>
                                    <p:set>
                                      <p:cBhvr>
                                        <p:cTn id="67" dur="1" fill="hold">
                                          <p:stCondLst>
                                            <p:cond delay="0"/>
                                          </p:stCondLst>
                                        </p:cTn>
                                        <p:tgtEl>
                                          <p:spTgt spid="3">
                                            <p:graphicEl>
                                              <a:dgm id="{62A08AD4-E984-4749-8100-750A25986831}"/>
                                            </p:graphicEl>
                                          </p:spTgt>
                                        </p:tgtEl>
                                        <p:attrNameLst>
                                          <p:attrName>style.visibility</p:attrName>
                                        </p:attrNameLst>
                                      </p:cBhvr>
                                      <p:to>
                                        <p:strVal val="visible"/>
                                      </p:to>
                                    </p:set>
                                    <p:animEffect transition="in" filter="fade">
                                      <p:cBhvr>
                                        <p:cTn id="68" dur="500"/>
                                        <p:tgtEl>
                                          <p:spTgt spid="3">
                                            <p:graphicEl>
                                              <a:dgm id="{62A08AD4-E984-4749-8100-750A25986831}"/>
                                            </p:graphicEl>
                                          </p:spTgt>
                                        </p:tgtEl>
                                      </p:cBhvr>
                                    </p:animEffect>
                                  </p:childTnLst>
                                </p:cTn>
                              </p:par>
                              <p:par>
                                <p:cTn id="69" presetID="10" presetClass="entr" presetSubtype="0" fill="hold" grpId="0" nodeType="withEffect">
                                  <p:stCondLst>
                                    <p:cond delay="0"/>
                                  </p:stCondLst>
                                  <p:childTnLst>
                                    <p:set>
                                      <p:cBhvr>
                                        <p:cTn id="70" dur="1" fill="hold">
                                          <p:stCondLst>
                                            <p:cond delay="0"/>
                                          </p:stCondLst>
                                        </p:cTn>
                                        <p:tgtEl>
                                          <p:spTgt spid="3">
                                            <p:graphicEl>
                                              <a:dgm id="{574AA34E-D5D0-49F6-A0F0-04192570F9A1}"/>
                                            </p:graphicEl>
                                          </p:spTgt>
                                        </p:tgtEl>
                                        <p:attrNameLst>
                                          <p:attrName>style.visibility</p:attrName>
                                        </p:attrNameLst>
                                      </p:cBhvr>
                                      <p:to>
                                        <p:strVal val="visible"/>
                                      </p:to>
                                    </p:set>
                                    <p:animEffect transition="in" filter="fade">
                                      <p:cBhvr>
                                        <p:cTn id="71" dur="500"/>
                                        <p:tgtEl>
                                          <p:spTgt spid="3">
                                            <p:graphicEl>
                                              <a:dgm id="{574AA34E-D5D0-49F6-A0F0-04192570F9A1}"/>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 grpId="0">
        <p:bldSub>
          <a:bldDgm bld="one"/>
        </p:bldSub>
      </p:bldGraphic>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758284" y="241990"/>
            <a:ext cx="10816682" cy="646331"/>
          </a:xfrm>
          <a:prstGeom prst="rect">
            <a:avLst/>
          </a:prstGeom>
          <a:solidFill>
            <a:srgbClr val="002060"/>
          </a:solidFill>
        </p:spPr>
        <p:txBody>
          <a:bodyPr wrap="square" rtlCol="0">
            <a:spAutoFit/>
          </a:bodyPr>
          <a:lstStyle/>
          <a:p>
            <a:pPr algn="ctr"/>
            <a:r>
              <a:rPr lang="en-GB" sz="3600" b="1" dirty="0">
                <a:solidFill>
                  <a:schemeClr val="bg1"/>
                </a:solidFill>
              </a:rPr>
              <a:t>Signs &amp; Behaviours</a:t>
            </a:r>
          </a:p>
        </p:txBody>
      </p:sp>
      <p:graphicFrame>
        <p:nvGraphicFramePr>
          <p:cNvPr id="2" name="Diagram 1"/>
          <p:cNvGraphicFramePr/>
          <p:nvPr>
            <p:extLst>
              <p:ext uri="{D42A27DB-BD31-4B8C-83A1-F6EECF244321}">
                <p14:modId xmlns:p14="http://schemas.microsoft.com/office/powerpoint/2010/main" val="3050459133"/>
              </p:ext>
            </p:extLst>
          </p:nvPr>
        </p:nvGraphicFramePr>
        <p:xfrm>
          <a:off x="758284" y="888320"/>
          <a:ext cx="10816682" cy="525001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91725955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132AB83A-4D5C-43F5-B9FA-DB7ABE23A4EA}"/>
                                            </p:graphicEl>
                                          </p:spTgt>
                                        </p:tgtEl>
                                        <p:attrNameLst>
                                          <p:attrName>style.visibility</p:attrName>
                                        </p:attrNameLst>
                                      </p:cBhvr>
                                      <p:to>
                                        <p:strVal val="visible"/>
                                      </p:to>
                                    </p:set>
                                    <p:animEffect transition="in" filter="fade">
                                      <p:cBhvr>
                                        <p:cTn id="7" dur="500"/>
                                        <p:tgtEl>
                                          <p:spTgt spid="2">
                                            <p:graphicEl>
                                              <a:dgm id="{132AB83A-4D5C-43F5-B9FA-DB7ABE23A4EA}"/>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43EF09B1-E4D5-4A97-BC9A-4DE682532159}"/>
                                            </p:graphicEl>
                                          </p:spTgt>
                                        </p:tgtEl>
                                        <p:attrNameLst>
                                          <p:attrName>style.visibility</p:attrName>
                                        </p:attrNameLst>
                                      </p:cBhvr>
                                      <p:to>
                                        <p:strVal val="visible"/>
                                      </p:to>
                                    </p:set>
                                    <p:animEffect transition="in" filter="fade">
                                      <p:cBhvr>
                                        <p:cTn id="12" dur="500"/>
                                        <p:tgtEl>
                                          <p:spTgt spid="2">
                                            <p:graphicEl>
                                              <a:dgm id="{43EF09B1-E4D5-4A97-BC9A-4DE682532159}"/>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EE19779F-EFB1-444B-B0EA-7EECE9674CAA}"/>
                                            </p:graphicEl>
                                          </p:spTgt>
                                        </p:tgtEl>
                                        <p:attrNameLst>
                                          <p:attrName>style.visibility</p:attrName>
                                        </p:attrNameLst>
                                      </p:cBhvr>
                                      <p:to>
                                        <p:strVal val="visible"/>
                                      </p:to>
                                    </p:set>
                                    <p:animEffect transition="in" filter="fade">
                                      <p:cBhvr>
                                        <p:cTn id="15" dur="500"/>
                                        <p:tgtEl>
                                          <p:spTgt spid="2">
                                            <p:graphicEl>
                                              <a:dgm id="{EE19779F-EFB1-444B-B0EA-7EECE9674CAA}"/>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2">
                                            <p:graphicEl>
                                              <a:dgm id="{3C8C87D3-76CA-4E21-A00F-10AD17D8E704}"/>
                                            </p:graphicEl>
                                          </p:spTgt>
                                        </p:tgtEl>
                                        <p:attrNameLst>
                                          <p:attrName>style.visibility</p:attrName>
                                        </p:attrNameLst>
                                      </p:cBhvr>
                                      <p:to>
                                        <p:strVal val="visible"/>
                                      </p:to>
                                    </p:set>
                                    <p:animEffect transition="in" filter="fade">
                                      <p:cBhvr>
                                        <p:cTn id="20" dur="500"/>
                                        <p:tgtEl>
                                          <p:spTgt spid="2">
                                            <p:graphicEl>
                                              <a:dgm id="{3C8C87D3-76CA-4E21-A00F-10AD17D8E704}"/>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2">
                                            <p:graphicEl>
                                              <a:dgm id="{6A669EE7-9EF2-4D6B-A40D-7A70015DB304}"/>
                                            </p:graphicEl>
                                          </p:spTgt>
                                        </p:tgtEl>
                                        <p:attrNameLst>
                                          <p:attrName>style.visibility</p:attrName>
                                        </p:attrNameLst>
                                      </p:cBhvr>
                                      <p:to>
                                        <p:strVal val="visible"/>
                                      </p:to>
                                    </p:set>
                                    <p:animEffect transition="in" filter="fade">
                                      <p:cBhvr>
                                        <p:cTn id="23" dur="500"/>
                                        <p:tgtEl>
                                          <p:spTgt spid="2">
                                            <p:graphicEl>
                                              <a:dgm id="{6A669EE7-9EF2-4D6B-A40D-7A70015DB304}"/>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2">
                                            <p:graphicEl>
                                              <a:dgm id="{1D59E732-3635-4CE5-AF48-5446C8397F4C}"/>
                                            </p:graphicEl>
                                          </p:spTgt>
                                        </p:tgtEl>
                                        <p:attrNameLst>
                                          <p:attrName>style.visibility</p:attrName>
                                        </p:attrNameLst>
                                      </p:cBhvr>
                                      <p:to>
                                        <p:strVal val="visible"/>
                                      </p:to>
                                    </p:set>
                                    <p:animEffect transition="in" filter="fade">
                                      <p:cBhvr>
                                        <p:cTn id="28" dur="500"/>
                                        <p:tgtEl>
                                          <p:spTgt spid="2">
                                            <p:graphicEl>
                                              <a:dgm id="{1D59E732-3635-4CE5-AF48-5446C8397F4C}"/>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2">
                                            <p:graphicEl>
                                              <a:dgm id="{FC6677E9-17F7-41CF-8CA0-8AE61AA4BD47}"/>
                                            </p:graphicEl>
                                          </p:spTgt>
                                        </p:tgtEl>
                                        <p:attrNameLst>
                                          <p:attrName>style.visibility</p:attrName>
                                        </p:attrNameLst>
                                      </p:cBhvr>
                                      <p:to>
                                        <p:strVal val="visible"/>
                                      </p:to>
                                    </p:set>
                                    <p:animEffect transition="in" filter="fade">
                                      <p:cBhvr>
                                        <p:cTn id="31" dur="500"/>
                                        <p:tgtEl>
                                          <p:spTgt spid="2">
                                            <p:graphicEl>
                                              <a:dgm id="{FC6677E9-17F7-41CF-8CA0-8AE61AA4BD47}"/>
                                            </p:graphicEl>
                                          </p:spTgt>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2">
                                            <p:graphicEl>
                                              <a:dgm id="{1D17EF9B-853D-445C-9396-5A9A4F0F6916}"/>
                                            </p:graphicEl>
                                          </p:spTgt>
                                        </p:tgtEl>
                                        <p:attrNameLst>
                                          <p:attrName>style.visibility</p:attrName>
                                        </p:attrNameLst>
                                      </p:cBhvr>
                                      <p:to>
                                        <p:strVal val="visible"/>
                                      </p:to>
                                    </p:set>
                                    <p:animEffect transition="in" filter="fade">
                                      <p:cBhvr>
                                        <p:cTn id="36" dur="500"/>
                                        <p:tgtEl>
                                          <p:spTgt spid="2">
                                            <p:graphicEl>
                                              <a:dgm id="{1D17EF9B-853D-445C-9396-5A9A4F0F6916}"/>
                                            </p:graphicEl>
                                          </p:spTgt>
                                        </p:tgtEl>
                                      </p:cBhvr>
                                    </p:animEffect>
                                  </p:childTnLst>
                                </p:cTn>
                              </p:par>
                              <p:par>
                                <p:cTn id="37" presetID="10" presetClass="entr" presetSubtype="0" fill="hold" grpId="0" nodeType="withEffect">
                                  <p:stCondLst>
                                    <p:cond delay="0"/>
                                  </p:stCondLst>
                                  <p:childTnLst>
                                    <p:set>
                                      <p:cBhvr>
                                        <p:cTn id="38" dur="1" fill="hold">
                                          <p:stCondLst>
                                            <p:cond delay="0"/>
                                          </p:stCondLst>
                                        </p:cTn>
                                        <p:tgtEl>
                                          <p:spTgt spid="2">
                                            <p:graphicEl>
                                              <a:dgm id="{0C71C6D2-8097-4351-B262-F675BFD2BCA3}"/>
                                            </p:graphicEl>
                                          </p:spTgt>
                                        </p:tgtEl>
                                        <p:attrNameLst>
                                          <p:attrName>style.visibility</p:attrName>
                                        </p:attrNameLst>
                                      </p:cBhvr>
                                      <p:to>
                                        <p:strVal val="visible"/>
                                      </p:to>
                                    </p:set>
                                    <p:animEffect transition="in" filter="fade">
                                      <p:cBhvr>
                                        <p:cTn id="39" dur="500"/>
                                        <p:tgtEl>
                                          <p:spTgt spid="2">
                                            <p:graphicEl>
                                              <a:dgm id="{0C71C6D2-8097-4351-B262-F675BFD2BCA3}"/>
                                            </p:graphicEl>
                                          </p:spTgt>
                                        </p:tgtEl>
                                      </p:cBhvr>
                                    </p:animEffect>
                                  </p:childTnLst>
                                </p:cTn>
                              </p:par>
                            </p:childTnLst>
                          </p:cTn>
                        </p:par>
                      </p:childTnLst>
                    </p:cTn>
                  </p:par>
                  <p:par>
                    <p:cTn id="40" fill="hold">
                      <p:stCondLst>
                        <p:cond delay="indefinite"/>
                      </p:stCondLst>
                      <p:childTnLst>
                        <p:par>
                          <p:cTn id="41" fill="hold">
                            <p:stCondLst>
                              <p:cond delay="0"/>
                            </p:stCondLst>
                            <p:childTnLst>
                              <p:par>
                                <p:cTn id="42" presetID="10" presetClass="entr" presetSubtype="0" fill="hold" grpId="0" nodeType="clickEffect">
                                  <p:stCondLst>
                                    <p:cond delay="0"/>
                                  </p:stCondLst>
                                  <p:childTnLst>
                                    <p:set>
                                      <p:cBhvr>
                                        <p:cTn id="43" dur="1" fill="hold">
                                          <p:stCondLst>
                                            <p:cond delay="0"/>
                                          </p:stCondLst>
                                        </p:cTn>
                                        <p:tgtEl>
                                          <p:spTgt spid="2">
                                            <p:graphicEl>
                                              <a:dgm id="{0B54EBE7-6D0E-49C8-90B9-FCC5EF16B388}"/>
                                            </p:graphicEl>
                                          </p:spTgt>
                                        </p:tgtEl>
                                        <p:attrNameLst>
                                          <p:attrName>style.visibility</p:attrName>
                                        </p:attrNameLst>
                                      </p:cBhvr>
                                      <p:to>
                                        <p:strVal val="visible"/>
                                      </p:to>
                                    </p:set>
                                    <p:animEffect transition="in" filter="fade">
                                      <p:cBhvr>
                                        <p:cTn id="44" dur="500"/>
                                        <p:tgtEl>
                                          <p:spTgt spid="2">
                                            <p:graphicEl>
                                              <a:dgm id="{0B54EBE7-6D0E-49C8-90B9-FCC5EF16B388}"/>
                                            </p:graphicEl>
                                          </p:spTgt>
                                        </p:tgtEl>
                                      </p:cBhvr>
                                    </p:animEffect>
                                  </p:childTnLst>
                                </p:cTn>
                              </p:par>
                              <p:par>
                                <p:cTn id="45" presetID="10" presetClass="entr" presetSubtype="0" fill="hold" grpId="0" nodeType="withEffect">
                                  <p:stCondLst>
                                    <p:cond delay="0"/>
                                  </p:stCondLst>
                                  <p:childTnLst>
                                    <p:set>
                                      <p:cBhvr>
                                        <p:cTn id="46" dur="1" fill="hold">
                                          <p:stCondLst>
                                            <p:cond delay="0"/>
                                          </p:stCondLst>
                                        </p:cTn>
                                        <p:tgtEl>
                                          <p:spTgt spid="2">
                                            <p:graphicEl>
                                              <a:dgm id="{9A921C93-B5A0-49EF-9CDD-5FD1EB23BEC6}"/>
                                            </p:graphicEl>
                                          </p:spTgt>
                                        </p:tgtEl>
                                        <p:attrNameLst>
                                          <p:attrName>style.visibility</p:attrName>
                                        </p:attrNameLst>
                                      </p:cBhvr>
                                      <p:to>
                                        <p:strVal val="visible"/>
                                      </p:to>
                                    </p:set>
                                    <p:animEffect transition="in" filter="fade">
                                      <p:cBhvr>
                                        <p:cTn id="47" dur="500"/>
                                        <p:tgtEl>
                                          <p:spTgt spid="2">
                                            <p:graphicEl>
                                              <a:dgm id="{9A921C93-B5A0-49EF-9CDD-5FD1EB23BEC6}"/>
                                            </p:graphic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grpId="0" nodeType="clickEffect">
                                  <p:stCondLst>
                                    <p:cond delay="0"/>
                                  </p:stCondLst>
                                  <p:childTnLst>
                                    <p:set>
                                      <p:cBhvr>
                                        <p:cTn id="51" dur="1" fill="hold">
                                          <p:stCondLst>
                                            <p:cond delay="0"/>
                                          </p:stCondLst>
                                        </p:cTn>
                                        <p:tgtEl>
                                          <p:spTgt spid="2">
                                            <p:graphicEl>
                                              <a:dgm id="{3964E808-EC8C-4DE7-8907-D101AAB9B64A}"/>
                                            </p:graphicEl>
                                          </p:spTgt>
                                        </p:tgtEl>
                                        <p:attrNameLst>
                                          <p:attrName>style.visibility</p:attrName>
                                        </p:attrNameLst>
                                      </p:cBhvr>
                                      <p:to>
                                        <p:strVal val="visible"/>
                                      </p:to>
                                    </p:set>
                                    <p:animEffect transition="in" filter="fade">
                                      <p:cBhvr>
                                        <p:cTn id="52" dur="500"/>
                                        <p:tgtEl>
                                          <p:spTgt spid="2">
                                            <p:graphicEl>
                                              <a:dgm id="{3964E808-EC8C-4DE7-8907-D101AAB9B64A}"/>
                                            </p:graphicEl>
                                          </p:spTgt>
                                        </p:tgtEl>
                                      </p:cBhvr>
                                    </p:animEffect>
                                  </p:childTnLst>
                                </p:cTn>
                              </p:par>
                              <p:par>
                                <p:cTn id="53" presetID="10" presetClass="entr" presetSubtype="0" fill="hold" grpId="0" nodeType="withEffect">
                                  <p:stCondLst>
                                    <p:cond delay="0"/>
                                  </p:stCondLst>
                                  <p:childTnLst>
                                    <p:set>
                                      <p:cBhvr>
                                        <p:cTn id="54" dur="1" fill="hold">
                                          <p:stCondLst>
                                            <p:cond delay="0"/>
                                          </p:stCondLst>
                                        </p:cTn>
                                        <p:tgtEl>
                                          <p:spTgt spid="2">
                                            <p:graphicEl>
                                              <a:dgm id="{DEEF4B74-1BCC-4565-A97D-C733F6277A67}"/>
                                            </p:graphicEl>
                                          </p:spTgt>
                                        </p:tgtEl>
                                        <p:attrNameLst>
                                          <p:attrName>style.visibility</p:attrName>
                                        </p:attrNameLst>
                                      </p:cBhvr>
                                      <p:to>
                                        <p:strVal val="visible"/>
                                      </p:to>
                                    </p:set>
                                    <p:animEffect transition="in" filter="fade">
                                      <p:cBhvr>
                                        <p:cTn id="55" dur="500"/>
                                        <p:tgtEl>
                                          <p:spTgt spid="2">
                                            <p:graphicEl>
                                              <a:dgm id="{DEEF4B74-1BCC-4565-A97D-C733F6277A67}"/>
                                            </p:graphicEl>
                                          </p:spTgt>
                                        </p:tgtEl>
                                      </p:cBhvr>
                                    </p:animEffect>
                                  </p:childTnLst>
                                </p:cTn>
                              </p:par>
                            </p:childTnLst>
                          </p:cTn>
                        </p:par>
                      </p:childTnLst>
                    </p:cTn>
                  </p:par>
                  <p:par>
                    <p:cTn id="56" fill="hold">
                      <p:stCondLst>
                        <p:cond delay="indefinite"/>
                      </p:stCondLst>
                      <p:childTnLst>
                        <p:par>
                          <p:cTn id="57" fill="hold">
                            <p:stCondLst>
                              <p:cond delay="0"/>
                            </p:stCondLst>
                            <p:childTnLst>
                              <p:par>
                                <p:cTn id="58" presetID="10" presetClass="entr" presetSubtype="0" fill="hold" grpId="0" nodeType="clickEffect">
                                  <p:stCondLst>
                                    <p:cond delay="0"/>
                                  </p:stCondLst>
                                  <p:childTnLst>
                                    <p:set>
                                      <p:cBhvr>
                                        <p:cTn id="59" dur="1" fill="hold">
                                          <p:stCondLst>
                                            <p:cond delay="0"/>
                                          </p:stCondLst>
                                        </p:cTn>
                                        <p:tgtEl>
                                          <p:spTgt spid="2">
                                            <p:graphicEl>
                                              <a:dgm id="{F3697A74-2E62-4B6C-82EE-53F98D586CFF}"/>
                                            </p:graphicEl>
                                          </p:spTgt>
                                        </p:tgtEl>
                                        <p:attrNameLst>
                                          <p:attrName>style.visibility</p:attrName>
                                        </p:attrNameLst>
                                      </p:cBhvr>
                                      <p:to>
                                        <p:strVal val="visible"/>
                                      </p:to>
                                    </p:set>
                                    <p:animEffect transition="in" filter="fade">
                                      <p:cBhvr>
                                        <p:cTn id="60" dur="500"/>
                                        <p:tgtEl>
                                          <p:spTgt spid="2">
                                            <p:graphicEl>
                                              <a:dgm id="{F3697A74-2E62-4B6C-82EE-53F98D586CFF}"/>
                                            </p:graphicEl>
                                          </p:spTgt>
                                        </p:tgtEl>
                                      </p:cBhvr>
                                    </p:animEffect>
                                  </p:childTnLst>
                                </p:cTn>
                              </p:par>
                              <p:par>
                                <p:cTn id="61" presetID="10" presetClass="entr" presetSubtype="0" fill="hold" grpId="0" nodeType="withEffect">
                                  <p:stCondLst>
                                    <p:cond delay="0"/>
                                  </p:stCondLst>
                                  <p:childTnLst>
                                    <p:set>
                                      <p:cBhvr>
                                        <p:cTn id="62" dur="1" fill="hold">
                                          <p:stCondLst>
                                            <p:cond delay="0"/>
                                          </p:stCondLst>
                                        </p:cTn>
                                        <p:tgtEl>
                                          <p:spTgt spid="2">
                                            <p:graphicEl>
                                              <a:dgm id="{522B8C46-8BDB-4266-857E-C97C905D84D5}"/>
                                            </p:graphicEl>
                                          </p:spTgt>
                                        </p:tgtEl>
                                        <p:attrNameLst>
                                          <p:attrName>style.visibility</p:attrName>
                                        </p:attrNameLst>
                                      </p:cBhvr>
                                      <p:to>
                                        <p:strVal val="visible"/>
                                      </p:to>
                                    </p:set>
                                    <p:animEffect transition="in" filter="fade">
                                      <p:cBhvr>
                                        <p:cTn id="63" dur="500"/>
                                        <p:tgtEl>
                                          <p:spTgt spid="2">
                                            <p:graphicEl>
                                              <a:dgm id="{522B8C46-8BDB-4266-857E-C97C905D84D5}"/>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669073" y="353501"/>
            <a:ext cx="10928195" cy="646331"/>
          </a:xfrm>
          <a:prstGeom prst="rect">
            <a:avLst/>
          </a:prstGeom>
          <a:solidFill>
            <a:srgbClr val="002060"/>
          </a:solidFill>
        </p:spPr>
        <p:txBody>
          <a:bodyPr wrap="square" rtlCol="0">
            <a:spAutoFit/>
          </a:bodyPr>
          <a:lstStyle/>
          <a:p>
            <a:pPr algn="ctr"/>
            <a:r>
              <a:rPr lang="en-GB" sz="3600" b="1" dirty="0">
                <a:solidFill>
                  <a:schemeClr val="bg1"/>
                </a:solidFill>
              </a:rPr>
              <a:t>Why Teenagers?</a:t>
            </a:r>
          </a:p>
        </p:txBody>
      </p:sp>
      <p:graphicFrame>
        <p:nvGraphicFramePr>
          <p:cNvPr id="2" name="Diagram 1"/>
          <p:cNvGraphicFramePr/>
          <p:nvPr>
            <p:extLst>
              <p:ext uri="{D42A27DB-BD31-4B8C-83A1-F6EECF244321}">
                <p14:modId xmlns:p14="http://schemas.microsoft.com/office/powerpoint/2010/main" val="3441812874"/>
              </p:ext>
            </p:extLst>
          </p:nvPr>
        </p:nvGraphicFramePr>
        <p:xfrm>
          <a:off x="1678257" y="999832"/>
          <a:ext cx="9319941" cy="488939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17823286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95862311-31CC-44FA-96C2-C92F269ED697}"/>
                                            </p:graphicEl>
                                          </p:spTgt>
                                        </p:tgtEl>
                                        <p:attrNameLst>
                                          <p:attrName>style.visibility</p:attrName>
                                        </p:attrNameLst>
                                      </p:cBhvr>
                                      <p:to>
                                        <p:strVal val="visible"/>
                                      </p:to>
                                    </p:set>
                                    <p:animEffect transition="in" filter="fade">
                                      <p:cBhvr>
                                        <p:cTn id="7" dur="500"/>
                                        <p:tgtEl>
                                          <p:spTgt spid="2">
                                            <p:graphicEl>
                                              <a:dgm id="{95862311-31CC-44FA-96C2-C92F269ED697}"/>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8A8C5A5F-7417-4975-A06E-6D5E89CC38BA}"/>
                                            </p:graphicEl>
                                          </p:spTgt>
                                        </p:tgtEl>
                                        <p:attrNameLst>
                                          <p:attrName>style.visibility</p:attrName>
                                        </p:attrNameLst>
                                      </p:cBhvr>
                                      <p:to>
                                        <p:strVal val="visible"/>
                                      </p:to>
                                    </p:set>
                                    <p:animEffect transition="in" filter="fade">
                                      <p:cBhvr>
                                        <p:cTn id="12" dur="500"/>
                                        <p:tgtEl>
                                          <p:spTgt spid="2">
                                            <p:graphicEl>
                                              <a:dgm id="{8A8C5A5F-7417-4975-A06E-6D5E89CC38BA}"/>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
                                            <p:graphicEl>
                                              <a:dgm id="{6E72B48C-9942-4F0C-B413-8DE666748EE0}"/>
                                            </p:graphicEl>
                                          </p:spTgt>
                                        </p:tgtEl>
                                        <p:attrNameLst>
                                          <p:attrName>style.visibility</p:attrName>
                                        </p:attrNameLst>
                                      </p:cBhvr>
                                      <p:to>
                                        <p:strVal val="visible"/>
                                      </p:to>
                                    </p:set>
                                    <p:animEffect transition="in" filter="fade">
                                      <p:cBhvr>
                                        <p:cTn id="17" dur="500"/>
                                        <p:tgtEl>
                                          <p:spTgt spid="2">
                                            <p:graphicEl>
                                              <a:dgm id="{6E72B48C-9942-4F0C-B413-8DE666748EE0}"/>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2">
                                            <p:graphicEl>
                                              <a:dgm id="{504DB33F-44A9-4F40-AB26-F6F363514D68}"/>
                                            </p:graphicEl>
                                          </p:spTgt>
                                        </p:tgtEl>
                                        <p:attrNameLst>
                                          <p:attrName>style.visibility</p:attrName>
                                        </p:attrNameLst>
                                      </p:cBhvr>
                                      <p:to>
                                        <p:strVal val="visible"/>
                                      </p:to>
                                    </p:set>
                                    <p:animEffect transition="in" filter="fade">
                                      <p:cBhvr>
                                        <p:cTn id="22" dur="500"/>
                                        <p:tgtEl>
                                          <p:spTgt spid="2">
                                            <p:graphicEl>
                                              <a:dgm id="{504DB33F-44A9-4F40-AB26-F6F363514D68}"/>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2">
                                            <p:graphicEl>
                                              <a:dgm id="{298295A4-9A7B-49EB-ACB7-9F2CC375F048}"/>
                                            </p:graphicEl>
                                          </p:spTgt>
                                        </p:tgtEl>
                                        <p:attrNameLst>
                                          <p:attrName>style.visibility</p:attrName>
                                        </p:attrNameLst>
                                      </p:cBhvr>
                                      <p:to>
                                        <p:strVal val="visible"/>
                                      </p:to>
                                    </p:set>
                                    <p:animEffect transition="in" filter="fade">
                                      <p:cBhvr>
                                        <p:cTn id="27" dur="500"/>
                                        <p:tgtEl>
                                          <p:spTgt spid="2">
                                            <p:graphicEl>
                                              <a:dgm id="{298295A4-9A7B-49EB-ACB7-9F2CC375F048}"/>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847493" y="308897"/>
            <a:ext cx="10660565" cy="646331"/>
          </a:xfrm>
          <a:prstGeom prst="rect">
            <a:avLst/>
          </a:prstGeom>
          <a:solidFill>
            <a:srgbClr val="002060"/>
          </a:solidFill>
        </p:spPr>
        <p:txBody>
          <a:bodyPr wrap="square" rtlCol="0">
            <a:spAutoFit/>
          </a:bodyPr>
          <a:lstStyle/>
          <a:p>
            <a:pPr algn="ctr"/>
            <a:r>
              <a:rPr lang="en-GB" sz="3600" b="1" dirty="0">
                <a:solidFill>
                  <a:schemeClr val="bg1"/>
                </a:solidFill>
              </a:rPr>
              <a:t>Grooming Methods</a:t>
            </a:r>
          </a:p>
        </p:txBody>
      </p:sp>
      <p:graphicFrame>
        <p:nvGraphicFramePr>
          <p:cNvPr id="5" name="Diagram 4"/>
          <p:cNvGraphicFramePr/>
          <p:nvPr>
            <p:extLst>
              <p:ext uri="{D42A27DB-BD31-4B8C-83A1-F6EECF244321}">
                <p14:modId xmlns:p14="http://schemas.microsoft.com/office/powerpoint/2010/main" val="2578176462"/>
              </p:ext>
            </p:extLst>
          </p:nvPr>
        </p:nvGraphicFramePr>
        <p:xfrm>
          <a:off x="1305931" y="632062"/>
          <a:ext cx="9743688" cy="541866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93999915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graphicEl>
                                              <a:dgm id="{0F672F67-2A4C-4ACC-9214-9A9EBDD9F3E5}"/>
                                            </p:graphicEl>
                                          </p:spTgt>
                                        </p:tgtEl>
                                        <p:attrNameLst>
                                          <p:attrName>style.visibility</p:attrName>
                                        </p:attrNameLst>
                                      </p:cBhvr>
                                      <p:to>
                                        <p:strVal val="visible"/>
                                      </p:to>
                                    </p:set>
                                    <p:animEffect transition="in" filter="fade">
                                      <p:cBhvr>
                                        <p:cTn id="7" dur="500"/>
                                        <p:tgtEl>
                                          <p:spTgt spid="5">
                                            <p:graphicEl>
                                              <a:dgm id="{0F672F67-2A4C-4ACC-9214-9A9EBDD9F3E5}"/>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graphicEl>
                                              <a:dgm id="{46F6BB30-DC4F-48F3-BA2E-B19579FBEB14}"/>
                                            </p:graphicEl>
                                          </p:spTgt>
                                        </p:tgtEl>
                                        <p:attrNameLst>
                                          <p:attrName>style.visibility</p:attrName>
                                        </p:attrNameLst>
                                      </p:cBhvr>
                                      <p:to>
                                        <p:strVal val="visible"/>
                                      </p:to>
                                    </p:set>
                                    <p:animEffect transition="in" filter="fade">
                                      <p:cBhvr>
                                        <p:cTn id="12" dur="500"/>
                                        <p:tgtEl>
                                          <p:spTgt spid="5">
                                            <p:graphicEl>
                                              <a:dgm id="{46F6BB30-DC4F-48F3-BA2E-B19579FBEB14}"/>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5">
                                            <p:graphicEl>
                                              <a:dgm id="{80A1CD88-B7EF-4146-A8FD-B906FDD85544}"/>
                                            </p:graphicEl>
                                          </p:spTgt>
                                        </p:tgtEl>
                                        <p:attrNameLst>
                                          <p:attrName>style.visibility</p:attrName>
                                        </p:attrNameLst>
                                      </p:cBhvr>
                                      <p:to>
                                        <p:strVal val="visible"/>
                                      </p:to>
                                    </p:set>
                                    <p:animEffect transition="in" filter="fade">
                                      <p:cBhvr>
                                        <p:cTn id="15" dur="500"/>
                                        <p:tgtEl>
                                          <p:spTgt spid="5">
                                            <p:graphicEl>
                                              <a:dgm id="{80A1CD88-B7EF-4146-A8FD-B906FDD85544}"/>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5">
                                            <p:graphicEl>
                                              <a:dgm id="{2274D4B6-7A9A-478F-B31A-56D70F5765A0}"/>
                                            </p:graphicEl>
                                          </p:spTgt>
                                        </p:tgtEl>
                                        <p:attrNameLst>
                                          <p:attrName>style.visibility</p:attrName>
                                        </p:attrNameLst>
                                      </p:cBhvr>
                                      <p:to>
                                        <p:strVal val="visible"/>
                                      </p:to>
                                    </p:set>
                                    <p:animEffect transition="in" filter="fade">
                                      <p:cBhvr>
                                        <p:cTn id="20" dur="500"/>
                                        <p:tgtEl>
                                          <p:spTgt spid="5">
                                            <p:graphicEl>
                                              <a:dgm id="{2274D4B6-7A9A-478F-B31A-56D70F5765A0}"/>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5">
                                            <p:graphicEl>
                                              <a:dgm id="{7D002D99-5A59-4EBB-B793-C0D9F9499C4A}"/>
                                            </p:graphicEl>
                                          </p:spTgt>
                                        </p:tgtEl>
                                        <p:attrNameLst>
                                          <p:attrName>style.visibility</p:attrName>
                                        </p:attrNameLst>
                                      </p:cBhvr>
                                      <p:to>
                                        <p:strVal val="visible"/>
                                      </p:to>
                                    </p:set>
                                    <p:animEffect transition="in" filter="fade">
                                      <p:cBhvr>
                                        <p:cTn id="23" dur="500"/>
                                        <p:tgtEl>
                                          <p:spTgt spid="5">
                                            <p:graphicEl>
                                              <a:dgm id="{7D002D99-5A59-4EBB-B793-C0D9F9499C4A}"/>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5">
                                            <p:graphicEl>
                                              <a:dgm id="{CB8769B5-B0F9-4FA8-BBF7-0D1F09B79FF1}"/>
                                            </p:graphicEl>
                                          </p:spTgt>
                                        </p:tgtEl>
                                        <p:attrNameLst>
                                          <p:attrName>style.visibility</p:attrName>
                                        </p:attrNameLst>
                                      </p:cBhvr>
                                      <p:to>
                                        <p:strVal val="visible"/>
                                      </p:to>
                                    </p:set>
                                    <p:animEffect transition="in" filter="fade">
                                      <p:cBhvr>
                                        <p:cTn id="28" dur="500"/>
                                        <p:tgtEl>
                                          <p:spTgt spid="5">
                                            <p:graphicEl>
                                              <a:dgm id="{CB8769B5-B0F9-4FA8-BBF7-0D1F09B79FF1}"/>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5">
                                            <p:graphicEl>
                                              <a:dgm id="{602F41FD-8C5C-43E2-8F69-B46582EA5DEF}"/>
                                            </p:graphicEl>
                                          </p:spTgt>
                                        </p:tgtEl>
                                        <p:attrNameLst>
                                          <p:attrName>style.visibility</p:attrName>
                                        </p:attrNameLst>
                                      </p:cBhvr>
                                      <p:to>
                                        <p:strVal val="visible"/>
                                      </p:to>
                                    </p:set>
                                    <p:animEffect transition="in" filter="fade">
                                      <p:cBhvr>
                                        <p:cTn id="31" dur="500"/>
                                        <p:tgtEl>
                                          <p:spTgt spid="5">
                                            <p:graphicEl>
                                              <a:dgm id="{602F41FD-8C5C-43E2-8F69-B46582EA5DEF}"/>
                                            </p:graphicEl>
                                          </p:spTgt>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5">
                                            <p:graphicEl>
                                              <a:dgm id="{B4F1208A-F71F-4A7B-A7AA-D8A3CC954717}"/>
                                            </p:graphicEl>
                                          </p:spTgt>
                                        </p:tgtEl>
                                        <p:attrNameLst>
                                          <p:attrName>style.visibility</p:attrName>
                                        </p:attrNameLst>
                                      </p:cBhvr>
                                      <p:to>
                                        <p:strVal val="visible"/>
                                      </p:to>
                                    </p:set>
                                    <p:animEffect transition="in" filter="fade">
                                      <p:cBhvr>
                                        <p:cTn id="36" dur="500"/>
                                        <p:tgtEl>
                                          <p:spTgt spid="5">
                                            <p:graphicEl>
                                              <a:dgm id="{B4F1208A-F71F-4A7B-A7AA-D8A3CC954717}"/>
                                            </p:graphicEl>
                                          </p:spTgt>
                                        </p:tgtEl>
                                      </p:cBhvr>
                                    </p:animEffect>
                                  </p:childTnLst>
                                </p:cTn>
                              </p:par>
                              <p:par>
                                <p:cTn id="37" presetID="10" presetClass="entr" presetSubtype="0" fill="hold" grpId="0" nodeType="withEffect">
                                  <p:stCondLst>
                                    <p:cond delay="0"/>
                                  </p:stCondLst>
                                  <p:childTnLst>
                                    <p:set>
                                      <p:cBhvr>
                                        <p:cTn id="38" dur="1" fill="hold">
                                          <p:stCondLst>
                                            <p:cond delay="0"/>
                                          </p:stCondLst>
                                        </p:cTn>
                                        <p:tgtEl>
                                          <p:spTgt spid="5">
                                            <p:graphicEl>
                                              <a:dgm id="{040D23DA-3531-4CBB-BE73-216C91D2F975}"/>
                                            </p:graphicEl>
                                          </p:spTgt>
                                        </p:tgtEl>
                                        <p:attrNameLst>
                                          <p:attrName>style.visibility</p:attrName>
                                        </p:attrNameLst>
                                      </p:cBhvr>
                                      <p:to>
                                        <p:strVal val="visible"/>
                                      </p:to>
                                    </p:set>
                                    <p:animEffect transition="in" filter="fade">
                                      <p:cBhvr>
                                        <p:cTn id="39" dur="500"/>
                                        <p:tgtEl>
                                          <p:spTgt spid="5">
                                            <p:graphicEl>
                                              <a:dgm id="{040D23DA-3531-4CBB-BE73-216C91D2F975}"/>
                                            </p:graphicEl>
                                          </p:spTgt>
                                        </p:tgtEl>
                                      </p:cBhvr>
                                    </p:animEffect>
                                  </p:childTnLst>
                                </p:cTn>
                              </p:par>
                            </p:childTnLst>
                          </p:cTn>
                        </p:par>
                      </p:childTnLst>
                    </p:cTn>
                  </p:par>
                  <p:par>
                    <p:cTn id="40" fill="hold">
                      <p:stCondLst>
                        <p:cond delay="indefinite"/>
                      </p:stCondLst>
                      <p:childTnLst>
                        <p:par>
                          <p:cTn id="41" fill="hold">
                            <p:stCondLst>
                              <p:cond delay="0"/>
                            </p:stCondLst>
                            <p:childTnLst>
                              <p:par>
                                <p:cTn id="42" presetID="10" presetClass="entr" presetSubtype="0" fill="hold" grpId="0" nodeType="clickEffect">
                                  <p:stCondLst>
                                    <p:cond delay="0"/>
                                  </p:stCondLst>
                                  <p:childTnLst>
                                    <p:set>
                                      <p:cBhvr>
                                        <p:cTn id="43" dur="1" fill="hold">
                                          <p:stCondLst>
                                            <p:cond delay="0"/>
                                          </p:stCondLst>
                                        </p:cTn>
                                        <p:tgtEl>
                                          <p:spTgt spid="5">
                                            <p:graphicEl>
                                              <a:dgm id="{DEA7F57F-708C-4D16-A340-BDF3BA133C7B}"/>
                                            </p:graphicEl>
                                          </p:spTgt>
                                        </p:tgtEl>
                                        <p:attrNameLst>
                                          <p:attrName>style.visibility</p:attrName>
                                        </p:attrNameLst>
                                      </p:cBhvr>
                                      <p:to>
                                        <p:strVal val="visible"/>
                                      </p:to>
                                    </p:set>
                                    <p:animEffect transition="in" filter="fade">
                                      <p:cBhvr>
                                        <p:cTn id="44" dur="500"/>
                                        <p:tgtEl>
                                          <p:spTgt spid="5">
                                            <p:graphicEl>
                                              <a:dgm id="{DEA7F57F-708C-4D16-A340-BDF3BA133C7B}"/>
                                            </p:graphicEl>
                                          </p:spTgt>
                                        </p:tgtEl>
                                      </p:cBhvr>
                                    </p:animEffect>
                                  </p:childTnLst>
                                </p:cTn>
                              </p:par>
                              <p:par>
                                <p:cTn id="45" presetID="10" presetClass="entr" presetSubtype="0" fill="hold" grpId="0" nodeType="withEffect">
                                  <p:stCondLst>
                                    <p:cond delay="0"/>
                                  </p:stCondLst>
                                  <p:childTnLst>
                                    <p:set>
                                      <p:cBhvr>
                                        <p:cTn id="46" dur="1" fill="hold">
                                          <p:stCondLst>
                                            <p:cond delay="0"/>
                                          </p:stCondLst>
                                        </p:cTn>
                                        <p:tgtEl>
                                          <p:spTgt spid="5">
                                            <p:graphicEl>
                                              <a:dgm id="{2E096490-97D5-41D5-92E9-B38C2E20FA66}"/>
                                            </p:graphicEl>
                                          </p:spTgt>
                                        </p:tgtEl>
                                        <p:attrNameLst>
                                          <p:attrName>style.visibility</p:attrName>
                                        </p:attrNameLst>
                                      </p:cBhvr>
                                      <p:to>
                                        <p:strVal val="visible"/>
                                      </p:to>
                                    </p:set>
                                    <p:animEffect transition="in" filter="fade">
                                      <p:cBhvr>
                                        <p:cTn id="47" dur="500"/>
                                        <p:tgtEl>
                                          <p:spTgt spid="5">
                                            <p:graphicEl>
                                              <a:dgm id="{2E096490-97D5-41D5-92E9-B38C2E20FA66}"/>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one"/>
        </p:bldSub>
      </p:bldGraphic>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838200" y="171225"/>
            <a:ext cx="10515600" cy="638485"/>
          </a:xfrm>
          <a:solidFill>
            <a:srgbClr val="002060"/>
          </a:solidFill>
        </p:spPr>
        <p:txBody>
          <a:bodyPr>
            <a:normAutofit/>
          </a:bodyPr>
          <a:lstStyle/>
          <a:p>
            <a:pPr algn="ctr"/>
            <a:r>
              <a:rPr lang="en-GB" sz="3600" b="1" dirty="0">
                <a:solidFill>
                  <a:schemeClr val="bg1"/>
                </a:solidFill>
                <a:latin typeface="+mn-lt"/>
              </a:rPr>
              <a:t>The “Facebook Killer”</a:t>
            </a:r>
          </a:p>
        </p:txBody>
      </p:sp>
      <p:graphicFrame>
        <p:nvGraphicFramePr>
          <p:cNvPr id="6" name="Diagram 5"/>
          <p:cNvGraphicFramePr/>
          <p:nvPr>
            <p:extLst>
              <p:ext uri="{D42A27DB-BD31-4B8C-83A1-F6EECF244321}">
                <p14:modId xmlns:p14="http://schemas.microsoft.com/office/powerpoint/2010/main" val="898001037"/>
              </p:ext>
            </p:extLst>
          </p:nvPr>
        </p:nvGraphicFramePr>
        <p:xfrm>
          <a:off x="2879493" y="1003610"/>
          <a:ext cx="6777463" cy="519916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24278053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graphicEl>
                                              <a:dgm id="{324A08AF-4852-42BC-A2A1-490D206B23CA}"/>
                                            </p:graphicEl>
                                          </p:spTgt>
                                        </p:tgtEl>
                                        <p:attrNameLst>
                                          <p:attrName>style.visibility</p:attrName>
                                        </p:attrNameLst>
                                      </p:cBhvr>
                                      <p:to>
                                        <p:strVal val="visible"/>
                                      </p:to>
                                    </p:set>
                                    <p:animEffect transition="in" filter="fade">
                                      <p:cBhvr>
                                        <p:cTn id="7" dur="500"/>
                                        <p:tgtEl>
                                          <p:spTgt spid="6">
                                            <p:graphicEl>
                                              <a:dgm id="{324A08AF-4852-42BC-A2A1-490D206B23CA}"/>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graphicEl>
                                              <a:dgm id="{F31790C2-0FCF-44D9-96D7-B398359B7574}"/>
                                            </p:graphicEl>
                                          </p:spTgt>
                                        </p:tgtEl>
                                        <p:attrNameLst>
                                          <p:attrName>style.visibility</p:attrName>
                                        </p:attrNameLst>
                                      </p:cBhvr>
                                      <p:to>
                                        <p:strVal val="visible"/>
                                      </p:to>
                                    </p:set>
                                    <p:animEffect transition="in" filter="fade">
                                      <p:cBhvr>
                                        <p:cTn id="12" dur="500"/>
                                        <p:tgtEl>
                                          <p:spTgt spid="6">
                                            <p:graphicEl>
                                              <a:dgm id="{F31790C2-0FCF-44D9-96D7-B398359B7574}"/>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6">
                                            <p:graphicEl>
                                              <a:dgm id="{61DCD271-2BF5-4F62-A9F2-97E90A91A31E}"/>
                                            </p:graphicEl>
                                          </p:spTgt>
                                        </p:tgtEl>
                                        <p:attrNameLst>
                                          <p:attrName>style.visibility</p:attrName>
                                        </p:attrNameLst>
                                      </p:cBhvr>
                                      <p:to>
                                        <p:strVal val="visible"/>
                                      </p:to>
                                    </p:set>
                                    <p:animEffect transition="in" filter="fade">
                                      <p:cBhvr>
                                        <p:cTn id="15" dur="500"/>
                                        <p:tgtEl>
                                          <p:spTgt spid="6">
                                            <p:graphicEl>
                                              <a:dgm id="{61DCD271-2BF5-4F62-A9F2-97E90A91A31E}"/>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6">
                                            <p:graphicEl>
                                              <a:dgm id="{FBCB40A0-D972-432B-80D9-FEB28A2B31A0}"/>
                                            </p:graphicEl>
                                          </p:spTgt>
                                        </p:tgtEl>
                                        <p:attrNameLst>
                                          <p:attrName>style.visibility</p:attrName>
                                        </p:attrNameLst>
                                      </p:cBhvr>
                                      <p:to>
                                        <p:strVal val="visible"/>
                                      </p:to>
                                    </p:set>
                                    <p:animEffect transition="in" filter="fade">
                                      <p:cBhvr>
                                        <p:cTn id="20" dur="500"/>
                                        <p:tgtEl>
                                          <p:spTgt spid="6">
                                            <p:graphicEl>
                                              <a:dgm id="{FBCB40A0-D972-432B-80D9-FEB28A2B31A0}"/>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6">
                                            <p:graphicEl>
                                              <a:dgm id="{42FD4736-F040-4B13-A256-21E207556295}"/>
                                            </p:graphicEl>
                                          </p:spTgt>
                                        </p:tgtEl>
                                        <p:attrNameLst>
                                          <p:attrName>style.visibility</p:attrName>
                                        </p:attrNameLst>
                                      </p:cBhvr>
                                      <p:to>
                                        <p:strVal val="visible"/>
                                      </p:to>
                                    </p:set>
                                    <p:animEffect transition="in" filter="fade">
                                      <p:cBhvr>
                                        <p:cTn id="23" dur="500"/>
                                        <p:tgtEl>
                                          <p:spTgt spid="6">
                                            <p:graphicEl>
                                              <a:dgm id="{42FD4736-F040-4B13-A256-21E207556295}"/>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6" grpId="0">
        <p:bldSub>
          <a:bldDgm bld="one"/>
        </p:bldSub>
      </p:bldGraphic>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1360449" y="308897"/>
            <a:ext cx="9924585" cy="646331"/>
          </a:xfrm>
          <a:prstGeom prst="rect">
            <a:avLst/>
          </a:prstGeom>
          <a:solidFill>
            <a:srgbClr val="002060"/>
          </a:solidFill>
        </p:spPr>
        <p:txBody>
          <a:bodyPr wrap="square" rtlCol="0">
            <a:spAutoFit/>
          </a:bodyPr>
          <a:lstStyle/>
          <a:p>
            <a:pPr algn="ctr"/>
            <a:r>
              <a:rPr lang="en-GB" sz="3600" b="1" dirty="0">
                <a:solidFill>
                  <a:schemeClr val="bg1"/>
                </a:solidFill>
              </a:rPr>
              <a:t>Process of Controlling</a:t>
            </a:r>
          </a:p>
        </p:txBody>
      </p:sp>
      <p:graphicFrame>
        <p:nvGraphicFramePr>
          <p:cNvPr id="2" name="Diagram 1"/>
          <p:cNvGraphicFramePr/>
          <p:nvPr>
            <p:extLst>
              <p:ext uri="{D42A27DB-BD31-4B8C-83A1-F6EECF244321}">
                <p14:modId xmlns:p14="http://schemas.microsoft.com/office/powerpoint/2010/main" val="1580764023"/>
              </p:ext>
            </p:extLst>
          </p:nvPr>
        </p:nvGraphicFramePr>
        <p:xfrm>
          <a:off x="1519044" y="1023328"/>
          <a:ext cx="9253034" cy="478160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66573685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EA24F053-B899-4A09-B8A9-021DB56D79C3}"/>
                                            </p:graphicEl>
                                          </p:spTgt>
                                        </p:tgtEl>
                                        <p:attrNameLst>
                                          <p:attrName>style.visibility</p:attrName>
                                        </p:attrNameLst>
                                      </p:cBhvr>
                                      <p:to>
                                        <p:strVal val="visible"/>
                                      </p:to>
                                    </p:set>
                                    <p:animEffect transition="in" filter="fade">
                                      <p:cBhvr>
                                        <p:cTn id="7" dur="500"/>
                                        <p:tgtEl>
                                          <p:spTgt spid="2">
                                            <p:graphicEl>
                                              <a:dgm id="{EA24F053-B899-4A09-B8A9-021DB56D79C3}"/>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CB6E9BCC-42F4-4335-A1F7-F8618AF3D332}"/>
                                            </p:graphicEl>
                                          </p:spTgt>
                                        </p:tgtEl>
                                        <p:attrNameLst>
                                          <p:attrName>style.visibility</p:attrName>
                                        </p:attrNameLst>
                                      </p:cBhvr>
                                      <p:to>
                                        <p:strVal val="visible"/>
                                      </p:to>
                                    </p:set>
                                    <p:animEffect transition="in" filter="fade">
                                      <p:cBhvr>
                                        <p:cTn id="12" dur="500"/>
                                        <p:tgtEl>
                                          <p:spTgt spid="2">
                                            <p:graphicEl>
                                              <a:dgm id="{CB6E9BCC-42F4-4335-A1F7-F8618AF3D332}"/>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
                                            <p:graphicEl>
                                              <a:dgm id="{BDDA2D08-2F94-40D5-AF1B-647A66400DC1}"/>
                                            </p:graphicEl>
                                          </p:spTgt>
                                        </p:tgtEl>
                                        <p:attrNameLst>
                                          <p:attrName>style.visibility</p:attrName>
                                        </p:attrNameLst>
                                      </p:cBhvr>
                                      <p:to>
                                        <p:strVal val="visible"/>
                                      </p:to>
                                    </p:set>
                                    <p:animEffect transition="in" filter="fade">
                                      <p:cBhvr>
                                        <p:cTn id="17" dur="500"/>
                                        <p:tgtEl>
                                          <p:spTgt spid="2">
                                            <p:graphicEl>
                                              <a:dgm id="{BDDA2D08-2F94-40D5-AF1B-647A66400DC1}"/>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2">
                                            <p:graphicEl>
                                              <a:dgm id="{6858BCA4-A441-4FF5-802B-E53288398336}"/>
                                            </p:graphicEl>
                                          </p:spTgt>
                                        </p:tgtEl>
                                        <p:attrNameLst>
                                          <p:attrName>style.visibility</p:attrName>
                                        </p:attrNameLst>
                                      </p:cBhvr>
                                      <p:to>
                                        <p:strVal val="visible"/>
                                      </p:to>
                                    </p:set>
                                    <p:animEffect transition="in" filter="fade">
                                      <p:cBhvr>
                                        <p:cTn id="22" dur="500"/>
                                        <p:tgtEl>
                                          <p:spTgt spid="2">
                                            <p:graphicEl>
                                              <a:dgm id="{6858BCA4-A441-4FF5-802B-E53288398336}"/>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2">
                                            <p:graphicEl>
                                              <a:dgm id="{915D2E4A-C529-479F-BB5D-55AD119DC9DB}"/>
                                            </p:graphicEl>
                                          </p:spTgt>
                                        </p:tgtEl>
                                        <p:attrNameLst>
                                          <p:attrName>style.visibility</p:attrName>
                                        </p:attrNameLst>
                                      </p:cBhvr>
                                      <p:to>
                                        <p:strVal val="visible"/>
                                      </p:to>
                                    </p:set>
                                    <p:animEffect transition="in" filter="fade">
                                      <p:cBhvr>
                                        <p:cTn id="27" dur="500"/>
                                        <p:tgtEl>
                                          <p:spTgt spid="2">
                                            <p:graphicEl>
                                              <a:dgm id="{915D2E4A-C529-479F-BB5D-55AD119DC9DB}"/>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Groomed Through Gaming">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0" y="0"/>
            <a:ext cx="12192000" cy="6858000"/>
          </a:xfrm>
          <a:prstGeom prst="rect">
            <a:avLst/>
          </a:prstGeom>
        </p:spPr>
      </p:pic>
    </p:spTree>
    <p:extLst>
      <p:ext uri="{BB962C8B-B14F-4D97-AF65-F5344CB8AC3E}">
        <p14:creationId xmlns:p14="http://schemas.microsoft.com/office/powerpoint/2010/main" val="33871858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restart="whenNotActive" fill="hold" evtFilter="cancelBubble" nodeType="interactiveSeq">
                <p:stCondLst>
                  <p:cond evt="onClick" delay="0">
                    <p:tgtEl>
                      <p:spTgt spid="2"/>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2"/>
                                        </p:tgtEl>
                                      </p:cBhvr>
                                    </p:cmd>
                                  </p:childTnLst>
                                </p:cTn>
                              </p:par>
                            </p:childTnLst>
                          </p:cTn>
                        </p:par>
                      </p:childTnLst>
                    </p:cTn>
                  </p:par>
                </p:childTnLst>
              </p:cTn>
              <p:nextCondLst>
                <p:cond evt="onClick" delay="0">
                  <p:tgtEl>
                    <p:spTgt spid="2"/>
                  </p:tgtEl>
                </p:cond>
              </p:nextCondLst>
            </p:seq>
            <p:video>
              <p:cMediaNode vol="80000">
                <p:cTn id="7" fill="hold" display="0">
                  <p:stCondLst>
                    <p:cond delay="indefinite"/>
                  </p:stCondLst>
                </p:cTn>
                <p:tgtEl>
                  <p:spTgt spid="2"/>
                </p:tgtEl>
              </p:cMediaNode>
            </p:video>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3"/>
          <p:cNvSpPr txBox="1">
            <a:spLocks noChangeArrowheads="1"/>
          </p:cNvSpPr>
          <p:nvPr/>
        </p:nvSpPr>
        <p:spPr>
          <a:xfrm>
            <a:off x="1350144" y="5601419"/>
            <a:ext cx="9351034" cy="618506"/>
          </a:xfrm>
          <a:prstGeom prst="rect">
            <a:avLst/>
          </a:prstGeom>
          <a:solidFill>
            <a:schemeClr val="accent2">
              <a:lumMod val="20000"/>
              <a:lumOff val="80000"/>
            </a:schemeClr>
          </a:solidFill>
          <a:ln>
            <a:solidFill>
              <a:schemeClr val="tx1"/>
            </a:solidFill>
          </a:ln>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lnSpc>
                <a:spcPct val="145000"/>
              </a:lnSpc>
              <a:spcBef>
                <a:spcPct val="0"/>
              </a:spcBef>
              <a:buFontTx/>
              <a:buNone/>
              <a:defRPr/>
            </a:pPr>
            <a:r>
              <a:rPr lang="en-GB" altLang="en-US" sz="2200" dirty="0"/>
              <a:t>Consider the use of disruption tactics such as </a:t>
            </a:r>
            <a:r>
              <a:rPr lang="en-GB" altLang="en-US" sz="2200" i="1" u="sng" dirty="0"/>
              <a:t>Child Abduction Warning Notices</a:t>
            </a:r>
            <a:endParaRPr lang="en-US" altLang="en-US" sz="2200" i="1" u="sng" dirty="0"/>
          </a:p>
        </p:txBody>
      </p:sp>
      <p:sp>
        <p:nvSpPr>
          <p:cNvPr id="3" name="TextBox 2"/>
          <p:cNvSpPr txBox="1"/>
          <p:nvPr/>
        </p:nvSpPr>
        <p:spPr>
          <a:xfrm>
            <a:off x="492369" y="308897"/>
            <a:ext cx="11066585" cy="646331"/>
          </a:xfrm>
          <a:prstGeom prst="rect">
            <a:avLst/>
          </a:prstGeom>
          <a:solidFill>
            <a:srgbClr val="002060"/>
          </a:solidFill>
        </p:spPr>
        <p:txBody>
          <a:bodyPr wrap="square" rtlCol="0">
            <a:spAutoFit/>
          </a:bodyPr>
          <a:lstStyle/>
          <a:p>
            <a:pPr algn="ctr"/>
            <a:r>
              <a:rPr lang="en-GB" sz="3600" b="1" dirty="0">
                <a:solidFill>
                  <a:schemeClr val="bg1"/>
                </a:solidFill>
              </a:rPr>
              <a:t>Positive Action</a:t>
            </a:r>
          </a:p>
        </p:txBody>
      </p:sp>
      <p:graphicFrame>
        <p:nvGraphicFramePr>
          <p:cNvPr id="6" name="Diagram 5"/>
          <p:cNvGraphicFramePr/>
          <p:nvPr>
            <p:extLst>
              <p:ext uri="{D42A27DB-BD31-4B8C-83A1-F6EECF244321}">
                <p14:modId xmlns:p14="http://schemas.microsoft.com/office/powerpoint/2010/main" val="1633368078"/>
              </p:ext>
            </p:extLst>
          </p:nvPr>
        </p:nvGraphicFramePr>
        <p:xfrm>
          <a:off x="820616" y="955227"/>
          <a:ext cx="10503876" cy="44373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93011846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graphicEl>
                                              <a:dgm id="{5C596118-3C9B-42BB-B7AD-2D0AC6883DFD}"/>
                                            </p:graphicEl>
                                          </p:spTgt>
                                        </p:tgtEl>
                                        <p:attrNameLst>
                                          <p:attrName>style.visibility</p:attrName>
                                        </p:attrNameLst>
                                      </p:cBhvr>
                                      <p:to>
                                        <p:strVal val="visible"/>
                                      </p:to>
                                    </p:set>
                                    <p:animEffect transition="in" filter="fade">
                                      <p:cBhvr>
                                        <p:cTn id="7" dur="500"/>
                                        <p:tgtEl>
                                          <p:spTgt spid="6">
                                            <p:graphicEl>
                                              <a:dgm id="{5C596118-3C9B-42BB-B7AD-2D0AC6883DFD}"/>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graphicEl>
                                              <a:dgm id="{AE718DBD-C9ED-4ACD-A3A4-86FB94F1925F}"/>
                                            </p:graphicEl>
                                          </p:spTgt>
                                        </p:tgtEl>
                                        <p:attrNameLst>
                                          <p:attrName>style.visibility</p:attrName>
                                        </p:attrNameLst>
                                      </p:cBhvr>
                                      <p:to>
                                        <p:strVal val="visible"/>
                                      </p:to>
                                    </p:set>
                                    <p:animEffect transition="in" filter="fade">
                                      <p:cBhvr>
                                        <p:cTn id="12" dur="500"/>
                                        <p:tgtEl>
                                          <p:spTgt spid="6">
                                            <p:graphicEl>
                                              <a:dgm id="{AE718DBD-C9ED-4ACD-A3A4-86FB94F1925F}"/>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6">
                                            <p:graphicEl>
                                              <a:dgm id="{3D15FBA3-C155-4873-AF97-5968C631B5B1}"/>
                                            </p:graphicEl>
                                          </p:spTgt>
                                        </p:tgtEl>
                                        <p:attrNameLst>
                                          <p:attrName>style.visibility</p:attrName>
                                        </p:attrNameLst>
                                      </p:cBhvr>
                                      <p:to>
                                        <p:strVal val="visible"/>
                                      </p:to>
                                    </p:set>
                                    <p:animEffect transition="in" filter="fade">
                                      <p:cBhvr>
                                        <p:cTn id="15" dur="500"/>
                                        <p:tgtEl>
                                          <p:spTgt spid="6">
                                            <p:graphicEl>
                                              <a:dgm id="{3D15FBA3-C155-4873-AF97-5968C631B5B1}"/>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6">
                                            <p:graphicEl>
                                              <a:dgm id="{9AAFC0E8-5C01-4C41-883E-B14E77545FB9}"/>
                                            </p:graphicEl>
                                          </p:spTgt>
                                        </p:tgtEl>
                                        <p:attrNameLst>
                                          <p:attrName>style.visibility</p:attrName>
                                        </p:attrNameLst>
                                      </p:cBhvr>
                                      <p:to>
                                        <p:strVal val="visible"/>
                                      </p:to>
                                    </p:set>
                                    <p:animEffect transition="in" filter="fade">
                                      <p:cBhvr>
                                        <p:cTn id="20" dur="500"/>
                                        <p:tgtEl>
                                          <p:spTgt spid="6">
                                            <p:graphicEl>
                                              <a:dgm id="{9AAFC0E8-5C01-4C41-883E-B14E77545FB9}"/>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6">
                                            <p:graphicEl>
                                              <a:dgm id="{0BDE15BC-8AAD-4897-A9D8-BD71D86A3C5B}"/>
                                            </p:graphicEl>
                                          </p:spTgt>
                                        </p:tgtEl>
                                        <p:attrNameLst>
                                          <p:attrName>style.visibility</p:attrName>
                                        </p:attrNameLst>
                                      </p:cBhvr>
                                      <p:to>
                                        <p:strVal val="visible"/>
                                      </p:to>
                                    </p:set>
                                    <p:animEffect transition="in" filter="fade">
                                      <p:cBhvr>
                                        <p:cTn id="23" dur="500"/>
                                        <p:tgtEl>
                                          <p:spTgt spid="6">
                                            <p:graphicEl>
                                              <a:dgm id="{0BDE15BC-8AAD-4897-A9D8-BD71D86A3C5B}"/>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6">
                                            <p:graphicEl>
                                              <a:dgm id="{847EEF31-F8A1-478C-8DD0-30F9B306B933}"/>
                                            </p:graphicEl>
                                          </p:spTgt>
                                        </p:tgtEl>
                                        <p:attrNameLst>
                                          <p:attrName>style.visibility</p:attrName>
                                        </p:attrNameLst>
                                      </p:cBhvr>
                                      <p:to>
                                        <p:strVal val="visible"/>
                                      </p:to>
                                    </p:set>
                                    <p:animEffect transition="in" filter="fade">
                                      <p:cBhvr>
                                        <p:cTn id="28" dur="500"/>
                                        <p:tgtEl>
                                          <p:spTgt spid="6">
                                            <p:graphicEl>
                                              <a:dgm id="{847EEF31-F8A1-478C-8DD0-30F9B306B933}"/>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6">
                                            <p:graphicEl>
                                              <a:dgm id="{42A82C20-DFF3-43DB-A25E-08BD3F578696}"/>
                                            </p:graphicEl>
                                          </p:spTgt>
                                        </p:tgtEl>
                                        <p:attrNameLst>
                                          <p:attrName>style.visibility</p:attrName>
                                        </p:attrNameLst>
                                      </p:cBhvr>
                                      <p:to>
                                        <p:strVal val="visible"/>
                                      </p:to>
                                    </p:set>
                                    <p:animEffect transition="in" filter="fade">
                                      <p:cBhvr>
                                        <p:cTn id="31" dur="500"/>
                                        <p:tgtEl>
                                          <p:spTgt spid="6">
                                            <p:graphicEl>
                                              <a:dgm id="{42A82C20-DFF3-43DB-A25E-08BD3F578696}"/>
                                            </p:graphicEl>
                                          </p:spTgt>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6">
                                            <p:graphicEl>
                                              <a:dgm id="{56332B0B-ED93-4D3C-813A-E5A9E2CE606C}"/>
                                            </p:graphicEl>
                                          </p:spTgt>
                                        </p:tgtEl>
                                        <p:attrNameLst>
                                          <p:attrName>style.visibility</p:attrName>
                                        </p:attrNameLst>
                                      </p:cBhvr>
                                      <p:to>
                                        <p:strVal val="visible"/>
                                      </p:to>
                                    </p:set>
                                    <p:animEffect transition="in" filter="fade">
                                      <p:cBhvr>
                                        <p:cTn id="36" dur="500"/>
                                        <p:tgtEl>
                                          <p:spTgt spid="6">
                                            <p:graphicEl>
                                              <a:dgm id="{56332B0B-ED93-4D3C-813A-E5A9E2CE606C}"/>
                                            </p:graphicEl>
                                          </p:spTgt>
                                        </p:tgtEl>
                                      </p:cBhvr>
                                    </p:animEffect>
                                  </p:childTnLst>
                                </p:cTn>
                              </p:par>
                              <p:par>
                                <p:cTn id="37" presetID="10" presetClass="entr" presetSubtype="0" fill="hold" grpId="0" nodeType="withEffect">
                                  <p:stCondLst>
                                    <p:cond delay="0"/>
                                  </p:stCondLst>
                                  <p:childTnLst>
                                    <p:set>
                                      <p:cBhvr>
                                        <p:cTn id="38" dur="1" fill="hold">
                                          <p:stCondLst>
                                            <p:cond delay="0"/>
                                          </p:stCondLst>
                                        </p:cTn>
                                        <p:tgtEl>
                                          <p:spTgt spid="6">
                                            <p:graphicEl>
                                              <a:dgm id="{0C347B3E-4B1B-458B-BF29-66D559902BE8}"/>
                                            </p:graphicEl>
                                          </p:spTgt>
                                        </p:tgtEl>
                                        <p:attrNameLst>
                                          <p:attrName>style.visibility</p:attrName>
                                        </p:attrNameLst>
                                      </p:cBhvr>
                                      <p:to>
                                        <p:strVal val="visible"/>
                                      </p:to>
                                    </p:set>
                                    <p:animEffect transition="in" filter="fade">
                                      <p:cBhvr>
                                        <p:cTn id="39" dur="500"/>
                                        <p:tgtEl>
                                          <p:spTgt spid="6">
                                            <p:graphicEl>
                                              <a:dgm id="{0C347B3E-4B1B-458B-BF29-66D559902BE8}"/>
                                            </p:graphicEl>
                                          </p:spTgt>
                                        </p:tgtEl>
                                      </p:cBhvr>
                                    </p:animEffect>
                                  </p:childTnLst>
                                </p:cTn>
                              </p:par>
                            </p:childTnLst>
                          </p:cTn>
                        </p:par>
                      </p:childTnLst>
                    </p:cTn>
                  </p:par>
                  <p:par>
                    <p:cTn id="40" fill="hold">
                      <p:stCondLst>
                        <p:cond delay="indefinite"/>
                      </p:stCondLst>
                      <p:childTnLst>
                        <p:par>
                          <p:cTn id="41" fill="hold">
                            <p:stCondLst>
                              <p:cond delay="0"/>
                            </p:stCondLst>
                            <p:childTnLst>
                              <p:par>
                                <p:cTn id="42" presetID="10" presetClass="entr" presetSubtype="0" fill="hold" grpId="0" nodeType="clickEffect">
                                  <p:stCondLst>
                                    <p:cond delay="0"/>
                                  </p:stCondLst>
                                  <p:childTnLst>
                                    <p:set>
                                      <p:cBhvr>
                                        <p:cTn id="43" dur="1" fill="hold">
                                          <p:stCondLst>
                                            <p:cond delay="0"/>
                                          </p:stCondLst>
                                        </p:cTn>
                                        <p:tgtEl>
                                          <p:spTgt spid="6">
                                            <p:graphicEl>
                                              <a:dgm id="{91C01709-E949-4B05-8630-19A0E7A067D7}"/>
                                            </p:graphicEl>
                                          </p:spTgt>
                                        </p:tgtEl>
                                        <p:attrNameLst>
                                          <p:attrName>style.visibility</p:attrName>
                                        </p:attrNameLst>
                                      </p:cBhvr>
                                      <p:to>
                                        <p:strVal val="visible"/>
                                      </p:to>
                                    </p:set>
                                    <p:animEffect transition="in" filter="fade">
                                      <p:cBhvr>
                                        <p:cTn id="44" dur="500"/>
                                        <p:tgtEl>
                                          <p:spTgt spid="6">
                                            <p:graphicEl>
                                              <a:dgm id="{91C01709-E949-4B05-8630-19A0E7A067D7}"/>
                                            </p:graphicEl>
                                          </p:spTgt>
                                        </p:tgtEl>
                                      </p:cBhvr>
                                    </p:animEffect>
                                  </p:childTnLst>
                                </p:cTn>
                              </p:par>
                              <p:par>
                                <p:cTn id="45" presetID="10" presetClass="entr" presetSubtype="0" fill="hold" grpId="0" nodeType="withEffect">
                                  <p:stCondLst>
                                    <p:cond delay="0"/>
                                  </p:stCondLst>
                                  <p:childTnLst>
                                    <p:set>
                                      <p:cBhvr>
                                        <p:cTn id="46" dur="1" fill="hold">
                                          <p:stCondLst>
                                            <p:cond delay="0"/>
                                          </p:stCondLst>
                                        </p:cTn>
                                        <p:tgtEl>
                                          <p:spTgt spid="6">
                                            <p:graphicEl>
                                              <a:dgm id="{BDB7F10A-B41A-4AF7-8153-839FAB31BC81}"/>
                                            </p:graphicEl>
                                          </p:spTgt>
                                        </p:tgtEl>
                                        <p:attrNameLst>
                                          <p:attrName>style.visibility</p:attrName>
                                        </p:attrNameLst>
                                      </p:cBhvr>
                                      <p:to>
                                        <p:strVal val="visible"/>
                                      </p:to>
                                    </p:set>
                                    <p:animEffect transition="in" filter="fade">
                                      <p:cBhvr>
                                        <p:cTn id="47" dur="500"/>
                                        <p:tgtEl>
                                          <p:spTgt spid="6">
                                            <p:graphicEl>
                                              <a:dgm id="{BDB7F10A-B41A-4AF7-8153-839FAB31BC81}"/>
                                            </p:graphic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grpId="0" nodeType="clickEffect">
                                  <p:stCondLst>
                                    <p:cond delay="0"/>
                                  </p:stCondLst>
                                  <p:childTnLst>
                                    <p:set>
                                      <p:cBhvr>
                                        <p:cTn id="51" dur="1" fill="hold">
                                          <p:stCondLst>
                                            <p:cond delay="0"/>
                                          </p:stCondLst>
                                        </p:cTn>
                                        <p:tgtEl>
                                          <p:spTgt spid="6">
                                            <p:graphicEl>
                                              <a:dgm id="{2764C686-B392-4A4C-BE90-64AB852C4F4B}"/>
                                            </p:graphicEl>
                                          </p:spTgt>
                                        </p:tgtEl>
                                        <p:attrNameLst>
                                          <p:attrName>style.visibility</p:attrName>
                                        </p:attrNameLst>
                                      </p:cBhvr>
                                      <p:to>
                                        <p:strVal val="visible"/>
                                      </p:to>
                                    </p:set>
                                    <p:animEffect transition="in" filter="fade">
                                      <p:cBhvr>
                                        <p:cTn id="52" dur="500"/>
                                        <p:tgtEl>
                                          <p:spTgt spid="6">
                                            <p:graphicEl>
                                              <a:dgm id="{2764C686-B392-4A4C-BE90-64AB852C4F4B}"/>
                                            </p:graphicEl>
                                          </p:spTgt>
                                        </p:tgtEl>
                                      </p:cBhvr>
                                    </p:animEffect>
                                  </p:childTnLst>
                                </p:cTn>
                              </p:par>
                              <p:par>
                                <p:cTn id="53" presetID="10" presetClass="entr" presetSubtype="0" fill="hold" grpId="0" nodeType="withEffect">
                                  <p:stCondLst>
                                    <p:cond delay="0"/>
                                  </p:stCondLst>
                                  <p:childTnLst>
                                    <p:set>
                                      <p:cBhvr>
                                        <p:cTn id="54" dur="1" fill="hold">
                                          <p:stCondLst>
                                            <p:cond delay="0"/>
                                          </p:stCondLst>
                                        </p:cTn>
                                        <p:tgtEl>
                                          <p:spTgt spid="6">
                                            <p:graphicEl>
                                              <a:dgm id="{02B6F497-DE11-4349-8424-BA3FC0B779C3}"/>
                                            </p:graphicEl>
                                          </p:spTgt>
                                        </p:tgtEl>
                                        <p:attrNameLst>
                                          <p:attrName>style.visibility</p:attrName>
                                        </p:attrNameLst>
                                      </p:cBhvr>
                                      <p:to>
                                        <p:strVal val="visible"/>
                                      </p:to>
                                    </p:set>
                                    <p:animEffect transition="in" filter="fade">
                                      <p:cBhvr>
                                        <p:cTn id="55" dur="500"/>
                                        <p:tgtEl>
                                          <p:spTgt spid="6">
                                            <p:graphicEl>
                                              <a:dgm id="{02B6F497-DE11-4349-8424-BA3FC0B779C3}"/>
                                            </p:graphicEl>
                                          </p:spTgt>
                                        </p:tgtEl>
                                      </p:cBhvr>
                                    </p:animEffect>
                                  </p:childTnLst>
                                </p:cTn>
                              </p:par>
                            </p:childTnLst>
                          </p:cTn>
                        </p:par>
                      </p:childTnLst>
                    </p:cTn>
                  </p:par>
                  <p:par>
                    <p:cTn id="56" fill="hold">
                      <p:stCondLst>
                        <p:cond delay="indefinite"/>
                      </p:stCondLst>
                      <p:childTnLst>
                        <p:par>
                          <p:cTn id="57" fill="hold">
                            <p:stCondLst>
                              <p:cond delay="0"/>
                            </p:stCondLst>
                            <p:childTnLst>
                              <p:par>
                                <p:cTn id="58" presetID="10" presetClass="entr" presetSubtype="0" fill="hold" grpId="0" nodeType="clickEffect">
                                  <p:stCondLst>
                                    <p:cond delay="0"/>
                                  </p:stCondLst>
                                  <p:childTnLst>
                                    <p:set>
                                      <p:cBhvr>
                                        <p:cTn id="59" dur="1" fill="hold">
                                          <p:stCondLst>
                                            <p:cond delay="0"/>
                                          </p:stCondLst>
                                        </p:cTn>
                                        <p:tgtEl>
                                          <p:spTgt spid="6">
                                            <p:graphicEl>
                                              <a:dgm id="{E56DB236-F88F-4D3E-8E25-D2C234AF3629}"/>
                                            </p:graphicEl>
                                          </p:spTgt>
                                        </p:tgtEl>
                                        <p:attrNameLst>
                                          <p:attrName>style.visibility</p:attrName>
                                        </p:attrNameLst>
                                      </p:cBhvr>
                                      <p:to>
                                        <p:strVal val="visible"/>
                                      </p:to>
                                    </p:set>
                                    <p:animEffect transition="in" filter="fade">
                                      <p:cBhvr>
                                        <p:cTn id="60" dur="500"/>
                                        <p:tgtEl>
                                          <p:spTgt spid="6">
                                            <p:graphicEl>
                                              <a:dgm id="{E56DB236-F88F-4D3E-8E25-D2C234AF3629}"/>
                                            </p:graphicEl>
                                          </p:spTgt>
                                        </p:tgtEl>
                                      </p:cBhvr>
                                    </p:animEffect>
                                  </p:childTnLst>
                                </p:cTn>
                              </p:par>
                              <p:par>
                                <p:cTn id="61" presetID="10" presetClass="entr" presetSubtype="0" fill="hold" grpId="0" nodeType="withEffect">
                                  <p:stCondLst>
                                    <p:cond delay="0"/>
                                  </p:stCondLst>
                                  <p:childTnLst>
                                    <p:set>
                                      <p:cBhvr>
                                        <p:cTn id="62" dur="1" fill="hold">
                                          <p:stCondLst>
                                            <p:cond delay="0"/>
                                          </p:stCondLst>
                                        </p:cTn>
                                        <p:tgtEl>
                                          <p:spTgt spid="6">
                                            <p:graphicEl>
                                              <a:dgm id="{26817869-BE85-40D8-BAD2-1028240F178B}"/>
                                            </p:graphicEl>
                                          </p:spTgt>
                                        </p:tgtEl>
                                        <p:attrNameLst>
                                          <p:attrName>style.visibility</p:attrName>
                                        </p:attrNameLst>
                                      </p:cBhvr>
                                      <p:to>
                                        <p:strVal val="visible"/>
                                      </p:to>
                                    </p:set>
                                    <p:animEffect transition="in" filter="fade">
                                      <p:cBhvr>
                                        <p:cTn id="63" dur="500"/>
                                        <p:tgtEl>
                                          <p:spTgt spid="6">
                                            <p:graphicEl>
                                              <a:dgm id="{26817869-BE85-40D8-BAD2-1028240F178B}"/>
                                            </p:graphicEl>
                                          </p:spTgt>
                                        </p:tgtEl>
                                      </p:cBhvr>
                                    </p:animEffect>
                                  </p:childTnLst>
                                </p:cTn>
                              </p:par>
                            </p:childTnLst>
                          </p:cTn>
                        </p:par>
                      </p:childTnLst>
                    </p:cTn>
                  </p:par>
                  <p:par>
                    <p:cTn id="64" fill="hold">
                      <p:stCondLst>
                        <p:cond delay="indefinite"/>
                      </p:stCondLst>
                      <p:childTnLst>
                        <p:par>
                          <p:cTn id="65" fill="hold">
                            <p:stCondLst>
                              <p:cond delay="0"/>
                            </p:stCondLst>
                            <p:childTnLst>
                              <p:par>
                                <p:cTn id="66" presetID="10" presetClass="entr" presetSubtype="0" fill="hold" grpId="0" nodeType="clickEffect">
                                  <p:stCondLst>
                                    <p:cond delay="0"/>
                                  </p:stCondLst>
                                  <p:childTnLst>
                                    <p:set>
                                      <p:cBhvr>
                                        <p:cTn id="67" dur="1" fill="hold">
                                          <p:stCondLst>
                                            <p:cond delay="0"/>
                                          </p:stCondLst>
                                        </p:cTn>
                                        <p:tgtEl>
                                          <p:spTgt spid="6">
                                            <p:graphicEl>
                                              <a:dgm id="{9C4F49A3-38BD-4557-A2C4-B86F1935AB71}"/>
                                            </p:graphicEl>
                                          </p:spTgt>
                                        </p:tgtEl>
                                        <p:attrNameLst>
                                          <p:attrName>style.visibility</p:attrName>
                                        </p:attrNameLst>
                                      </p:cBhvr>
                                      <p:to>
                                        <p:strVal val="visible"/>
                                      </p:to>
                                    </p:set>
                                    <p:animEffect transition="in" filter="fade">
                                      <p:cBhvr>
                                        <p:cTn id="68" dur="500"/>
                                        <p:tgtEl>
                                          <p:spTgt spid="6">
                                            <p:graphicEl>
                                              <a:dgm id="{9C4F49A3-38BD-4557-A2C4-B86F1935AB71}"/>
                                            </p:graphicEl>
                                          </p:spTgt>
                                        </p:tgtEl>
                                      </p:cBhvr>
                                    </p:animEffect>
                                  </p:childTnLst>
                                </p:cTn>
                              </p:par>
                              <p:par>
                                <p:cTn id="69" presetID="10" presetClass="entr" presetSubtype="0" fill="hold" grpId="0" nodeType="withEffect">
                                  <p:stCondLst>
                                    <p:cond delay="0"/>
                                  </p:stCondLst>
                                  <p:childTnLst>
                                    <p:set>
                                      <p:cBhvr>
                                        <p:cTn id="70" dur="1" fill="hold">
                                          <p:stCondLst>
                                            <p:cond delay="0"/>
                                          </p:stCondLst>
                                        </p:cTn>
                                        <p:tgtEl>
                                          <p:spTgt spid="6">
                                            <p:graphicEl>
                                              <a:dgm id="{0E5566D5-B050-4ECD-9C21-D909E158AA03}"/>
                                            </p:graphicEl>
                                          </p:spTgt>
                                        </p:tgtEl>
                                        <p:attrNameLst>
                                          <p:attrName>style.visibility</p:attrName>
                                        </p:attrNameLst>
                                      </p:cBhvr>
                                      <p:to>
                                        <p:strVal val="visible"/>
                                      </p:to>
                                    </p:set>
                                    <p:animEffect transition="in" filter="fade">
                                      <p:cBhvr>
                                        <p:cTn id="71" dur="500"/>
                                        <p:tgtEl>
                                          <p:spTgt spid="6">
                                            <p:graphicEl>
                                              <a:dgm id="{0E5566D5-B050-4ECD-9C21-D909E158AA03}"/>
                                            </p:graphicEl>
                                          </p:spTgt>
                                        </p:tgtEl>
                                      </p:cBhvr>
                                    </p:animEffect>
                                  </p:childTnLst>
                                </p:cTn>
                              </p:par>
                            </p:childTnLst>
                          </p:cTn>
                        </p:par>
                      </p:childTnLst>
                    </p:cTn>
                  </p:par>
                  <p:par>
                    <p:cTn id="72" fill="hold">
                      <p:stCondLst>
                        <p:cond delay="indefinite"/>
                      </p:stCondLst>
                      <p:childTnLst>
                        <p:par>
                          <p:cTn id="73" fill="hold">
                            <p:stCondLst>
                              <p:cond delay="0"/>
                            </p:stCondLst>
                            <p:childTnLst>
                              <p:par>
                                <p:cTn id="74" presetID="10" presetClass="entr" presetSubtype="0" fill="hold" grpId="0" nodeType="clickEffect">
                                  <p:stCondLst>
                                    <p:cond delay="0"/>
                                  </p:stCondLst>
                                  <p:iterate type="lt">
                                    <p:tmPct val="0"/>
                                  </p:iterate>
                                  <p:childTnLst>
                                    <p:set>
                                      <p:cBhvr>
                                        <p:cTn id="75" dur="1" fill="hold">
                                          <p:stCondLst>
                                            <p:cond delay="0"/>
                                          </p:stCondLst>
                                        </p:cTn>
                                        <p:tgtEl>
                                          <p:spTgt spid="5"/>
                                        </p:tgtEl>
                                        <p:attrNameLst>
                                          <p:attrName>style.visibility</p:attrName>
                                        </p:attrNameLst>
                                      </p:cBhvr>
                                      <p:to>
                                        <p:strVal val="visible"/>
                                      </p:to>
                                    </p:set>
                                    <p:animEffect transition="in" filter="fade">
                                      <p:cBhvr>
                                        <p:cTn id="76" dur="500"/>
                                        <p:tgtEl>
                                          <p:spTgt spid="5"/>
                                        </p:tgtEl>
                                      </p:cBhvr>
                                    </p:animEffect>
                                  </p:childTnLst>
                                </p:cTn>
                              </p:par>
                            </p:childTnLst>
                          </p:cTn>
                        </p:par>
                      </p:childTnLst>
                    </p:cTn>
                  </p:par>
                  <p:par>
                    <p:cTn id="77" fill="hold">
                      <p:stCondLst>
                        <p:cond delay="indefinite"/>
                      </p:stCondLst>
                      <p:childTnLst>
                        <p:par>
                          <p:cTn id="78" fill="hold">
                            <p:stCondLst>
                              <p:cond delay="0"/>
                            </p:stCondLst>
                            <p:childTnLst>
                              <p:par>
                                <p:cTn id="79" presetID="34" presetClass="emph" presetSubtype="0" fill="hold" grpId="1" nodeType="clickEffect">
                                  <p:stCondLst>
                                    <p:cond delay="0"/>
                                  </p:stCondLst>
                                  <p:iterate type="lt">
                                    <p:tmPct val="10000"/>
                                  </p:iterate>
                                  <p:childTnLst>
                                    <p:animMotion origin="layout" path="M 0.0 0.0 L 0.0 -0.07213" pathEditMode="relative" ptsTypes="">
                                      <p:cBhvr>
                                        <p:cTn id="80" dur="250" accel="50000" decel="50000" autoRev="1" fill="hold">
                                          <p:stCondLst>
                                            <p:cond delay="0"/>
                                          </p:stCondLst>
                                        </p:cTn>
                                        <p:tgtEl>
                                          <p:spTgt spid="5"/>
                                        </p:tgtEl>
                                        <p:attrNameLst>
                                          <p:attrName>ppt_x</p:attrName>
                                          <p:attrName>ppt_y</p:attrName>
                                        </p:attrNameLst>
                                      </p:cBhvr>
                                    </p:animMotion>
                                    <p:animRot by="1500000">
                                      <p:cBhvr>
                                        <p:cTn id="81" dur="125" fill="hold">
                                          <p:stCondLst>
                                            <p:cond delay="0"/>
                                          </p:stCondLst>
                                        </p:cTn>
                                        <p:tgtEl>
                                          <p:spTgt spid="5"/>
                                        </p:tgtEl>
                                        <p:attrNameLst>
                                          <p:attrName>r</p:attrName>
                                        </p:attrNameLst>
                                      </p:cBhvr>
                                    </p:animRot>
                                    <p:animRot by="-1500000">
                                      <p:cBhvr>
                                        <p:cTn id="82" dur="125" fill="hold">
                                          <p:stCondLst>
                                            <p:cond delay="125"/>
                                          </p:stCondLst>
                                        </p:cTn>
                                        <p:tgtEl>
                                          <p:spTgt spid="5"/>
                                        </p:tgtEl>
                                        <p:attrNameLst>
                                          <p:attrName>r</p:attrName>
                                        </p:attrNameLst>
                                      </p:cBhvr>
                                    </p:animRot>
                                    <p:animRot by="-1500000">
                                      <p:cBhvr>
                                        <p:cTn id="83" dur="125" fill="hold">
                                          <p:stCondLst>
                                            <p:cond delay="250"/>
                                          </p:stCondLst>
                                        </p:cTn>
                                        <p:tgtEl>
                                          <p:spTgt spid="5"/>
                                        </p:tgtEl>
                                        <p:attrNameLst>
                                          <p:attrName>r</p:attrName>
                                        </p:attrNameLst>
                                      </p:cBhvr>
                                    </p:animRot>
                                    <p:animRot by="1500000">
                                      <p:cBhvr>
                                        <p:cTn id="84" dur="125" fill="hold">
                                          <p:stCondLst>
                                            <p:cond delay="375"/>
                                          </p:stCondLst>
                                        </p:cTn>
                                        <p:tgtEl>
                                          <p:spTgt spid="5"/>
                                        </p:tgtEl>
                                        <p:attrNameLst>
                                          <p:attrName>r</p:attrName>
                                        </p:attrNameLst>
                                      </p:cBhvr>
                                    </p:animRo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5" grpId="1" animBg="1"/>
      <p:bldGraphic spid="6" grpId="0">
        <p:bldSub>
          <a:bldDgm bld="one"/>
        </p:bldSub>
      </p:bldGraphic>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txBox="1">
            <a:spLocks noChangeArrowheads="1"/>
          </p:cNvSpPr>
          <p:nvPr/>
        </p:nvSpPr>
        <p:spPr>
          <a:xfrm>
            <a:off x="2195967" y="955229"/>
            <a:ext cx="8208332" cy="615664"/>
          </a:xfrm>
          <a:prstGeom prst="rect">
            <a:avLst/>
          </a:prstGeom>
          <a:solidFill>
            <a:schemeClr val="accent2">
              <a:lumMod val="20000"/>
              <a:lumOff val="80000"/>
            </a:schemeClr>
          </a:solidFill>
          <a:ln>
            <a:solidFill>
              <a:schemeClr val="tx1"/>
            </a:solidFill>
          </a:ln>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lnSpc>
                <a:spcPct val="80000"/>
              </a:lnSpc>
              <a:buFontTx/>
              <a:buNone/>
              <a:tabLst>
                <a:tab pos="0" algn="l"/>
              </a:tabLst>
              <a:defRPr/>
            </a:pPr>
            <a:r>
              <a:rPr lang="en-GB" altLang="en-US" dirty="0"/>
              <a:t>(formerly known as </a:t>
            </a:r>
            <a:r>
              <a:rPr lang="en-GB" altLang="en-US" i="1" dirty="0"/>
              <a:t>‘Harbourers Warning Notices.’</a:t>
            </a:r>
            <a:r>
              <a:rPr lang="en-GB" altLang="en-US" dirty="0"/>
              <a:t>)</a:t>
            </a:r>
          </a:p>
        </p:txBody>
      </p:sp>
      <p:sp>
        <p:nvSpPr>
          <p:cNvPr id="6" name="TextBox 5"/>
          <p:cNvSpPr txBox="1"/>
          <p:nvPr/>
        </p:nvSpPr>
        <p:spPr>
          <a:xfrm>
            <a:off x="679938" y="308897"/>
            <a:ext cx="10832124" cy="646331"/>
          </a:xfrm>
          <a:prstGeom prst="rect">
            <a:avLst/>
          </a:prstGeom>
          <a:solidFill>
            <a:srgbClr val="002060"/>
          </a:solidFill>
        </p:spPr>
        <p:txBody>
          <a:bodyPr wrap="square" rtlCol="0">
            <a:spAutoFit/>
          </a:bodyPr>
          <a:lstStyle/>
          <a:p>
            <a:pPr algn="ctr"/>
            <a:r>
              <a:rPr lang="en-GB" sz="3600" b="1" dirty="0">
                <a:solidFill>
                  <a:schemeClr val="bg1"/>
                </a:solidFill>
              </a:rPr>
              <a:t>Child Abduction Warning Notice</a:t>
            </a:r>
          </a:p>
        </p:txBody>
      </p:sp>
      <p:graphicFrame>
        <p:nvGraphicFramePr>
          <p:cNvPr id="2" name="Diagram 1"/>
          <p:cNvGraphicFramePr/>
          <p:nvPr>
            <p:extLst>
              <p:ext uri="{D42A27DB-BD31-4B8C-83A1-F6EECF244321}">
                <p14:modId xmlns:p14="http://schemas.microsoft.com/office/powerpoint/2010/main" val="2017393925"/>
              </p:ext>
            </p:extLst>
          </p:nvPr>
        </p:nvGraphicFramePr>
        <p:xfrm>
          <a:off x="2276299" y="1891895"/>
          <a:ext cx="8128000" cy="319855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93307205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DED98D27-8760-4482-8A3A-56DC8AF9D257}"/>
                                            </p:graphicEl>
                                          </p:spTgt>
                                        </p:tgtEl>
                                        <p:attrNameLst>
                                          <p:attrName>style.visibility</p:attrName>
                                        </p:attrNameLst>
                                      </p:cBhvr>
                                      <p:to>
                                        <p:strVal val="visible"/>
                                      </p:to>
                                    </p:set>
                                    <p:animEffect transition="in" filter="fade">
                                      <p:cBhvr>
                                        <p:cTn id="12" dur="500"/>
                                        <p:tgtEl>
                                          <p:spTgt spid="2">
                                            <p:graphicEl>
                                              <a:dgm id="{DED98D27-8760-4482-8A3A-56DC8AF9D257}"/>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
                                            <p:graphicEl>
                                              <a:dgm id="{E7471A04-4FD3-4F04-9F95-CEE25A5A0452}"/>
                                            </p:graphicEl>
                                          </p:spTgt>
                                        </p:tgtEl>
                                        <p:attrNameLst>
                                          <p:attrName>style.visibility</p:attrName>
                                        </p:attrNameLst>
                                      </p:cBhvr>
                                      <p:to>
                                        <p:strVal val="visible"/>
                                      </p:to>
                                    </p:set>
                                    <p:animEffect transition="in" filter="fade">
                                      <p:cBhvr>
                                        <p:cTn id="17" dur="500"/>
                                        <p:tgtEl>
                                          <p:spTgt spid="2">
                                            <p:graphicEl>
                                              <a:dgm id="{E7471A04-4FD3-4F04-9F95-CEE25A5A0452}"/>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2">
                                            <p:graphicEl>
                                              <a:dgm id="{DA2DC501-1D5A-42BC-9EA4-0C235A48A7F7}"/>
                                            </p:graphicEl>
                                          </p:spTgt>
                                        </p:tgtEl>
                                        <p:attrNameLst>
                                          <p:attrName>style.visibility</p:attrName>
                                        </p:attrNameLst>
                                      </p:cBhvr>
                                      <p:to>
                                        <p:strVal val="visible"/>
                                      </p:to>
                                    </p:set>
                                    <p:animEffect transition="in" filter="fade">
                                      <p:cBhvr>
                                        <p:cTn id="22" dur="500"/>
                                        <p:tgtEl>
                                          <p:spTgt spid="2">
                                            <p:graphicEl>
                                              <a:dgm id="{DA2DC501-1D5A-42BC-9EA4-0C235A48A7F7}"/>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Graphic spid="2" grpId="0">
        <p:bldSub>
          <a:bldDgm bld="one"/>
        </p:bldSub>
      </p:bldGraphic>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780585" y="396424"/>
            <a:ext cx="10838985" cy="646331"/>
          </a:xfrm>
          <a:prstGeom prst="rect">
            <a:avLst/>
          </a:prstGeom>
          <a:solidFill>
            <a:srgbClr val="002060"/>
          </a:solidFill>
        </p:spPr>
        <p:txBody>
          <a:bodyPr wrap="square" rtlCol="0">
            <a:spAutoFit/>
          </a:bodyPr>
          <a:lstStyle/>
          <a:p>
            <a:pPr algn="ctr"/>
            <a:r>
              <a:rPr lang="en-GB" sz="3600" b="1" dirty="0">
                <a:solidFill>
                  <a:schemeClr val="bg1"/>
                </a:solidFill>
              </a:rPr>
              <a:t>Child Abduction Warning Notice</a:t>
            </a:r>
          </a:p>
        </p:txBody>
      </p:sp>
      <p:graphicFrame>
        <p:nvGraphicFramePr>
          <p:cNvPr id="2" name="Diagram 1"/>
          <p:cNvGraphicFramePr/>
          <p:nvPr>
            <p:extLst>
              <p:ext uri="{D42A27DB-BD31-4B8C-83A1-F6EECF244321}">
                <p14:modId xmlns:p14="http://schemas.microsoft.com/office/powerpoint/2010/main" val="4029264738"/>
              </p:ext>
            </p:extLst>
          </p:nvPr>
        </p:nvGraphicFramePr>
        <p:xfrm>
          <a:off x="1472579" y="1273510"/>
          <a:ext cx="9454996" cy="480018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50761658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B937064E-C6E2-455D-987B-F61E351FD2E1}"/>
                                            </p:graphicEl>
                                          </p:spTgt>
                                        </p:tgtEl>
                                        <p:attrNameLst>
                                          <p:attrName>style.visibility</p:attrName>
                                        </p:attrNameLst>
                                      </p:cBhvr>
                                      <p:to>
                                        <p:strVal val="visible"/>
                                      </p:to>
                                    </p:set>
                                    <p:animEffect transition="in" filter="fade">
                                      <p:cBhvr>
                                        <p:cTn id="7" dur="500"/>
                                        <p:tgtEl>
                                          <p:spTgt spid="2">
                                            <p:graphicEl>
                                              <a:dgm id="{B937064E-C6E2-455D-987B-F61E351FD2E1}"/>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538F73B5-B7B9-421E-819A-491A57C532C6}"/>
                                            </p:graphicEl>
                                          </p:spTgt>
                                        </p:tgtEl>
                                        <p:attrNameLst>
                                          <p:attrName>style.visibility</p:attrName>
                                        </p:attrNameLst>
                                      </p:cBhvr>
                                      <p:to>
                                        <p:strVal val="visible"/>
                                      </p:to>
                                    </p:set>
                                    <p:animEffect transition="in" filter="fade">
                                      <p:cBhvr>
                                        <p:cTn id="12" dur="500"/>
                                        <p:tgtEl>
                                          <p:spTgt spid="2">
                                            <p:graphicEl>
                                              <a:dgm id="{538F73B5-B7B9-421E-819A-491A57C532C6}"/>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687B5318-D2B8-45A6-AE99-3633FF5CB1F7}"/>
                                            </p:graphicEl>
                                          </p:spTgt>
                                        </p:tgtEl>
                                        <p:attrNameLst>
                                          <p:attrName>style.visibility</p:attrName>
                                        </p:attrNameLst>
                                      </p:cBhvr>
                                      <p:to>
                                        <p:strVal val="visible"/>
                                      </p:to>
                                    </p:set>
                                    <p:animEffect transition="in" filter="fade">
                                      <p:cBhvr>
                                        <p:cTn id="15" dur="500"/>
                                        <p:tgtEl>
                                          <p:spTgt spid="2">
                                            <p:graphicEl>
                                              <a:dgm id="{687B5318-D2B8-45A6-AE99-3633FF5CB1F7}"/>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838200" y="365126"/>
            <a:ext cx="10515600" cy="593880"/>
          </a:xfrm>
          <a:solidFill>
            <a:srgbClr val="002060"/>
          </a:solidFill>
        </p:spPr>
        <p:txBody>
          <a:bodyPr>
            <a:normAutofit/>
          </a:bodyPr>
          <a:lstStyle/>
          <a:p>
            <a:pPr algn="ctr"/>
            <a:r>
              <a:rPr lang="en-GB" sz="3600" b="1" dirty="0">
                <a:solidFill>
                  <a:schemeClr val="bg1"/>
                </a:solidFill>
                <a:latin typeface="+mn-lt"/>
              </a:rPr>
              <a:t>Child Sexual Exploitation</a:t>
            </a:r>
          </a:p>
        </p:txBody>
      </p:sp>
      <p:graphicFrame>
        <p:nvGraphicFramePr>
          <p:cNvPr id="6" name="Diagram 5"/>
          <p:cNvGraphicFramePr/>
          <p:nvPr>
            <p:extLst>
              <p:ext uri="{D42A27DB-BD31-4B8C-83A1-F6EECF244321}">
                <p14:modId xmlns:p14="http://schemas.microsoft.com/office/powerpoint/2010/main" val="786400323"/>
              </p:ext>
            </p:extLst>
          </p:nvPr>
        </p:nvGraphicFramePr>
        <p:xfrm>
          <a:off x="1774902" y="959006"/>
          <a:ext cx="9264805" cy="453255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4390935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graphicEl>
                                              <a:dgm id="{D8800024-017C-4F6C-9D6A-B29ABDDA1B24}"/>
                                            </p:graphicEl>
                                          </p:spTgt>
                                        </p:tgtEl>
                                        <p:attrNameLst>
                                          <p:attrName>style.visibility</p:attrName>
                                        </p:attrNameLst>
                                      </p:cBhvr>
                                      <p:to>
                                        <p:strVal val="visible"/>
                                      </p:to>
                                    </p:set>
                                    <p:animEffect transition="in" filter="fade">
                                      <p:cBhvr>
                                        <p:cTn id="7" dur="500"/>
                                        <p:tgtEl>
                                          <p:spTgt spid="6">
                                            <p:graphicEl>
                                              <a:dgm id="{D8800024-017C-4F6C-9D6A-B29ABDDA1B24}"/>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graphicEl>
                                              <a:dgm id="{FBB8AEDC-5B33-4ED5-8A3F-8D0155D6DF31}"/>
                                            </p:graphicEl>
                                          </p:spTgt>
                                        </p:tgtEl>
                                        <p:attrNameLst>
                                          <p:attrName>style.visibility</p:attrName>
                                        </p:attrNameLst>
                                      </p:cBhvr>
                                      <p:to>
                                        <p:strVal val="visible"/>
                                      </p:to>
                                    </p:set>
                                    <p:animEffect transition="in" filter="fade">
                                      <p:cBhvr>
                                        <p:cTn id="12" dur="500"/>
                                        <p:tgtEl>
                                          <p:spTgt spid="6">
                                            <p:graphicEl>
                                              <a:dgm id="{FBB8AEDC-5B33-4ED5-8A3F-8D0155D6DF31}"/>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6">
                                            <p:graphicEl>
                                              <a:dgm id="{214AF532-658F-44E2-A61A-1CFB81693D25}"/>
                                            </p:graphicEl>
                                          </p:spTgt>
                                        </p:tgtEl>
                                        <p:attrNameLst>
                                          <p:attrName>style.visibility</p:attrName>
                                        </p:attrNameLst>
                                      </p:cBhvr>
                                      <p:to>
                                        <p:strVal val="visible"/>
                                      </p:to>
                                    </p:set>
                                    <p:animEffect transition="in" filter="fade">
                                      <p:cBhvr>
                                        <p:cTn id="17" dur="500"/>
                                        <p:tgtEl>
                                          <p:spTgt spid="6">
                                            <p:graphicEl>
                                              <a:dgm id="{214AF532-658F-44E2-A61A-1CFB81693D25}"/>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6">
                                            <p:graphicEl>
                                              <a:dgm id="{68B11D48-3CDF-478D-8A68-D697F5BA5FDD}"/>
                                            </p:graphicEl>
                                          </p:spTgt>
                                        </p:tgtEl>
                                        <p:attrNameLst>
                                          <p:attrName>style.visibility</p:attrName>
                                        </p:attrNameLst>
                                      </p:cBhvr>
                                      <p:to>
                                        <p:strVal val="visible"/>
                                      </p:to>
                                    </p:set>
                                    <p:animEffect transition="in" filter="fade">
                                      <p:cBhvr>
                                        <p:cTn id="22" dur="500"/>
                                        <p:tgtEl>
                                          <p:spTgt spid="6">
                                            <p:graphicEl>
                                              <a:dgm id="{68B11D48-3CDF-478D-8A68-D697F5BA5FDD}"/>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6" grpId="0">
        <p:bldSub>
          <a:bldDgm bld="one"/>
        </p:bldSub>
      </p:bldGraphic>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959005" y="73335"/>
            <a:ext cx="10682868" cy="646331"/>
          </a:xfrm>
          <a:prstGeom prst="rect">
            <a:avLst/>
          </a:prstGeom>
          <a:solidFill>
            <a:srgbClr val="002060"/>
          </a:solidFill>
        </p:spPr>
        <p:txBody>
          <a:bodyPr wrap="square" rtlCol="0">
            <a:spAutoFit/>
          </a:bodyPr>
          <a:lstStyle/>
          <a:p>
            <a:pPr algn="ctr"/>
            <a:r>
              <a:rPr lang="en-GB" sz="3600" b="1" dirty="0">
                <a:solidFill>
                  <a:schemeClr val="bg1"/>
                </a:solidFill>
              </a:rPr>
              <a:t>Offences to Consider</a:t>
            </a:r>
          </a:p>
        </p:txBody>
      </p:sp>
      <p:graphicFrame>
        <p:nvGraphicFramePr>
          <p:cNvPr id="2" name="Diagram 1"/>
          <p:cNvGraphicFramePr/>
          <p:nvPr>
            <p:extLst>
              <p:ext uri="{D42A27DB-BD31-4B8C-83A1-F6EECF244321}">
                <p14:modId xmlns:p14="http://schemas.microsoft.com/office/powerpoint/2010/main" val="3658509115"/>
              </p:ext>
            </p:extLst>
          </p:nvPr>
        </p:nvGraphicFramePr>
        <p:xfrm>
          <a:off x="1707375" y="719666"/>
          <a:ext cx="9186127" cy="541866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7514412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30D58187-E8C8-4298-A96E-9E5332970C9C}"/>
                                            </p:graphicEl>
                                          </p:spTgt>
                                        </p:tgtEl>
                                        <p:attrNameLst>
                                          <p:attrName>style.visibility</p:attrName>
                                        </p:attrNameLst>
                                      </p:cBhvr>
                                      <p:to>
                                        <p:strVal val="visible"/>
                                      </p:to>
                                    </p:set>
                                    <p:animEffect transition="in" filter="fade">
                                      <p:cBhvr>
                                        <p:cTn id="7" dur="500"/>
                                        <p:tgtEl>
                                          <p:spTgt spid="2">
                                            <p:graphicEl>
                                              <a:dgm id="{30D58187-E8C8-4298-A96E-9E5332970C9C}"/>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820716CA-F2D6-410C-A0DF-16CB73FBA903}"/>
                                            </p:graphicEl>
                                          </p:spTgt>
                                        </p:tgtEl>
                                        <p:attrNameLst>
                                          <p:attrName>style.visibility</p:attrName>
                                        </p:attrNameLst>
                                      </p:cBhvr>
                                      <p:to>
                                        <p:strVal val="visible"/>
                                      </p:to>
                                    </p:set>
                                    <p:animEffect transition="in" filter="fade">
                                      <p:cBhvr>
                                        <p:cTn id="12" dur="500"/>
                                        <p:tgtEl>
                                          <p:spTgt spid="2">
                                            <p:graphicEl>
                                              <a:dgm id="{820716CA-F2D6-410C-A0DF-16CB73FBA903}"/>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B3CF9F3D-23EA-4E01-8090-6DF16A0B9B0C}"/>
                                            </p:graphicEl>
                                          </p:spTgt>
                                        </p:tgtEl>
                                        <p:attrNameLst>
                                          <p:attrName>style.visibility</p:attrName>
                                        </p:attrNameLst>
                                      </p:cBhvr>
                                      <p:to>
                                        <p:strVal val="visible"/>
                                      </p:to>
                                    </p:set>
                                    <p:animEffect transition="in" filter="fade">
                                      <p:cBhvr>
                                        <p:cTn id="15" dur="500"/>
                                        <p:tgtEl>
                                          <p:spTgt spid="2">
                                            <p:graphicEl>
                                              <a:dgm id="{B3CF9F3D-23EA-4E01-8090-6DF16A0B9B0C}"/>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2">
                                            <p:graphicEl>
                                              <a:dgm id="{0A3B70C0-722E-450A-8BCD-BBF1937C1759}"/>
                                            </p:graphicEl>
                                          </p:spTgt>
                                        </p:tgtEl>
                                        <p:attrNameLst>
                                          <p:attrName>style.visibility</p:attrName>
                                        </p:attrNameLst>
                                      </p:cBhvr>
                                      <p:to>
                                        <p:strVal val="visible"/>
                                      </p:to>
                                    </p:set>
                                    <p:animEffect transition="in" filter="fade">
                                      <p:cBhvr>
                                        <p:cTn id="20" dur="500"/>
                                        <p:tgtEl>
                                          <p:spTgt spid="2">
                                            <p:graphicEl>
                                              <a:dgm id="{0A3B70C0-722E-450A-8BCD-BBF1937C1759}"/>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2">
                                            <p:graphicEl>
                                              <a:dgm id="{092C72CD-66CB-43E6-AA17-9D61CA554B25}"/>
                                            </p:graphicEl>
                                          </p:spTgt>
                                        </p:tgtEl>
                                        <p:attrNameLst>
                                          <p:attrName>style.visibility</p:attrName>
                                        </p:attrNameLst>
                                      </p:cBhvr>
                                      <p:to>
                                        <p:strVal val="visible"/>
                                      </p:to>
                                    </p:set>
                                    <p:animEffect transition="in" filter="fade">
                                      <p:cBhvr>
                                        <p:cTn id="23" dur="500"/>
                                        <p:tgtEl>
                                          <p:spTgt spid="2">
                                            <p:graphicEl>
                                              <a:dgm id="{092C72CD-66CB-43E6-AA17-9D61CA554B25}"/>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2">
                                            <p:graphicEl>
                                              <a:dgm id="{EDEB1A21-3FCF-41C9-BFFE-C4BC4463B414}"/>
                                            </p:graphicEl>
                                          </p:spTgt>
                                        </p:tgtEl>
                                        <p:attrNameLst>
                                          <p:attrName>style.visibility</p:attrName>
                                        </p:attrNameLst>
                                      </p:cBhvr>
                                      <p:to>
                                        <p:strVal val="visible"/>
                                      </p:to>
                                    </p:set>
                                    <p:animEffect transition="in" filter="fade">
                                      <p:cBhvr>
                                        <p:cTn id="28" dur="500"/>
                                        <p:tgtEl>
                                          <p:spTgt spid="2">
                                            <p:graphicEl>
                                              <a:dgm id="{EDEB1A21-3FCF-41C9-BFFE-C4BC4463B414}"/>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2">
                                            <p:graphicEl>
                                              <a:dgm id="{BE82B649-F1A5-4DCC-ADAF-72D6662B177E}"/>
                                            </p:graphicEl>
                                          </p:spTgt>
                                        </p:tgtEl>
                                        <p:attrNameLst>
                                          <p:attrName>style.visibility</p:attrName>
                                        </p:attrNameLst>
                                      </p:cBhvr>
                                      <p:to>
                                        <p:strVal val="visible"/>
                                      </p:to>
                                    </p:set>
                                    <p:animEffect transition="in" filter="fade">
                                      <p:cBhvr>
                                        <p:cTn id="31" dur="500"/>
                                        <p:tgtEl>
                                          <p:spTgt spid="2">
                                            <p:graphicEl>
                                              <a:dgm id="{BE82B649-F1A5-4DCC-ADAF-72D6662B177E}"/>
                                            </p:graphicEl>
                                          </p:spTgt>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2">
                                            <p:graphicEl>
                                              <a:dgm id="{02E59D60-FA19-4C97-9BB1-77248B6FF429}"/>
                                            </p:graphicEl>
                                          </p:spTgt>
                                        </p:tgtEl>
                                        <p:attrNameLst>
                                          <p:attrName>style.visibility</p:attrName>
                                        </p:attrNameLst>
                                      </p:cBhvr>
                                      <p:to>
                                        <p:strVal val="visible"/>
                                      </p:to>
                                    </p:set>
                                    <p:animEffect transition="in" filter="fade">
                                      <p:cBhvr>
                                        <p:cTn id="36" dur="500"/>
                                        <p:tgtEl>
                                          <p:spTgt spid="2">
                                            <p:graphicEl>
                                              <a:dgm id="{02E59D60-FA19-4C97-9BB1-77248B6FF429}"/>
                                            </p:graphicEl>
                                          </p:spTgt>
                                        </p:tgtEl>
                                      </p:cBhvr>
                                    </p:animEffect>
                                  </p:childTnLst>
                                </p:cTn>
                              </p:par>
                              <p:par>
                                <p:cTn id="37" presetID="10" presetClass="entr" presetSubtype="0" fill="hold" grpId="0" nodeType="withEffect">
                                  <p:stCondLst>
                                    <p:cond delay="0"/>
                                  </p:stCondLst>
                                  <p:childTnLst>
                                    <p:set>
                                      <p:cBhvr>
                                        <p:cTn id="38" dur="1" fill="hold">
                                          <p:stCondLst>
                                            <p:cond delay="0"/>
                                          </p:stCondLst>
                                        </p:cTn>
                                        <p:tgtEl>
                                          <p:spTgt spid="2">
                                            <p:graphicEl>
                                              <a:dgm id="{A3865892-DB94-4EC3-80C1-79FD0380D410}"/>
                                            </p:graphicEl>
                                          </p:spTgt>
                                        </p:tgtEl>
                                        <p:attrNameLst>
                                          <p:attrName>style.visibility</p:attrName>
                                        </p:attrNameLst>
                                      </p:cBhvr>
                                      <p:to>
                                        <p:strVal val="visible"/>
                                      </p:to>
                                    </p:set>
                                    <p:animEffect transition="in" filter="fade">
                                      <p:cBhvr>
                                        <p:cTn id="39" dur="500"/>
                                        <p:tgtEl>
                                          <p:spTgt spid="2">
                                            <p:graphicEl>
                                              <a:dgm id="{A3865892-DB94-4EC3-80C1-79FD0380D410}"/>
                                            </p:graphicEl>
                                          </p:spTgt>
                                        </p:tgtEl>
                                      </p:cBhvr>
                                    </p:animEffect>
                                  </p:childTnLst>
                                </p:cTn>
                              </p:par>
                            </p:childTnLst>
                          </p:cTn>
                        </p:par>
                      </p:childTnLst>
                    </p:cTn>
                  </p:par>
                  <p:par>
                    <p:cTn id="40" fill="hold">
                      <p:stCondLst>
                        <p:cond delay="indefinite"/>
                      </p:stCondLst>
                      <p:childTnLst>
                        <p:par>
                          <p:cTn id="41" fill="hold">
                            <p:stCondLst>
                              <p:cond delay="0"/>
                            </p:stCondLst>
                            <p:childTnLst>
                              <p:par>
                                <p:cTn id="42" presetID="10" presetClass="entr" presetSubtype="0" fill="hold" grpId="0" nodeType="clickEffect">
                                  <p:stCondLst>
                                    <p:cond delay="0"/>
                                  </p:stCondLst>
                                  <p:childTnLst>
                                    <p:set>
                                      <p:cBhvr>
                                        <p:cTn id="43" dur="1" fill="hold">
                                          <p:stCondLst>
                                            <p:cond delay="0"/>
                                          </p:stCondLst>
                                        </p:cTn>
                                        <p:tgtEl>
                                          <p:spTgt spid="2">
                                            <p:graphicEl>
                                              <a:dgm id="{9BF57790-384E-4B3D-A62B-E8AAC4132C86}"/>
                                            </p:graphicEl>
                                          </p:spTgt>
                                        </p:tgtEl>
                                        <p:attrNameLst>
                                          <p:attrName>style.visibility</p:attrName>
                                        </p:attrNameLst>
                                      </p:cBhvr>
                                      <p:to>
                                        <p:strVal val="visible"/>
                                      </p:to>
                                    </p:set>
                                    <p:animEffect transition="in" filter="fade">
                                      <p:cBhvr>
                                        <p:cTn id="44" dur="500"/>
                                        <p:tgtEl>
                                          <p:spTgt spid="2">
                                            <p:graphicEl>
                                              <a:dgm id="{9BF57790-384E-4B3D-A62B-E8AAC4132C86}"/>
                                            </p:graphicEl>
                                          </p:spTgt>
                                        </p:tgtEl>
                                      </p:cBhvr>
                                    </p:animEffect>
                                  </p:childTnLst>
                                </p:cTn>
                              </p:par>
                              <p:par>
                                <p:cTn id="45" presetID="10" presetClass="entr" presetSubtype="0" fill="hold" grpId="0" nodeType="withEffect">
                                  <p:stCondLst>
                                    <p:cond delay="0"/>
                                  </p:stCondLst>
                                  <p:childTnLst>
                                    <p:set>
                                      <p:cBhvr>
                                        <p:cTn id="46" dur="1" fill="hold">
                                          <p:stCondLst>
                                            <p:cond delay="0"/>
                                          </p:stCondLst>
                                        </p:cTn>
                                        <p:tgtEl>
                                          <p:spTgt spid="2">
                                            <p:graphicEl>
                                              <a:dgm id="{FB745C1C-4068-4805-866F-726E6D91FA37}"/>
                                            </p:graphicEl>
                                          </p:spTgt>
                                        </p:tgtEl>
                                        <p:attrNameLst>
                                          <p:attrName>style.visibility</p:attrName>
                                        </p:attrNameLst>
                                      </p:cBhvr>
                                      <p:to>
                                        <p:strVal val="visible"/>
                                      </p:to>
                                    </p:set>
                                    <p:animEffect transition="in" filter="fade">
                                      <p:cBhvr>
                                        <p:cTn id="47" dur="500"/>
                                        <p:tgtEl>
                                          <p:spTgt spid="2">
                                            <p:graphicEl>
                                              <a:dgm id="{FB745C1C-4068-4805-866F-726E6D91FA37}"/>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892098" y="308897"/>
            <a:ext cx="10571356" cy="646331"/>
          </a:xfrm>
          <a:prstGeom prst="rect">
            <a:avLst/>
          </a:prstGeom>
          <a:solidFill>
            <a:srgbClr val="002060"/>
          </a:solidFill>
        </p:spPr>
        <p:txBody>
          <a:bodyPr wrap="square" rtlCol="0">
            <a:spAutoFit/>
          </a:bodyPr>
          <a:lstStyle/>
          <a:p>
            <a:pPr algn="ctr"/>
            <a:r>
              <a:rPr lang="en-GB" sz="3600" b="1" dirty="0">
                <a:solidFill>
                  <a:schemeClr val="bg1"/>
                </a:solidFill>
              </a:rPr>
              <a:t>What Can You Do?</a:t>
            </a:r>
          </a:p>
        </p:txBody>
      </p:sp>
      <p:graphicFrame>
        <p:nvGraphicFramePr>
          <p:cNvPr id="2" name="Diagram 1"/>
          <p:cNvGraphicFramePr/>
          <p:nvPr>
            <p:extLst>
              <p:ext uri="{D42A27DB-BD31-4B8C-83A1-F6EECF244321}">
                <p14:modId xmlns:p14="http://schemas.microsoft.com/office/powerpoint/2010/main" val="868207292"/>
              </p:ext>
            </p:extLst>
          </p:nvPr>
        </p:nvGraphicFramePr>
        <p:xfrm>
          <a:off x="1139902" y="1137424"/>
          <a:ext cx="10323552" cy="483962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83654620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36D734F9-12B5-4628-B1D0-F3ADA69CAE6B}"/>
                                            </p:graphicEl>
                                          </p:spTgt>
                                        </p:tgtEl>
                                        <p:attrNameLst>
                                          <p:attrName>style.visibility</p:attrName>
                                        </p:attrNameLst>
                                      </p:cBhvr>
                                      <p:to>
                                        <p:strVal val="visible"/>
                                      </p:to>
                                    </p:set>
                                    <p:animEffect transition="in" filter="fade">
                                      <p:cBhvr>
                                        <p:cTn id="7" dur="500"/>
                                        <p:tgtEl>
                                          <p:spTgt spid="2">
                                            <p:graphicEl>
                                              <a:dgm id="{36D734F9-12B5-4628-B1D0-F3ADA69CAE6B}"/>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274CC9DD-640C-4BFC-BFCC-4C5AFBC4FDF1}"/>
                                            </p:graphicEl>
                                          </p:spTgt>
                                        </p:tgtEl>
                                        <p:attrNameLst>
                                          <p:attrName>style.visibility</p:attrName>
                                        </p:attrNameLst>
                                      </p:cBhvr>
                                      <p:to>
                                        <p:strVal val="visible"/>
                                      </p:to>
                                    </p:set>
                                    <p:animEffect transition="in" filter="fade">
                                      <p:cBhvr>
                                        <p:cTn id="12" dur="500"/>
                                        <p:tgtEl>
                                          <p:spTgt spid="2">
                                            <p:graphicEl>
                                              <a:dgm id="{274CC9DD-640C-4BFC-BFCC-4C5AFBC4FDF1}"/>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
                                            <p:graphicEl>
                                              <a:dgm id="{D2188DCA-FC34-4EF7-BCED-C6C419D359A2}"/>
                                            </p:graphicEl>
                                          </p:spTgt>
                                        </p:tgtEl>
                                        <p:attrNameLst>
                                          <p:attrName>style.visibility</p:attrName>
                                        </p:attrNameLst>
                                      </p:cBhvr>
                                      <p:to>
                                        <p:strVal val="visible"/>
                                      </p:to>
                                    </p:set>
                                    <p:animEffect transition="in" filter="fade">
                                      <p:cBhvr>
                                        <p:cTn id="17" dur="500"/>
                                        <p:tgtEl>
                                          <p:spTgt spid="2">
                                            <p:graphicEl>
                                              <a:dgm id="{D2188DCA-FC34-4EF7-BCED-C6C419D359A2}"/>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2">
                                            <p:graphicEl>
                                              <a:dgm id="{5502E06B-4A73-4DA2-B787-657DB5B3366F}"/>
                                            </p:graphicEl>
                                          </p:spTgt>
                                        </p:tgtEl>
                                        <p:attrNameLst>
                                          <p:attrName>style.visibility</p:attrName>
                                        </p:attrNameLst>
                                      </p:cBhvr>
                                      <p:to>
                                        <p:strVal val="visible"/>
                                      </p:to>
                                    </p:set>
                                    <p:animEffect transition="in" filter="fade">
                                      <p:cBhvr>
                                        <p:cTn id="22" dur="500"/>
                                        <p:tgtEl>
                                          <p:spTgt spid="2">
                                            <p:graphicEl>
                                              <a:dgm id="{5502E06B-4A73-4DA2-B787-657DB5B3366F}"/>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2">
                                            <p:graphicEl>
                                              <a:dgm id="{76A268FB-48B1-4EBA-86F1-42D5C872EB6C}"/>
                                            </p:graphicEl>
                                          </p:spTgt>
                                        </p:tgtEl>
                                        <p:attrNameLst>
                                          <p:attrName>style.visibility</p:attrName>
                                        </p:attrNameLst>
                                      </p:cBhvr>
                                      <p:to>
                                        <p:strVal val="visible"/>
                                      </p:to>
                                    </p:set>
                                    <p:animEffect transition="in" filter="fade">
                                      <p:cBhvr>
                                        <p:cTn id="27" dur="500"/>
                                        <p:tgtEl>
                                          <p:spTgt spid="2">
                                            <p:graphicEl>
                                              <a:dgm id="{76A268FB-48B1-4EBA-86F1-42D5C872EB6C}"/>
                                            </p:graphic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2">
                                            <p:graphicEl>
                                              <a:dgm id="{98048468-E8B2-4F08-B2CE-47C9BBD8670F}"/>
                                            </p:graphicEl>
                                          </p:spTgt>
                                        </p:tgtEl>
                                        <p:attrNameLst>
                                          <p:attrName>style.visibility</p:attrName>
                                        </p:attrNameLst>
                                      </p:cBhvr>
                                      <p:to>
                                        <p:strVal val="visible"/>
                                      </p:to>
                                    </p:set>
                                    <p:animEffect transition="in" filter="fade">
                                      <p:cBhvr>
                                        <p:cTn id="32" dur="500"/>
                                        <p:tgtEl>
                                          <p:spTgt spid="2">
                                            <p:graphicEl>
                                              <a:dgm id="{98048468-E8B2-4F08-B2CE-47C9BBD8670F}"/>
                                            </p:graphic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2">
                                            <p:graphicEl>
                                              <a:dgm id="{3838E594-6E59-4BDE-8F16-E00BABAC1291}"/>
                                            </p:graphicEl>
                                          </p:spTgt>
                                        </p:tgtEl>
                                        <p:attrNameLst>
                                          <p:attrName>style.visibility</p:attrName>
                                        </p:attrNameLst>
                                      </p:cBhvr>
                                      <p:to>
                                        <p:strVal val="visible"/>
                                      </p:to>
                                    </p:set>
                                    <p:animEffect transition="in" filter="fade">
                                      <p:cBhvr>
                                        <p:cTn id="37" dur="500"/>
                                        <p:tgtEl>
                                          <p:spTgt spid="2">
                                            <p:graphicEl>
                                              <a:dgm id="{3838E594-6E59-4BDE-8F16-E00BABAC1291}"/>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1334899" y="279901"/>
            <a:ext cx="9481893" cy="1200329"/>
          </a:xfrm>
          <a:prstGeom prst="rect">
            <a:avLst/>
          </a:prstGeom>
          <a:solidFill>
            <a:srgbClr val="002060"/>
          </a:solidFill>
        </p:spPr>
        <p:txBody>
          <a:bodyPr wrap="square" rtlCol="0">
            <a:spAutoFit/>
          </a:bodyPr>
          <a:lstStyle/>
          <a:p>
            <a:pPr algn="ctr"/>
            <a:r>
              <a:rPr lang="en-GB" sz="3600" b="1" dirty="0">
                <a:solidFill>
                  <a:schemeClr val="bg1"/>
                </a:solidFill>
              </a:rPr>
              <a:t>SERAF</a:t>
            </a:r>
          </a:p>
          <a:p>
            <a:pPr algn="ctr"/>
            <a:r>
              <a:rPr lang="en-GB" sz="3600" b="1" dirty="0">
                <a:solidFill>
                  <a:schemeClr val="bg1"/>
                </a:solidFill>
              </a:rPr>
              <a:t>Sexual Exploitation Risk Assessment Framework</a:t>
            </a:r>
          </a:p>
        </p:txBody>
      </p:sp>
      <p:graphicFrame>
        <p:nvGraphicFramePr>
          <p:cNvPr id="2" name="Diagram 1"/>
          <p:cNvGraphicFramePr/>
          <p:nvPr>
            <p:extLst>
              <p:ext uri="{D42A27DB-BD31-4B8C-83A1-F6EECF244321}">
                <p14:modId xmlns:p14="http://schemas.microsoft.com/office/powerpoint/2010/main" val="3431000187"/>
              </p:ext>
            </p:extLst>
          </p:nvPr>
        </p:nvGraphicFramePr>
        <p:xfrm>
          <a:off x="1683449" y="1553004"/>
          <a:ext cx="8784792" cy="401444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49117294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6AAA6392-DA41-430E-B297-EA8A4C0355F3}"/>
                                            </p:graphicEl>
                                          </p:spTgt>
                                        </p:tgtEl>
                                        <p:attrNameLst>
                                          <p:attrName>style.visibility</p:attrName>
                                        </p:attrNameLst>
                                      </p:cBhvr>
                                      <p:to>
                                        <p:strVal val="visible"/>
                                      </p:to>
                                    </p:set>
                                    <p:animEffect transition="in" filter="fade">
                                      <p:cBhvr>
                                        <p:cTn id="7" dur="500"/>
                                        <p:tgtEl>
                                          <p:spTgt spid="2">
                                            <p:graphicEl>
                                              <a:dgm id="{6AAA6392-DA41-430E-B297-EA8A4C0355F3}"/>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94655924-B25E-42F4-895D-C598F174D255}"/>
                                            </p:graphicEl>
                                          </p:spTgt>
                                        </p:tgtEl>
                                        <p:attrNameLst>
                                          <p:attrName>style.visibility</p:attrName>
                                        </p:attrNameLst>
                                      </p:cBhvr>
                                      <p:to>
                                        <p:strVal val="visible"/>
                                      </p:to>
                                    </p:set>
                                    <p:animEffect transition="in" filter="fade">
                                      <p:cBhvr>
                                        <p:cTn id="12" dur="500"/>
                                        <p:tgtEl>
                                          <p:spTgt spid="2">
                                            <p:graphicEl>
                                              <a:dgm id="{94655924-B25E-42F4-895D-C598F174D255}"/>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
                                            <p:graphicEl>
                                              <a:dgm id="{544A7CC3-D486-4412-A027-8755FDCA43FE}"/>
                                            </p:graphicEl>
                                          </p:spTgt>
                                        </p:tgtEl>
                                        <p:attrNameLst>
                                          <p:attrName>style.visibility</p:attrName>
                                        </p:attrNameLst>
                                      </p:cBhvr>
                                      <p:to>
                                        <p:strVal val="visible"/>
                                      </p:to>
                                    </p:set>
                                    <p:animEffect transition="in" filter="fade">
                                      <p:cBhvr>
                                        <p:cTn id="17" dur="500"/>
                                        <p:tgtEl>
                                          <p:spTgt spid="2">
                                            <p:graphicEl>
                                              <a:dgm id="{544A7CC3-D486-4412-A027-8755FDCA43FE}"/>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2">
                                            <p:graphicEl>
                                              <a:dgm id="{45C5D4AC-6648-403F-8FBF-1BEA9A735A1F}"/>
                                            </p:graphicEl>
                                          </p:spTgt>
                                        </p:tgtEl>
                                        <p:attrNameLst>
                                          <p:attrName>style.visibility</p:attrName>
                                        </p:attrNameLst>
                                      </p:cBhvr>
                                      <p:to>
                                        <p:strVal val="visible"/>
                                      </p:to>
                                    </p:set>
                                    <p:animEffect transition="in" filter="fade">
                                      <p:cBhvr>
                                        <p:cTn id="22" dur="500"/>
                                        <p:tgtEl>
                                          <p:spTgt spid="2">
                                            <p:graphicEl>
                                              <a:dgm id="{45C5D4AC-6648-403F-8FBF-1BEA9A735A1F}"/>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936703" y="308897"/>
            <a:ext cx="10504448" cy="646331"/>
          </a:xfrm>
          <a:prstGeom prst="rect">
            <a:avLst/>
          </a:prstGeom>
          <a:solidFill>
            <a:srgbClr val="002060"/>
          </a:solidFill>
        </p:spPr>
        <p:txBody>
          <a:bodyPr wrap="square" rtlCol="0">
            <a:spAutoFit/>
          </a:bodyPr>
          <a:lstStyle/>
          <a:p>
            <a:pPr algn="ctr"/>
            <a:r>
              <a:rPr lang="en-GB" sz="3600" b="1" dirty="0">
                <a:solidFill>
                  <a:schemeClr val="bg1"/>
                </a:solidFill>
              </a:rPr>
              <a:t>CSE Locations of Concern</a:t>
            </a:r>
          </a:p>
        </p:txBody>
      </p:sp>
      <p:graphicFrame>
        <p:nvGraphicFramePr>
          <p:cNvPr id="2" name="Diagram 1"/>
          <p:cNvGraphicFramePr/>
          <p:nvPr>
            <p:extLst>
              <p:ext uri="{D42A27DB-BD31-4B8C-83A1-F6EECF244321}">
                <p14:modId xmlns:p14="http://schemas.microsoft.com/office/powerpoint/2010/main" val="3741551819"/>
              </p:ext>
            </p:extLst>
          </p:nvPr>
        </p:nvGraphicFramePr>
        <p:xfrm>
          <a:off x="2032000" y="719666"/>
          <a:ext cx="8128000" cy="541866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90170924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5FAB3CCF-1781-4AF9-A2DA-C54016D0A814}"/>
                                            </p:graphicEl>
                                          </p:spTgt>
                                        </p:tgtEl>
                                        <p:attrNameLst>
                                          <p:attrName>style.visibility</p:attrName>
                                        </p:attrNameLst>
                                      </p:cBhvr>
                                      <p:to>
                                        <p:strVal val="visible"/>
                                      </p:to>
                                    </p:set>
                                    <p:animEffect transition="in" filter="fade">
                                      <p:cBhvr>
                                        <p:cTn id="7" dur="500"/>
                                        <p:tgtEl>
                                          <p:spTgt spid="2">
                                            <p:graphicEl>
                                              <a:dgm id="{5FAB3CCF-1781-4AF9-A2DA-C54016D0A814}"/>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BCBC37A5-F9F5-4014-B37B-8D980628DADC}"/>
                                            </p:graphicEl>
                                          </p:spTgt>
                                        </p:tgtEl>
                                        <p:attrNameLst>
                                          <p:attrName>style.visibility</p:attrName>
                                        </p:attrNameLst>
                                      </p:cBhvr>
                                      <p:to>
                                        <p:strVal val="visible"/>
                                      </p:to>
                                    </p:set>
                                    <p:animEffect transition="in" filter="fade">
                                      <p:cBhvr>
                                        <p:cTn id="12" dur="500"/>
                                        <p:tgtEl>
                                          <p:spTgt spid="2">
                                            <p:graphicEl>
                                              <a:dgm id="{BCBC37A5-F9F5-4014-B37B-8D980628DADC}"/>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D8A101CE-99D9-4D19-9B6C-A0A038E083D8}"/>
                                            </p:graphicEl>
                                          </p:spTgt>
                                        </p:tgtEl>
                                        <p:attrNameLst>
                                          <p:attrName>style.visibility</p:attrName>
                                        </p:attrNameLst>
                                      </p:cBhvr>
                                      <p:to>
                                        <p:strVal val="visible"/>
                                      </p:to>
                                    </p:set>
                                    <p:animEffect transition="in" filter="fade">
                                      <p:cBhvr>
                                        <p:cTn id="15" dur="500"/>
                                        <p:tgtEl>
                                          <p:spTgt spid="2">
                                            <p:graphicEl>
                                              <a:dgm id="{D8A101CE-99D9-4D19-9B6C-A0A038E083D8}"/>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2">
                                            <p:graphicEl>
                                              <a:dgm id="{DF6A0E14-0A5C-47B6-ACE7-3347FF55918F}"/>
                                            </p:graphicEl>
                                          </p:spTgt>
                                        </p:tgtEl>
                                        <p:attrNameLst>
                                          <p:attrName>style.visibility</p:attrName>
                                        </p:attrNameLst>
                                      </p:cBhvr>
                                      <p:to>
                                        <p:strVal val="visible"/>
                                      </p:to>
                                    </p:set>
                                    <p:animEffect transition="in" filter="fade">
                                      <p:cBhvr>
                                        <p:cTn id="20" dur="500"/>
                                        <p:tgtEl>
                                          <p:spTgt spid="2">
                                            <p:graphicEl>
                                              <a:dgm id="{DF6A0E14-0A5C-47B6-ACE7-3347FF55918F}"/>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2">
                                            <p:graphicEl>
                                              <a:dgm id="{14983312-3119-439C-B075-995E6B3364BB}"/>
                                            </p:graphicEl>
                                          </p:spTgt>
                                        </p:tgtEl>
                                        <p:attrNameLst>
                                          <p:attrName>style.visibility</p:attrName>
                                        </p:attrNameLst>
                                      </p:cBhvr>
                                      <p:to>
                                        <p:strVal val="visible"/>
                                      </p:to>
                                    </p:set>
                                    <p:animEffect transition="in" filter="fade">
                                      <p:cBhvr>
                                        <p:cTn id="23" dur="500"/>
                                        <p:tgtEl>
                                          <p:spTgt spid="2">
                                            <p:graphicEl>
                                              <a:dgm id="{14983312-3119-439C-B075-995E6B3364BB}"/>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2">
                                            <p:graphicEl>
                                              <a:dgm id="{3D7FF653-C8C7-4404-82FC-8EF247B17334}"/>
                                            </p:graphicEl>
                                          </p:spTgt>
                                        </p:tgtEl>
                                        <p:attrNameLst>
                                          <p:attrName>style.visibility</p:attrName>
                                        </p:attrNameLst>
                                      </p:cBhvr>
                                      <p:to>
                                        <p:strVal val="visible"/>
                                      </p:to>
                                    </p:set>
                                    <p:animEffect transition="in" filter="fade">
                                      <p:cBhvr>
                                        <p:cTn id="28" dur="500"/>
                                        <p:tgtEl>
                                          <p:spTgt spid="2">
                                            <p:graphicEl>
                                              <a:dgm id="{3D7FF653-C8C7-4404-82FC-8EF247B17334}"/>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2">
                                            <p:graphicEl>
                                              <a:dgm id="{E42E9AC7-A68F-457E-B4E4-F7F7D3FDD8CF}"/>
                                            </p:graphicEl>
                                          </p:spTgt>
                                        </p:tgtEl>
                                        <p:attrNameLst>
                                          <p:attrName>style.visibility</p:attrName>
                                        </p:attrNameLst>
                                      </p:cBhvr>
                                      <p:to>
                                        <p:strVal val="visible"/>
                                      </p:to>
                                    </p:set>
                                    <p:animEffect transition="in" filter="fade">
                                      <p:cBhvr>
                                        <p:cTn id="31" dur="500"/>
                                        <p:tgtEl>
                                          <p:spTgt spid="2">
                                            <p:graphicEl>
                                              <a:dgm id="{E42E9AC7-A68F-457E-B4E4-F7F7D3FDD8CF}"/>
                                            </p:graphicEl>
                                          </p:spTgt>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2">
                                            <p:graphicEl>
                                              <a:dgm id="{1AFD9B73-8AB0-460D-A040-6C4EC87E2A57}"/>
                                            </p:graphicEl>
                                          </p:spTgt>
                                        </p:tgtEl>
                                        <p:attrNameLst>
                                          <p:attrName>style.visibility</p:attrName>
                                        </p:attrNameLst>
                                      </p:cBhvr>
                                      <p:to>
                                        <p:strVal val="visible"/>
                                      </p:to>
                                    </p:set>
                                    <p:animEffect transition="in" filter="fade">
                                      <p:cBhvr>
                                        <p:cTn id="36" dur="500"/>
                                        <p:tgtEl>
                                          <p:spTgt spid="2">
                                            <p:graphicEl>
                                              <a:dgm id="{1AFD9B73-8AB0-460D-A040-6C4EC87E2A57}"/>
                                            </p:graphicEl>
                                          </p:spTgt>
                                        </p:tgtEl>
                                      </p:cBhvr>
                                    </p:animEffect>
                                  </p:childTnLst>
                                </p:cTn>
                              </p:par>
                              <p:par>
                                <p:cTn id="37" presetID="10" presetClass="entr" presetSubtype="0" fill="hold" grpId="0" nodeType="withEffect">
                                  <p:stCondLst>
                                    <p:cond delay="0"/>
                                  </p:stCondLst>
                                  <p:childTnLst>
                                    <p:set>
                                      <p:cBhvr>
                                        <p:cTn id="38" dur="1" fill="hold">
                                          <p:stCondLst>
                                            <p:cond delay="0"/>
                                          </p:stCondLst>
                                        </p:cTn>
                                        <p:tgtEl>
                                          <p:spTgt spid="2">
                                            <p:graphicEl>
                                              <a:dgm id="{36BB5D4B-E9A8-4AE8-AF16-60542A9EC689}"/>
                                            </p:graphicEl>
                                          </p:spTgt>
                                        </p:tgtEl>
                                        <p:attrNameLst>
                                          <p:attrName>style.visibility</p:attrName>
                                        </p:attrNameLst>
                                      </p:cBhvr>
                                      <p:to>
                                        <p:strVal val="visible"/>
                                      </p:to>
                                    </p:set>
                                    <p:animEffect transition="in" filter="fade">
                                      <p:cBhvr>
                                        <p:cTn id="39" dur="500"/>
                                        <p:tgtEl>
                                          <p:spTgt spid="2">
                                            <p:graphicEl>
                                              <a:dgm id="{36BB5D4B-E9A8-4AE8-AF16-60542A9EC689}"/>
                                            </p:graphicEl>
                                          </p:spTgt>
                                        </p:tgtEl>
                                      </p:cBhvr>
                                    </p:animEffect>
                                  </p:childTnLst>
                                </p:cTn>
                              </p:par>
                            </p:childTnLst>
                          </p:cTn>
                        </p:par>
                      </p:childTnLst>
                    </p:cTn>
                  </p:par>
                  <p:par>
                    <p:cTn id="40" fill="hold">
                      <p:stCondLst>
                        <p:cond delay="indefinite"/>
                      </p:stCondLst>
                      <p:childTnLst>
                        <p:par>
                          <p:cTn id="41" fill="hold">
                            <p:stCondLst>
                              <p:cond delay="0"/>
                            </p:stCondLst>
                            <p:childTnLst>
                              <p:par>
                                <p:cTn id="42" presetID="10" presetClass="entr" presetSubtype="0" fill="hold" grpId="0" nodeType="clickEffect">
                                  <p:stCondLst>
                                    <p:cond delay="0"/>
                                  </p:stCondLst>
                                  <p:childTnLst>
                                    <p:set>
                                      <p:cBhvr>
                                        <p:cTn id="43" dur="1" fill="hold">
                                          <p:stCondLst>
                                            <p:cond delay="0"/>
                                          </p:stCondLst>
                                        </p:cTn>
                                        <p:tgtEl>
                                          <p:spTgt spid="2">
                                            <p:graphicEl>
                                              <a:dgm id="{72CEDCFC-0E24-42E5-90E3-66A3FFFEE528}"/>
                                            </p:graphicEl>
                                          </p:spTgt>
                                        </p:tgtEl>
                                        <p:attrNameLst>
                                          <p:attrName>style.visibility</p:attrName>
                                        </p:attrNameLst>
                                      </p:cBhvr>
                                      <p:to>
                                        <p:strVal val="visible"/>
                                      </p:to>
                                    </p:set>
                                    <p:animEffect transition="in" filter="fade">
                                      <p:cBhvr>
                                        <p:cTn id="44" dur="500"/>
                                        <p:tgtEl>
                                          <p:spTgt spid="2">
                                            <p:graphicEl>
                                              <a:dgm id="{72CEDCFC-0E24-42E5-90E3-66A3FFFEE528}"/>
                                            </p:graphicEl>
                                          </p:spTgt>
                                        </p:tgtEl>
                                      </p:cBhvr>
                                    </p:animEffect>
                                  </p:childTnLst>
                                </p:cTn>
                              </p:par>
                              <p:par>
                                <p:cTn id="45" presetID="10" presetClass="entr" presetSubtype="0" fill="hold" grpId="0" nodeType="withEffect">
                                  <p:stCondLst>
                                    <p:cond delay="0"/>
                                  </p:stCondLst>
                                  <p:childTnLst>
                                    <p:set>
                                      <p:cBhvr>
                                        <p:cTn id="46" dur="1" fill="hold">
                                          <p:stCondLst>
                                            <p:cond delay="0"/>
                                          </p:stCondLst>
                                        </p:cTn>
                                        <p:tgtEl>
                                          <p:spTgt spid="2">
                                            <p:graphicEl>
                                              <a:dgm id="{CC9475FE-DB8E-479E-927D-8472F5D298E5}"/>
                                            </p:graphicEl>
                                          </p:spTgt>
                                        </p:tgtEl>
                                        <p:attrNameLst>
                                          <p:attrName>style.visibility</p:attrName>
                                        </p:attrNameLst>
                                      </p:cBhvr>
                                      <p:to>
                                        <p:strVal val="visible"/>
                                      </p:to>
                                    </p:set>
                                    <p:animEffect transition="in" filter="fade">
                                      <p:cBhvr>
                                        <p:cTn id="47" dur="500"/>
                                        <p:tgtEl>
                                          <p:spTgt spid="2">
                                            <p:graphicEl>
                                              <a:dgm id="{CC9475FE-DB8E-479E-927D-8472F5D298E5}"/>
                                            </p:graphic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grpId="0" nodeType="clickEffect">
                                  <p:stCondLst>
                                    <p:cond delay="0"/>
                                  </p:stCondLst>
                                  <p:childTnLst>
                                    <p:set>
                                      <p:cBhvr>
                                        <p:cTn id="51" dur="1" fill="hold">
                                          <p:stCondLst>
                                            <p:cond delay="0"/>
                                          </p:stCondLst>
                                        </p:cTn>
                                        <p:tgtEl>
                                          <p:spTgt spid="2">
                                            <p:graphicEl>
                                              <a:dgm id="{110116C6-D20C-4BC0-B01D-2A0BDEE18F07}"/>
                                            </p:graphicEl>
                                          </p:spTgt>
                                        </p:tgtEl>
                                        <p:attrNameLst>
                                          <p:attrName>style.visibility</p:attrName>
                                        </p:attrNameLst>
                                      </p:cBhvr>
                                      <p:to>
                                        <p:strVal val="visible"/>
                                      </p:to>
                                    </p:set>
                                    <p:animEffect transition="in" filter="fade">
                                      <p:cBhvr>
                                        <p:cTn id="52" dur="500"/>
                                        <p:tgtEl>
                                          <p:spTgt spid="2">
                                            <p:graphicEl>
                                              <a:dgm id="{110116C6-D20C-4BC0-B01D-2A0BDEE18F07}"/>
                                            </p:graphicEl>
                                          </p:spTgt>
                                        </p:tgtEl>
                                      </p:cBhvr>
                                    </p:animEffect>
                                  </p:childTnLst>
                                </p:cTn>
                              </p:par>
                              <p:par>
                                <p:cTn id="53" presetID="10" presetClass="entr" presetSubtype="0" fill="hold" grpId="0" nodeType="withEffect">
                                  <p:stCondLst>
                                    <p:cond delay="0"/>
                                  </p:stCondLst>
                                  <p:childTnLst>
                                    <p:set>
                                      <p:cBhvr>
                                        <p:cTn id="54" dur="1" fill="hold">
                                          <p:stCondLst>
                                            <p:cond delay="0"/>
                                          </p:stCondLst>
                                        </p:cTn>
                                        <p:tgtEl>
                                          <p:spTgt spid="2">
                                            <p:graphicEl>
                                              <a:dgm id="{B055A7DD-92AE-42CB-ACBF-8916BBB2F8B7}"/>
                                            </p:graphicEl>
                                          </p:spTgt>
                                        </p:tgtEl>
                                        <p:attrNameLst>
                                          <p:attrName>style.visibility</p:attrName>
                                        </p:attrNameLst>
                                      </p:cBhvr>
                                      <p:to>
                                        <p:strVal val="visible"/>
                                      </p:to>
                                    </p:set>
                                    <p:animEffect transition="in" filter="fade">
                                      <p:cBhvr>
                                        <p:cTn id="55" dur="500"/>
                                        <p:tgtEl>
                                          <p:spTgt spid="2">
                                            <p:graphicEl>
                                              <a:dgm id="{B055A7DD-92AE-42CB-ACBF-8916BBB2F8B7}"/>
                                            </p:graphicEl>
                                          </p:spTgt>
                                        </p:tgtEl>
                                      </p:cBhvr>
                                    </p:animEffect>
                                  </p:childTnLst>
                                </p:cTn>
                              </p:par>
                            </p:childTnLst>
                          </p:cTn>
                        </p:par>
                      </p:childTnLst>
                    </p:cTn>
                  </p:par>
                  <p:par>
                    <p:cTn id="56" fill="hold">
                      <p:stCondLst>
                        <p:cond delay="indefinite"/>
                      </p:stCondLst>
                      <p:childTnLst>
                        <p:par>
                          <p:cTn id="57" fill="hold">
                            <p:stCondLst>
                              <p:cond delay="0"/>
                            </p:stCondLst>
                            <p:childTnLst>
                              <p:par>
                                <p:cTn id="58" presetID="10" presetClass="entr" presetSubtype="0" fill="hold" grpId="0" nodeType="clickEffect">
                                  <p:stCondLst>
                                    <p:cond delay="0"/>
                                  </p:stCondLst>
                                  <p:childTnLst>
                                    <p:set>
                                      <p:cBhvr>
                                        <p:cTn id="59" dur="1" fill="hold">
                                          <p:stCondLst>
                                            <p:cond delay="0"/>
                                          </p:stCondLst>
                                        </p:cTn>
                                        <p:tgtEl>
                                          <p:spTgt spid="2">
                                            <p:graphicEl>
                                              <a:dgm id="{737FCF12-8304-470A-A335-3BF197618896}"/>
                                            </p:graphicEl>
                                          </p:spTgt>
                                        </p:tgtEl>
                                        <p:attrNameLst>
                                          <p:attrName>style.visibility</p:attrName>
                                        </p:attrNameLst>
                                      </p:cBhvr>
                                      <p:to>
                                        <p:strVal val="visible"/>
                                      </p:to>
                                    </p:set>
                                    <p:animEffect transition="in" filter="fade">
                                      <p:cBhvr>
                                        <p:cTn id="60" dur="500"/>
                                        <p:tgtEl>
                                          <p:spTgt spid="2">
                                            <p:graphicEl>
                                              <a:dgm id="{737FCF12-8304-470A-A335-3BF197618896}"/>
                                            </p:graphicEl>
                                          </p:spTgt>
                                        </p:tgtEl>
                                      </p:cBhvr>
                                    </p:animEffect>
                                  </p:childTnLst>
                                </p:cTn>
                              </p:par>
                              <p:par>
                                <p:cTn id="61" presetID="10" presetClass="entr" presetSubtype="0" fill="hold" grpId="0" nodeType="withEffect">
                                  <p:stCondLst>
                                    <p:cond delay="0"/>
                                  </p:stCondLst>
                                  <p:childTnLst>
                                    <p:set>
                                      <p:cBhvr>
                                        <p:cTn id="62" dur="1" fill="hold">
                                          <p:stCondLst>
                                            <p:cond delay="0"/>
                                          </p:stCondLst>
                                        </p:cTn>
                                        <p:tgtEl>
                                          <p:spTgt spid="2">
                                            <p:graphicEl>
                                              <a:dgm id="{00F1CD0E-BF99-4D1D-97BE-EC2B51F070CF}"/>
                                            </p:graphicEl>
                                          </p:spTgt>
                                        </p:tgtEl>
                                        <p:attrNameLst>
                                          <p:attrName>style.visibility</p:attrName>
                                        </p:attrNameLst>
                                      </p:cBhvr>
                                      <p:to>
                                        <p:strVal val="visible"/>
                                      </p:to>
                                    </p:set>
                                    <p:animEffect transition="in" filter="fade">
                                      <p:cBhvr>
                                        <p:cTn id="63" dur="500"/>
                                        <p:tgtEl>
                                          <p:spTgt spid="2">
                                            <p:graphicEl>
                                              <a:dgm id="{00F1CD0E-BF99-4D1D-97BE-EC2B51F070CF}"/>
                                            </p:graphicEl>
                                          </p:spTgt>
                                        </p:tgtEl>
                                      </p:cBhvr>
                                    </p:animEffect>
                                  </p:childTnLst>
                                </p:cTn>
                              </p:par>
                            </p:childTnLst>
                          </p:cTn>
                        </p:par>
                      </p:childTnLst>
                    </p:cTn>
                  </p:par>
                  <p:par>
                    <p:cTn id="64" fill="hold">
                      <p:stCondLst>
                        <p:cond delay="indefinite"/>
                      </p:stCondLst>
                      <p:childTnLst>
                        <p:par>
                          <p:cTn id="65" fill="hold">
                            <p:stCondLst>
                              <p:cond delay="0"/>
                            </p:stCondLst>
                            <p:childTnLst>
                              <p:par>
                                <p:cTn id="66" presetID="10" presetClass="entr" presetSubtype="0" fill="hold" grpId="0" nodeType="clickEffect">
                                  <p:stCondLst>
                                    <p:cond delay="0"/>
                                  </p:stCondLst>
                                  <p:childTnLst>
                                    <p:set>
                                      <p:cBhvr>
                                        <p:cTn id="67" dur="1" fill="hold">
                                          <p:stCondLst>
                                            <p:cond delay="0"/>
                                          </p:stCondLst>
                                        </p:cTn>
                                        <p:tgtEl>
                                          <p:spTgt spid="2">
                                            <p:graphicEl>
                                              <a:dgm id="{761F8B6B-2D91-4A4B-A497-FFF719163EA1}"/>
                                            </p:graphicEl>
                                          </p:spTgt>
                                        </p:tgtEl>
                                        <p:attrNameLst>
                                          <p:attrName>style.visibility</p:attrName>
                                        </p:attrNameLst>
                                      </p:cBhvr>
                                      <p:to>
                                        <p:strVal val="visible"/>
                                      </p:to>
                                    </p:set>
                                    <p:animEffect transition="in" filter="fade">
                                      <p:cBhvr>
                                        <p:cTn id="68" dur="500"/>
                                        <p:tgtEl>
                                          <p:spTgt spid="2">
                                            <p:graphicEl>
                                              <a:dgm id="{761F8B6B-2D91-4A4B-A497-FFF719163EA1}"/>
                                            </p:graphicEl>
                                          </p:spTgt>
                                        </p:tgtEl>
                                      </p:cBhvr>
                                    </p:animEffect>
                                  </p:childTnLst>
                                </p:cTn>
                              </p:par>
                              <p:par>
                                <p:cTn id="69" presetID="10" presetClass="entr" presetSubtype="0" fill="hold" grpId="0" nodeType="withEffect">
                                  <p:stCondLst>
                                    <p:cond delay="0"/>
                                  </p:stCondLst>
                                  <p:childTnLst>
                                    <p:set>
                                      <p:cBhvr>
                                        <p:cTn id="70" dur="1" fill="hold">
                                          <p:stCondLst>
                                            <p:cond delay="0"/>
                                          </p:stCondLst>
                                        </p:cTn>
                                        <p:tgtEl>
                                          <p:spTgt spid="2">
                                            <p:graphicEl>
                                              <a:dgm id="{E1443AA6-51C8-401C-ADEB-E54A37E3C2E7}"/>
                                            </p:graphicEl>
                                          </p:spTgt>
                                        </p:tgtEl>
                                        <p:attrNameLst>
                                          <p:attrName>style.visibility</p:attrName>
                                        </p:attrNameLst>
                                      </p:cBhvr>
                                      <p:to>
                                        <p:strVal val="visible"/>
                                      </p:to>
                                    </p:set>
                                    <p:animEffect transition="in" filter="fade">
                                      <p:cBhvr>
                                        <p:cTn id="71" dur="500"/>
                                        <p:tgtEl>
                                          <p:spTgt spid="2">
                                            <p:graphicEl>
                                              <a:dgm id="{E1443AA6-51C8-401C-ADEB-E54A37E3C2E7}"/>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hlinkClick r:id="rId3"/>
          </p:cNvPr>
          <p:cNvPicPr>
            <a:picLocks noChangeAspect="1"/>
          </p:cNvPicPr>
          <p:nvPr/>
        </p:nvPicPr>
        <p:blipFill rotWithShape="1">
          <a:blip r:embed="rId4"/>
          <a:srcRect l="13988" t="7268" r="12893" b="7435"/>
          <a:stretch/>
        </p:blipFill>
        <p:spPr>
          <a:xfrm>
            <a:off x="10459843" y="4293637"/>
            <a:ext cx="1115123" cy="798754"/>
          </a:xfrm>
          <a:prstGeom prst="rect">
            <a:avLst/>
          </a:prstGeom>
        </p:spPr>
      </p:pic>
      <p:sp>
        <p:nvSpPr>
          <p:cNvPr id="4" name="Title 3"/>
          <p:cNvSpPr>
            <a:spLocks noGrp="1"/>
          </p:cNvSpPr>
          <p:nvPr>
            <p:ph type="title"/>
          </p:nvPr>
        </p:nvSpPr>
        <p:spPr>
          <a:xfrm>
            <a:off x="838200" y="365126"/>
            <a:ext cx="10515600" cy="794602"/>
          </a:xfrm>
          <a:solidFill>
            <a:srgbClr val="002060"/>
          </a:solidFill>
        </p:spPr>
        <p:txBody>
          <a:bodyPr>
            <a:normAutofit/>
          </a:bodyPr>
          <a:lstStyle/>
          <a:p>
            <a:pPr algn="ctr"/>
            <a:r>
              <a:rPr lang="en-GB" sz="3600" b="1" dirty="0">
                <a:solidFill>
                  <a:schemeClr val="bg1"/>
                </a:solidFill>
                <a:latin typeface="+mn-lt"/>
              </a:rPr>
              <a:t>Child Sexual Exploitation</a:t>
            </a:r>
          </a:p>
        </p:txBody>
      </p:sp>
      <p:sp>
        <p:nvSpPr>
          <p:cNvPr id="5" name="Horizontal Scroll 4"/>
          <p:cNvSpPr/>
          <p:nvPr/>
        </p:nvSpPr>
        <p:spPr>
          <a:xfrm>
            <a:off x="2408663" y="1784195"/>
            <a:ext cx="6646127" cy="3523785"/>
          </a:xfrm>
          <a:prstGeom prst="horizontalScroll">
            <a:avLst/>
          </a:prstGeom>
          <a:solidFill>
            <a:schemeClr val="accent2">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What can we learn from recent Serious Case Reviews in Rotherham, Rochdale &amp; Oxfordshire?</a:t>
            </a:r>
          </a:p>
        </p:txBody>
      </p:sp>
    </p:spTree>
    <p:extLst>
      <p:ext uri="{BB962C8B-B14F-4D97-AF65-F5344CB8AC3E}">
        <p14:creationId xmlns:p14="http://schemas.microsoft.com/office/powerpoint/2010/main" val="399958648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490655" y="150982"/>
            <a:ext cx="11106614" cy="696511"/>
          </a:xfrm>
          <a:solidFill>
            <a:srgbClr val="002060"/>
          </a:solidFill>
        </p:spPr>
        <p:txBody>
          <a:bodyPr>
            <a:normAutofit/>
          </a:bodyPr>
          <a:lstStyle/>
          <a:p>
            <a:pPr algn="ctr"/>
            <a:r>
              <a:rPr lang="en-GB" sz="3600" b="1" dirty="0">
                <a:solidFill>
                  <a:schemeClr val="bg1"/>
                </a:solidFill>
                <a:latin typeface="+mn-lt"/>
              </a:rPr>
              <a:t>Child Sexual Exploitation</a:t>
            </a:r>
          </a:p>
        </p:txBody>
      </p:sp>
      <p:graphicFrame>
        <p:nvGraphicFramePr>
          <p:cNvPr id="4" name="Diagram 3"/>
          <p:cNvGraphicFramePr/>
          <p:nvPr>
            <p:extLst>
              <p:ext uri="{D42A27DB-BD31-4B8C-83A1-F6EECF244321}">
                <p14:modId xmlns:p14="http://schemas.microsoft.com/office/powerpoint/2010/main" val="660717892"/>
              </p:ext>
            </p:extLst>
          </p:nvPr>
        </p:nvGraphicFramePr>
        <p:xfrm>
          <a:off x="847493" y="557560"/>
          <a:ext cx="10749776" cy="550870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5" name="Picture 4"/>
          <p:cNvPicPr>
            <a:picLocks noChangeAspect="1"/>
          </p:cNvPicPr>
          <p:nvPr/>
        </p:nvPicPr>
        <p:blipFill>
          <a:blip r:embed="rId8"/>
          <a:stretch>
            <a:fillRect/>
          </a:stretch>
        </p:blipFill>
        <p:spPr>
          <a:xfrm>
            <a:off x="1092820" y="3311911"/>
            <a:ext cx="2443383" cy="2408663"/>
          </a:xfrm>
          <a:prstGeom prst="rect">
            <a:avLst/>
          </a:prstGeom>
        </p:spPr>
      </p:pic>
    </p:spTree>
    <p:extLst>
      <p:ext uri="{BB962C8B-B14F-4D97-AF65-F5344CB8AC3E}">
        <p14:creationId xmlns:p14="http://schemas.microsoft.com/office/powerpoint/2010/main" val="225260014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graphicEl>
                                              <a:dgm id="{53E9FFDB-53CD-421D-8279-5600A75AD465}"/>
                                            </p:graphicEl>
                                          </p:spTgt>
                                        </p:tgtEl>
                                        <p:attrNameLst>
                                          <p:attrName>style.visibility</p:attrName>
                                        </p:attrNameLst>
                                      </p:cBhvr>
                                      <p:to>
                                        <p:strVal val="visible"/>
                                      </p:to>
                                    </p:set>
                                    <p:animEffect transition="in" filter="fade">
                                      <p:cBhvr>
                                        <p:cTn id="7" dur="500"/>
                                        <p:tgtEl>
                                          <p:spTgt spid="4">
                                            <p:graphicEl>
                                              <a:dgm id="{53E9FFDB-53CD-421D-8279-5600A75AD465}"/>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graphicEl>
                                              <a:dgm id="{2759DB64-F4D4-4CA4-A7E0-0C1FA7FF1DCA}"/>
                                            </p:graphicEl>
                                          </p:spTgt>
                                        </p:tgtEl>
                                        <p:attrNameLst>
                                          <p:attrName>style.visibility</p:attrName>
                                        </p:attrNameLst>
                                      </p:cBhvr>
                                      <p:to>
                                        <p:strVal val="visible"/>
                                      </p:to>
                                    </p:set>
                                    <p:animEffect transition="in" filter="fade">
                                      <p:cBhvr>
                                        <p:cTn id="12" dur="500"/>
                                        <p:tgtEl>
                                          <p:spTgt spid="4">
                                            <p:graphicEl>
                                              <a:dgm id="{2759DB64-F4D4-4CA4-A7E0-0C1FA7FF1DCA}"/>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4">
                                            <p:graphicEl>
                                              <a:dgm id="{AE9FCFF8-28CF-4485-9BFB-1B6C1A356EA8}"/>
                                            </p:graphicEl>
                                          </p:spTgt>
                                        </p:tgtEl>
                                        <p:attrNameLst>
                                          <p:attrName>style.visibility</p:attrName>
                                        </p:attrNameLst>
                                      </p:cBhvr>
                                      <p:to>
                                        <p:strVal val="visible"/>
                                      </p:to>
                                    </p:set>
                                    <p:animEffect transition="in" filter="fade">
                                      <p:cBhvr>
                                        <p:cTn id="15" dur="500"/>
                                        <p:tgtEl>
                                          <p:spTgt spid="4">
                                            <p:graphicEl>
                                              <a:dgm id="{AE9FCFF8-28CF-4485-9BFB-1B6C1A356EA8}"/>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4">
                                            <p:graphicEl>
                                              <a:dgm id="{082DC2B4-345A-49AD-94A3-71413C0C5834}"/>
                                            </p:graphicEl>
                                          </p:spTgt>
                                        </p:tgtEl>
                                        <p:attrNameLst>
                                          <p:attrName>style.visibility</p:attrName>
                                        </p:attrNameLst>
                                      </p:cBhvr>
                                      <p:to>
                                        <p:strVal val="visible"/>
                                      </p:to>
                                    </p:set>
                                    <p:animEffect transition="in" filter="fade">
                                      <p:cBhvr>
                                        <p:cTn id="20" dur="500"/>
                                        <p:tgtEl>
                                          <p:spTgt spid="4">
                                            <p:graphicEl>
                                              <a:dgm id="{082DC2B4-345A-49AD-94A3-71413C0C5834}"/>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4">
                                            <p:graphicEl>
                                              <a:dgm id="{FA36CD51-742E-41F9-94C6-E5926A6A90A5}"/>
                                            </p:graphicEl>
                                          </p:spTgt>
                                        </p:tgtEl>
                                        <p:attrNameLst>
                                          <p:attrName>style.visibility</p:attrName>
                                        </p:attrNameLst>
                                      </p:cBhvr>
                                      <p:to>
                                        <p:strVal val="visible"/>
                                      </p:to>
                                    </p:set>
                                    <p:animEffect transition="in" filter="fade">
                                      <p:cBhvr>
                                        <p:cTn id="23" dur="500"/>
                                        <p:tgtEl>
                                          <p:spTgt spid="4">
                                            <p:graphicEl>
                                              <a:dgm id="{FA36CD51-742E-41F9-94C6-E5926A6A90A5}"/>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4">
                                            <p:graphicEl>
                                              <a:dgm id="{21AD29D6-A168-48A6-AFA5-B2541F60B47D}"/>
                                            </p:graphicEl>
                                          </p:spTgt>
                                        </p:tgtEl>
                                        <p:attrNameLst>
                                          <p:attrName>style.visibility</p:attrName>
                                        </p:attrNameLst>
                                      </p:cBhvr>
                                      <p:to>
                                        <p:strVal val="visible"/>
                                      </p:to>
                                    </p:set>
                                    <p:animEffect transition="in" filter="fade">
                                      <p:cBhvr>
                                        <p:cTn id="28" dur="500"/>
                                        <p:tgtEl>
                                          <p:spTgt spid="4">
                                            <p:graphicEl>
                                              <a:dgm id="{21AD29D6-A168-48A6-AFA5-B2541F60B47D}"/>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4">
                                            <p:graphicEl>
                                              <a:dgm id="{357D4AB0-B262-4DB3-8E56-21F9AC68FC08}"/>
                                            </p:graphicEl>
                                          </p:spTgt>
                                        </p:tgtEl>
                                        <p:attrNameLst>
                                          <p:attrName>style.visibility</p:attrName>
                                        </p:attrNameLst>
                                      </p:cBhvr>
                                      <p:to>
                                        <p:strVal val="visible"/>
                                      </p:to>
                                    </p:set>
                                    <p:animEffect transition="in" filter="fade">
                                      <p:cBhvr>
                                        <p:cTn id="31" dur="500"/>
                                        <p:tgtEl>
                                          <p:spTgt spid="4">
                                            <p:graphicEl>
                                              <a:dgm id="{357D4AB0-B262-4DB3-8E56-21F9AC68FC08}"/>
                                            </p:graphicEl>
                                          </p:spTgt>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4">
                                            <p:graphicEl>
                                              <a:dgm id="{F906D2CC-41F8-4A66-B693-DA9DCCD549C3}"/>
                                            </p:graphicEl>
                                          </p:spTgt>
                                        </p:tgtEl>
                                        <p:attrNameLst>
                                          <p:attrName>style.visibility</p:attrName>
                                        </p:attrNameLst>
                                      </p:cBhvr>
                                      <p:to>
                                        <p:strVal val="visible"/>
                                      </p:to>
                                    </p:set>
                                    <p:animEffect transition="in" filter="fade">
                                      <p:cBhvr>
                                        <p:cTn id="36" dur="500"/>
                                        <p:tgtEl>
                                          <p:spTgt spid="4">
                                            <p:graphicEl>
                                              <a:dgm id="{F906D2CC-41F8-4A66-B693-DA9DCCD549C3}"/>
                                            </p:graphicEl>
                                          </p:spTgt>
                                        </p:tgtEl>
                                      </p:cBhvr>
                                    </p:animEffect>
                                  </p:childTnLst>
                                </p:cTn>
                              </p:par>
                              <p:par>
                                <p:cTn id="37" presetID="10" presetClass="entr" presetSubtype="0" fill="hold" grpId="0" nodeType="withEffect">
                                  <p:stCondLst>
                                    <p:cond delay="0"/>
                                  </p:stCondLst>
                                  <p:childTnLst>
                                    <p:set>
                                      <p:cBhvr>
                                        <p:cTn id="38" dur="1" fill="hold">
                                          <p:stCondLst>
                                            <p:cond delay="0"/>
                                          </p:stCondLst>
                                        </p:cTn>
                                        <p:tgtEl>
                                          <p:spTgt spid="4">
                                            <p:graphicEl>
                                              <a:dgm id="{27E70683-259D-4396-A249-F2DF98BEB6E2}"/>
                                            </p:graphicEl>
                                          </p:spTgt>
                                        </p:tgtEl>
                                        <p:attrNameLst>
                                          <p:attrName>style.visibility</p:attrName>
                                        </p:attrNameLst>
                                      </p:cBhvr>
                                      <p:to>
                                        <p:strVal val="visible"/>
                                      </p:to>
                                    </p:set>
                                    <p:animEffect transition="in" filter="fade">
                                      <p:cBhvr>
                                        <p:cTn id="39" dur="500"/>
                                        <p:tgtEl>
                                          <p:spTgt spid="4">
                                            <p:graphicEl>
                                              <a:dgm id="{27E70683-259D-4396-A249-F2DF98BEB6E2}"/>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Sub>
          <a:bldDgm bld="one"/>
        </p:bldSub>
      </p:bldGraphic>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266" name="Picture 2" descr="Barnardo's logo"/>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86592" y="1767891"/>
            <a:ext cx="2459128" cy="1202240"/>
          </a:xfrm>
          <a:prstGeom prst="rect">
            <a:avLst/>
          </a:prstGeom>
          <a:noFill/>
          <a:ln>
            <a:solidFill>
              <a:schemeClr val="tx1"/>
            </a:solidFill>
          </a:ln>
          <a:extLst>
            <a:ext uri="{909E8E84-426E-40DD-AFC4-6F175D3DCCD1}">
              <a14:hiddenFill xmlns:a14="http://schemas.microsoft.com/office/drawing/2010/main">
                <a:solidFill>
                  <a:srgbClr val="FFFFFF"/>
                </a:solidFill>
              </a14:hiddenFill>
            </a:ext>
          </a:extLst>
        </p:spPr>
      </p:pic>
      <p:pic>
        <p:nvPicPr>
          <p:cNvPr id="5" name="Picture 4"/>
          <p:cNvPicPr>
            <a:picLocks noChangeAspect="1"/>
          </p:cNvPicPr>
          <p:nvPr/>
        </p:nvPicPr>
        <p:blipFill>
          <a:blip r:embed="rId4"/>
          <a:stretch>
            <a:fillRect/>
          </a:stretch>
        </p:blipFill>
        <p:spPr>
          <a:xfrm>
            <a:off x="8409875" y="1767891"/>
            <a:ext cx="2762250" cy="1657350"/>
          </a:xfrm>
          <a:prstGeom prst="rect">
            <a:avLst/>
          </a:prstGeom>
        </p:spPr>
      </p:pic>
      <p:pic>
        <p:nvPicPr>
          <p:cNvPr id="6" name="Picture 5"/>
          <p:cNvPicPr>
            <a:picLocks noChangeAspect="1"/>
          </p:cNvPicPr>
          <p:nvPr/>
        </p:nvPicPr>
        <p:blipFill>
          <a:blip r:embed="rId5"/>
          <a:stretch>
            <a:fillRect/>
          </a:stretch>
        </p:blipFill>
        <p:spPr>
          <a:xfrm>
            <a:off x="8409875" y="3654173"/>
            <a:ext cx="2303773" cy="2303773"/>
          </a:xfrm>
          <a:prstGeom prst="rect">
            <a:avLst/>
          </a:prstGeom>
        </p:spPr>
      </p:pic>
      <p:pic>
        <p:nvPicPr>
          <p:cNvPr id="7" name="Picture 6"/>
          <p:cNvPicPr>
            <a:picLocks noChangeAspect="1"/>
          </p:cNvPicPr>
          <p:nvPr/>
        </p:nvPicPr>
        <p:blipFill>
          <a:blip r:embed="rId6"/>
          <a:stretch>
            <a:fillRect/>
          </a:stretch>
        </p:blipFill>
        <p:spPr>
          <a:xfrm>
            <a:off x="5448825" y="3654173"/>
            <a:ext cx="1702595" cy="2143127"/>
          </a:xfrm>
          <a:prstGeom prst="rect">
            <a:avLst/>
          </a:prstGeom>
          <a:ln>
            <a:solidFill>
              <a:schemeClr val="tx1"/>
            </a:solidFill>
          </a:ln>
        </p:spPr>
      </p:pic>
      <p:pic>
        <p:nvPicPr>
          <p:cNvPr id="9" name="Picture 8"/>
          <p:cNvPicPr>
            <a:picLocks noChangeAspect="1"/>
          </p:cNvPicPr>
          <p:nvPr/>
        </p:nvPicPr>
        <p:blipFill>
          <a:blip r:embed="rId7"/>
          <a:stretch>
            <a:fillRect/>
          </a:stretch>
        </p:blipFill>
        <p:spPr>
          <a:xfrm>
            <a:off x="4999959" y="1487948"/>
            <a:ext cx="2600325" cy="1762125"/>
          </a:xfrm>
          <a:prstGeom prst="rect">
            <a:avLst/>
          </a:prstGeom>
          <a:ln>
            <a:solidFill>
              <a:schemeClr val="tx1"/>
            </a:solidFill>
          </a:ln>
        </p:spPr>
      </p:pic>
      <p:pic>
        <p:nvPicPr>
          <p:cNvPr id="11" name="Picture 10"/>
          <p:cNvPicPr>
            <a:picLocks noChangeAspect="1"/>
          </p:cNvPicPr>
          <p:nvPr/>
        </p:nvPicPr>
        <p:blipFill>
          <a:blip r:embed="rId8"/>
          <a:stretch>
            <a:fillRect/>
          </a:stretch>
        </p:blipFill>
        <p:spPr>
          <a:xfrm>
            <a:off x="1441121" y="3427192"/>
            <a:ext cx="2370108" cy="2370108"/>
          </a:xfrm>
          <a:prstGeom prst="rect">
            <a:avLst/>
          </a:prstGeom>
          <a:ln>
            <a:solidFill>
              <a:schemeClr val="tx1"/>
            </a:solidFill>
          </a:ln>
        </p:spPr>
      </p:pic>
      <p:sp>
        <p:nvSpPr>
          <p:cNvPr id="2" name="Title 1"/>
          <p:cNvSpPr>
            <a:spLocks noGrp="1"/>
          </p:cNvSpPr>
          <p:nvPr>
            <p:ph type="title"/>
          </p:nvPr>
        </p:nvSpPr>
        <p:spPr>
          <a:xfrm>
            <a:off x="838200" y="365126"/>
            <a:ext cx="10515600" cy="665762"/>
          </a:xfrm>
          <a:solidFill>
            <a:srgbClr val="002060"/>
          </a:solidFill>
        </p:spPr>
        <p:txBody>
          <a:bodyPr>
            <a:normAutofit/>
          </a:bodyPr>
          <a:lstStyle/>
          <a:p>
            <a:pPr algn="ctr"/>
            <a:r>
              <a:rPr lang="en-GB" sz="3600" b="1" dirty="0">
                <a:solidFill>
                  <a:schemeClr val="bg1"/>
                </a:solidFill>
                <a:latin typeface="+mn-lt"/>
              </a:rPr>
              <a:t>Child Sexual Exploitation</a:t>
            </a:r>
          </a:p>
        </p:txBody>
      </p:sp>
    </p:spTree>
    <p:extLst>
      <p:ext uri="{BB962C8B-B14F-4D97-AF65-F5344CB8AC3E}">
        <p14:creationId xmlns:p14="http://schemas.microsoft.com/office/powerpoint/2010/main" val="10449200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1266"/>
                                        </p:tgtEl>
                                        <p:attrNameLst>
                                          <p:attrName>style.visibility</p:attrName>
                                        </p:attrNameLst>
                                      </p:cBhvr>
                                      <p:to>
                                        <p:strVal val="visible"/>
                                      </p:to>
                                    </p:set>
                                    <p:animEffect transition="in" filter="fade">
                                      <p:cBhvr>
                                        <p:cTn id="7" dur="500"/>
                                        <p:tgtEl>
                                          <p:spTgt spid="11266"/>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500"/>
                                        <p:tgtEl>
                                          <p:spTgt spid="5"/>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6"/>
                                        </p:tgtEl>
                                        <p:attrNameLst>
                                          <p:attrName>style.visibility</p:attrName>
                                        </p:attrNameLst>
                                      </p:cBhvr>
                                      <p:to>
                                        <p:strVal val="visible"/>
                                      </p:to>
                                    </p:set>
                                    <p:animEffect transition="in" filter="fade">
                                      <p:cBhvr>
                                        <p:cTn id="17" dur="500"/>
                                        <p:tgtEl>
                                          <p:spTgt spid="6"/>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7"/>
                                        </p:tgtEl>
                                        <p:attrNameLst>
                                          <p:attrName>style.visibility</p:attrName>
                                        </p:attrNameLst>
                                      </p:cBhvr>
                                      <p:to>
                                        <p:strVal val="visible"/>
                                      </p:to>
                                    </p:set>
                                    <p:animEffect transition="in" filter="fade">
                                      <p:cBhvr>
                                        <p:cTn id="22" dur="500"/>
                                        <p:tgtEl>
                                          <p:spTgt spid="7"/>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9"/>
                                        </p:tgtEl>
                                        <p:attrNameLst>
                                          <p:attrName>style.visibility</p:attrName>
                                        </p:attrNameLst>
                                      </p:cBhvr>
                                      <p:to>
                                        <p:strVal val="visible"/>
                                      </p:to>
                                    </p:set>
                                    <p:animEffect transition="in" filter="fade">
                                      <p:cBhvr>
                                        <p:cTn id="27" dur="500"/>
                                        <p:tgtEl>
                                          <p:spTgt spid="9"/>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11"/>
                                        </p:tgtEl>
                                        <p:attrNameLst>
                                          <p:attrName>style.visibility</p:attrName>
                                        </p:attrNameLst>
                                      </p:cBhvr>
                                      <p:to>
                                        <p:strVal val="visible"/>
                                      </p:to>
                                    </p:set>
                                    <p:animEffect transition="in" filter="fade">
                                      <p:cBhvr>
                                        <p:cTn id="32"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3"/>
          <a:stretch>
            <a:fillRect/>
          </a:stretch>
        </p:blipFill>
        <p:spPr>
          <a:xfrm>
            <a:off x="3433313" y="1069212"/>
            <a:ext cx="5594300" cy="4080342"/>
          </a:xfrm>
          <a:prstGeom prst="rect">
            <a:avLst/>
          </a:prstGeom>
        </p:spPr>
      </p:pic>
    </p:spTree>
    <p:extLst>
      <p:ext uri="{BB962C8B-B14F-4D97-AF65-F5344CB8AC3E}">
        <p14:creationId xmlns:p14="http://schemas.microsoft.com/office/powerpoint/2010/main" val="125060960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1D9A78"/>
      </a:accent1>
      <a:accent2>
        <a:srgbClr val="8BC145"/>
      </a:accent2>
      <a:accent3>
        <a:srgbClr val="36AFCE"/>
      </a:accent3>
      <a:accent4>
        <a:srgbClr val="1D6FA9"/>
      </a:accent4>
      <a:accent5>
        <a:srgbClr val="B74919"/>
      </a:accent5>
      <a:accent6>
        <a:srgbClr val="F19D19"/>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AE6F2518-B084-4896-AF52-66CC2144AA26}"/>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991</TotalTime>
  <Words>7380</Words>
  <Application>Microsoft Office PowerPoint</Application>
  <PresentationFormat>Widescreen</PresentationFormat>
  <Paragraphs>672</Paragraphs>
  <Slides>33</Slides>
  <Notes>32</Notes>
  <HiddenSlides>0</HiddenSlides>
  <MMClips>1</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33</vt:i4>
      </vt:variant>
    </vt:vector>
  </HeadingPairs>
  <TitlesOfParts>
    <vt:vector size="39" baseType="lpstr">
      <vt:lpstr>Arial</vt:lpstr>
      <vt:lpstr>Calibri</vt:lpstr>
      <vt:lpstr>Calibri Light</vt:lpstr>
      <vt:lpstr>Microsoft Sans Serif</vt:lpstr>
      <vt:lpstr>Tahoma</vt:lpstr>
      <vt:lpstr>Office Theme</vt:lpstr>
      <vt:lpstr>PowerPoint Presentation</vt:lpstr>
      <vt:lpstr>PowerPoint Presentation</vt:lpstr>
      <vt:lpstr>PowerPoint Presentation</vt:lpstr>
      <vt:lpstr>PowerPoint Presentation</vt:lpstr>
      <vt:lpstr>PowerPoint Presentation</vt:lpstr>
      <vt:lpstr>PowerPoint Presentation</vt:lpstr>
      <vt:lpstr>Child Sexual Exploitation</vt:lpstr>
      <vt:lpstr>Child Sexual Exploitation</vt:lpstr>
      <vt:lpstr>PowerPoint Presentation</vt:lpstr>
      <vt:lpstr>PowerPoint Presentation</vt:lpstr>
      <vt:lpstr>PowerPoint Presentation</vt:lpstr>
      <vt:lpstr>Child Sexual Exploitation</vt:lpstr>
      <vt:lpstr>PowerPoint Presentation</vt:lpstr>
      <vt:lpstr>PowerPoint Presentation</vt:lpstr>
      <vt:lpstr>Vulnerability Factors</vt:lpstr>
      <vt:lpstr>PowerPoint Presentation</vt:lpstr>
      <vt:lpstr>PowerPoint Presentation</vt:lpstr>
      <vt:lpstr>PowerPoint Presentation</vt:lpstr>
      <vt:lpstr>The “Facebook Killer”</vt:lpstr>
      <vt:lpstr>PowerPoint Presentation</vt:lpstr>
      <vt:lpstr>PowerPoint Presentation</vt:lpstr>
      <vt:lpstr>PowerPoint Presentation</vt:lpstr>
      <vt:lpstr>PowerPoint Presentation</vt:lpstr>
      <vt:lpstr>PowerPoint Presentation</vt:lpstr>
      <vt:lpstr>Child Sexual Exploitation</vt:lpstr>
      <vt:lpstr>PowerPoint Presentation</vt:lpstr>
      <vt:lpstr>PowerPoint Presentation</vt:lpstr>
      <vt:lpstr>PowerPoint Presentation</vt:lpstr>
      <vt:lpstr>PowerPoint Presentation</vt:lpstr>
      <vt:lpstr>Child Sexual Exploitation</vt:lpstr>
      <vt:lpstr>Child Sexual Exploitation</vt:lpstr>
      <vt:lpstr>Child Sexual Exploitation</vt:lpstr>
      <vt:lpstr>PowerPoint Presentation</vt:lpstr>
    </vt:vector>
  </TitlesOfParts>
  <Company>South Wales Police</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Jones,Sarah swp5354</dc:creator>
  <cp:lastModifiedBy>Kelly Andrews</cp:lastModifiedBy>
  <cp:revision>168</cp:revision>
  <dcterms:created xsi:type="dcterms:W3CDTF">2018-01-30T11:09:50Z</dcterms:created>
  <dcterms:modified xsi:type="dcterms:W3CDTF">2022-08-26T10:22:07Z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TitusGUID">
    <vt:lpwstr>0e5233a2-02bd-475e-ab65-006b631733b6</vt:lpwstr>
  </property>
  <property fmtid="{D5CDD505-2E9C-101B-9397-08002B2CF9AE}" pid="3" name="Classification">
    <vt:lpwstr>OFFICIAL</vt:lpwstr>
  </property>
  <property fmtid="{D5CDD505-2E9C-101B-9397-08002B2CF9AE}" pid="4" name="Visibility">
    <vt:lpwstr>NOT VISIBLE</vt:lpwstr>
  </property>
</Properties>
</file>