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67" y="1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9958-AFAF-4C8F-BEC0-6A7AEB51C4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E152E0-1A55-407E-91BD-43B94430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9DACF3-43F3-4B15-B311-B8AF2CC0C450}"/>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5" name="Footer Placeholder 4">
            <a:extLst>
              <a:ext uri="{FF2B5EF4-FFF2-40B4-BE49-F238E27FC236}">
                <a16:creationId xmlns:a16="http://schemas.microsoft.com/office/drawing/2014/main" id="{D7A770E5-2EAB-4446-8053-12E49BB9E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1B68D-B047-433E-BEDF-348137DCF6C6}"/>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4020286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76777-F08A-4836-A98F-A5908CB655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91BAAB-F02F-43DF-97C4-3AE41B50D9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5CC52-DEDD-45DB-968D-04426E7601DA}"/>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5" name="Footer Placeholder 4">
            <a:extLst>
              <a:ext uri="{FF2B5EF4-FFF2-40B4-BE49-F238E27FC236}">
                <a16:creationId xmlns:a16="http://schemas.microsoft.com/office/drawing/2014/main" id="{63DC93A5-0418-4603-A8AE-609632461E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E32A6B-5AEE-41FB-AE4B-84E8251D918C}"/>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40133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03733-D55E-44B2-A844-995371DAE8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D4AE03-790E-4A3B-8A22-ACCD4648EA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EE90B1-C144-473D-911B-9DF314F1BA39}"/>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5" name="Footer Placeholder 4">
            <a:extLst>
              <a:ext uri="{FF2B5EF4-FFF2-40B4-BE49-F238E27FC236}">
                <a16:creationId xmlns:a16="http://schemas.microsoft.com/office/drawing/2014/main" id="{3E5A94E3-337C-4210-8BB2-5206E507F9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9A3C7B-FF80-4BF5-B2EA-D7440BF0C25A}"/>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602035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23BA8-F905-4557-B8D5-B88ACA39E3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54409C-7C46-4AF2-930B-1A923913D2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DE2C4A-069E-4341-9CDD-CB68863930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6A606C-EB77-4B32-8BDE-5B803E3DF0D0}"/>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6" name="Footer Placeholder 5">
            <a:extLst>
              <a:ext uri="{FF2B5EF4-FFF2-40B4-BE49-F238E27FC236}">
                <a16:creationId xmlns:a16="http://schemas.microsoft.com/office/drawing/2014/main" id="{3909E464-EEE7-4EFA-B494-A5152A13CD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569C13-749D-436C-8808-4CAC453D3D33}"/>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2823655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B9135-DDCC-444A-9AC5-7B75C3B30C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93E9CD-3CF1-4D8A-9898-19C4B2DE89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9EE34D-31A2-4D2B-BB5B-FC51071E5C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2FD231-D195-49E3-AD11-BECCBD2DCE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1B9195-D763-4E61-8F32-1E4FCD09BA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7E247C-FFB5-4817-B36E-00668AE50388}"/>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8" name="Footer Placeholder 7">
            <a:extLst>
              <a:ext uri="{FF2B5EF4-FFF2-40B4-BE49-F238E27FC236}">
                <a16:creationId xmlns:a16="http://schemas.microsoft.com/office/drawing/2014/main" id="{EA800B93-15F6-43E5-8611-FD83C9897E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D59624-026E-40CD-8D09-052FF997EAE6}"/>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1823574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D6AA-52F7-4503-8C78-501C769A83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FCB3C4-F99A-4F87-AEB2-04CB33D02CCA}"/>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4" name="Footer Placeholder 3">
            <a:extLst>
              <a:ext uri="{FF2B5EF4-FFF2-40B4-BE49-F238E27FC236}">
                <a16:creationId xmlns:a16="http://schemas.microsoft.com/office/drawing/2014/main" id="{C1CF637E-9397-4DA2-A682-ECD6CC25B3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EF85BF-1B12-427C-8C58-FDD270611C05}"/>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2864356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0BEA39-AFCA-47B0-B269-76F2402DB742}"/>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3" name="Footer Placeholder 2">
            <a:extLst>
              <a:ext uri="{FF2B5EF4-FFF2-40B4-BE49-F238E27FC236}">
                <a16:creationId xmlns:a16="http://schemas.microsoft.com/office/drawing/2014/main" id="{21751872-16C3-489B-8763-EBB9338A39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4CB401-71D4-423F-96ED-B7953525E69C}"/>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1488269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B6296-978C-432C-80F2-E4A32848C5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1E0C1C-098A-40B1-BE5E-C53078F5A9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170ADF-5610-4B08-A974-B3866CE28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E6CB0E-0F9B-4F6A-8050-A28EA0F7D76F}"/>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6" name="Footer Placeholder 5">
            <a:extLst>
              <a:ext uri="{FF2B5EF4-FFF2-40B4-BE49-F238E27FC236}">
                <a16:creationId xmlns:a16="http://schemas.microsoft.com/office/drawing/2014/main" id="{EE75C095-1B60-4510-8F06-74C265A069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23A8D2-F8EA-463E-A1D5-E4C14F1E7331}"/>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3162853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BA471-15C2-471A-A953-8E3A5B96F3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0BF362-92D0-475F-9B4A-8C2D5E1163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99E8B0-E3C3-47EF-955A-088CC14653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D129EA-F83A-46F6-9088-600EE5C1BBA9}"/>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6" name="Footer Placeholder 5">
            <a:extLst>
              <a:ext uri="{FF2B5EF4-FFF2-40B4-BE49-F238E27FC236}">
                <a16:creationId xmlns:a16="http://schemas.microsoft.com/office/drawing/2014/main" id="{628E9497-E995-403E-A8E6-AFB8563113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19BC65-47C9-482E-8CCA-A3E3B60E002E}"/>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2322911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DC31-9FB9-45DE-ADDB-1D09B426D3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618C69-97AA-4110-8E61-08634B9182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D795EF-D9D9-46D6-A5E5-FAB56CA4C9E6}"/>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5" name="Footer Placeholder 4">
            <a:extLst>
              <a:ext uri="{FF2B5EF4-FFF2-40B4-BE49-F238E27FC236}">
                <a16:creationId xmlns:a16="http://schemas.microsoft.com/office/drawing/2014/main" id="{C270ECEA-C1DA-4565-92D7-E81547B34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A0D1E8-F40B-4289-BF0C-11453277FCE8}"/>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4157623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9B5CCE-6556-4D14-A2CF-0746400D5F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8CB085-365F-4477-8B34-705C320F8D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9FA02A-8FFA-47B4-9429-E2C9AE883431}"/>
              </a:ext>
            </a:extLst>
          </p:cNvPr>
          <p:cNvSpPr>
            <a:spLocks noGrp="1"/>
          </p:cNvSpPr>
          <p:nvPr>
            <p:ph type="dt" sz="half" idx="10"/>
          </p:nvPr>
        </p:nvSpPr>
        <p:spPr/>
        <p:txBody>
          <a:bodyPr/>
          <a:lstStyle/>
          <a:p>
            <a:fld id="{3609F0CE-14E5-4610-B797-0AEB278FFDDE}" type="datetimeFigureOut">
              <a:rPr lang="en-GB" smtClean="0"/>
              <a:t>09/02/2020</a:t>
            </a:fld>
            <a:endParaRPr lang="en-GB"/>
          </a:p>
        </p:txBody>
      </p:sp>
      <p:sp>
        <p:nvSpPr>
          <p:cNvPr id="5" name="Footer Placeholder 4">
            <a:extLst>
              <a:ext uri="{FF2B5EF4-FFF2-40B4-BE49-F238E27FC236}">
                <a16:creationId xmlns:a16="http://schemas.microsoft.com/office/drawing/2014/main" id="{A9506D03-2FEF-4A07-AB6F-903C18CEE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33484A-7B82-4383-B416-C3686AA2C049}"/>
              </a:ext>
            </a:extLst>
          </p:cNvPr>
          <p:cNvSpPr>
            <a:spLocks noGrp="1"/>
          </p:cNvSpPr>
          <p:nvPr>
            <p:ph type="sldNum" sz="quarter" idx="12"/>
          </p:nvPr>
        </p:nvSpPr>
        <p:spPr/>
        <p:txBody>
          <a:bodyPr/>
          <a:lstStyle/>
          <a:p>
            <a:fld id="{E201698E-231B-40A1-808A-D9CBD2D8DD83}" type="slidenum">
              <a:rPr lang="en-GB" smtClean="0"/>
              <a:t>‹#›</a:t>
            </a:fld>
            <a:endParaRPr lang="en-GB"/>
          </a:p>
        </p:txBody>
      </p:sp>
    </p:spTree>
    <p:extLst>
      <p:ext uri="{BB962C8B-B14F-4D97-AF65-F5344CB8AC3E}">
        <p14:creationId xmlns:p14="http://schemas.microsoft.com/office/powerpoint/2010/main" val="1720176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8F8A93-0CC4-45C7-96C5-ACA667BD0F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D55459-70E0-47EE-8E16-A34A4BEA1C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7DD831-91B3-4297-9EEC-EB706802A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9F0CE-14E5-4610-B797-0AEB278FFDDE}" type="datetimeFigureOut">
              <a:rPr lang="en-GB" smtClean="0"/>
              <a:t>09/02/2020</a:t>
            </a:fld>
            <a:endParaRPr lang="en-GB"/>
          </a:p>
        </p:txBody>
      </p:sp>
      <p:sp>
        <p:nvSpPr>
          <p:cNvPr id="5" name="Footer Placeholder 4">
            <a:extLst>
              <a:ext uri="{FF2B5EF4-FFF2-40B4-BE49-F238E27FC236}">
                <a16:creationId xmlns:a16="http://schemas.microsoft.com/office/drawing/2014/main" id="{F305BA8C-3FC5-4568-8DE3-8E26012E3F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23BC80-568B-4827-A5E2-7BF904C84F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01698E-231B-40A1-808A-D9CBD2D8DD83}" type="slidenum">
              <a:rPr lang="en-GB" smtClean="0"/>
              <a:t>‹#›</a:t>
            </a:fld>
            <a:endParaRPr lang="en-GB"/>
          </a:p>
        </p:txBody>
      </p:sp>
    </p:spTree>
    <p:extLst>
      <p:ext uri="{BB962C8B-B14F-4D97-AF65-F5344CB8AC3E}">
        <p14:creationId xmlns:p14="http://schemas.microsoft.com/office/powerpoint/2010/main" val="72931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hdphoto" Target="../media/hdphoto1.wdp"/><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hyperlink" Target="https://playofthewild.com/2019/09/24/counting-with-numicon-using-autumn-nuts/" TargetMode="External"/><Relationship Id="rId13" Type="http://schemas.openxmlformats.org/officeDocument/2006/relationships/hyperlink" Target="https://search-proquest-com.ezproxy.uwtsd.ac.uk/docview/1625960586?accountid=130472&amp;rfr_id=info%3Axri%2Fsid%3Aprimo" TargetMode="External"/><Relationship Id="rId3" Type="http://schemas.openxmlformats.org/officeDocument/2006/relationships/hyperlink" Target="https://chilternway.org/bierton-hill-curriculum" TargetMode="External"/><Relationship Id="rId7" Type="http://schemas.openxmlformats.org/officeDocument/2006/relationships/hyperlink" Target="https://www.numicon.co.nz/489269/" TargetMode="External"/><Relationship Id="rId12"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www.carltonji.org.uk/pupils/year-1-2018-2019/" TargetMode="External"/><Relationship Id="rId1" Type="http://schemas.openxmlformats.org/officeDocument/2006/relationships/slideLayout" Target="../slideLayouts/slideLayout1.xml"/><Relationship Id="rId6" Type="http://schemas.openxmlformats.org/officeDocument/2006/relationships/hyperlink" Target="https://twitter.com/numicon" TargetMode="External"/><Relationship Id="rId11" Type="http://schemas.openxmlformats.org/officeDocument/2006/relationships/hyperlink" Target="https://gov.wales/sites/default/files/publications/2018-03/succesful-futures-a-summary-of-professor-graham-donaldsons-report.pdf" TargetMode="External"/><Relationship Id="rId5" Type="http://schemas.openxmlformats.org/officeDocument/2006/relationships/hyperlink" Target="https://jacobinmag.com/2018/01/john-dewey-democratic-socialism-liberalism" TargetMode="External"/><Relationship Id="rId10" Type="http://schemas.openxmlformats.org/officeDocument/2006/relationships/hyperlink" Target="https://www.gettingsmart.com/2018/12/why-experiential-education/" TargetMode="External"/><Relationship Id="rId4" Type="http://schemas.openxmlformats.org/officeDocument/2006/relationships/hyperlink" Target="https://www.discoverandbe.com/blog/2018/9/17/creating-early-years-mathematician-using-numicon" TargetMode="External"/><Relationship Id="rId9" Type="http://schemas.openxmlformats.org/officeDocument/2006/relationships/hyperlink" Target="https://rockmyclassroom.com/page/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4" descr="Image result for numicon">
            <a:extLst>
              <a:ext uri="{FF2B5EF4-FFF2-40B4-BE49-F238E27FC236}">
                <a16:creationId xmlns:a16="http://schemas.microsoft.com/office/drawing/2014/main" id="{5221D41E-9251-4795-B4DC-58E0720F15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0897" y="5848327"/>
            <a:ext cx="5107055" cy="10287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Image result for pictures of numicon">
            <a:extLst>
              <a:ext uri="{FF2B5EF4-FFF2-40B4-BE49-F238E27FC236}">
                <a16:creationId xmlns:a16="http://schemas.microsoft.com/office/drawing/2014/main" id="{0D525926-1918-4EEA-8B42-2CAA3290B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0720" y="109588"/>
            <a:ext cx="3695344" cy="2500261"/>
          </a:xfrm>
          <a:prstGeom prst="rect">
            <a:avLst/>
          </a:prstGeom>
          <a:noFill/>
          <a:effectLst>
            <a:softEdge rad="304800"/>
          </a:effectLst>
          <a:extLst>
            <a:ext uri="{909E8E84-426E-40DD-AFC4-6F175D3DCCD1}">
              <a14:hiddenFill xmlns:a14="http://schemas.microsoft.com/office/drawing/2010/main">
                <a:solidFill>
                  <a:srgbClr val="FFFFFF"/>
                </a:solidFill>
              </a14:hiddenFill>
            </a:ext>
          </a:extLst>
        </p:spPr>
      </p:pic>
      <p:pic>
        <p:nvPicPr>
          <p:cNvPr id="13" name="Picture 2" descr="Image result for numicon stern">
            <a:extLst>
              <a:ext uri="{FF2B5EF4-FFF2-40B4-BE49-F238E27FC236}">
                <a16:creationId xmlns:a16="http://schemas.microsoft.com/office/drawing/2014/main" id="{45E0A272-2B37-4A53-B8DB-D297BCADB8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35060" y="2202871"/>
            <a:ext cx="2456940" cy="195736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AEFE9C24-5746-450E-B86C-591C658E25F8}"/>
              </a:ext>
            </a:extLst>
          </p:cNvPr>
          <p:cNvPicPr>
            <a:picLocks noChangeAspect="1" noChangeArrowheads="1"/>
          </p:cNvPicPr>
          <p:nvPr/>
        </p:nvPicPr>
        <p:blipFill>
          <a:blip r:embed="rId5">
            <a:alphaModFix amt="85000"/>
            <a:extLst>
              <a:ext uri="{28A0092B-C50C-407E-A947-70E740481C1C}">
                <a14:useLocalDpi xmlns:a14="http://schemas.microsoft.com/office/drawing/2010/main" val="0"/>
              </a:ext>
            </a:extLst>
          </a:blip>
          <a:srcRect/>
          <a:stretch>
            <a:fillRect/>
          </a:stretch>
        </p:blipFill>
        <p:spPr bwMode="auto">
          <a:xfrm>
            <a:off x="0" y="29713"/>
            <a:ext cx="3778250" cy="239440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softEdge rad="266700"/>
          </a:effectLst>
        </p:spPr>
      </p:pic>
      <p:sp>
        <p:nvSpPr>
          <p:cNvPr id="4" name="TextBox 3">
            <a:extLst>
              <a:ext uri="{FF2B5EF4-FFF2-40B4-BE49-F238E27FC236}">
                <a16:creationId xmlns:a16="http://schemas.microsoft.com/office/drawing/2014/main" id="{63A2F9E1-8D57-4882-BB74-1F00FCDB859E}"/>
              </a:ext>
            </a:extLst>
          </p:cNvPr>
          <p:cNvSpPr txBox="1"/>
          <p:nvPr/>
        </p:nvSpPr>
        <p:spPr>
          <a:xfrm>
            <a:off x="4248310" y="59947"/>
            <a:ext cx="3695344" cy="1200329"/>
          </a:xfrm>
          <a:prstGeom prst="rect">
            <a:avLst/>
          </a:prstGeom>
          <a:solidFill>
            <a:schemeClr val="bg1"/>
          </a:solidFill>
          <a:ln w="19050">
            <a:solidFill>
              <a:schemeClr val="bg1"/>
            </a:solidFill>
          </a:ln>
        </p:spPr>
        <p:txBody>
          <a:bodyPr wrap="square" rtlCol="0">
            <a:spAutoFit/>
          </a:bodyPr>
          <a:lstStyle/>
          <a:p>
            <a:pPr algn="ctr"/>
            <a:r>
              <a:rPr lang="en-US" sz="3600" b="1" u="sng" dirty="0">
                <a:solidFill>
                  <a:srgbClr val="000000"/>
                </a:solidFill>
                <a:latin typeface="Calibri Light" panose="020F0302020204030204"/>
                <a:ea typeface="+mj-ea"/>
                <a:cs typeface="+mj-cs"/>
              </a:rPr>
              <a:t>Numicon – </a:t>
            </a:r>
            <a:r>
              <a:rPr lang="en-US" sz="3600" b="1" u="sng" dirty="0" err="1">
                <a:solidFill>
                  <a:srgbClr val="000000"/>
                </a:solidFill>
                <a:latin typeface="Calibri Light" panose="020F0302020204030204"/>
                <a:ea typeface="+mj-ea"/>
                <a:cs typeface="+mj-cs"/>
              </a:rPr>
              <a:t>Maths</a:t>
            </a:r>
            <a:r>
              <a:rPr lang="en-US" sz="3600" b="1" u="sng" dirty="0">
                <a:solidFill>
                  <a:srgbClr val="000000"/>
                </a:solidFill>
                <a:latin typeface="Calibri Light" panose="020F0302020204030204"/>
                <a:ea typeface="+mj-ea"/>
                <a:cs typeface="+mj-cs"/>
              </a:rPr>
              <a:t> in Your Hands</a:t>
            </a:r>
            <a:endParaRPr lang="en-GB" sz="3600" dirty="0"/>
          </a:p>
        </p:txBody>
      </p:sp>
      <p:sp>
        <p:nvSpPr>
          <p:cNvPr id="6" name="Wave 5">
            <a:extLst>
              <a:ext uri="{FF2B5EF4-FFF2-40B4-BE49-F238E27FC236}">
                <a16:creationId xmlns:a16="http://schemas.microsoft.com/office/drawing/2014/main" id="{B96F56F3-EAE0-4030-94B9-08533FB568BD}"/>
              </a:ext>
            </a:extLst>
          </p:cNvPr>
          <p:cNvSpPr/>
          <p:nvPr/>
        </p:nvSpPr>
        <p:spPr>
          <a:xfrm>
            <a:off x="26634" y="0"/>
            <a:ext cx="1074197" cy="621437"/>
          </a:xfrm>
          <a:prstGeom prst="wav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err="1"/>
              <a:t>JJ</a:t>
            </a:r>
            <a:r>
              <a:rPr lang="en-GB" sz="1200" dirty="0" err="1">
                <a:solidFill>
                  <a:schemeClr val="tx1"/>
                </a:solidFill>
              </a:rPr>
              <a:t>John</a:t>
            </a:r>
            <a:endParaRPr lang="en-GB" sz="1200" dirty="0">
              <a:solidFill>
                <a:schemeClr val="tx1"/>
              </a:solidFill>
            </a:endParaRPr>
          </a:p>
          <a:p>
            <a:pPr algn="ctr"/>
            <a:r>
              <a:rPr lang="en-GB" sz="1200" dirty="0">
                <a:solidFill>
                  <a:schemeClr val="tx1"/>
                </a:solidFill>
              </a:rPr>
              <a:t>Dewey (1938)</a:t>
            </a:r>
            <a:endParaRPr lang="en-GB" sz="1200" dirty="0"/>
          </a:p>
        </p:txBody>
      </p:sp>
      <p:sp>
        <p:nvSpPr>
          <p:cNvPr id="7" name="Scroll: Horizontal 6">
            <a:extLst>
              <a:ext uri="{FF2B5EF4-FFF2-40B4-BE49-F238E27FC236}">
                <a16:creationId xmlns:a16="http://schemas.microsoft.com/office/drawing/2014/main" id="{FF811C82-C8AB-45A6-93FC-4C2083FCA13B}"/>
              </a:ext>
            </a:extLst>
          </p:cNvPr>
          <p:cNvSpPr/>
          <p:nvPr/>
        </p:nvSpPr>
        <p:spPr>
          <a:xfrm>
            <a:off x="9103" y="1789647"/>
            <a:ext cx="3249227" cy="1498107"/>
          </a:xfrm>
          <a:prstGeom prst="horizontalScroll">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222222"/>
                </a:solidFill>
                <a:latin typeface="Noto Sans"/>
              </a:rPr>
              <a:t> </a:t>
            </a:r>
            <a:r>
              <a:rPr lang="en-GB" sz="1400" dirty="0">
                <a:solidFill>
                  <a:srgbClr val="222222"/>
                </a:solidFill>
                <a:latin typeface="Noto Sans"/>
              </a:rPr>
              <a:t>“Give the pupils something to do, not something to learn; and the doing is of such a nature as to demand thinking; learning naturally results.” Dewey (1938).</a:t>
            </a:r>
            <a:endParaRPr lang="en-GB" sz="1400" dirty="0"/>
          </a:p>
        </p:txBody>
      </p:sp>
      <p:sp>
        <p:nvSpPr>
          <p:cNvPr id="8" name="TextBox 7">
            <a:extLst>
              <a:ext uri="{FF2B5EF4-FFF2-40B4-BE49-F238E27FC236}">
                <a16:creationId xmlns:a16="http://schemas.microsoft.com/office/drawing/2014/main" id="{C8E4050F-632E-4A72-9EE8-2FAFAF57A6B5}"/>
              </a:ext>
            </a:extLst>
          </p:cNvPr>
          <p:cNvSpPr txBox="1"/>
          <p:nvPr/>
        </p:nvSpPr>
        <p:spPr>
          <a:xfrm>
            <a:off x="451155" y="3083249"/>
            <a:ext cx="2084610" cy="276999"/>
          </a:xfrm>
          <a:prstGeom prst="rect">
            <a:avLst/>
          </a:prstGeom>
          <a:noFill/>
        </p:spPr>
        <p:txBody>
          <a:bodyPr wrap="none" rtlCol="0">
            <a:spAutoFit/>
          </a:bodyPr>
          <a:lstStyle/>
          <a:p>
            <a:r>
              <a:rPr lang="en-GB" sz="1200" dirty="0"/>
              <a:t>Vander Ark and Meyers (2018)</a:t>
            </a:r>
          </a:p>
        </p:txBody>
      </p:sp>
      <p:sp>
        <p:nvSpPr>
          <p:cNvPr id="9" name="Rectangle 8">
            <a:extLst>
              <a:ext uri="{FF2B5EF4-FFF2-40B4-BE49-F238E27FC236}">
                <a16:creationId xmlns:a16="http://schemas.microsoft.com/office/drawing/2014/main" id="{F2E39364-1260-48B2-8948-97221D6A34E5}"/>
              </a:ext>
            </a:extLst>
          </p:cNvPr>
          <p:cNvSpPr/>
          <p:nvPr/>
        </p:nvSpPr>
        <p:spPr>
          <a:xfrm>
            <a:off x="2141479" y="5738"/>
            <a:ext cx="1580176" cy="307777"/>
          </a:xfrm>
          <a:prstGeom prst="rect">
            <a:avLst/>
          </a:prstGeom>
        </p:spPr>
        <p:txBody>
          <a:bodyPr wrap="none">
            <a:spAutoFit/>
          </a:bodyPr>
          <a:lstStyle/>
          <a:p>
            <a:r>
              <a:rPr lang="en-GB" sz="1200" dirty="0">
                <a:solidFill>
                  <a:prstClr val="black"/>
                </a:solidFill>
              </a:rPr>
              <a:t>A. Livingstone (2020)</a:t>
            </a:r>
            <a:r>
              <a:rPr lang="en-GB" sz="1400" dirty="0">
                <a:solidFill>
                  <a:prstClr val="black"/>
                </a:solidFill>
              </a:rPr>
              <a:t> </a:t>
            </a:r>
            <a:endParaRPr lang="en-GB" dirty="0"/>
          </a:p>
        </p:txBody>
      </p:sp>
      <p:pic>
        <p:nvPicPr>
          <p:cNvPr id="2" name="Picture 1">
            <a:extLst>
              <a:ext uri="{FF2B5EF4-FFF2-40B4-BE49-F238E27FC236}">
                <a16:creationId xmlns:a16="http://schemas.microsoft.com/office/drawing/2014/main" id="{460E9D19-7821-4BE1-9553-D25F152F43C8}"/>
              </a:ext>
            </a:extLst>
          </p:cNvPr>
          <p:cNvPicPr>
            <a:picLocks noChangeAspect="1"/>
          </p:cNvPicPr>
          <p:nvPr/>
        </p:nvPicPr>
        <p:blipFill>
          <a:blip r:embed="rId6"/>
          <a:stretch>
            <a:fillRect/>
          </a:stretch>
        </p:blipFill>
        <p:spPr>
          <a:xfrm>
            <a:off x="15936" y="5329261"/>
            <a:ext cx="3306655" cy="1528739"/>
          </a:xfrm>
          <a:prstGeom prst="rect">
            <a:avLst/>
          </a:prstGeom>
          <a:ln w="19050">
            <a:solidFill>
              <a:schemeClr val="tx1">
                <a:lumMod val="50000"/>
                <a:lumOff val="50000"/>
              </a:schemeClr>
            </a:solidFill>
          </a:ln>
          <a:scene3d>
            <a:camera prst="obliqueTopLeft"/>
            <a:lightRig rig="threePt" dir="t"/>
          </a:scene3d>
        </p:spPr>
      </p:pic>
      <p:sp>
        <p:nvSpPr>
          <p:cNvPr id="3" name="TextBox 2">
            <a:extLst>
              <a:ext uri="{FF2B5EF4-FFF2-40B4-BE49-F238E27FC236}">
                <a16:creationId xmlns:a16="http://schemas.microsoft.com/office/drawing/2014/main" id="{89B4D43C-75A9-4C85-ABE9-A42240004A7F}"/>
              </a:ext>
            </a:extLst>
          </p:cNvPr>
          <p:cNvSpPr txBox="1"/>
          <p:nvPr/>
        </p:nvSpPr>
        <p:spPr>
          <a:xfrm>
            <a:off x="32525" y="5337962"/>
            <a:ext cx="3306656" cy="276999"/>
          </a:xfrm>
          <a:prstGeom prst="rect">
            <a:avLst/>
          </a:prstGeom>
          <a:solidFill>
            <a:srgbClr val="FFFF00"/>
          </a:solidFill>
          <a:ln w="19050">
            <a:solidFill>
              <a:schemeClr val="tx1"/>
            </a:solidFill>
          </a:ln>
        </p:spPr>
        <p:txBody>
          <a:bodyPr wrap="square" rtlCol="0">
            <a:spAutoFit/>
          </a:bodyPr>
          <a:lstStyle/>
          <a:p>
            <a:r>
              <a:rPr lang="en-GB" sz="1200" dirty="0"/>
              <a:t>The New Curriculum For Wales - Assessment</a:t>
            </a:r>
          </a:p>
        </p:txBody>
      </p:sp>
      <p:sp>
        <p:nvSpPr>
          <p:cNvPr id="5" name="TextBox 4">
            <a:extLst>
              <a:ext uri="{FF2B5EF4-FFF2-40B4-BE49-F238E27FC236}">
                <a16:creationId xmlns:a16="http://schemas.microsoft.com/office/drawing/2014/main" id="{78F57695-3BEF-4288-A64B-CBA4CBE87B2E}"/>
              </a:ext>
            </a:extLst>
          </p:cNvPr>
          <p:cNvSpPr txBox="1"/>
          <p:nvPr/>
        </p:nvSpPr>
        <p:spPr>
          <a:xfrm>
            <a:off x="1493460" y="6617652"/>
            <a:ext cx="1832938" cy="276999"/>
          </a:xfrm>
          <a:prstGeom prst="rect">
            <a:avLst/>
          </a:prstGeom>
          <a:noFill/>
        </p:spPr>
        <p:txBody>
          <a:bodyPr wrap="none" rtlCol="0">
            <a:spAutoFit/>
          </a:bodyPr>
          <a:lstStyle/>
          <a:p>
            <a:r>
              <a:rPr lang="en-GB" sz="1200" dirty="0"/>
              <a:t>Welsh Government (2015)</a:t>
            </a:r>
          </a:p>
        </p:txBody>
      </p:sp>
      <p:sp>
        <p:nvSpPr>
          <p:cNvPr id="10" name="TextBox 9">
            <a:extLst>
              <a:ext uri="{FF2B5EF4-FFF2-40B4-BE49-F238E27FC236}">
                <a16:creationId xmlns:a16="http://schemas.microsoft.com/office/drawing/2014/main" id="{4BED68A0-DE39-4468-BAD8-0B7F4D1959FB}"/>
              </a:ext>
            </a:extLst>
          </p:cNvPr>
          <p:cNvSpPr txBox="1"/>
          <p:nvPr/>
        </p:nvSpPr>
        <p:spPr>
          <a:xfrm>
            <a:off x="10791470" y="59947"/>
            <a:ext cx="1191673" cy="276999"/>
          </a:xfrm>
          <a:prstGeom prst="rect">
            <a:avLst/>
          </a:prstGeom>
          <a:noFill/>
        </p:spPr>
        <p:txBody>
          <a:bodyPr wrap="none" rtlCol="0">
            <a:spAutoFit/>
          </a:bodyPr>
          <a:lstStyle/>
          <a:p>
            <a:r>
              <a:rPr lang="en-GB" sz="1200" dirty="0"/>
              <a:t>Numicon (2019)</a:t>
            </a:r>
          </a:p>
        </p:txBody>
      </p:sp>
      <p:pic>
        <p:nvPicPr>
          <p:cNvPr id="1028" name="Picture 4" descr="counting with numicon using autumn nuts.">
            <a:extLst>
              <a:ext uri="{FF2B5EF4-FFF2-40B4-BE49-F238E27FC236}">
                <a16:creationId xmlns:a16="http://schemas.microsoft.com/office/drawing/2014/main" id="{9593D625-D3FC-4DFE-AF85-4C49587C40E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05775" y="4449830"/>
            <a:ext cx="2870289" cy="2399876"/>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07FFADF3-3509-4748-9E6C-D7F336086ADF}"/>
              </a:ext>
            </a:extLst>
          </p:cNvPr>
          <p:cNvSpPr txBox="1"/>
          <p:nvPr/>
        </p:nvSpPr>
        <p:spPr>
          <a:xfrm>
            <a:off x="9534637" y="4287648"/>
            <a:ext cx="2267544" cy="523220"/>
          </a:xfrm>
          <a:prstGeom prst="rect">
            <a:avLst/>
          </a:prstGeom>
          <a:solidFill>
            <a:srgbClr val="FFFF00"/>
          </a:solidFill>
          <a:ln>
            <a:solidFill>
              <a:schemeClr val="tx1"/>
            </a:solidFill>
          </a:ln>
        </p:spPr>
        <p:txBody>
          <a:bodyPr wrap="none" rtlCol="0">
            <a:spAutoFit/>
          </a:bodyPr>
          <a:lstStyle/>
          <a:p>
            <a:r>
              <a:rPr lang="en-GB" sz="1400" dirty="0"/>
              <a:t>Numicon as a scaffold –</a:t>
            </a:r>
          </a:p>
          <a:p>
            <a:r>
              <a:rPr lang="en-GB" sz="1400" dirty="0"/>
              <a:t>Number value and subitising</a:t>
            </a:r>
          </a:p>
        </p:txBody>
      </p:sp>
      <p:sp>
        <p:nvSpPr>
          <p:cNvPr id="17" name="TextBox 16">
            <a:extLst>
              <a:ext uri="{FF2B5EF4-FFF2-40B4-BE49-F238E27FC236}">
                <a16:creationId xmlns:a16="http://schemas.microsoft.com/office/drawing/2014/main" id="{CDCBBB0B-3EC7-45A9-BE1C-1D35C63F401E}"/>
              </a:ext>
            </a:extLst>
          </p:cNvPr>
          <p:cNvSpPr txBox="1"/>
          <p:nvPr/>
        </p:nvSpPr>
        <p:spPr>
          <a:xfrm>
            <a:off x="9544286" y="6548096"/>
            <a:ext cx="2326791" cy="369332"/>
          </a:xfrm>
          <a:prstGeom prst="rect">
            <a:avLst/>
          </a:prstGeom>
          <a:noFill/>
        </p:spPr>
        <p:txBody>
          <a:bodyPr wrap="none" rtlCol="0">
            <a:spAutoFit/>
          </a:bodyPr>
          <a:lstStyle/>
          <a:p>
            <a:r>
              <a:rPr lang="en-GB" dirty="0">
                <a:solidFill>
                  <a:schemeClr val="bg1"/>
                </a:solidFill>
              </a:rPr>
              <a:t>Play of the Wild (2019)</a:t>
            </a:r>
          </a:p>
        </p:txBody>
      </p:sp>
      <p:pic>
        <p:nvPicPr>
          <p:cNvPr id="20" name="Picture 2" descr="Image result for numicon">
            <a:extLst>
              <a:ext uri="{FF2B5EF4-FFF2-40B4-BE49-F238E27FC236}">
                <a16:creationId xmlns:a16="http://schemas.microsoft.com/office/drawing/2014/main" id="{F732BC6F-71F4-44E8-B5CF-36EFDB8E75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03808" y="3022184"/>
            <a:ext cx="2870289" cy="2361414"/>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FDB1E4F-8483-4CDE-B4EB-D7703678B675}"/>
              </a:ext>
            </a:extLst>
          </p:cNvPr>
          <p:cNvSpPr txBox="1"/>
          <p:nvPr/>
        </p:nvSpPr>
        <p:spPr>
          <a:xfrm>
            <a:off x="5911920" y="2980796"/>
            <a:ext cx="1380512" cy="830997"/>
          </a:xfrm>
          <a:prstGeom prst="rect">
            <a:avLst/>
          </a:prstGeom>
          <a:solidFill>
            <a:srgbClr val="FFFF00"/>
          </a:solidFill>
          <a:ln w="19050">
            <a:solidFill>
              <a:schemeClr val="tx1"/>
            </a:solidFill>
          </a:ln>
        </p:spPr>
        <p:txBody>
          <a:bodyPr wrap="square" rtlCol="0">
            <a:spAutoFit/>
          </a:bodyPr>
          <a:lstStyle/>
          <a:p>
            <a:pPr algn="just"/>
            <a:r>
              <a:rPr lang="en-GB" sz="1200" dirty="0"/>
              <a:t>Numicon used cross curriculum</a:t>
            </a:r>
          </a:p>
          <a:p>
            <a:pPr algn="just"/>
            <a:r>
              <a:rPr lang="en-GB" sz="1200" dirty="0"/>
              <a:t>in </a:t>
            </a:r>
            <a:r>
              <a:rPr lang="en-GB" sz="1200"/>
              <a:t>a creative </a:t>
            </a:r>
            <a:r>
              <a:rPr lang="en-GB" sz="1200" dirty="0"/>
              <a:t>science </a:t>
            </a:r>
            <a:r>
              <a:rPr lang="en-GB" sz="1200"/>
              <a:t>role play</a:t>
            </a:r>
            <a:endParaRPr lang="en-GB" sz="1200" dirty="0"/>
          </a:p>
        </p:txBody>
      </p:sp>
      <p:sp>
        <p:nvSpPr>
          <p:cNvPr id="19" name="TextBox 18">
            <a:extLst>
              <a:ext uri="{FF2B5EF4-FFF2-40B4-BE49-F238E27FC236}">
                <a16:creationId xmlns:a16="http://schemas.microsoft.com/office/drawing/2014/main" id="{CF5073C1-95FB-468D-86A8-7A5004A98537}"/>
              </a:ext>
            </a:extLst>
          </p:cNvPr>
          <p:cNvSpPr txBox="1"/>
          <p:nvPr/>
        </p:nvSpPr>
        <p:spPr>
          <a:xfrm>
            <a:off x="7638582" y="5276642"/>
            <a:ext cx="1647694" cy="430887"/>
          </a:xfrm>
          <a:prstGeom prst="rect">
            <a:avLst/>
          </a:prstGeom>
          <a:noFill/>
        </p:spPr>
        <p:txBody>
          <a:bodyPr wrap="none" rtlCol="0">
            <a:spAutoFit/>
          </a:bodyPr>
          <a:lstStyle/>
          <a:p>
            <a:pPr lvl="0" algn="ctr" defTabSz="457200"/>
            <a:r>
              <a:rPr lang="en-GB" sz="1200" dirty="0"/>
              <a:t>Rockmyclassroom.com </a:t>
            </a:r>
          </a:p>
          <a:p>
            <a:pPr lvl="0" algn="ctr" defTabSz="457200"/>
            <a:r>
              <a:rPr lang="en-GB" sz="1000" dirty="0"/>
              <a:t>(2014)</a:t>
            </a:r>
          </a:p>
        </p:txBody>
      </p:sp>
      <p:sp>
        <p:nvSpPr>
          <p:cNvPr id="12" name="TextBox 11">
            <a:extLst>
              <a:ext uri="{FF2B5EF4-FFF2-40B4-BE49-F238E27FC236}">
                <a16:creationId xmlns:a16="http://schemas.microsoft.com/office/drawing/2014/main" id="{A2E7F6F9-E3BC-4F9B-978A-5FADA3D0C0BE}"/>
              </a:ext>
            </a:extLst>
          </p:cNvPr>
          <p:cNvSpPr txBox="1"/>
          <p:nvPr/>
        </p:nvSpPr>
        <p:spPr>
          <a:xfrm>
            <a:off x="3494890" y="1201538"/>
            <a:ext cx="5300998" cy="1815882"/>
          </a:xfrm>
          <a:prstGeom prst="rect">
            <a:avLst/>
          </a:prstGeom>
          <a:noFill/>
        </p:spPr>
        <p:txBody>
          <a:bodyPr wrap="square" rtlCol="0">
            <a:spAutoFit/>
          </a:bodyPr>
          <a:lstStyle/>
          <a:p>
            <a:pPr algn="just"/>
            <a:r>
              <a:rPr lang="en-GB" sz="1600" dirty="0"/>
              <a:t>Numicon is a manipulative that can be used to scaffold the development of basic maths facts and enable the child to move from the concrete to the pictorial through to the abstract. It comes with a pack of resources such as </a:t>
            </a:r>
            <a:r>
              <a:rPr lang="en-GB" sz="1600" dirty="0" err="1"/>
              <a:t>numicon</a:t>
            </a:r>
            <a:r>
              <a:rPr lang="en-GB" sz="1600" dirty="0"/>
              <a:t>, coloured pegs and </a:t>
            </a:r>
            <a:r>
              <a:rPr lang="en-GB" sz="1600" dirty="0" err="1"/>
              <a:t>numicon</a:t>
            </a:r>
            <a:r>
              <a:rPr lang="en-GB" sz="1600" dirty="0"/>
              <a:t> base boards and can be used in conjunction with other manipulatives such as </a:t>
            </a:r>
            <a:r>
              <a:rPr lang="en-GB" sz="1600" dirty="0" err="1"/>
              <a:t>cuisenaire</a:t>
            </a:r>
            <a:r>
              <a:rPr lang="en-GB" sz="1600" dirty="0"/>
              <a:t> rods or a part whole template (Numicon New Zealand, 2020).</a:t>
            </a:r>
          </a:p>
        </p:txBody>
      </p:sp>
      <p:sp>
        <p:nvSpPr>
          <p:cNvPr id="14" name="TextBox 13">
            <a:extLst>
              <a:ext uri="{FF2B5EF4-FFF2-40B4-BE49-F238E27FC236}">
                <a16:creationId xmlns:a16="http://schemas.microsoft.com/office/drawing/2014/main" id="{5440F78A-4861-4E4B-9F37-FA98CC84F144}"/>
              </a:ext>
            </a:extLst>
          </p:cNvPr>
          <p:cNvSpPr txBox="1"/>
          <p:nvPr/>
        </p:nvSpPr>
        <p:spPr>
          <a:xfrm>
            <a:off x="9890228" y="3811793"/>
            <a:ext cx="2012859" cy="276999"/>
          </a:xfrm>
          <a:prstGeom prst="rect">
            <a:avLst/>
          </a:prstGeom>
          <a:noFill/>
        </p:spPr>
        <p:txBody>
          <a:bodyPr wrap="none" rtlCol="0">
            <a:spAutoFit/>
          </a:bodyPr>
          <a:lstStyle/>
          <a:p>
            <a:r>
              <a:rPr lang="en-GB" sz="1200" dirty="0"/>
              <a:t>Chiltern way Academy (2020)</a:t>
            </a:r>
          </a:p>
        </p:txBody>
      </p:sp>
      <p:sp>
        <p:nvSpPr>
          <p:cNvPr id="21" name="Flowchart: Punched Tape 20">
            <a:extLst>
              <a:ext uri="{FF2B5EF4-FFF2-40B4-BE49-F238E27FC236}">
                <a16:creationId xmlns:a16="http://schemas.microsoft.com/office/drawing/2014/main" id="{BE9BEBEE-A8A7-4E44-9D2D-2FF40E3DA11E}"/>
              </a:ext>
            </a:extLst>
          </p:cNvPr>
          <p:cNvSpPr/>
          <p:nvPr/>
        </p:nvSpPr>
        <p:spPr>
          <a:xfrm>
            <a:off x="9282408" y="3422818"/>
            <a:ext cx="1614249" cy="447817"/>
          </a:xfrm>
          <a:prstGeom prst="flowChartPunchedTap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Cuisenaire rods</a:t>
            </a:r>
          </a:p>
        </p:txBody>
      </p:sp>
      <p:pic>
        <p:nvPicPr>
          <p:cNvPr id="22" name="Picture 4">
            <a:extLst>
              <a:ext uri="{FF2B5EF4-FFF2-40B4-BE49-F238E27FC236}">
                <a16:creationId xmlns:a16="http://schemas.microsoft.com/office/drawing/2014/main" id="{25C41839-A2DB-4C79-8742-7913AB273A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58680" y="3023454"/>
            <a:ext cx="2314948" cy="253536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B17F9386-5A1B-4904-86B3-7474623DF9C4}"/>
              </a:ext>
            </a:extLst>
          </p:cNvPr>
          <p:cNvSpPr txBox="1"/>
          <p:nvPr/>
        </p:nvSpPr>
        <p:spPr>
          <a:xfrm>
            <a:off x="4145506" y="4720713"/>
            <a:ext cx="1296606" cy="461665"/>
          </a:xfrm>
          <a:prstGeom prst="rect">
            <a:avLst/>
          </a:prstGeom>
          <a:solidFill>
            <a:srgbClr val="FFFF00"/>
          </a:solidFill>
          <a:ln w="19050">
            <a:solidFill>
              <a:schemeClr val="tx1"/>
            </a:solidFill>
          </a:ln>
        </p:spPr>
        <p:txBody>
          <a:bodyPr wrap="square" rtlCol="0">
            <a:spAutoFit/>
          </a:bodyPr>
          <a:lstStyle/>
          <a:p>
            <a:r>
              <a:rPr lang="en-GB" sz="1200" dirty="0"/>
              <a:t>Numicon used with Part Whole</a:t>
            </a:r>
          </a:p>
        </p:txBody>
      </p:sp>
      <p:sp>
        <p:nvSpPr>
          <p:cNvPr id="24" name="TextBox 23">
            <a:extLst>
              <a:ext uri="{FF2B5EF4-FFF2-40B4-BE49-F238E27FC236}">
                <a16:creationId xmlns:a16="http://schemas.microsoft.com/office/drawing/2014/main" id="{9FA52315-1BC5-49FE-8214-F71AA73B7863}"/>
              </a:ext>
            </a:extLst>
          </p:cNvPr>
          <p:cNvSpPr txBox="1"/>
          <p:nvPr/>
        </p:nvSpPr>
        <p:spPr>
          <a:xfrm>
            <a:off x="3349903" y="5312006"/>
            <a:ext cx="2409249" cy="276999"/>
          </a:xfrm>
          <a:prstGeom prst="rect">
            <a:avLst/>
          </a:prstGeom>
          <a:noFill/>
        </p:spPr>
        <p:txBody>
          <a:bodyPr wrap="none" rtlCol="0">
            <a:spAutoFit/>
          </a:bodyPr>
          <a:lstStyle/>
          <a:p>
            <a:r>
              <a:rPr lang="en-GB" sz="1200" dirty="0"/>
              <a:t>Carlton Junior Infants School (2020)</a:t>
            </a:r>
          </a:p>
        </p:txBody>
      </p:sp>
      <p:pic>
        <p:nvPicPr>
          <p:cNvPr id="25" name="Picture 24">
            <a:extLst>
              <a:ext uri="{FF2B5EF4-FFF2-40B4-BE49-F238E27FC236}">
                <a16:creationId xmlns:a16="http://schemas.microsoft.com/office/drawing/2014/main" id="{A5F43394-0FC6-432E-BBA8-1146405C38CF}"/>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5932" b="89831" l="2524" r="94953">
                        <a14:foregroundMark x1="5994" y1="37288" x2="5994" y2="37288"/>
                        <a14:foregroundMark x1="91483" y1="21186" x2="91483" y2="21186"/>
                        <a14:foregroundMark x1="91483" y1="21186" x2="91483" y2="21186"/>
                        <a14:foregroundMark x1="85174" y1="8475" x2="85174" y2="8475"/>
                        <a14:foregroundMark x1="61830" y1="9322" x2="61830" y2="9322"/>
                        <a14:foregroundMark x1="63722" y1="79661" x2="63722" y2="79661"/>
                        <a14:foregroundMark x1="59937" y1="75424" x2="59937" y2="75424"/>
                        <a14:foregroundMark x1="53628" y1="72881" x2="53628" y2="72881"/>
                        <a14:foregroundMark x1="4101" y1="75424" x2="24606" y2="89831"/>
                        <a14:foregroundMark x1="24606" y1="89831" x2="44795" y2="77119"/>
                        <a14:foregroundMark x1="44795" y1="77119" x2="69401" y2="79661"/>
                        <a14:foregroundMark x1="94953" y1="66102" x2="94953" y2="66102"/>
                        <a14:foregroundMark x1="81388" y1="76271" x2="28076" y2="66949"/>
                        <a14:foregroundMark x1="5047" y1="70339" x2="4101" y2="85593"/>
                        <a14:foregroundMark x1="5994" y1="67797" x2="2524" y2="88136"/>
                        <a14:foregroundMark x1="92429" y1="5932" x2="92429" y2="5932"/>
                        <a14:foregroundMark x1="82650" y1="72881" x2="70978" y2="65254"/>
                        <a14:foregroundMark x1="14196" y1="7627" x2="14196" y2="7627"/>
                        <a14:foregroundMark x1="6309" y1="7627" x2="6309" y2="7627"/>
                        <a14:foregroundMark x1="85804" y1="6780" x2="85804" y2="6780"/>
                      </a14:backgroundRemoval>
                    </a14:imgEffect>
                  </a14:imgLayer>
                </a14:imgProps>
              </a:ext>
            </a:extLst>
          </a:blip>
          <a:stretch>
            <a:fillRect/>
          </a:stretch>
        </p:blipFill>
        <p:spPr>
          <a:xfrm>
            <a:off x="5801657" y="4514130"/>
            <a:ext cx="2332303" cy="868176"/>
          </a:xfrm>
          <a:prstGeom prst="rect">
            <a:avLst/>
          </a:prstGeom>
        </p:spPr>
      </p:pic>
      <p:sp>
        <p:nvSpPr>
          <p:cNvPr id="26" name="TextBox 25">
            <a:extLst>
              <a:ext uri="{FF2B5EF4-FFF2-40B4-BE49-F238E27FC236}">
                <a16:creationId xmlns:a16="http://schemas.microsoft.com/office/drawing/2014/main" id="{8F56D4BB-1259-4B14-92BE-5CF39803869D}"/>
              </a:ext>
            </a:extLst>
          </p:cNvPr>
          <p:cNvSpPr txBox="1"/>
          <p:nvPr/>
        </p:nvSpPr>
        <p:spPr>
          <a:xfrm>
            <a:off x="5825494" y="5265716"/>
            <a:ext cx="1832938" cy="276999"/>
          </a:xfrm>
          <a:prstGeom prst="rect">
            <a:avLst/>
          </a:prstGeom>
          <a:noFill/>
        </p:spPr>
        <p:txBody>
          <a:bodyPr wrap="none" rtlCol="0">
            <a:spAutoFit/>
          </a:bodyPr>
          <a:lstStyle/>
          <a:p>
            <a:r>
              <a:rPr lang="en-GB" sz="1200" dirty="0"/>
              <a:t>Welsh Government (2015)</a:t>
            </a:r>
          </a:p>
        </p:txBody>
      </p:sp>
      <p:sp>
        <p:nvSpPr>
          <p:cNvPr id="27" name="TextBox 26">
            <a:extLst>
              <a:ext uri="{FF2B5EF4-FFF2-40B4-BE49-F238E27FC236}">
                <a16:creationId xmlns:a16="http://schemas.microsoft.com/office/drawing/2014/main" id="{8F07DC2A-A035-4F60-92F9-7679C3BDE4F5}"/>
              </a:ext>
            </a:extLst>
          </p:cNvPr>
          <p:cNvSpPr txBox="1"/>
          <p:nvPr/>
        </p:nvSpPr>
        <p:spPr>
          <a:xfrm>
            <a:off x="3654269" y="5673864"/>
            <a:ext cx="1623906" cy="276999"/>
          </a:xfrm>
          <a:prstGeom prst="rect">
            <a:avLst/>
          </a:prstGeom>
          <a:noFill/>
        </p:spPr>
        <p:txBody>
          <a:bodyPr wrap="none" rtlCol="0">
            <a:spAutoFit/>
          </a:bodyPr>
          <a:lstStyle/>
          <a:p>
            <a:r>
              <a:rPr lang="en-GB" sz="1200" dirty="0"/>
              <a:t>Discover and BE (2019)</a:t>
            </a:r>
            <a:endParaRPr lang="en-GB" dirty="0"/>
          </a:p>
        </p:txBody>
      </p:sp>
      <p:sp>
        <p:nvSpPr>
          <p:cNvPr id="28" name="TextBox 27">
            <a:extLst>
              <a:ext uri="{FF2B5EF4-FFF2-40B4-BE49-F238E27FC236}">
                <a16:creationId xmlns:a16="http://schemas.microsoft.com/office/drawing/2014/main" id="{E5F31BA7-FA2C-4902-A4D8-2366FC51C9D4}"/>
              </a:ext>
            </a:extLst>
          </p:cNvPr>
          <p:cNvSpPr txBox="1"/>
          <p:nvPr/>
        </p:nvSpPr>
        <p:spPr>
          <a:xfrm>
            <a:off x="5503227" y="5510749"/>
            <a:ext cx="1276311" cy="307777"/>
          </a:xfrm>
          <a:prstGeom prst="rect">
            <a:avLst/>
          </a:prstGeom>
          <a:solidFill>
            <a:srgbClr val="FFFF00"/>
          </a:solidFill>
          <a:ln w="19050">
            <a:solidFill>
              <a:schemeClr val="tx1"/>
            </a:solidFill>
          </a:ln>
        </p:spPr>
        <p:txBody>
          <a:bodyPr wrap="none" rtlCol="0">
            <a:spAutoFit/>
          </a:bodyPr>
          <a:lstStyle/>
          <a:p>
            <a:r>
              <a:rPr lang="en-GB" sz="1400" dirty="0"/>
              <a:t>Number Bonds</a:t>
            </a:r>
          </a:p>
        </p:txBody>
      </p:sp>
      <p:sp>
        <p:nvSpPr>
          <p:cNvPr id="1024" name="TextBox 1023">
            <a:extLst>
              <a:ext uri="{FF2B5EF4-FFF2-40B4-BE49-F238E27FC236}">
                <a16:creationId xmlns:a16="http://schemas.microsoft.com/office/drawing/2014/main" id="{B475B150-825F-462F-B493-63F507EC6A35}"/>
              </a:ext>
            </a:extLst>
          </p:cNvPr>
          <p:cNvSpPr txBox="1"/>
          <p:nvPr/>
        </p:nvSpPr>
        <p:spPr>
          <a:xfrm>
            <a:off x="17857" y="3324405"/>
            <a:ext cx="3332046" cy="830997"/>
          </a:xfrm>
          <a:prstGeom prst="rect">
            <a:avLst/>
          </a:prstGeom>
          <a:solidFill>
            <a:srgbClr val="FFFF00"/>
          </a:solidFill>
          <a:ln w="19050"/>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200" b="1" u="sng" dirty="0"/>
              <a:t>The Literacy and Numeracy Framework.</a:t>
            </a:r>
            <a:r>
              <a:rPr lang="en-GB" sz="1200" dirty="0"/>
              <a:t> – When referring to the </a:t>
            </a:r>
            <a:r>
              <a:rPr lang="en-GB" sz="1200" b="1" dirty="0"/>
              <a:t>‘Using numbers skills</a:t>
            </a:r>
            <a:r>
              <a:rPr lang="en-GB" sz="1200" dirty="0"/>
              <a:t>’ strand; ‘</a:t>
            </a:r>
            <a:r>
              <a:rPr lang="en-GB" sz="1200" b="1" dirty="0"/>
              <a:t>Use number facts and relationships</a:t>
            </a:r>
            <a:r>
              <a:rPr lang="en-GB" sz="1200" dirty="0"/>
              <a:t>’ element - a child at progression step 2 should be able to --</a:t>
            </a:r>
          </a:p>
        </p:txBody>
      </p:sp>
      <p:sp>
        <p:nvSpPr>
          <p:cNvPr id="1029" name="TextBox 1028">
            <a:extLst>
              <a:ext uri="{FF2B5EF4-FFF2-40B4-BE49-F238E27FC236}">
                <a16:creationId xmlns:a16="http://schemas.microsoft.com/office/drawing/2014/main" id="{9F7DB716-FF79-42E9-BB67-1A55BD36013E}"/>
              </a:ext>
            </a:extLst>
          </p:cNvPr>
          <p:cNvSpPr txBox="1"/>
          <p:nvPr/>
        </p:nvSpPr>
        <p:spPr>
          <a:xfrm>
            <a:off x="-76513" y="4461613"/>
            <a:ext cx="1390509" cy="461665"/>
          </a:xfrm>
          <a:prstGeom prst="rect">
            <a:avLst/>
          </a:prstGeom>
          <a:noFill/>
        </p:spPr>
        <p:txBody>
          <a:bodyPr wrap="none" rtlCol="0">
            <a:spAutoFit/>
          </a:bodyPr>
          <a:lstStyle/>
          <a:p>
            <a:r>
              <a:rPr lang="en-GB" sz="1200" dirty="0"/>
              <a:t>Welsh Government</a:t>
            </a:r>
          </a:p>
          <a:p>
            <a:r>
              <a:rPr lang="en-GB" sz="1200" dirty="0"/>
              <a:t> (2015)</a:t>
            </a:r>
          </a:p>
        </p:txBody>
      </p:sp>
      <p:pic>
        <p:nvPicPr>
          <p:cNvPr id="31" name="Picture 30">
            <a:extLst>
              <a:ext uri="{FF2B5EF4-FFF2-40B4-BE49-F238E27FC236}">
                <a16:creationId xmlns:a16="http://schemas.microsoft.com/office/drawing/2014/main" id="{7749799F-1EDC-45A6-AA10-3A03699A36E4}"/>
              </a:ext>
            </a:extLst>
          </p:cNvPr>
          <p:cNvPicPr>
            <a:picLocks noChangeAspect="1"/>
          </p:cNvPicPr>
          <p:nvPr/>
        </p:nvPicPr>
        <p:blipFill>
          <a:blip r:embed="rId12"/>
          <a:stretch>
            <a:fillRect/>
          </a:stretch>
        </p:blipFill>
        <p:spPr>
          <a:xfrm>
            <a:off x="1210118" y="4256076"/>
            <a:ext cx="1740560" cy="991357"/>
          </a:xfrm>
          <a:prstGeom prst="rect">
            <a:avLst/>
          </a:prstGeom>
        </p:spPr>
      </p:pic>
      <p:pic>
        <p:nvPicPr>
          <p:cNvPr id="1027" name="Picture 1026">
            <a:extLst>
              <a:ext uri="{FF2B5EF4-FFF2-40B4-BE49-F238E27FC236}">
                <a16:creationId xmlns:a16="http://schemas.microsoft.com/office/drawing/2014/main" id="{B2153916-E81D-4752-9EB2-9563707CECEA}"/>
              </a:ext>
            </a:extLst>
          </p:cNvPr>
          <p:cNvPicPr>
            <a:picLocks noChangeAspect="1"/>
          </p:cNvPicPr>
          <p:nvPr/>
        </p:nvPicPr>
        <p:blipFill>
          <a:blip r:embed="rId13"/>
          <a:stretch>
            <a:fillRect/>
          </a:stretch>
        </p:blipFill>
        <p:spPr>
          <a:xfrm rot="948140">
            <a:off x="2454324" y="3676028"/>
            <a:ext cx="1360927" cy="1355772"/>
          </a:xfrm>
          <a:prstGeom prst="rect">
            <a:avLst/>
          </a:prstGeom>
        </p:spPr>
      </p:pic>
      <p:sp>
        <p:nvSpPr>
          <p:cNvPr id="1030" name="TextBox 1029">
            <a:extLst>
              <a:ext uri="{FF2B5EF4-FFF2-40B4-BE49-F238E27FC236}">
                <a16:creationId xmlns:a16="http://schemas.microsoft.com/office/drawing/2014/main" id="{1A08D3C1-17F6-4003-9198-05FFB288AA91}"/>
              </a:ext>
            </a:extLst>
          </p:cNvPr>
          <p:cNvSpPr txBox="1"/>
          <p:nvPr/>
        </p:nvSpPr>
        <p:spPr>
          <a:xfrm>
            <a:off x="9490603" y="29713"/>
            <a:ext cx="1032334" cy="369332"/>
          </a:xfrm>
          <a:prstGeom prst="rect">
            <a:avLst/>
          </a:prstGeom>
          <a:solidFill>
            <a:srgbClr val="FFFF00"/>
          </a:solidFill>
          <a:ln w="19050">
            <a:solidFill>
              <a:schemeClr val="tx1"/>
            </a:solidFill>
          </a:ln>
        </p:spPr>
        <p:txBody>
          <a:bodyPr wrap="none" rtlCol="0">
            <a:spAutoFit/>
          </a:bodyPr>
          <a:lstStyle/>
          <a:p>
            <a:r>
              <a:rPr lang="en-GB" dirty="0"/>
              <a:t>Numicon</a:t>
            </a:r>
          </a:p>
        </p:txBody>
      </p:sp>
    </p:spTree>
    <p:extLst>
      <p:ext uri="{BB962C8B-B14F-4D97-AF65-F5344CB8AC3E}">
        <p14:creationId xmlns:p14="http://schemas.microsoft.com/office/powerpoint/2010/main" val="1441666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FAA92-DB5F-48CE-A9EC-CE3145A2C02F}"/>
              </a:ext>
            </a:extLst>
          </p:cNvPr>
          <p:cNvSpPr>
            <a:spLocks noGrp="1"/>
          </p:cNvSpPr>
          <p:nvPr>
            <p:ph type="ctrTitle"/>
          </p:nvPr>
        </p:nvSpPr>
        <p:spPr>
          <a:xfrm>
            <a:off x="1771650" y="133350"/>
            <a:ext cx="9020175" cy="366712"/>
          </a:xfrm>
        </p:spPr>
        <p:txBody>
          <a:bodyPr>
            <a:normAutofit fontScale="90000"/>
          </a:bodyPr>
          <a:lstStyle/>
          <a:p>
            <a:br>
              <a:rPr lang="en-GB" sz="2000" b="1" u="sng" dirty="0"/>
            </a:br>
            <a:br>
              <a:rPr lang="en-GB" sz="2000" b="1" u="sng" dirty="0"/>
            </a:br>
            <a:r>
              <a:rPr lang="en-GB" sz="2000" b="1" u="sng" dirty="0"/>
              <a:t>References</a:t>
            </a:r>
          </a:p>
        </p:txBody>
      </p:sp>
      <p:sp>
        <p:nvSpPr>
          <p:cNvPr id="3" name="Subtitle 2">
            <a:extLst>
              <a:ext uri="{FF2B5EF4-FFF2-40B4-BE49-F238E27FC236}">
                <a16:creationId xmlns:a16="http://schemas.microsoft.com/office/drawing/2014/main" id="{0F86B015-98A7-4C93-B530-0924B6E087ED}"/>
              </a:ext>
            </a:extLst>
          </p:cNvPr>
          <p:cNvSpPr>
            <a:spLocks noGrp="1"/>
          </p:cNvSpPr>
          <p:nvPr>
            <p:ph type="subTitle" idx="1"/>
          </p:nvPr>
        </p:nvSpPr>
        <p:spPr>
          <a:xfrm>
            <a:off x="239696" y="620712"/>
            <a:ext cx="11754035" cy="6170705"/>
          </a:xfrm>
        </p:spPr>
        <p:txBody>
          <a:bodyPr>
            <a:normAutofit/>
          </a:bodyPr>
          <a:lstStyle/>
          <a:p>
            <a:pPr lvl="0" algn="l"/>
            <a:r>
              <a:rPr lang="en-GB" sz="1200" dirty="0"/>
              <a:t>Carlton Junior Infants School (2020). (Image) </a:t>
            </a:r>
            <a:r>
              <a:rPr lang="en-GB" sz="1200" i="1" dirty="0"/>
              <a:t>Welcome to Carlton Junior Infants School. </a:t>
            </a:r>
            <a:r>
              <a:rPr lang="en-GB" sz="1200" dirty="0"/>
              <a:t>Available at: </a:t>
            </a:r>
            <a:r>
              <a:rPr lang="en-GB" sz="1200" i="1" dirty="0"/>
              <a:t> </a:t>
            </a:r>
            <a:r>
              <a:rPr lang="en-GB" sz="1200" dirty="0">
                <a:hlinkClick r:id="rId2"/>
              </a:rPr>
              <a:t>https://www.carltonji.org.uk/pupils/year-1-2018-2019/</a:t>
            </a:r>
            <a:r>
              <a:rPr lang="en-GB" sz="1200" dirty="0"/>
              <a:t>. (Accessed on 2</a:t>
            </a:r>
            <a:r>
              <a:rPr lang="en-GB" sz="1200" baseline="30000" dirty="0"/>
              <a:t>nd</a:t>
            </a:r>
            <a:r>
              <a:rPr lang="en-GB" sz="1200" dirty="0"/>
              <a:t> February 2020).</a:t>
            </a:r>
          </a:p>
          <a:p>
            <a:pPr lvl="0" algn="l"/>
            <a:r>
              <a:rPr lang="en-GB" sz="1200" dirty="0"/>
              <a:t>Chiltern Way Academy (2020) (Image) </a:t>
            </a:r>
            <a:r>
              <a:rPr lang="en-GB" sz="1200" i="1" dirty="0"/>
              <a:t>Chiltern Way Academy. Turning Futures Around</a:t>
            </a:r>
            <a:r>
              <a:rPr lang="en-GB" sz="1200" dirty="0"/>
              <a:t>. Available at: </a:t>
            </a:r>
            <a:r>
              <a:rPr lang="en-GB" sz="1200" dirty="0">
                <a:hlinkClick r:id="rId3"/>
              </a:rPr>
              <a:t>https://chilternway.org/bierton-hill-curriculum</a:t>
            </a:r>
            <a:r>
              <a:rPr lang="en-GB" sz="1200" dirty="0"/>
              <a:t>. (Accessed on 2</a:t>
            </a:r>
            <a:r>
              <a:rPr lang="en-GB" sz="1200" baseline="30000" dirty="0"/>
              <a:t>nd</a:t>
            </a:r>
            <a:r>
              <a:rPr lang="en-GB" sz="1200" dirty="0"/>
              <a:t> February 2020).</a:t>
            </a:r>
          </a:p>
          <a:p>
            <a:pPr lvl="0" algn="l"/>
            <a:r>
              <a:rPr lang="en-GB" sz="1200" dirty="0">
                <a:solidFill>
                  <a:prstClr val="black"/>
                </a:solidFill>
              </a:rPr>
              <a:t>Discover and Be (2019). (Image). Available at: </a:t>
            </a:r>
            <a:r>
              <a:rPr lang="en-GB" sz="1200" dirty="0">
                <a:solidFill>
                  <a:prstClr val="black"/>
                </a:solidFill>
                <a:hlinkClick r:id="rId4">
                  <a:extLst>
                    <a:ext uri="{A12FA001-AC4F-418D-AE19-62706E023703}">
                      <ahyp:hlinkClr xmlns:ahyp="http://schemas.microsoft.com/office/drawing/2018/hyperlinkcolor" val="tx"/>
                    </a:ext>
                  </a:extLst>
                </a:hlinkClick>
              </a:rPr>
              <a:t>https://www.discoverandbe.com/blog/2018/9/17/creating-early-years-mathematician-using-numicon</a:t>
            </a:r>
            <a:r>
              <a:rPr lang="en-GB" sz="1200" dirty="0">
                <a:solidFill>
                  <a:prstClr val="black"/>
                </a:solidFill>
              </a:rPr>
              <a:t>. (Accessed on 2</a:t>
            </a:r>
            <a:r>
              <a:rPr lang="en-GB" sz="1200" baseline="30000" dirty="0">
                <a:solidFill>
                  <a:prstClr val="black"/>
                </a:solidFill>
              </a:rPr>
              <a:t>nd</a:t>
            </a:r>
            <a:r>
              <a:rPr lang="en-GB" sz="1200" dirty="0">
                <a:solidFill>
                  <a:prstClr val="black"/>
                </a:solidFill>
              </a:rPr>
              <a:t> February 2020). </a:t>
            </a:r>
          </a:p>
          <a:p>
            <a:pPr lvl="0" algn="l"/>
            <a:r>
              <a:rPr lang="en-GB" sz="1200" dirty="0"/>
              <a:t>Livingstone, A. (2020). (Image). </a:t>
            </a:r>
            <a:r>
              <a:rPr lang="en-GB" sz="1200" i="1" dirty="0">
                <a:solidFill>
                  <a:srgbClr val="191919"/>
                </a:solidFill>
              </a:rPr>
              <a:t>John Dewey’s Experiments in Democratic Socialism</a:t>
            </a:r>
            <a:r>
              <a:rPr lang="en-GB" sz="1200" dirty="0">
                <a:solidFill>
                  <a:srgbClr val="191919"/>
                </a:solidFill>
              </a:rPr>
              <a:t>. Available </a:t>
            </a:r>
            <a:r>
              <a:rPr lang="en-GB" sz="1200" dirty="0" err="1">
                <a:solidFill>
                  <a:srgbClr val="191919"/>
                </a:solidFill>
              </a:rPr>
              <a:t>at</a:t>
            </a:r>
            <a:r>
              <a:rPr lang="en-GB" sz="1200" i="1" dirty="0" err="1">
                <a:solidFill>
                  <a:srgbClr val="191919"/>
                </a:solidFill>
              </a:rPr>
              <a:t>:</a:t>
            </a:r>
            <a:r>
              <a:rPr lang="en-GB" sz="1200" dirty="0" err="1">
                <a:hlinkClick r:id="rId5"/>
              </a:rPr>
              <a:t>https</a:t>
            </a:r>
            <a:r>
              <a:rPr lang="en-GB" sz="1200" dirty="0">
                <a:hlinkClick r:id="rId5"/>
              </a:rPr>
              <a:t>://jacobinmag.com/2018/01/john-</a:t>
            </a:r>
            <a:r>
              <a:rPr lang="en-GB" sz="1200" dirty="0" err="1">
                <a:hlinkClick r:id="rId5"/>
              </a:rPr>
              <a:t>dewey</a:t>
            </a:r>
            <a:r>
              <a:rPr lang="en-GB" sz="1200" dirty="0">
                <a:hlinkClick r:id="rId5"/>
              </a:rPr>
              <a:t>-democratic-socialism-liberalism</a:t>
            </a:r>
            <a:r>
              <a:rPr lang="en-GB" sz="1200" dirty="0"/>
              <a:t>. (Accessed on 25</a:t>
            </a:r>
            <a:r>
              <a:rPr lang="en-GB" sz="1200" baseline="30000" dirty="0"/>
              <a:t>th</a:t>
            </a:r>
            <a:r>
              <a:rPr lang="en-GB" sz="1200" dirty="0"/>
              <a:t> January 2020).</a:t>
            </a:r>
          </a:p>
          <a:p>
            <a:pPr lvl="0" algn="l"/>
            <a:r>
              <a:rPr lang="en-GB" sz="1200" dirty="0">
                <a:solidFill>
                  <a:prstClr val="black"/>
                </a:solidFill>
              </a:rPr>
              <a:t>Numicon (2019). (Image</a:t>
            </a:r>
            <a:r>
              <a:rPr lang="en-GB" sz="1200" i="1" dirty="0">
                <a:solidFill>
                  <a:prstClr val="black"/>
                </a:solidFill>
              </a:rPr>
              <a:t>) Transform the way students understand mathematics. Twitter. </a:t>
            </a:r>
            <a:r>
              <a:rPr lang="en-GB" sz="1200" dirty="0">
                <a:solidFill>
                  <a:prstClr val="black"/>
                </a:solidFill>
              </a:rPr>
              <a:t>Available at: </a:t>
            </a:r>
            <a:r>
              <a:rPr lang="en-GB" sz="1200" dirty="0">
                <a:solidFill>
                  <a:prstClr val="black"/>
                </a:solidFill>
                <a:hlinkClick r:id="rId6">
                  <a:extLst>
                    <a:ext uri="{A12FA001-AC4F-418D-AE19-62706E023703}">
                      <ahyp:hlinkClr xmlns:ahyp="http://schemas.microsoft.com/office/drawing/2018/hyperlinkcolor" val="tx"/>
                    </a:ext>
                  </a:extLst>
                </a:hlinkClick>
              </a:rPr>
              <a:t>https://twitter.com/numicon</a:t>
            </a:r>
            <a:r>
              <a:rPr lang="en-GB" sz="1200" dirty="0">
                <a:solidFill>
                  <a:prstClr val="black"/>
                </a:solidFill>
              </a:rPr>
              <a:t>. (Accessed on 31st January 2020).</a:t>
            </a:r>
          </a:p>
          <a:p>
            <a:pPr lvl="0" algn="l"/>
            <a:r>
              <a:rPr lang="en-GB" sz="1200" dirty="0">
                <a:solidFill>
                  <a:prstClr val="black"/>
                </a:solidFill>
              </a:rPr>
              <a:t>Numicon New Zealand (2020).  </a:t>
            </a:r>
            <a:r>
              <a:rPr lang="en-GB" sz="1200" i="1" dirty="0">
                <a:solidFill>
                  <a:prstClr val="black"/>
                </a:solidFill>
              </a:rPr>
              <a:t>Numicon Affiliate Programme. About Numicon</a:t>
            </a:r>
            <a:r>
              <a:rPr lang="en-GB" sz="1200" dirty="0">
                <a:solidFill>
                  <a:prstClr val="black"/>
                </a:solidFill>
              </a:rPr>
              <a:t>. Available at: </a:t>
            </a:r>
            <a:r>
              <a:rPr lang="en-GB" sz="1200" dirty="0">
                <a:hlinkClick r:id="rId7"/>
              </a:rPr>
              <a:t>https://www.numicon.co.nz/489269/</a:t>
            </a:r>
            <a:r>
              <a:rPr lang="en-GB" sz="1200" dirty="0"/>
              <a:t>. (Accessed on 2</a:t>
            </a:r>
            <a:r>
              <a:rPr lang="en-GB" sz="1200" baseline="30000" dirty="0"/>
              <a:t>nd</a:t>
            </a:r>
            <a:r>
              <a:rPr lang="en-GB" sz="1200" dirty="0"/>
              <a:t> February 2020).</a:t>
            </a:r>
            <a:endParaRPr lang="en-GB" sz="1200" dirty="0">
              <a:solidFill>
                <a:prstClr val="black"/>
              </a:solidFill>
            </a:endParaRPr>
          </a:p>
          <a:p>
            <a:pPr lvl="0" algn="l"/>
            <a:r>
              <a:rPr lang="en-GB" sz="1200" dirty="0">
                <a:solidFill>
                  <a:prstClr val="black"/>
                </a:solidFill>
              </a:rPr>
              <a:t>Play of the Wild (2019). (Image) </a:t>
            </a:r>
            <a:r>
              <a:rPr lang="en-GB" sz="1200" i="1" dirty="0">
                <a:solidFill>
                  <a:prstClr val="black"/>
                </a:solidFill>
              </a:rPr>
              <a:t>Play of the Wild. Counting with Numicon – Using Autumn Nuts.(Blog). </a:t>
            </a:r>
            <a:r>
              <a:rPr lang="en-GB" sz="1200" dirty="0">
                <a:solidFill>
                  <a:prstClr val="black"/>
                </a:solidFill>
              </a:rPr>
              <a:t>Available at: </a:t>
            </a:r>
            <a:r>
              <a:rPr lang="en-GB" sz="1200" dirty="0">
                <a:hlinkClick r:id="rId8"/>
              </a:rPr>
              <a:t>https://playofthewild.com/2019/09/24/counting-with-numicon-using-autumn-nuts/</a:t>
            </a:r>
            <a:r>
              <a:rPr lang="en-GB" sz="1200" dirty="0"/>
              <a:t>. (Accessed on 31</a:t>
            </a:r>
            <a:r>
              <a:rPr lang="en-GB" sz="1200" baseline="30000" dirty="0"/>
              <a:t>st</a:t>
            </a:r>
            <a:r>
              <a:rPr lang="en-GB" sz="1200" dirty="0"/>
              <a:t> December 2020).</a:t>
            </a:r>
            <a:endParaRPr lang="en-GB" sz="1200" dirty="0">
              <a:solidFill>
                <a:prstClr val="black"/>
              </a:solidFill>
            </a:endParaRPr>
          </a:p>
          <a:p>
            <a:pPr lvl="0" algn="l"/>
            <a:r>
              <a:rPr lang="en-GB" sz="1200" dirty="0"/>
              <a:t>Reid. G. (2016). Dyslexia A Practitioner’s Handbook.5th Ed. Wiley and Sons. Chichester.</a:t>
            </a:r>
            <a:r>
              <a:rPr lang="en-GB" sz="1200" dirty="0">
                <a:solidFill>
                  <a:prstClr val="black"/>
                </a:solidFill>
              </a:rPr>
              <a:t> </a:t>
            </a:r>
          </a:p>
          <a:p>
            <a:pPr lvl="0" algn="l"/>
            <a:r>
              <a:rPr lang="en-GB" sz="1200" dirty="0">
                <a:solidFill>
                  <a:prstClr val="black"/>
                </a:solidFill>
              </a:rPr>
              <a:t>Rockmyclassroom.com (2014). (Image) Rockmyclassroom.com. p2. Available at:</a:t>
            </a:r>
            <a:r>
              <a:rPr lang="en-GB" sz="1200" dirty="0">
                <a:solidFill>
                  <a:prstClr val="black"/>
                </a:solidFill>
                <a:hlinkClick r:id="rId9">
                  <a:extLst>
                    <a:ext uri="{A12FA001-AC4F-418D-AE19-62706E023703}">
                      <ahyp:hlinkClr xmlns:ahyp="http://schemas.microsoft.com/office/drawing/2018/hyperlinkcolor" val="tx"/>
                    </a:ext>
                  </a:extLst>
                </a:hlinkClick>
              </a:rPr>
              <a:t> https://rockmyclassroom.com/page/2/</a:t>
            </a:r>
            <a:r>
              <a:rPr lang="en-GB" sz="1200" dirty="0">
                <a:solidFill>
                  <a:prstClr val="black"/>
                </a:solidFill>
              </a:rPr>
              <a:t> (Accessed on 31</a:t>
            </a:r>
            <a:r>
              <a:rPr lang="en-GB" sz="1200" baseline="30000" dirty="0">
                <a:solidFill>
                  <a:prstClr val="black"/>
                </a:solidFill>
              </a:rPr>
              <a:t>st</a:t>
            </a:r>
            <a:r>
              <a:rPr lang="en-GB" sz="1200" dirty="0">
                <a:solidFill>
                  <a:prstClr val="black"/>
                </a:solidFill>
              </a:rPr>
              <a:t> January 2020). </a:t>
            </a:r>
          </a:p>
          <a:p>
            <a:pPr algn="l"/>
            <a:r>
              <a:rPr lang="en-GB" sz="1200" i="1" dirty="0">
                <a:solidFill>
                  <a:srgbClr val="191919"/>
                </a:solidFill>
              </a:rPr>
              <a:t>Vander Ark, T and Meyers, A. (2018). Why Experiential Education? Available at: </a:t>
            </a:r>
            <a:r>
              <a:rPr lang="en-GB" sz="1200" dirty="0">
                <a:hlinkClick r:id="rId10"/>
              </a:rPr>
              <a:t>https://www.gettingsmart.com/2018/12/why-experiential-education/</a:t>
            </a:r>
            <a:r>
              <a:rPr lang="en-GB" sz="1200" dirty="0"/>
              <a:t>. Accessed on 24</a:t>
            </a:r>
            <a:r>
              <a:rPr lang="en-GB" sz="1200" baseline="30000" dirty="0"/>
              <a:t>th</a:t>
            </a:r>
            <a:r>
              <a:rPr lang="en-GB" sz="1200" dirty="0"/>
              <a:t> January 2020). </a:t>
            </a:r>
          </a:p>
          <a:p>
            <a:pPr algn="l"/>
            <a:r>
              <a:rPr lang="en-GB" sz="1200" dirty="0"/>
              <a:t>Welsh Government.(2015</a:t>
            </a:r>
            <a:r>
              <a:rPr lang="en-GB" sz="1200" i="1" dirty="0"/>
              <a:t>). Successful Futures Looking at the Curriculum and Assessment Arrangements in Wales. </a:t>
            </a:r>
            <a:r>
              <a:rPr lang="en-GB" sz="1200" dirty="0"/>
              <a:t>Available at</a:t>
            </a:r>
            <a:r>
              <a:rPr lang="en-GB" sz="1200" i="1" dirty="0"/>
              <a:t>: </a:t>
            </a:r>
            <a:r>
              <a:rPr lang="en-GB" sz="1200" dirty="0">
                <a:hlinkClick r:id="rId11"/>
              </a:rPr>
              <a:t>https://gov.wales/sites/default/files/publications/2018-03/succesful-futures-a-summary-of-professor-graham-donaldsons-report.pdf</a:t>
            </a:r>
            <a:r>
              <a:rPr lang="en-GB" sz="1200" dirty="0"/>
              <a:t>. (Accessed on: 26</a:t>
            </a:r>
            <a:r>
              <a:rPr lang="en-GB" sz="1200" baseline="30000" dirty="0"/>
              <a:t>th</a:t>
            </a:r>
            <a:r>
              <a:rPr lang="en-GB" sz="1200" dirty="0"/>
              <a:t> January 20).</a:t>
            </a:r>
          </a:p>
          <a:p>
            <a:pPr algn="l"/>
            <a:r>
              <a:rPr lang="en-GB" sz="1200" i="1" dirty="0">
                <a:solidFill>
                  <a:srgbClr val="191919"/>
                </a:solidFill>
              </a:rPr>
              <a:t>Welsh Government(2019). Assessment within Curriculum for Wales – Supporting Learner Progression. Available at: https://curriculumforwales.gov.wales/2019/12/14/assessment-within-curriculum-for-wales-supporting-learner-progression/. </a:t>
            </a:r>
            <a:r>
              <a:rPr lang="en-GB" sz="1200" dirty="0">
                <a:solidFill>
                  <a:srgbClr val="191919"/>
                </a:solidFill>
              </a:rPr>
              <a:t>(Accessed on 31st January 2020)</a:t>
            </a:r>
            <a:r>
              <a:rPr lang="en-GB" sz="1200" i="1" dirty="0">
                <a:solidFill>
                  <a:srgbClr val="191919"/>
                </a:solidFill>
              </a:rPr>
              <a:t>.</a:t>
            </a:r>
          </a:p>
          <a:p>
            <a:pPr algn="l"/>
            <a:r>
              <a:rPr lang="en-GB" sz="1200" i="1" dirty="0">
                <a:solidFill>
                  <a:srgbClr val="191919"/>
                </a:solidFill>
              </a:rPr>
              <a:t>Welsh Government (2015). Curriculum for Wales. Foundation Phase Framework. Revised 2015. [Online] </a:t>
            </a:r>
          </a:p>
          <a:p>
            <a:pPr algn="l"/>
            <a:r>
              <a:rPr lang="en-GB" sz="1200" i="1" dirty="0">
                <a:solidFill>
                  <a:srgbClr val="191919"/>
                </a:solidFill>
              </a:rPr>
              <a:t>Available at: </a:t>
            </a:r>
            <a:r>
              <a:rPr lang="en-GB" sz="1200" i="1" dirty="0">
                <a:solidFill>
                  <a:srgbClr val="191919"/>
                </a:solidFill>
                <a:hlinkClick r:id="rId12"/>
              </a:rPr>
              <a:t>https://gov.wales/sites/default/files/publications/2018-02/foundation-phase-framework-revised-2015.pdf</a:t>
            </a:r>
            <a:r>
              <a:rPr lang="en-GB" sz="1200" i="1" dirty="0">
                <a:solidFill>
                  <a:srgbClr val="191919"/>
                </a:solidFill>
              </a:rPr>
              <a:t>. </a:t>
            </a:r>
            <a:r>
              <a:rPr lang="en-GB" sz="1200" dirty="0">
                <a:solidFill>
                  <a:srgbClr val="191919"/>
                </a:solidFill>
              </a:rPr>
              <a:t>(Accessed 31st January 2020).</a:t>
            </a:r>
            <a:r>
              <a:rPr lang="en-GB" sz="1200" dirty="0">
                <a:latin typeface="Calibri" panose="020F0502020204030204" pitchFamily="34" charset="0"/>
                <a:ea typeface="Calibri" panose="020F0502020204030204" pitchFamily="34" charset="0"/>
                <a:cs typeface="Times New Roman" panose="02020603050405020304" pitchFamily="18" charset="0"/>
              </a:rPr>
              <a:t> </a:t>
            </a:r>
          </a:p>
          <a:p>
            <a:pPr algn="l"/>
            <a:r>
              <a:rPr lang="en-GB" sz="1200" dirty="0">
                <a:latin typeface="Calibri" panose="020F0502020204030204" pitchFamily="34" charset="0"/>
                <a:ea typeface="Calibri" panose="020F0502020204030204" pitchFamily="34" charset="0"/>
                <a:cs typeface="Times New Roman" panose="02020603050405020304" pitchFamily="18" charset="0"/>
              </a:rPr>
              <a:t>Wilson, S. (2014). ‘” Fail at maths and you fail at life”: Learned barriers to equal opportunities’</a:t>
            </a:r>
            <a:r>
              <a:rPr lang="en-GB" sz="1200" i="1" dirty="0">
                <a:latin typeface="Calibri" panose="020F0502020204030204" pitchFamily="34" charset="0"/>
                <a:ea typeface="Calibri" panose="020F0502020204030204" pitchFamily="34" charset="0"/>
                <a:cs typeface="Times New Roman" panose="02020603050405020304" pitchFamily="18" charset="0"/>
              </a:rPr>
              <a:t>.</a:t>
            </a:r>
            <a:r>
              <a:rPr lang="en-GB" sz="1200" dirty="0">
                <a:latin typeface="Calibri" panose="020F0502020204030204" pitchFamily="34" charset="0"/>
                <a:ea typeface="Calibri" panose="020F0502020204030204" pitchFamily="34" charset="0"/>
                <a:cs typeface="Times New Roman" panose="02020603050405020304" pitchFamily="18" charset="0"/>
              </a:rPr>
              <a:t> </a:t>
            </a:r>
            <a:r>
              <a:rPr lang="en-GB" sz="1200" i="1" dirty="0">
                <a:latin typeface="Calibri" panose="020F0502020204030204" pitchFamily="34" charset="0"/>
                <a:ea typeface="Calibri" panose="020F0502020204030204" pitchFamily="34" charset="0"/>
                <a:cs typeface="Times New Roman" panose="02020603050405020304" pitchFamily="18" charset="0"/>
              </a:rPr>
              <a:t>International Public Health Journal, suppl. Special issue: Quality of life and intellectual disability. </a:t>
            </a:r>
            <a:r>
              <a:rPr lang="en-GB" sz="1200" dirty="0">
                <a:latin typeface="Calibri" panose="020F0502020204030204" pitchFamily="34" charset="0"/>
                <a:ea typeface="Calibri" panose="020F0502020204030204" pitchFamily="34" charset="0"/>
                <a:cs typeface="Times New Roman" panose="02020603050405020304" pitchFamily="18" charset="0"/>
              </a:rPr>
              <a:t>Vol. 6. Issue 2. pp 147 – 160. Available at: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https://search-proquest-com.ezproxy.uwtsd.ac.uk/docview/1625960586?accountid=130472&amp;rfr_id=info%3Axri%2Fsid%3Aprimo</a:t>
            </a:r>
            <a:r>
              <a:rPr lang="en-GB" sz="1200" dirty="0">
                <a:latin typeface="Calibri" panose="020F0502020204030204" pitchFamily="34" charset="0"/>
                <a:ea typeface="Calibri" panose="020F0502020204030204" pitchFamily="34" charset="0"/>
                <a:cs typeface="Times New Roman" panose="02020603050405020304" pitchFamily="18" charset="0"/>
              </a:rPr>
              <a:t>. (Accessed on 8th February 2020).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l"/>
            <a:endParaRPr lang="en-GB" sz="1200" dirty="0">
              <a:solidFill>
                <a:srgbClr val="191919"/>
              </a:solidFill>
            </a:endParaRPr>
          </a:p>
          <a:p>
            <a:pPr algn="l"/>
            <a:endParaRPr lang="en-GB" sz="1200" dirty="0">
              <a:solidFill>
                <a:srgbClr val="191919"/>
              </a:solidFill>
            </a:endParaRPr>
          </a:p>
          <a:p>
            <a:pPr algn="l"/>
            <a:endParaRPr lang="en-GB" sz="1400" i="1" dirty="0">
              <a:solidFill>
                <a:srgbClr val="191919"/>
              </a:solidFill>
              <a:latin typeface="Antwerp"/>
            </a:endParaRPr>
          </a:p>
          <a:p>
            <a:endParaRPr lang="en-GB" dirty="0"/>
          </a:p>
        </p:txBody>
      </p:sp>
    </p:spTree>
    <p:extLst>
      <p:ext uri="{BB962C8B-B14F-4D97-AF65-F5344CB8AC3E}">
        <p14:creationId xmlns:p14="http://schemas.microsoft.com/office/powerpoint/2010/main" val="1585072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4" ma:contentTypeDescription="Create a new document." ma:contentTypeScope="" ma:versionID="a297e5266a6cce449c1d26ae09ef47bf">
  <xsd:schema xmlns:xsd="http://www.w3.org/2001/XMLSchema" xmlns:xs="http://www.w3.org/2001/XMLSchema" xmlns:p="http://schemas.microsoft.com/office/2006/metadata/properties" xmlns:ns3="c05bfcf6-161a-4012-bab6-aa68b8b9ab0d" targetNamespace="http://schemas.microsoft.com/office/2006/metadata/properties" ma:root="true" ma:fieldsID="00ad93c273f4fdc8d925691584d4d1c2" ns3:_="">
    <xsd:import namespace="c05bfcf6-161a-4012-bab6-aa68b8b9ab0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69AE85E-BA5E-4CF7-9BB9-60A92503EACD}">
  <ds:schemaRefs>
    <ds:schemaRef ds:uri="http://schemas.microsoft.com/office/infopath/2007/PartnerControls"/>
    <ds:schemaRef ds:uri="http://purl.org/dc/elements/1.1/"/>
    <ds:schemaRef ds:uri="http://schemas.microsoft.com/office/2006/metadata/properties"/>
    <ds:schemaRef ds:uri="c05bfcf6-161a-4012-bab6-aa68b8b9ab0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BEB2FCF1-451A-4F1E-B131-801347DE6BE7}">
  <ds:schemaRefs>
    <ds:schemaRef ds:uri="http://schemas.microsoft.com/sharepoint/v3/contenttype/forms"/>
  </ds:schemaRefs>
</ds:datastoreItem>
</file>

<file path=customXml/itemProps3.xml><?xml version="1.0" encoding="utf-8"?>
<ds:datastoreItem xmlns:ds="http://schemas.openxmlformats.org/officeDocument/2006/customXml" ds:itemID="{25463255-BC14-44EE-A3AD-4C1B4CF863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9052</TotalTime>
  <Words>805</Words>
  <Application>Microsoft Office PowerPoint</Application>
  <PresentationFormat>Widescreen</PresentationFormat>
  <Paragraphs>46</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Antwerp</vt:lpstr>
      <vt:lpstr>Arial</vt:lpstr>
      <vt:lpstr>Calibri</vt:lpstr>
      <vt:lpstr>Calibri Light</vt:lpstr>
      <vt:lpstr>Noto Sans</vt:lpstr>
      <vt:lpstr>Office Theme</vt:lpstr>
      <vt:lpstr>PowerPoint Presentation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Collings (1403114)</dc:creator>
  <cp:lastModifiedBy>Catherine Collings (1403114)</cp:lastModifiedBy>
  <cp:revision>19</cp:revision>
  <dcterms:created xsi:type="dcterms:W3CDTF">2020-01-25T13:58:52Z</dcterms:created>
  <dcterms:modified xsi:type="dcterms:W3CDTF">2020-02-09T11:10:40Z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