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60" r:id="rId5"/>
    <p:sldId id="451" r:id="rId6"/>
    <p:sldId id="465" r:id="rId7"/>
    <p:sldId id="495" r:id="rId8"/>
    <p:sldId id="456" r:id="rId9"/>
    <p:sldId id="503" r:id="rId10"/>
    <p:sldId id="493" r:id="rId11"/>
    <p:sldId id="498" r:id="rId12"/>
    <p:sldId id="500" r:id="rId13"/>
    <p:sldId id="506" r:id="rId14"/>
    <p:sldId id="508" r:id="rId15"/>
    <p:sldId id="510" r:id="rId16"/>
    <p:sldId id="512" r:id="rId17"/>
    <p:sldId id="513" r:id="rId18"/>
    <p:sldId id="514" r:id="rId19"/>
    <p:sldId id="527" r:id="rId20"/>
    <p:sldId id="486" r:id="rId21"/>
    <p:sldId id="517" r:id="rId22"/>
    <p:sldId id="519" r:id="rId23"/>
    <p:sldId id="521" r:id="rId24"/>
    <p:sldId id="520" r:id="rId25"/>
    <p:sldId id="522" r:id="rId26"/>
    <p:sldId id="523" r:id="rId27"/>
    <p:sldId id="524" r:id="rId28"/>
    <p:sldId id="525" r:id="rId29"/>
    <p:sldId id="464" r:id="rId30"/>
    <p:sldId id="453" r:id="rId31"/>
    <p:sldId id="492" r:id="rId32"/>
    <p:sldId id="488" r:id="rId33"/>
    <p:sldId id="460" r:id="rId34"/>
    <p:sldId id="462" r:id="rId35"/>
    <p:sldId id="461" r:id="rId36"/>
    <p:sldId id="489" r:id="rId37"/>
    <p:sldId id="481" r:id="rId38"/>
    <p:sldId id="463" r:id="rId39"/>
    <p:sldId id="45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1DA250-9EE3-40C7-A337-77A69E4C7D82}" v="168" dt="2026-02-11T09:07:45.1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1CCB4-2A18-4CC3-89DB-37641FEE0325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56A4ED9-06BC-419D-957C-EC5FAFC05D93}">
      <dgm:prSet phldrT="[Text]" custT="1"/>
      <dgm:spPr/>
      <dgm:t>
        <a:bodyPr/>
        <a:lstStyle/>
        <a:p>
          <a:r>
            <a:rPr lang="en-GB" sz="1300" b="1" dirty="0"/>
            <a:t>Artificial intelligence</a:t>
          </a:r>
        </a:p>
      </dgm:t>
    </dgm:pt>
    <dgm:pt modelId="{0CFA802F-6E06-4D05-8C57-3789519BB1A7}" type="par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D7F1D643-F3FC-40AC-94CC-23EA70F74DB6}" type="sib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39A2BB7D-9438-44F5-A07F-FBE22AA738B6}">
      <dgm:prSet phldrT="[Text]" custT="1"/>
      <dgm:spPr/>
      <dgm:t>
        <a:bodyPr/>
        <a:lstStyle/>
        <a:p>
          <a:r>
            <a:rPr lang="en-GB" sz="1300" b="1" dirty="0"/>
            <a:t>Computer science </a:t>
          </a:r>
        </a:p>
      </dgm:t>
    </dgm:pt>
    <dgm:pt modelId="{7E246E18-65F1-4E65-BAB5-8FCC9E3B6F1E}" type="par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0997476-DBD7-411E-B783-BFFADC7DC466}" type="sib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93F7C0B-4FB1-45E7-B6C1-38E7EECE9095}">
      <dgm:prSet phldrT="[Text]" custT="1"/>
      <dgm:spPr/>
      <dgm:t>
        <a:bodyPr/>
        <a:lstStyle/>
        <a:p>
          <a:r>
            <a:rPr lang="en-GB" sz="1300" b="1" dirty="0"/>
            <a:t>Linguistic </a:t>
          </a:r>
        </a:p>
      </dgm:t>
    </dgm:pt>
    <dgm:pt modelId="{915207A8-836D-406B-91A5-B71C65B367E3}" type="par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C42AED0E-4EAA-4736-8A21-4A35482FC760}" type="sib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03C314A7-7FDB-4D96-AE59-92C8B1F555E0}">
      <dgm:prSet phldrT="[Text]" custT="1"/>
      <dgm:spPr/>
      <dgm:t>
        <a:bodyPr/>
        <a:lstStyle/>
        <a:p>
          <a:r>
            <a:rPr lang="en-GB" sz="1300" b="1" dirty="0"/>
            <a:t>Psychology </a:t>
          </a:r>
        </a:p>
      </dgm:t>
    </dgm:pt>
    <dgm:pt modelId="{84E9468C-680F-44C6-BAD4-823A9A3527EB}" type="par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0FE1435D-82F6-450E-9C1E-0044633A0A7B}" type="sib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BD3AF5CF-C5D6-443F-9E45-7F5D8913F950}">
      <dgm:prSet phldrT="[Text]" custT="1"/>
      <dgm:spPr/>
      <dgm:t>
        <a:bodyPr/>
        <a:lstStyle/>
        <a:p>
          <a:r>
            <a:rPr lang="en-GB" sz="1300" b="1" dirty="0"/>
            <a:t>Biology</a:t>
          </a:r>
        </a:p>
      </dgm:t>
    </dgm:pt>
    <dgm:pt modelId="{FA6042F2-6EF8-400F-A228-06713E3E0014}" type="par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4E3D1EFF-859E-4311-86BB-D37441F04C2C}" type="sib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6991D5C3-6F4B-4490-B2EB-8D11752DD39F}">
      <dgm:prSet custT="1"/>
      <dgm:spPr/>
      <dgm:t>
        <a:bodyPr/>
        <a:lstStyle/>
        <a:p>
          <a:r>
            <a:rPr lang="en-GB" sz="1300" b="1" dirty="0"/>
            <a:t>Mathematics</a:t>
          </a:r>
        </a:p>
      </dgm:t>
    </dgm:pt>
    <dgm:pt modelId="{D5A2376D-916E-486A-915C-D1A8520B17ED}" type="par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6C247AA5-54A4-4C2B-A668-2634B4E202A7}" type="sib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AF637C2A-D366-4241-9B5F-C1EE1B7DA08D}">
      <dgm:prSet custT="1"/>
      <dgm:spPr/>
      <dgm:t>
        <a:bodyPr/>
        <a:lstStyle/>
        <a:p>
          <a:r>
            <a:rPr lang="en-GB" sz="1300" b="1" dirty="0"/>
            <a:t>Engineering</a:t>
          </a:r>
        </a:p>
      </dgm:t>
    </dgm:pt>
    <dgm:pt modelId="{24778313-51E8-4D65-A9ED-A2EFB88ADD25}" type="par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F224F0A3-FDF5-41CF-B87E-53FC6B84FC2B}" type="sib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5B13E4E7-5761-4B99-8022-16E89B13067F}" type="pres">
      <dgm:prSet presAssocID="{4DB1CCB4-2A18-4CC3-89DB-37641FEE032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CA81B38-BC27-40FE-916E-1B4B267C51C3}" type="pres">
      <dgm:prSet presAssocID="{256A4ED9-06BC-419D-957C-EC5FAFC05D93}" presName="centerShape" presStyleLbl="node0" presStyleIdx="0" presStyleCnt="1"/>
      <dgm:spPr/>
    </dgm:pt>
    <dgm:pt modelId="{163311A0-D0D5-40DE-AFE6-1CA46DBA338C}" type="pres">
      <dgm:prSet presAssocID="{39A2BB7D-9438-44F5-A07F-FBE22AA738B6}" presName="node" presStyleLbl="node1" presStyleIdx="0" presStyleCnt="6">
        <dgm:presLayoutVars>
          <dgm:bulletEnabled val="1"/>
        </dgm:presLayoutVars>
      </dgm:prSet>
      <dgm:spPr/>
    </dgm:pt>
    <dgm:pt modelId="{0E0F27D1-3E43-46DA-B37F-FB8A10E42E3A}" type="pres">
      <dgm:prSet presAssocID="{39A2BB7D-9438-44F5-A07F-FBE22AA738B6}" presName="dummy" presStyleCnt="0"/>
      <dgm:spPr/>
    </dgm:pt>
    <dgm:pt modelId="{EAC558D2-DBC7-4268-A144-933EDDCBB9D1}" type="pres">
      <dgm:prSet presAssocID="{70997476-DBD7-411E-B783-BFFADC7DC466}" presName="sibTrans" presStyleLbl="sibTrans2D1" presStyleIdx="0" presStyleCnt="6"/>
      <dgm:spPr/>
    </dgm:pt>
    <dgm:pt modelId="{5DB9AB0E-FE79-435B-9553-6581F1DC57E9}" type="pres">
      <dgm:prSet presAssocID="{AF637C2A-D366-4241-9B5F-C1EE1B7DA08D}" presName="node" presStyleLbl="node1" presStyleIdx="1" presStyleCnt="6" custScaleX="138830">
        <dgm:presLayoutVars>
          <dgm:bulletEnabled val="1"/>
        </dgm:presLayoutVars>
      </dgm:prSet>
      <dgm:spPr/>
    </dgm:pt>
    <dgm:pt modelId="{DA75AD68-AC8A-4B39-B274-32E0FDB286CB}" type="pres">
      <dgm:prSet presAssocID="{AF637C2A-D366-4241-9B5F-C1EE1B7DA08D}" presName="dummy" presStyleCnt="0"/>
      <dgm:spPr/>
    </dgm:pt>
    <dgm:pt modelId="{B98C964C-4CC5-43E2-A147-E799EBE8C58E}" type="pres">
      <dgm:prSet presAssocID="{F224F0A3-FDF5-41CF-B87E-53FC6B84FC2B}" presName="sibTrans" presStyleLbl="sibTrans2D1" presStyleIdx="1" presStyleCnt="6"/>
      <dgm:spPr/>
    </dgm:pt>
    <dgm:pt modelId="{D7F2AC1B-6478-4396-BA36-268F78E14479}" type="pres">
      <dgm:prSet presAssocID="{793F7C0B-4FB1-45E7-B6C1-38E7EECE9095}" presName="node" presStyleLbl="node1" presStyleIdx="2" presStyleCnt="6">
        <dgm:presLayoutVars>
          <dgm:bulletEnabled val="1"/>
        </dgm:presLayoutVars>
      </dgm:prSet>
      <dgm:spPr/>
    </dgm:pt>
    <dgm:pt modelId="{EB595207-D041-4A24-BF17-B6EDDBC5EC1D}" type="pres">
      <dgm:prSet presAssocID="{793F7C0B-4FB1-45E7-B6C1-38E7EECE9095}" presName="dummy" presStyleCnt="0"/>
      <dgm:spPr/>
    </dgm:pt>
    <dgm:pt modelId="{C2A02369-8514-4DFD-8935-24D0EE8D9B2B}" type="pres">
      <dgm:prSet presAssocID="{C42AED0E-4EAA-4736-8A21-4A35482FC760}" presName="sibTrans" presStyleLbl="sibTrans2D1" presStyleIdx="2" presStyleCnt="6"/>
      <dgm:spPr/>
    </dgm:pt>
    <dgm:pt modelId="{76CAB8CE-7644-43A7-8214-6DC4C7380246}" type="pres">
      <dgm:prSet presAssocID="{6991D5C3-6F4B-4490-B2EB-8D11752DD39F}" presName="node" presStyleLbl="node1" presStyleIdx="3" presStyleCnt="6" custScaleX="117439" custScaleY="117952">
        <dgm:presLayoutVars>
          <dgm:bulletEnabled val="1"/>
        </dgm:presLayoutVars>
      </dgm:prSet>
      <dgm:spPr/>
    </dgm:pt>
    <dgm:pt modelId="{F2894E2F-733A-4514-8BC7-B637B3261AEE}" type="pres">
      <dgm:prSet presAssocID="{6991D5C3-6F4B-4490-B2EB-8D11752DD39F}" presName="dummy" presStyleCnt="0"/>
      <dgm:spPr/>
    </dgm:pt>
    <dgm:pt modelId="{25C75E10-4F97-4F74-B789-B8FCC39D43F6}" type="pres">
      <dgm:prSet presAssocID="{6C247AA5-54A4-4C2B-A668-2634B4E202A7}" presName="sibTrans" presStyleLbl="sibTrans2D1" presStyleIdx="3" presStyleCnt="6"/>
      <dgm:spPr/>
    </dgm:pt>
    <dgm:pt modelId="{B691102D-1844-4389-B8CF-E3781845101D}" type="pres">
      <dgm:prSet presAssocID="{03C314A7-7FDB-4D96-AE59-92C8B1F555E0}" presName="node" presStyleLbl="node1" presStyleIdx="4" presStyleCnt="6">
        <dgm:presLayoutVars>
          <dgm:bulletEnabled val="1"/>
        </dgm:presLayoutVars>
      </dgm:prSet>
      <dgm:spPr/>
    </dgm:pt>
    <dgm:pt modelId="{6C0F5CF6-C4E2-4B00-BD95-D15DF36F19DC}" type="pres">
      <dgm:prSet presAssocID="{03C314A7-7FDB-4D96-AE59-92C8B1F555E0}" presName="dummy" presStyleCnt="0"/>
      <dgm:spPr/>
    </dgm:pt>
    <dgm:pt modelId="{AF597CCB-F42C-45C1-9E71-A8AE12435BB1}" type="pres">
      <dgm:prSet presAssocID="{0FE1435D-82F6-450E-9C1E-0044633A0A7B}" presName="sibTrans" presStyleLbl="sibTrans2D1" presStyleIdx="4" presStyleCnt="6"/>
      <dgm:spPr/>
    </dgm:pt>
    <dgm:pt modelId="{1C29C9E4-28CA-4411-9B10-7D17A5679428}" type="pres">
      <dgm:prSet presAssocID="{BD3AF5CF-C5D6-443F-9E45-7F5D8913F950}" presName="node" presStyleLbl="node1" presStyleIdx="5" presStyleCnt="6">
        <dgm:presLayoutVars>
          <dgm:bulletEnabled val="1"/>
        </dgm:presLayoutVars>
      </dgm:prSet>
      <dgm:spPr/>
    </dgm:pt>
    <dgm:pt modelId="{B48E45B7-CC23-4F69-886B-D0DF3A58EDB5}" type="pres">
      <dgm:prSet presAssocID="{BD3AF5CF-C5D6-443F-9E45-7F5D8913F950}" presName="dummy" presStyleCnt="0"/>
      <dgm:spPr/>
    </dgm:pt>
    <dgm:pt modelId="{332C7E81-21CB-4C25-9F4B-779C04305E88}" type="pres">
      <dgm:prSet presAssocID="{4E3D1EFF-859E-4311-86BB-D37441F04C2C}" presName="sibTrans" presStyleLbl="sibTrans2D1" presStyleIdx="5" presStyleCnt="6"/>
      <dgm:spPr/>
    </dgm:pt>
  </dgm:ptLst>
  <dgm:cxnLst>
    <dgm:cxn modelId="{1FDC7010-9533-4DB9-9B41-1FC643597B10}" srcId="{256A4ED9-06BC-419D-957C-EC5FAFC05D93}" destId="{AF637C2A-D366-4241-9B5F-C1EE1B7DA08D}" srcOrd="1" destOrd="0" parTransId="{24778313-51E8-4D65-A9ED-A2EFB88ADD25}" sibTransId="{F224F0A3-FDF5-41CF-B87E-53FC6B84FC2B}"/>
    <dgm:cxn modelId="{40814926-C252-4F4E-88DD-A1B4D23CAE34}" srcId="{256A4ED9-06BC-419D-957C-EC5FAFC05D93}" destId="{793F7C0B-4FB1-45E7-B6C1-38E7EECE9095}" srcOrd="2" destOrd="0" parTransId="{915207A8-836D-406B-91A5-B71C65B367E3}" sibTransId="{C42AED0E-4EAA-4736-8A21-4A35482FC760}"/>
    <dgm:cxn modelId="{75B9442B-EEEC-4D19-961C-D62DC2E7D17E}" srcId="{4DB1CCB4-2A18-4CC3-89DB-37641FEE0325}" destId="{256A4ED9-06BC-419D-957C-EC5FAFC05D93}" srcOrd="0" destOrd="0" parTransId="{0CFA802F-6E06-4D05-8C57-3789519BB1A7}" sibTransId="{D7F1D643-F3FC-40AC-94CC-23EA70F74DB6}"/>
    <dgm:cxn modelId="{B0799F3F-FC68-4878-AC24-A2EF6329DE41}" type="presOf" srcId="{4E3D1EFF-859E-4311-86BB-D37441F04C2C}" destId="{332C7E81-21CB-4C25-9F4B-779C04305E88}" srcOrd="0" destOrd="0" presId="urn:microsoft.com/office/officeart/2005/8/layout/radial6"/>
    <dgm:cxn modelId="{F0535561-5D06-44D3-BF8D-6670BEA2BF8E}" type="presOf" srcId="{0FE1435D-82F6-450E-9C1E-0044633A0A7B}" destId="{AF597CCB-F42C-45C1-9E71-A8AE12435BB1}" srcOrd="0" destOrd="0" presId="urn:microsoft.com/office/officeart/2005/8/layout/radial6"/>
    <dgm:cxn modelId="{24683C43-A4A8-44A5-B73F-C9B3389725D1}" type="presOf" srcId="{39A2BB7D-9438-44F5-A07F-FBE22AA738B6}" destId="{163311A0-D0D5-40DE-AFE6-1CA46DBA338C}" srcOrd="0" destOrd="0" presId="urn:microsoft.com/office/officeart/2005/8/layout/radial6"/>
    <dgm:cxn modelId="{D1EAC465-407D-4C41-8953-5958619C8E40}" srcId="{256A4ED9-06BC-419D-957C-EC5FAFC05D93}" destId="{39A2BB7D-9438-44F5-A07F-FBE22AA738B6}" srcOrd="0" destOrd="0" parTransId="{7E246E18-65F1-4E65-BAB5-8FCC9E3B6F1E}" sibTransId="{70997476-DBD7-411E-B783-BFFADC7DC466}"/>
    <dgm:cxn modelId="{D8979A46-0785-4FDE-BD3E-00DD5DE6915C}" type="presOf" srcId="{793F7C0B-4FB1-45E7-B6C1-38E7EECE9095}" destId="{D7F2AC1B-6478-4396-BA36-268F78E14479}" srcOrd="0" destOrd="0" presId="urn:microsoft.com/office/officeart/2005/8/layout/radial6"/>
    <dgm:cxn modelId="{EFF18368-8F07-4C18-9BDD-56DD674E9A52}" type="presOf" srcId="{70997476-DBD7-411E-B783-BFFADC7DC466}" destId="{EAC558D2-DBC7-4268-A144-933EDDCBB9D1}" srcOrd="0" destOrd="0" presId="urn:microsoft.com/office/officeart/2005/8/layout/radial6"/>
    <dgm:cxn modelId="{F68BE37C-ECBB-431E-8F7C-9D62299138B3}" srcId="{256A4ED9-06BC-419D-957C-EC5FAFC05D93}" destId="{03C314A7-7FDB-4D96-AE59-92C8B1F555E0}" srcOrd="4" destOrd="0" parTransId="{84E9468C-680F-44C6-BAD4-823A9A3527EB}" sibTransId="{0FE1435D-82F6-450E-9C1E-0044633A0A7B}"/>
    <dgm:cxn modelId="{ABC94D7D-DE3C-4983-B1A1-ADB87756462B}" type="presOf" srcId="{256A4ED9-06BC-419D-957C-EC5FAFC05D93}" destId="{CCA81B38-BC27-40FE-916E-1B4B267C51C3}" srcOrd="0" destOrd="0" presId="urn:microsoft.com/office/officeart/2005/8/layout/radial6"/>
    <dgm:cxn modelId="{67E8AE7F-AAC2-4747-A705-29EA7D739F60}" type="presOf" srcId="{4DB1CCB4-2A18-4CC3-89DB-37641FEE0325}" destId="{5B13E4E7-5761-4B99-8022-16E89B13067F}" srcOrd="0" destOrd="0" presId="urn:microsoft.com/office/officeart/2005/8/layout/radial6"/>
    <dgm:cxn modelId="{2AC1D68D-B151-4E80-904D-9DACBAA7D8B1}" type="presOf" srcId="{6991D5C3-6F4B-4490-B2EB-8D11752DD39F}" destId="{76CAB8CE-7644-43A7-8214-6DC4C7380246}" srcOrd="0" destOrd="0" presId="urn:microsoft.com/office/officeart/2005/8/layout/radial6"/>
    <dgm:cxn modelId="{756FBDAE-87AA-4841-8152-9CE4EFAA39F8}" type="presOf" srcId="{F224F0A3-FDF5-41CF-B87E-53FC6B84FC2B}" destId="{B98C964C-4CC5-43E2-A147-E799EBE8C58E}" srcOrd="0" destOrd="0" presId="urn:microsoft.com/office/officeart/2005/8/layout/radial6"/>
    <dgm:cxn modelId="{804C06B0-812A-4C5C-96FE-025320115391}" type="presOf" srcId="{AF637C2A-D366-4241-9B5F-C1EE1B7DA08D}" destId="{5DB9AB0E-FE79-435B-9553-6581F1DC57E9}" srcOrd="0" destOrd="0" presId="urn:microsoft.com/office/officeart/2005/8/layout/radial6"/>
    <dgm:cxn modelId="{F889EAB8-3ED9-4058-AF8B-241B58203887}" type="presOf" srcId="{BD3AF5CF-C5D6-443F-9E45-7F5D8913F950}" destId="{1C29C9E4-28CA-4411-9B10-7D17A5679428}" srcOrd="0" destOrd="0" presId="urn:microsoft.com/office/officeart/2005/8/layout/radial6"/>
    <dgm:cxn modelId="{18D625BA-2477-468C-A2D3-4E271B814E66}" type="presOf" srcId="{03C314A7-7FDB-4D96-AE59-92C8B1F555E0}" destId="{B691102D-1844-4389-B8CF-E3781845101D}" srcOrd="0" destOrd="0" presId="urn:microsoft.com/office/officeart/2005/8/layout/radial6"/>
    <dgm:cxn modelId="{D75F37BC-269D-4BB3-A535-06FBA0B9C9C0}" srcId="{256A4ED9-06BC-419D-957C-EC5FAFC05D93}" destId="{6991D5C3-6F4B-4490-B2EB-8D11752DD39F}" srcOrd="3" destOrd="0" parTransId="{D5A2376D-916E-486A-915C-D1A8520B17ED}" sibTransId="{6C247AA5-54A4-4C2B-A668-2634B4E202A7}"/>
    <dgm:cxn modelId="{3CC0DBC0-79D6-4BBA-9CEE-A16243D3B8C6}" type="presOf" srcId="{6C247AA5-54A4-4C2B-A668-2634B4E202A7}" destId="{25C75E10-4F97-4F74-B789-B8FCC39D43F6}" srcOrd="0" destOrd="0" presId="urn:microsoft.com/office/officeart/2005/8/layout/radial6"/>
    <dgm:cxn modelId="{9FFC5DC8-BC0C-407A-B978-4ECAE667640A}" srcId="{256A4ED9-06BC-419D-957C-EC5FAFC05D93}" destId="{BD3AF5CF-C5D6-443F-9E45-7F5D8913F950}" srcOrd="5" destOrd="0" parTransId="{FA6042F2-6EF8-400F-A228-06713E3E0014}" sibTransId="{4E3D1EFF-859E-4311-86BB-D37441F04C2C}"/>
    <dgm:cxn modelId="{095F3AE6-06A0-41F9-91CF-88DB925B1049}" type="presOf" srcId="{C42AED0E-4EAA-4736-8A21-4A35482FC760}" destId="{C2A02369-8514-4DFD-8935-24D0EE8D9B2B}" srcOrd="0" destOrd="0" presId="urn:microsoft.com/office/officeart/2005/8/layout/radial6"/>
    <dgm:cxn modelId="{36F6AC2A-5719-4389-B845-7D15130C19FC}" type="presParOf" srcId="{5B13E4E7-5761-4B99-8022-16E89B13067F}" destId="{CCA81B38-BC27-40FE-916E-1B4B267C51C3}" srcOrd="0" destOrd="0" presId="urn:microsoft.com/office/officeart/2005/8/layout/radial6"/>
    <dgm:cxn modelId="{F0F8BE54-B95C-40EF-900D-79925DDFD4B3}" type="presParOf" srcId="{5B13E4E7-5761-4B99-8022-16E89B13067F}" destId="{163311A0-D0D5-40DE-AFE6-1CA46DBA338C}" srcOrd="1" destOrd="0" presId="urn:microsoft.com/office/officeart/2005/8/layout/radial6"/>
    <dgm:cxn modelId="{D4715227-8876-4783-BF77-945FC0E53D72}" type="presParOf" srcId="{5B13E4E7-5761-4B99-8022-16E89B13067F}" destId="{0E0F27D1-3E43-46DA-B37F-FB8A10E42E3A}" srcOrd="2" destOrd="0" presId="urn:microsoft.com/office/officeart/2005/8/layout/radial6"/>
    <dgm:cxn modelId="{3F6B0EAF-62D5-4AF1-9541-7A4B35B14A7C}" type="presParOf" srcId="{5B13E4E7-5761-4B99-8022-16E89B13067F}" destId="{EAC558D2-DBC7-4268-A144-933EDDCBB9D1}" srcOrd="3" destOrd="0" presId="urn:microsoft.com/office/officeart/2005/8/layout/radial6"/>
    <dgm:cxn modelId="{A06410B0-048D-46F4-AAC9-0AD270D2D64B}" type="presParOf" srcId="{5B13E4E7-5761-4B99-8022-16E89B13067F}" destId="{5DB9AB0E-FE79-435B-9553-6581F1DC57E9}" srcOrd="4" destOrd="0" presId="urn:microsoft.com/office/officeart/2005/8/layout/radial6"/>
    <dgm:cxn modelId="{BF5E40E2-E971-4EEF-821E-8DE2C2776E0C}" type="presParOf" srcId="{5B13E4E7-5761-4B99-8022-16E89B13067F}" destId="{DA75AD68-AC8A-4B39-B274-32E0FDB286CB}" srcOrd="5" destOrd="0" presId="urn:microsoft.com/office/officeart/2005/8/layout/radial6"/>
    <dgm:cxn modelId="{EC05FB7C-241C-4AA2-A0B6-DF08BFEF6AAE}" type="presParOf" srcId="{5B13E4E7-5761-4B99-8022-16E89B13067F}" destId="{B98C964C-4CC5-43E2-A147-E799EBE8C58E}" srcOrd="6" destOrd="0" presId="urn:microsoft.com/office/officeart/2005/8/layout/radial6"/>
    <dgm:cxn modelId="{0BC9D1DF-A866-4C76-9295-07476D2FA22E}" type="presParOf" srcId="{5B13E4E7-5761-4B99-8022-16E89B13067F}" destId="{D7F2AC1B-6478-4396-BA36-268F78E14479}" srcOrd="7" destOrd="0" presId="urn:microsoft.com/office/officeart/2005/8/layout/radial6"/>
    <dgm:cxn modelId="{05F1CFAF-4BA7-4CF9-8717-EDC185859767}" type="presParOf" srcId="{5B13E4E7-5761-4B99-8022-16E89B13067F}" destId="{EB595207-D041-4A24-BF17-B6EDDBC5EC1D}" srcOrd="8" destOrd="0" presId="urn:microsoft.com/office/officeart/2005/8/layout/radial6"/>
    <dgm:cxn modelId="{580FB136-735E-4BA2-B631-3409A8D67FEF}" type="presParOf" srcId="{5B13E4E7-5761-4B99-8022-16E89B13067F}" destId="{C2A02369-8514-4DFD-8935-24D0EE8D9B2B}" srcOrd="9" destOrd="0" presId="urn:microsoft.com/office/officeart/2005/8/layout/radial6"/>
    <dgm:cxn modelId="{303ECF0F-3D43-4C9C-8C78-D4A033AC5EE3}" type="presParOf" srcId="{5B13E4E7-5761-4B99-8022-16E89B13067F}" destId="{76CAB8CE-7644-43A7-8214-6DC4C7380246}" srcOrd="10" destOrd="0" presId="urn:microsoft.com/office/officeart/2005/8/layout/radial6"/>
    <dgm:cxn modelId="{56E592F3-37E9-47E6-8417-D754567734D2}" type="presParOf" srcId="{5B13E4E7-5761-4B99-8022-16E89B13067F}" destId="{F2894E2F-733A-4514-8BC7-B637B3261AEE}" srcOrd="11" destOrd="0" presId="urn:microsoft.com/office/officeart/2005/8/layout/radial6"/>
    <dgm:cxn modelId="{B92A031D-539D-4A4A-B59F-675B3AE11917}" type="presParOf" srcId="{5B13E4E7-5761-4B99-8022-16E89B13067F}" destId="{25C75E10-4F97-4F74-B789-B8FCC39D43F6}" srcOrd="12" destOrd="0" presId="urn:microsoft.com/office/officeart/2005/8/layout/radial6"/>
    <dgm:cxn modelId="{D1811066-900A-4BF7-BC05-9F915DEF91D5}" type="presParOf" srcId="{5B13E4E7-5761-4B99-8022-16E89B13067F}" destId="{B691102D-1844-4389-B8CF-E3781845101D}" srcOrd="13" destOrd="0" presId="urn:microsoft.com/office/officeart/2005/8/layout/radial6"/>
    <dgm:cxn modelId="{E22F7A82-387B-4C57-9BE0-24B0131B5B5C}" type="presParOf" srcId="{5B13E4E7-5761-4B99-8022-16E89B13067F}" destId="{6C0F5CF6-C4E2-4B00-BD95-D15DF36F19DC}" srcOrd="14" destOrd="0" presId="urn:microsoft.com/office/officeart/2005/8/layout/radial6"/>
    <dgm:cxn modelId="{DE5CA0B7-1958-41A4-B61A-75D11C3C6270}" type="presParOf" srcId="{5B13E4E7-5761-4B99-8022-16E89B13067F}" destId="{AF597CCB-F42C-45C1-9E71-A8AE12435BB1}" srcOrd="15" destOrd="0" presId="urn:microsoft.com/office/officeart/2005/8/layout/radial6"/>
    <dgm:cxn modelId="{249E6201-0EF3-4FA5-B45F-C32DF5A6A281}" type="presParOf" srcId="{5B13E4E7-5761-4B99-8022-16E89B13067F}" destId="{1C29C9E4-28CA-4411-9B10-7D17A5679428}" srcOrd="16" destOrd="0" presId="urn:microsoft.com/office/officeart/2005/8/layout/radial6"/>
    <dgm:cxn modelId="{8C2DB112-63B8-44DC-AEEF-CABBCD55B670}" type="presParOf" srcId="{5B13E4E7-5761-4B99-8022-16E89B13067F}" destId="{B48E45B7-CC23-4F69-886B-D0DF3A58EDB5}" srcOrd="17" destOrd="0" presId="urn:microsoft.com/office/officeart/2005/8/layout/radial6"/>
    <dgm:cxn modelId="{DF1320FC-5407-469E-B01E-1FEAD314F99D}" type="presParOf" srcId="{5B13E4E7-5761-4B99-8022-16E89B13067F}" destId="{332C7E81-21CB-4C25-9F4B-779C04305E88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C7E81-21CB-4C25-9F4B-779C04305E88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2600000"/>
            <a:gd name="adj2" fmla="val 162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7CCB-F42C-45C1-9E71-A8AE12435BB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9000000"/>
            <a:gd name="adj2" fmla="val 126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75E10-4F97-4F74-B789-B8FCC39D43F6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5400000"/>
            <a:gd name="adj2" fmla="val 90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02369-8514-4DFD-8935-24D0EE8D9B2B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800000"/>
            <a:gd name="adj2" fmla="val 54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C964C-4CC5-43E2-A147-E799EBE8C58E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9800000"/>
            <a:gd name="adj2" fmla="val 1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558D2-DBC7-4268-A144-933EDDCBB9D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6200000"/>
            <a:gd name="adj2" fmla="val 19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1B38-BC27-40FE-916E-1B4B267C51C3}">
      <dsp:nvSpPr>
        <dsp:cNvPr id="0" name=""/>
        <dsp:cNvSpPr/>
      </dsp:nvSpPr>
      <dsp:spPr>
        <a:xfrm>
          <a:off x="3370018" y="1748238"/>
          <a:ext cx="1927057" cy="19270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Artificial intelligence</a:t>
          </a:r>
        </a:p>
      </dsp:txBody>
      <dsp:txXfrm>
        <a:off x="3652229" y="2030449"/>
        <a:ext cx="1362635" cy="1362635"/>
      </dsp:txXfrm>
    </dsp:sp>
    <dsp:sp modelId="{163311A0-D0D5-40DE-AFE6-1CA46DBA338C}">
      <dsp:nvSpPr>
        <dsp:cNvPr id="0" name=""/>
        <dsp:cNvSpPr/>
      </dsp:nvSpPr>
      <dsp:spPr>
        <a:xfrm>
          <a:off x="3659077" y="-58747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Computer science </a:t>
          </a:r>
        </a:p>
      </dsp:txBody>
      <dsp:txXfrm>
        <a:off x="3856625" y="138801"/>
        <a:ext cx="953844" cy="953844"/>
      </dsp:txXfrm>
    </dsp:sp>
    <dsp:sp modelId="{5DB9AB0E-FE79-435B-9553-6581F1DC57E9}">
      <dsp:nvSpPr>
        <dsp:cNvPr id="0" name=""/>
        <dsp:cNvSpPr/>
      </dsp:nvSpPr>
      <dsp:spPr>
        <a:xfrm>
          <a:off x="5212409" y="989274"/>
          <a:ext cx="1872734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Engineering</a:t>
          </a:r>
        </a:p>
      </dsp:txBody>
      <dsp:txXfrm>
        <a:off x="5486665" y="1186822"/>
        <a:ext cx="1324222" cy="953844"/>
      </dsp:txXfrm>
    </dsp:sp>
    <dsp:sp modelId="{D7F2AC1B-6478-4396-BA36-268F78E14479}">
      <dsp:nvSpPr>
        <dsp:cNvPr id="0" name=""/>
        <dsp:cNvSpPr/>
      </dsp:nvSpPr>
      <dsp:spPr>
        <a:xfrm>
          <a:off x="5474305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Linguistic </a:t>
          </a:r>
        </a:p>
      </dsp:txBody>
      <dsp:txXfrm>
        <a:off x="5671853" y="3282867"/>
        <a:ext cx="953844" cy="953844"/>
      </dsp:txXfrm>
    </dsp:sp>
    <dsp:sp modelId="{76CAB8CE-7644-43A7-8214-6DC4C7380246}">
      <dsp:nvSpPr>
        <dsp:cNvPr id="0" name=""/>
        <dsp:cNvSpPr/>
      </dsp:nvSpPr>
      <dsp:spPr>
        <a:xfrm>
          <a:off x="3541456" y="4012261"/>
          <a:ext cx="1584182" cy="15911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Mathematics</a:t>
          </a:r>
        </a:p>
      </dsp:txBody>
      <dsp:txXfrm>
        <a:off x="3773454" y="4245272"/>
        <a:ext cx="1120186" cy="1125080"/>
      </dsp:txXfrm>
    </dsp:sp>
    <dsp:sp modelId="{B691102D-1844-4389-B8CF-E3781845101D}">
      <dsp:nvSpPr>
        <dsp:cNvPr id="0" name=""/>
        <dsp:cNvSpPr/>
      </dsp:nvSpPr>
      <dsp:spPr>
        <a:xfrm>
          <a:off x="1843848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Psychology </a:t>
          </a:r>
        </a:p>
      </dsp:txBody>
      <dsp:txXfrm>
        <a:off x="2041396" y="3282867"/>
        <a:ext cx="953844" cy="953844"/>
      </dsp:txXfrm>
    </dsp:sp>
    <dsp:sp modelId="{1C29C9E4-28CA-4411-9B10-7D17A5679428}">
      <dsp:nvSpPr>
        <dsp:cNvPr id="0" name=""/>
        <dsp:cNvSpPr/>
      </dsp:nvSpPr>
      <dsp:spPr>
        <a:xfrm>
          <a:off x="1843848" y="989274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Biology</a:t>
          </a:r>
        </a:p>
      </dsp:txBody>
      <dsp:txXfrm>
        <a:off x="2041396" y="1186822"/>
        <a:ext cx="953844" cy="953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Amazon </a:t>
            </a:r>
            <a:r>
              <a:rPr lang="en-GB" dirty="0" err="1"/>
              <a:t>EcoDot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 err="1"/>
              <a:t>BandLab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Siri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0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1951, a computer scientist named Christopher Strachey developed a checkers (draughts) program that could play against humans.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42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 Emotions</a:t>
            </a:r>
          </a:p>
          <a:p>
            <a:r>
              <a:rPr lang="en-GB" dirty="0"/>
              <a:t>Humans feel happiness, sadness, anger, love, and empathy.</a:t>
            </a:r>
          </a:p>
          <a:p>
            <a:r>
              <a:rPr lang="en-GB" dirty="0"/>
              <a:t>AI systems like Siri or Amazon Alexa can sound friendly, but they </a:t>
            </a:r>
            <a:r>
              <a:rPr lang="en-GB" b="1" dirty="0"/>
              <a:t>do not actually feel anything.</a:t>
            </a:r>
          </a:p>
          <a:p>
            <a:r>
              <a:rPr lang="en-GB" b="1" dirty="0"/>
              <a:t>2. Thinking Ability</a:t>
            </a:r>
          </a:p>
          <a:p>
            <a:r>
              <a:rPr lang="en-GB" dirty="0"/>
              <a:t>Humans can </a:t>
            </a:r>
            <a:r>
              <a:rPr lang="en-GB" b="1" dirty="0"/>
              <a:t>imagine brand-new ideas</a:t>
            </a:r>
            <a:r>
              <a:rPr lang="en-GB" dirty="0"/>
              <a:t>.</a:t>
            </a:r>
          </a:p>
          <a:p>
            <a:r>
              <a:rPr lang="en-GB" dirty="0"/>
              <a:t>AI follows mathematical models to predict the best answer.</a:t>
            </a:r>
          </a:p>
          <a:p>
            <a:r>
              <a:rPr lang="en-GB" dirty="0"/>
              <a:t>3. </a:t>
            </a:r>
            <a:r>
              <a:rPr lang="en-GB" b="1" dirty="0"/>
              <a:t>Consciousness</a:t>
            </a:r>
          </a:p>
          <a:p>
            <a:r>
              <a:rPr lang="en-GB" dirty="0"/>
              <a:t>Humans know they exist and can reflect on their thoughts.</a:t>
            </a:r>
          </a:p>
          <a:p>
            <a:r>
              <a:rPr lang="en-GB" dirty="0"/>
              <a:t>AI has no self-awareness — it does not “know” it is answering you.</a:t>
            </a:r>
          </a:p>
          <a:p>
            <a:r>
              <a:rPr lang="en-GB" b="1" dirty="0"/>
              <a:t>Learning Style</a:t>
            </a:r>
          </a:p>
          <a:p>
            <a:r>
              <a:rPr lang="en-GB" dirty="0"/>
              <a:t>Humans learn from mistakes, relationships, and real-world experiences.</a:t>
            </a:r>
          </a:p>
          <a:p>
            <a:r>
              <a:rPr lang="en-GB" dirty="0"/>
              <a:t>AI learns by analysing massive amounts of data very quickly.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51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Robots that perform repetitive tasks based on </a:t>
            </a:r>
            <a:r>
              <a:rPr lang="en-GB" b="1" dirty="0"/>
              <a:t>predefined instructions</a:t>
            </a:r>
            <a:r>
              <a:rPr lang="en-GB" dirty="0"/>
              <a:t>.</a:t>
            </a:r>
          </a:p>
          <a:p>
            <a:r>
              <a:rPr lang="en-GB" dirty="0"/>
              <a:t>Robots designed to resemble the human body in appearance or behaviour (head, arms, facial expressions, speech interaction).</a:t>
            </a:r>
          </a:p>
          <a:p>
            <a:r>
              <a:rPr lang="en-GB" dirty="0"/>
              <a:t>Robots that operate independently using sensors, AI, and decision-making systems.</a:t>
            </a:r>
          </a:p>
          <a:p>
            <a:r>
              <a:rPr lang="en-GB" dirty="0"/>
              <a:t>Robots controlled remotely by a human operator.</a:t>
            </a:r>
          </a:p>
          <a:p>
            <a:r>
              <a:rPr lang="en-GB"/>
              <a:t>Robots designed to enhance or extend human physical capability.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4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control system is like the brain. It has being programmed to complete a task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34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artificial-intelligence/68c7a122-31d8-4f15-97bf-fd168208618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eNghZXtMo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ancet.com/journals/lanpub/article/PIIS2468-2667(25)00036-2/fulltext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m/gx/en/industries/healthcare/publications/ai-robotics-new-health/transforming-healthcare.html" TargetMode="External"/><Relationship Id="rId2" Type="http://schemas.openxmlformats.org/officeDocument/2006/relationships/hyperlink" Target="https://aibusiness.com/verticals/robotics-and-artificial-intelligence-the-role-of-ai-in-robo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Support-for-leaders-and-managers/Managing-a-service/Digital-technology-and-social-care/Using-technology-in-social-care/Robotics-and-artificial-intelligence.aspx" TargetMode="External"/><Relationship Id="rId4" Type="http://schemas.openxmlformats.org/officeDocument/2006/relationships/hyperlink" Target="https://blog.robotiq.com/whats-the-difference-between-robotics-and-artificial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51520" y="5017793"/>
            <a:ext cx="2664296" cy="65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Raheela Shaikh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r.shaikh@uwtsd.ac.uk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Robotics and Artificial Intelligence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F0F2-9258-0DDB-FA5B-5E89DE618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kAHOOT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85DE4-F0BE-7621-24BA-6C539C149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https://create.kahoot.it/share/artificial-intelligence/68c7a122-31d8-4f15-97bf-fd168208618f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30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5F50-46D3-9E5E-87F5-23312310E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3E532-7A0C-3E4A-21E3-3727261E8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Computers and machines can now perform many task </a:t>
            </a:r>
          </a:p>
          <a:p>
            <a:r>
              <a:rPr lang="en-GB" dirty="0"/>
              <a:t>Their use in healthcare has risen exponentially </a:t>
            </a:r>
          </a:p>
          <a:p>
            <a:r>
              <a:rPr lang="en-GB" dirty="0"/>
              <a:t>The world is fast becoming comfortable with the ideas that computers and machine are intelligent </a:t>
            </a:r>
          </a:p>
        </p:txBody>
      </p:sp>
    </p:spTree>
    <p:extLst>
      <p:ext uri="{BB962C8B-B14F-4D97-AF65-F5344CB8AC3E}">
        <p14:creationId xmlns:p14="http://schemas.microsoft.com/office/powerpoint/2010/main" val="5687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996F-75AF-DA80-21AC-75D63B3D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Robotics and Artificial Intelligence (AI)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9E86-D405-4683-FC77-A76223043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Both Robotics and AI are used interchangeably but they are different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Robotics involves the creation of robots to perform tasks without further intervention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AI is how systems emulate the human mind to make decisions and ‘learn.’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0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r>
              <a:rPr lang="en-GB" sz="7200" b="1" i="1" dirty="0">
                <a:solidFill>
                  <a:srgbClr val="0070C0"/>
                </a:solidFill>
              </a:rPr>
              <a:t>Artificial Intelligence </a:t>
            </a:r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(AI)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3F8FDE-614E-15AF-FAAF-8ED88CB2C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573016"/>
            <a:ext cx="2266950" cy="2009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13CD5-496F-28A7-8621-24C22C3B1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6512" y="4062873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2067B-9CDA-4FFE-4551-79A1509A00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0351" y="4365104"/>
            <a:ext cx="2277159" cy="127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96BF-8B4F-8664-F2B1-E840DCBB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D515-8AF0-2DCD-C252-1785B214F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1" y="1304763"/>
            <a:ext cx="8507288" cy="42484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1950s were a historic decade for AI</a:t>
            </a:r>
          </a:p>
          <a:p>
            <a:r>
              <a:rPr lang="en-GB" dirty="0"/>
              <a:t>Norbert Wiener observed the link between human intelligence and machines </a:t>
            </a:r>
          </a:p>
          <a:p>
            <a:r>
              <a:rPr lang="en-GB" dirty="0"/>
              <a:t>Alan Turing published a landmark paper about the possibilities of creating machines with true intelligence </a:t>
            </a:r>
          </a:p>
          <a:p>
            <a:r>
              <a:rPr lang="en-GB" dirty="0"/>
              <a:t>The use of AI in games began in 1951</a:t>
            </a:r>
          </a:p>
          <a:p>
            <a:r>
              <a:rPr lang="en-GB" dirty="0"/>
              <a:t>In 1956, John McCarthy coined the term Artificial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4306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0D527-7A42-A397-C654-5D75D7777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D84E-92F0-4F56-75C3-D7CC15612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Artificial Intelligence (AI) refers to the creation of computer systems that can perform tasks requiring human-like intelligence, such as learning, reasoning, problem-solving, and decision-making (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Skillsforcare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. 2026) . </a:t>
            </a:r>
          </a:p>
          <a:p>
            <a:r>
              <a:rPr lang="en-GB" sz="2800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aim </a:t>
            </a:r>
            <a:r>
              <a:rPr lang="en-GB" sz="28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AI </a:t>
            </a:r>
            <a:r>
              <a:rPr lang="en-GB" sz="2800" dirty="0">
                <a:solidFill>
                  <a:srgbClr val="33333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800" b="0" i="0" dirty="0">
                <a:solidFill>
                  <a:srgbClr val="33333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ystems is emulating the human mind. 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Examples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: machine learning, natural language processing, and computer vision to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analyze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data, recognize patterns, and improve its performance over time. Specific tasks like voice recognition or recommendation systems (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Skillsforcare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2026) . </a:t>
            </a:r>
          </a:p>
        </p:txBody>
      </p:sp>
    </p:spTree>
    <p:extLst>
      <p:ext uri="{BB962C8B-B14F-4D97-AF65-F5344CB8AC3E}">
        <p14:creationId xmlns:p14="http://schemas.microsoft.com/office/powerpoint/2010/main" val="10090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622C42-853B-C3D4-F0D5-078B4026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Similarities between AI and human mind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F8091-4A67-B6C0-9FA1-2B4D5BED0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Which of the following do you think are the similarities of AI computers, AI devices or software and the human mind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F9B12-7F93-7DA9-8508-BD4801BCC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292350"/>
            <a:ext cx="4114800" cy="308086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Thinks as human brain 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Learn as human 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Solve problems like human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Makes decision like human </a:t>
            </a:r>
          </a:p>
        </p:txBody>
      </p:sp>
    </p:spTree>
    <p:extLst>
      <p:ext uri="{BB962C8B-B14F-4D97-AF65-F5344CB8AC3E}">
        <p14:creationId xmlns:p14="http://schemas.microsoft.com/office/powerpoint/2010/main" val="341969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D8E6-B97C-CFEB-837E-C1A9F9CF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Disciplines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12DF-66E9-0958-905D-0859A4C73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success of Al can be liked to the multi-disciplinary collaboration </a:t>
            </a:r>
          </a:p>
          <a:p>
            <a:endParaRPr lang="en-GB" dirty="0"/>
          </a:p>
          <a:p>
            <a:r>
              <a:rPr lang="en-GB" dirty="0"/>
              <a:t>Here are some of the disciplines that has contributed immensely to AI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7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503E4D59-19E9-DF8B-6B5C-9C73937C9F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5355915"/>
              </p:ext>
            </p:extLst>
          </p:nvPr>
        </p:nvGraphicFramePr>
        <p:xfrm>
          <a:off x="107504" y="116632"/>
          <a:ext cx="8928992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5804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3EC6-AB13-40CC-4553-C7DFC3A4C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5AC57-F488-4379-CAC8-19B0905BB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Natural Language Processing (NLP)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The use of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machines to understand and interact in human Language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Eg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: Automated clinical documentation, Chatbots for triage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Vision systems- </a:t>
            </a:r>
          </a:p>
          <a:p>
            <a:r>
              <a:rPr lang="en-GB" b="1" dirty="0">
                <a:latin typeface="arial" panose="020B0604020202020204" pitchFamily="34" charset="0"/>
              </a:rPr>
              <a:t>-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AI systems that understand, interpret and comprehend visual input on the computer 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Eg: Radiology image analysis, Pressure ulcer monitoring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4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4E2E-97B8-95E2-ADB6-D95454BFB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765D1-D4FF-6CDA-F155-5251F1A6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Rule-based experts' systems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/>
              <a:t>- This is the use of AI to impart learning, reasoning and advising </a:t>
            </a:r>
          </a:p>
          <a:p>
            <a:pPr marL="0" indent="0">
              <a:buNone/>
            </a:pPr>
            <a:r>
              <a:rPr lang="en-GB" dirty="0"/>
              <a:t>Eg: Clinical decision support, Medication interaction alerts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Machine learning</a:t>
            </a:r>
          </a:p>
          <a:p>
            <a:r>
              <a:rPr lang="en-GB" dirty="0"/>
              <a:t>- The use of data and algorithms to imitate the way humans learn and make predictions </a:t>
            </a:r>
          </a:p>
          <a:p>
            <a:pPr marL="0" indent="0">
              <a:buNone/>
            </a:pPr>
            <a:r>
              <a:rPr lang="en-GB" dirty="0"/>
              <a:t>Eg: Predicting hospital readmissions, Identifying patients at risk of deterioration</a:t>
            </a:r>
          </a:p>
        </p:txBody>
      </p:sp>
    </p:spTree>
    <p:extLst>
      <p:ext uri="{BB962C8B-B14F-4D97-AF65-F5344CB8AC3E}">
        <p14:creationId xmlns:p14="http://schemas.microsoft.com/office/powerpoint/2010/main" val="201338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3FE77-9BD8-600C-4C71-087818FA1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Applications of AI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8897D-93EC-2283-37A0-7C3596479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Speech recognition or Speech-to-text </a:t>
            </a:r>
          </a:p>
          <a:p>
            <a:r>
              <a:rPr lang="en-GB" dirty="0"/>
              <a:t>- AI that identifies </a:t>
            </a:r>
            <a:r>
              <a:rPr lang="en-GB" b="0" i="0" dirty="0">
                <a:effectLst/>
                <a:latin typeface="Arial" panose="020B0604020202020204" pitchFamily="34" charset="0"/>
              </a:rPr>
              <a:t>words spoken aloud and converts them into readable text (voice commands</a:t>
            </a:r>
            <a:r>
              <a:rPr lang="en-GB" dirty="0">
                <a:latin typeface="Arial" panose="020B0604020202020204" pitchFamily="34" charset="0"/>
              </a:rPr>
              <a:t>)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Handwriting recognition-</a:t>
            </a:r>
          </a:p>
          <a:p>
            <a:r>
              <a:rPr lang="en-GB" dirty="0">
                <a:latin typeface="Arial" panose="020B0604020202020204" pitchFamily="34" charset="0"/>
              </a:rPr>
              <a:t>AI that </a:t>
            </a:r>
            <a:r>
              <a:rPr lang="en-GB" b="0" i="0" dirty="0">
                <a:effectLst/>
                <a:latin typeface="Nunito" pitchFamily="2" charset="0"/>
              </a:rPr>
              <a:t>reads the text written on paper by a pen or on screen by a stylus.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5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4907-18E9-A566-BE0E-4B0315AFA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E0C3-173A-05D5-1164-AD19BAEA0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Intelligent Robots</a:t>
            </a:r>
          </a:p>
          <a:p>
            <a:r>
              <a:rPr lang="en-GB" dirty="0"/>
              <a:t>Robots programmed to perform human task.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Gaming-</a:t>
            </a:r>
            <a:r>
              <a:rPr lang="en-GB" dirty="0"/>
              <a:t> e.g. scrabble, chess,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80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FEAC4-7C08-C8C8-C891-D908DC64E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29B79-07B2-2F3D-BE94-65DA532BE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160240"/>
          </a:xfrm>
        </p:spPr>
        <p:txBody>
          <a:bodyPr/>
          <a:lstStyle/>
          <a:p>
            <a:r>
              <a:rPr lang="en-GB" dirty="0"/>
              <a:t>Identify a case study of using AI in healthcare</a:t>
            </a:r>
          </a:p>
          <a:p>
            <a:r>
              <a:rPr lang="en-GB" dirty="0"/>
              <a:t>Identify a case study of using AI in social care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007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549855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Robotics</a:t>
            </a:r>
          </a:p>
        </p:txBody>
      </p:sp>
      <p:pic>
        <p:nvPicPr>
          <p:cNvPr id="2050" name="Picture 2" descr="Robotics 101: An Overview for Beginners | RIA Blog | automate.org">
            <a:extLst>
              <a:ext uri="{FF2B5EF4-FFF2-40B4-BE49-F238E27FC236}">
                <a16:creationId xmlns:a16="http://schemas.microsoft.com/office/drawing/2014/main" id="{B8E4D30B-37F6-38AD-4A06-C59414302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790" y="386104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8FD935-6824-CE5D-19EE-C7F6F15C7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0" y="0"/>
            <a:ext cx="26003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10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41B83-394B-7154-4005-89675A448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879F-D39B-3934-93CA-1CB7EF91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/>
          </a:bodyPr>
          <a:lstStyle/>
          <a:p>
            <a:r>
              <a:rPr lang="en-GB" dirty="0"/>
              <a:t>This is an interdisciplinary branch of science, engineering and technology that involves the design, construction, operations and use of robots and automation.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What is a Robot? </a:t>
            </a:r>
          </a:p>
          <a:p>
            <a:r>
              <a:rPr lang="en-GB" dirty="0"/>
              <a:t>Robots are programmable machine that can complete a task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41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6C88-E912-AFD6-DA75-3C01A1D8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D0C59-A36D-1294-2C50-CC8703843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the first mechanical device  developed in the 1700s called the flute player </a:t>
            </a:r>
          </a:p>
          <a:p>
            <a:r>
              <a:rPr lang="en-GB" dirty="0"/>
              <a:t>The robotics field continues to grow</a:t>
            </a:r>
          </a:p>
          <a:p>
            <a:r>
              <a:rPr lang="en-GB" dirty="0"/>
              <a:t>Robots first emerge in the medical field in the 1980s to provide surgical assistance in a brain biopsy procedure.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9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79E9-65C7-CD63-E244-52D1798C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12C9-9B0F-1293-7688-E151D52EB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Mechanical construction </a:t>
            </a:r>
          </a:p>
          <a:p>
            <a:r>
              <a:rPr lang="en-GB" dirty="0"/>
              <a:t>Electrical components that control and power the machinery</a:t>
            </a:r>
          </a:p>
          <a:p>
            <a:r>
              <a:rPr lang="en-GB" dirty="0"/>
              <a:t>Computer programming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4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CEC8C-E263-82C5-16A9-E28A5F62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31AF8-E6DE-EFF4-CC8A-E4771472D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Pre-programmed Robots </a:t>
            </a:r>
          </a:p>
          <a:p>
            <a:r>
              <a:rPr lang="en-GB" dirty="0"/>
              <a:t>Humanoid Robots </a:t>
            </a:r>
          </a:p>
          <a:p>
            <a:r>
              <a:rPr lang="en-GB" dirty="0"/>
              <a:t>Autonomous Robots </a:t>
            </a:r>
          </a:p>
          <a:p>
            <a:r>
              <a:rPr lang="en-GB" dirty="0"/>
              <a:t>Teleoperated Robots </a:t>
            </a:r>
          </a:p>
          <a:p>
            <a:r>
              <a:rPr lang="en-GB" dirty="0"/>
              <a:t>Augmenting Robots </a:t>
            </a:r>
          </a:p>
        </p:txBody>
      </p:sp>
    </p:spTree>
    <p:extLst>
      <p:ext uri="{BB962C8B-B14F-4D97-AF65-F5344CB8AC3E}">
        <p14:creationId xmlns:p14="http://schemas.microsoft.com/office/powerpoint/2010/main" val="25169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493B-A61F-44B0-A01F-7423D184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Robots function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4CA0-78CD-D3A7-C247-05E3436C3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or autonomous robots</a:t>
            </a:r>
          </a:p>
          <a:p>
            <a:r>
              <a:rPr lang="en-GB" dirty="0"/>
              <a:t>Dependent or non-autonomous robots </a:t>
            </a:r>
          </a:p>
          <a:p>
            <a:r>
              <a:rPr lang="en-GB" dirty="0"/>
              <a:t>Semi- autonomous </a:t>
            </a:r>
          </a:p>
        </p:txBody>
      </p:sp>
    </p:spTree>
    <p:extLst>
      <p:ext uri="{BB962C8B-B14F-4D97-AF65-F5344CB8AC3E}">
        <p14:creationId xmlns:p14="http://schemas.microsoft.com/office/powerpoint/2010/main" val="369948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A4E2-CC0D-462F-24B3-094F27E3B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2692-8186-A46F-E0FF-AAB56EC14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Control system- </a:t>
            </a:r>
            <a:r>
              <a:rPr lang="en-GB" dirty="0"/>
              <a:t>Central Processing Unit (CPU)</a:t>
            </a:r>
          </a:p>
          <a:p>
            <a:r>
              <a:rPr lang="en-GB" b="1" dirty="0">
                <a:solidFill>
                  <a:srgbClr val="00B050"/>
                </a:solidFill>
              </a:rPr>
              <a:t>Sensor</a:t>
            </a:r>
            <a:r>
              <a:rPr lang="en-GB" dirty="0"/>
              <a:t>- Stimuli, that captures the surrounding and process the information.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stimuli could be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auditory, visual, kinaesthetic, vestibular and tactile senses</a:t>
            </a:r>
            <a:endParaRPr lang="en-GB" dirty="0"/>
          </a:p>
          <a:p>
            <a:r>
              <a:rPr lang="en-GB" dirty="0"/>
              <a:t>- Examples of sensors in camera are video camera, microphones  </a:t>
            </a:r>
          </a:p>
        </p:txBody>
      </p:sp>
    </p:spTree>
    <p:extLst>
      <p:ext uri="{BB962C8B-B14F-4D97-AF65-F5344CB8AC3E}">
        <p14:creationId xmlns:p14="http://schemas.microsoft.com/office/powerpoint/2010/main" val="1371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A80AC-241C-541E-2398-B3F79154C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7DFD9-8637-7299-33AA-1E92416F0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Actuators-</a:t>
            </a:r>
            <a:r>
              <a:rPr lang="en-GB" dirty="0"/>
              <a:t> components responsible for movement  </a:t>
            </a:r>
          </a:p>
          <a:p>
            <a:r>
              <a:rPr lang="en-GB" b="1" dirty="0">
                <a:solidFill>
                  <a:srgbClr val="00B050"/>
                </a:solidFill>
              </a:rPr>
              <a:t>Power supply</a:t>
            </a:r>
          </a:p>
          <a:p>
            <a:r>
              <a:rPr lang="en-GB" b="1" dirty="0">
                <a:solidFill>
                  <a:srgbClr val="00B050"/>
                </a:solidFill>
              </a:rPr>
              <a:t>End effectors- </a:t>
            </a:r>
            <a:r>
              <a:rPr lang="en-GB" dirty="0"/>
              <a:t>physical external features that allow robots complete tasks. e.g. hands</a:t>
            </a:r>
          </a:p>
        </p:txBody>
      </p:sp>
    </p:spTree>
    <p:extLst>
      <p:ext uri="{BB962C8B-B14F-4D97-AF65-F5344CB8AC3E}">
        <p14:creationId xmlns:p14="http://schemas.microsoft.com/office/powerpoint/2010/main" val="48756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6906B-6695-D330-040B-1C606EBDE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F7680-3B7E-6832-9114-5EA70E216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What is Artificial Intelligence (or Machine Learning)?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19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6BC6-EDE1-0EA3-535B-2BEDB505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Ways AI and Robotics are used in Healthcare (PWC, 2022)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624A73-1439-1757-0E42-E98F892D6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656" y="1556792"/>
            <a:ext cx="6326150" cy="411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97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D47553D8-4CCD-6EFF-A858-B19D82B22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24" r="1" b="15751"/>
          <a:stretch/>
        </p:blipFill>
        <p:spPr>
          <a:xfrm>
            <a:off x="1043608" y="1331848"/>
            <a:ext cx="7643192" cy="3637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6197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03D5-4CFA-2590-9482-3E36C0FC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F82F-F23F-2EF8-E267-0031F85BF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Personalised information/health education </a:t>
            </a:r>
          </a:p>
          <a:p>
            <a:r>
              <a:rPr lang="en-GB" dirty="0"/>
              <a:t>Easy means of data collection  </a:t>
            </a:r>
          </a:p>
          <a:p>
            <a:r>
              <a:rPr lang="en-GB" dirty="0"/>
              <a:t>Monitoring </a:t>
            </a:r>
          </a:p>
          <a:p>
            <a:endParaRPr lang="en-GB" dirty="0"/>
          </a:p>
          <a:p>
            <a:r>
              <a:rPr lang="en-GB" b="1" i="1" dirty="0">
                <a:solidFill>
                  <a:srgbClr val="7030A0"/>
                </a:solidFill>
              </a:rPr>
              <a:t>Can you think of any other use of AI and Robotics in Health promotion? </a:t>
            </a:r>
          </a:p>
        </p:txBody>
      </p:sp>
    </p:spTree>
    <p:extLst>
      <p:ext uri="{BB962C8B-B14F-4D97-AF65-F5344CB8AC3E}">
        <p14:creationId xmlns:p14="http://schemas.microsoft.com/office/powerpoint/2010/main" val="358749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E8470-8EF9-001D-7C93-2BB5DBEC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3A3A7-AE10-17A8-2361-4CF4E8B68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can influence behaviour change via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Self-assessment feedback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19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F36F-86A7-E72C-6629-7CB6E6523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789F-1D09-1F2B-D589-42F88BC3D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Widening social disparities </a:t>
            </a:r>
          </a:p>
          <a:p>
            <a:r>
              <a:rPr lang="en-GB" dirty="0"/>
              <a:t>Information not representative </a:t>
            </a:r>
          </a:p>
          <a:p>
            <a:r>
              <a:rPr lang="en-GB" dirty="0"/>
              <a:t>Cost and resource intensive </a:t>
            </a:r>
          </a:p>
          <a:p>
            <a:r>
              <a:rPr lang="en-GB" dirty="0"/>
              <a:t>Algorithm error/biases- who takes the blame </a:t>
            </a:r>
          </a:p>
        </p:txBody>
      </p:sp>
    </p:spTree>
    <p:extLst>
      <p:ext uri="{BB962C8B-B14F-4D97-AF65-F5344CB8AC3E}">
        <p14:creationId xmlns:p14="http://schemas.microsoft.com/office/powerpoint/2010/main" val="203778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Robots and/or AI can be use to deliver the intervention </a:t>
            </a:r>
          </a:p>
          <a:p>
            <a:r>
              <a:rPr lang="en-GB" dirty="0"/>
              <a:t>Choose someone to present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0601-2862-4AED-0ADA-2F5816F05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42F92-D7B5-D7B7-10BA-6C33B917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Example: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Robinson, N. L., Connolly,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Suddery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Turner, M., &amp; Kavanagh, D. J. (2021, August). A Humanoid Social Robot to Provide Personalized Feedback for Health Promotion in Diet, Physical Activity, Alcohol and Cigarette Use: A Health Clinic Trial.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 30th IEEE International Conference on Robot &amp; Human Interactive Communication (RO-MAN)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720-726). IEEE.</a:t>
            </a:r>
          </a:p>
          <a:p>
            <a:r>
              <a:rPr lang="en-GB" dirty="0">
                <a:hlinkClick r:id="rId2"/>
              </a:rPr>
              <a:t>Artificial intelligence in public health: promises, challenges, and an agenda for policy makers and public health institutions - The Lancet Public Health</a:t>
            </a:r>
            <a:endParaRPr lang="en-GB" dirty="0"/>
          </a:p>
          <a:p>
            <a:pPr marL="0" indent="0"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5242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E477C-023C-1E31-1013-9B94FB08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EB554-9CA4-A129-508F-86F876374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AI Business (2022)</a:t>
            </a:r>
            <a:r>
              <a:rPr lang="en-GB" sz="64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Robotics and artificial intelligence: The role of AI in robots. Available at: 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https://aibusiness.com/verticals/robotics-and-artificial-intelligence-the-role-of-ai-in-robots</a:t>
            </a:r>
            <a:endParaRPr lang="en-GB" sz="64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6400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Davenport, T., &amp; </a:t>
            </a:r>
            <a:r>
              <a:rPr lang="en-GB" sz="6400" b="0" i="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Kalakota</a:t>
            </a:r>
            <a:r>
              <a:rPr lang="en-GB" sz="6400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R. (2019). The potential for artificial intelligence in healthcare. </a:t>
            </a:r>
            <a:r>
              <a:rPr lang="en-GB" sz="6400" b="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Future healthcare journal</a:t>
            </a:r>
            <a:r>
              <a:rPr lang="en-GB" sz="6400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6400" b="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6400" b="0" i="0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(2), 94.</a:t>
            </a:r>
            <a:endParaRPr lang="en-GB" sz="64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6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Kahraman C, Deveci M, </a:t>
            </a:r>
            <a:r>
              <a:rPr lang="en-GB" sz="6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Boltürk</a:t>
            </a:r>
            <a:r>
              <a:rPr lang="en-GB" sz="6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E, Türk S. Fuzzy controlled humanoid robots: A literature review. </a:t>
            </a:r>
            <a:r>
              <a:rPr lang="en-GB" sz="6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Robot </a:t>
            </a:r>
            <a:r>
              <a:rPr lang="en-GB" sz="64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Autonom</a:t>
            </a:r>
            <a:r>
              <a:rPr lang="en-GB" sz="64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Syst</a:t>
            </a:r>
            <a:r>
              <a:rPr lang="en-GB" sz="6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2020;134:103643.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PWC (2022) No longer science fiction, AI and robotics are transforming healthcare. PWV. Available at: 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https://www.pwc.com/gx/en/industries/healthcare/publications/ai-robotics-new-health/transforming-healthcare.html</a:t>
            </a:r>
            <a:r>
              <a:rPr lang="en-GB" sz="6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6400" dirty="0" err="1">
                <a:latin typeface="Calibri" panose="020F0502020204030204" pitchFamily="34" charset="0"/>
                <a:cs typeface="Calibri" panose="020F0502020204030204" pitchFamily="34" charset="0"/>
              </a:rPr>
              <a:t>Robotiq</a:t>
            </a: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 (2022) </a:t>
            </a:r>
            <a:r>
              <a:rPr lang="en-GB" sz="64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What's the Difference Between Robotics and Artificial Intelligence?. Available at : </a:t>
            </a:r>
            <a:r>
              <a:rPr lang="en-GB" sz="640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https://blog.robotiq.com/whats-the-difference-between-robotics-and-artificial-intelligence</a:t>
            </a:r>
            <a:r>
              <a:rPr lang="en-GB" sz="640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Skills for Care 2026, </a:t>
            </a:r>
          </a:p>
          <a:p>
            <a:pPr>
              <a:lnSpc>
                <a:spcPct val="120000"/>
              </a:lnSpc>
            </a:pP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Robotics and artificial intelligence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4000" i="0" dirty="0">
              <a:solidFill>
                <a:srgbClr val="0070C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4092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290</TotalTime>
  <Words>1436</Words>
  <Application>Microsoft Office PowerPoint</Application>
  <PresentationFormat>On-screen Show (4:3)</PresentationFormat>
  <Paragraphs>219</Paragraphs>
  <Slides>36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Myriad Pro</vt:lpstr>
      <vt:lpstr>Rubik</vt:lpstr>
      <vt:lpstr>Arial</vt:lpstr>
      <vt:lpstr>Arial</vt:lpstr>
      <vt:lpstr>Calibri</vt:lpstr>
      <vt:lpstr>Nunito</vt:lpstr>
      <vt:lpstr>Wingdings</vt:lpstr>
      <vt:lpstr>20140311PresentationUWTSDTemplate</vt:lpstr>
      <vt:lpstr>  Robotics and Artificial Intelligence   </vt:lpstr>
      <vt:lpstr>Aims of the Session</vt:lpstr>
      <vt:lpstr>kAHOOT</vt:lpstr>
      <vt:lpstr>Introduction</vt:lpstr>
      <vt:lpstr>Robotics and Artificial Intelligence (AI) </vt:lpstr>
      <vt:lpstr>Artificial Intelligence  (AI)</vt:lpstr>
      <vt:lpstr>AI History </vt:lpstr>
      <vt:lpstr>What is AI</vt:lpstr>
      <vt:lpstr>Similarities between AI and human mind </vt:lpstr>
      <vt:lpstr>Disciplines </vt:lpstr>
      <vt:lpstr>PowerPoint Presentation</vt:lpstr>
      <vt:lpstr>Applications of AI</vt:lpstr>
      <vt:lpstr>Applications of AI contd.</vt:lpstr>
      <vt:lpstr>Applications of AI contd..</vt:lpstr>
      <vt:lpstr>Applications of AI contd…</vt:lpstr>
      <vt:lpstr>Activity - 1</vt:lpstr>
      <vt:lpstr>BREAK</vt:lpstr>
      <vt:lpstr> Robotics</vt:lpstr>
      <vt:lpstr>Robotics </vt:lpstr>
      <vt:lpstr>Robotics </vt:lpstr>
      <vt:lpstr>Characteristics of Robots </vt:lpstr>
      <vt:lpstr>Types of Robots </vt:lpstr>
      <vt:lpstr>How Robots function  </vt:lpstr>
      <vt:lpstr>Components of Robots </vt:lpstr>
      <vt:lpstr>Components of Robots contd..</vt:lpstr>
      <vt:lpstr>video</vt:lpstr>
      <vt:lpstr>Ways AI and Robotics are used in Healthcare (PWC, 2022)</vt:lpstr>
      <vt:lpstr>PowerPoint Presentation</vt:lpstr>
      <vt:lpstr>Health promotion</vt:lpstr>
      <vt:lpstr>AI and Robotics in Health promotion </vt:lpstr>
      <vt:lpstr>AI and Robotics and behaviour change </vt:lpstr>
      <vt:lpstr>Criticism </vt:lpstr>
      <vt:lpstr>BREAK</vt:lpstr>
      <vt:lpstr>Class activity- 50 mins </vt:lpstr>
      <vt:lpstr>Example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Raheela Shaikh</cp:lastModifiedBy>
  <cp:revision>66</cp:revision>
  <dcterms:created xsi:type="dcterms:W3CDTF">2015-04-14T15:21:28Z</dcterms:created>
  <dcterms:modified xsi:type="dcterms:W3CDTF">2026-10-06T14:49:54Z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