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2" saveSubsetFonts="1">
  <p:sldMasterIdLst>
    <p:sldMasterId id="2147483708" r:id="rId1"/>
  </p:sldMasterIdLst>
  <p:notesMasterIdLst>
    <p:notesMasterId r:id="rId5"/>
  </p:notesMasterIdLst>
  <p:sldIdLst>
    <p:sldId id="256" r:id="rId2"/>
    <p:sldId id="257" r:id="rId3"/>
    <p:sldId id="258" r:id="rId4"/>
  </p:sldIdLst>
  <p:sldSz cx="51206400" cy="288036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20" d="100"/>
          <a:sy n="20" d="100"/>
        </p:scale>
        <p:origin x="228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8A10B-C380-4C88-BB4E-567F0FC6FD96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55882-503C-4196-80F4-E7B8D1ED7F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337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1pPr>
    <a:lvl2pPr marL="1574792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2pPr>
    <a:lvl3pPr marL="3149584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3pPr>
    <a:lvl4pPr marL="4724377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4pPr>
    <a:lvl5pPr marL="6299170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5pPr>
    <a:lvl6pPr marL="7873962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6pPr>
    <a:lvl7pPr marL="9448754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7pPr>
    <a:lvl8pPr marL="11023546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8pPr>
    <a:lvl9pPr marL="12598339" algn="l" defTabSz="3149584" rtl="0" eaLnBrk="1" latinLnBrk="0" hangingPunct="1">
      <a:defRPr sz="413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Introduction: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Hello. Hope you are doing well. 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Today I will be discussing bipolar disorder, an episodic mood disorder characterized by recurrent episodes of mania, hypomania, and depression.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the ICD-11 classification (WHO, 2019), bipolar disorder is coded under 6A60–6A6Z. It is a severe and often lifelong mental health condition affecting approximately 40 million people worldwide (WHO, 2023).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presentation will explore: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Core clinical features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Historical evolution of treatment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Social, cultural, political, and legal influences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Modern management approaches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Ongoing inequalities and future recommendations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Core Features of Bipolar Disorder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Bipolar disorder is characterized by alternating mood episodes.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 mania, individuals may experience: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Elevated or irritable mood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energy and reduced need for sleep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Impaired judgement and risk-taking behavior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 depressive episodes, individuals may experience: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Persistent low mood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Hopelessness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Suicidal thoughts or behaviors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disorder is associated with: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Significant functional impairment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 relapse rates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suicide risk (Geddes &amp; </a:t>
            </a:r>
            <a:r>
              <a:rPr lang="en-US" sz="4133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Miklowitz</a:t>
            </a:r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2013)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>
              <a:effectLst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Early Medical Conceptualization: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Descriptions of cyclical mood disturbances date back to Ancient Greek medicine.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Modern psychiatric classification was shaped by Emil Kraepelin, who introduced the term </a:t>
            </a:r>
            <a:r>
              <a:rPr lang="en-US" sz="4133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manic-depressive insanity</a:t>
            </a:r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distinguishing it from </a:t>
            </a:r>
            <a:r>
              <a:rPr lang="en-US" sz="4133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dementia praecox</a:t>
            </a:r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(Healy, 2008).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marked the beginning of bipolar disorder being understood as a distinct diagnostic entity.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Institutional Era: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 the institutional era, patients with severe mania were commonly treated in asylums.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 often prioritized: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Containment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Sedation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control (Scull, 2015)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treatments included: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Hydrotherapy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Barbiturates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Early electroconvulsive therapy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Importantly, ethical protections and informed consent were limited during this period (Shorter, 1997).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Pharmacological Breakthrough: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major turning point came in 1949 with the discovery of lithium’s mood-stabilizing effects.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Lithium was shown to: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Reduce relapse rates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Reduce suicide risk (Geddes &amp; </a:t>
            </a:r>
            <a:r>
              <a:rPr lang="en-US" sz="4133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Miklowitz</a:t>
            </a:r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2013)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Later developments included: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Anticonvulsants such as valproate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Atypical antipsychotics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shifted treatment toward long-term maintenance therapy and outpatient management.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>
              <a:effectLst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and Cultural Influences: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Bipolar disorder is often misunderstood in popular culture.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times, mania is romanticized as: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Creativity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 productivity (Jamison, 1993)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stigma remains widespread and contributes to: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Employment discrimination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isolation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Delayed help-seeking (Corrigan &amp; Watson, 2002)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explanatory models also vary. In some societies, manic symptoms may be interpreted as spiritual or supernatural phenomena. These cultural perspectives influence: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Treatment engagement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 involvement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Long-term outcomes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Political and Legal Context: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Mental health legislation often permits involuntary treatment during severe manic episodes.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England and Wales, the Mental Health Act 1983 allows detention for assessment and treatment when there is risk to the individual or others.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concerns include: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Overrepresentation of ethnic minorities in detention (Care Quality Commission, 2022)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Ongoing tension between risk management and patient autonomy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UN Convention on the Rights of Persons with Disabilities (UNCRPD) emphasizes least restrictive care and human rights-based approaches.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Modern Management – The Biopsychosocial Model: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Current practice follows a biopsychosocial model (NICE, 2020).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Treatment includes: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Biological: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Mood stabilizers such as lithium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Antipsychotics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Psychological: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 Behavioral Therapy (CBT)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Family-focused therapy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Psychoeducation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Relapse prevention planning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Evidence suggests these interventions improve: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Medication adherence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Relapse prevention (Geddes &amp; </a:t>
            </a:r>
            <a:r>
              <a:rPr lang="en-US" sz="4133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Miklowitz</a:t>
            </a:r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2013)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support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Community-based care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Ongoing Inequalities: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Despite advances, significant inequalities persist.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Individuals with bipolar disorder have: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mortality rates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risk of suicide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rates of cardiovascular disease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substance misuse (Laursen et al., 2014)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Structural barriers include: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Underfunded mental health services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Poor integration of physical and mental healthcare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Socioeconomic deprivation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>
              <a:effectLst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 Analysis: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Historically, care shifted from institutional containment to community-based treatment.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Pharmacological advances improved symptom control but: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 not eliminate relapse risk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Without adequate community investment, deinstitutionalization has sometimes resulted in: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Recurrent hospitalizations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Crisis-driven care (Scull, 2015)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Additionally, a purely biomedical model may under-address: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determinants of health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diversity in care needs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Future Policy and Practice Recommendations: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Moving forward, key priorities should include: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long-term investment in community mental health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Better integration of physical and mental healthcare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Culturally competent and trauma-informed care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Reform of mental health legislation aligned with human rights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Strengthening early intervention and relapse prevention</a:t>
            </a:r>
          </a:p>
          <a:p>
            <a:pPr lvl="0"/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Anti-stigma public health programs</a:t>
            </a:r>
          </a:p>
          <a:p>
            <a:r>
              <a:rPr lang="en-US" sz="4133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conclusion:</a:t>
            </a:r>
            <a:endParaRPr lang="en-US" sz="4133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Bipolar disorder is a severe, complex, and globally prevalent condition.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 treatment has progressed from containment to community-based care, significant challenges remain particularly regarding stigma, inequality, and structural barriers.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Future progress requires not only medical innovation, but also social, political, and cultural reform.</a:t>
            </a:r>
          </a:p>
          <a:p>
            <a:r>
              <a:rPr lang="en-US" sz="4133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55882-503C-4196-80F4-E7B8D1ED7F9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405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0" y="4713925"/>
            <a:ext cx="38404800" cy="10027920"/>
          </a:xfrm>
        </p:spPr>
        <p:txBody>
          <a:bodyPr anchor="b"/>
          <a:lstStyle>
            <a:lvl1pPr algn="ctr">
              <a:defRPr sz="2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0" y="15128560"/>
            <a:ext cx="38404800" cy="6954200"/>
          </a:xfrm>
        </p:spPr>
        <p:txBody>
          <a:bodyPr/>
          <a:lstStyle>
            <a:lvl1pPr marL="0" indent="0" algn="ctr">
              <a:buNone/>
              <a:defRPr sz="10080"/>
            </a:lvl1pPr>
            <a:lvl2pPr marL="1920240" indent="0" algn="ctr">
              <a:buNone/>
              <a:defRPr sz="8400"/>
            </a:lvl2pPr>
            <a:lvl3pPr marL="3840480" indent="0" algn="ctr">
              <a:buNone/>
              <a:defRPr sz="7560"/>
            </a:lvl3pPr>
            <a:lvl4pPr marL="5760720" indent="0" algn="ctr">
              <a:buNone/>
              <a:defRPr sz="6720"/>
            </a:lvl4pPr>
            <a:lvl5pPr marL="7680960" indent="0" algn="ctr">
              <a:buNone/>
              <a:defRPr sz="6720"/>
            </a:lvl5pPr>
            <a:lvl6pPr marL="9601200" indent="0" algn="ctr">
              <a:buNone/>
              <a:defRPr sz="6720"/>
            </a:lvl6pPr>
            <a:lvl7pPr marL="11521440" indent="0" algn="ctr">
              <a:buNone/>
              <a:defRPr sz="6720"/>
            </a:lvl7pPr>
            <a:lvl8pPr marL="13441680" indent="0" algn="ctr">
              <a:buNone/>
              <a:defRPr sz="6720"/>
            </a:lvl8pPr>
            <a:lvl9pPr marL="15361920" indent="0" algn="ctr">
              <a:buNone/>
              <a:defRPr sz="67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619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772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3770" y="7180902"/>
            <a:ext cx="44165520" cy="11981495"/>
          </a:xfrm>
        </p:spPr>
        <p:txBody>
          <a:bodyPr anchor="b"/>
          <a:lstStyle>
            <a:lvl1pPr>
              <a:defRPr sz="2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93770" y="19275747"/>
            <a:ext cx="44165520" cy="6300785"/>
          </a:xfrm>
        </p:spPr>
        <p:txBody>
          <a:bodyPr/>
          <a:lstStyle>
            <a:lvl1pPr marL="0" indent="0">
              <a:buNone/>
              <a:defRPr sz="10080">
                <a:solidFill>
                  <a:schemeClr val="tx1">
                    <a:tint val="82000"/>
                  </a:schemeClr>
                </a:solidFill>
              </a:defRPr>
            </a:lvl1pPr>
            <a:lvl2pPr marL="1920240" indent="0">
              <a:buNone/>
              <a:defRPr sz="8400">
                <a:solidFill>
                  <a:schemeClr val="tx1">
                    <a:tint val="82000"/>
                  </a:schemeClr>
                </a:solidFill>
              </a:defRPr>
            </a:lvl2pPr>
            <a:lvl3pPr marL="3840480" indent="0">
              <a:buNone/>
              <a:defRPr sz="7560">
                <a:solidFill>
                  <a:schemeClr val="tx1">
                    <a:tint val="82000"/>
                  </a:schemeClr>
                </a:solidFill>
              </a:defRPr>
            </a:lvl3pPr>
            <a:lvl4pPr marL="5760720" indent="0">
              <a:buNone/>
              <a:defRPr sz="6720">
                <a:solidFill>
                  <a:schemeClr val="tx1">
                    <a:tint val="82000"/>
                  </a:schemeClr>
                </a:solidFill>
              </a:defRPr>
            </a:lvl4pPr>
            <a:lvl5pPr marL="7680960" indent="0">
              <a:buNone/>
              <a:defRPr sz="6720">
                <a:solidFill>
                  <a:schemeClr val="tx1">
                    <a:tint val="82000"/>
                  </a:schemeClr>
                </a:solidFill>
              </a:defRPr>
            </a:lvl5pPr>
            <a:lvl6pPr marL="9601200" indent="0">
              <a:buNone/>
              <a:defRPr sz="6720">
                <a:solidFill>
                  <a:schemeClr val="tx1">
                    <a:tint val="82000"/>
                  </a:schemeClr>
                </a:solidFill>
              </a:defRPr>
            </a:lvl6pPr>
            <a:lvl7pPr marL="11521440" indent="0">
              <a:buNone/>
              <a:defRPr sz="6720">
                <a:solidFill>
                  <a:schemeClr val="tx1">
                    <a:tint val="82000"/>
                  </a:schemeClr>
                </a:solidFill>
              </a:defRPr>
            </a:lvl7pPr>
            <a:lvl8pPr marL="13441680" indent="0">
              <a:buNone/>
              <a:defRPr sz="6720">
                <a:solidFill>
                  <a:schemeClr val="tx1">
                    <a:tint val="82000"/>
                  </a:schemeClr>
                </a:solidFill>
              </a:defRPr>
            </a:lvl8pPr>
            <a:lvl9pPr marL="15361920" indent="0">
              <a:buNone/>
              <a:defRPr sz="672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993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20440" y="7667625"/>
            <a:ext cx="21762720" cy="182756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923240" y="7667625"/>
            <a:ext cx="21762720" cy="182756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673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7110" y="1533527"/>
            <a:ext cx="44165520" cy="556736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7112" y="7060885"/>
            <a:ext cx="21662705" cy="3460430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27112" y="10521315"/>
            <a:ext cx="21662705" cy="154752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923240" y="7060885"/>
            <a:ext cx="21769390" cy="3460430"/>
          </a:xfrm>
        </p:spPr>
        <p:txBody>
          <a:bodyPr anchor="b"/>
          <a:lstStyle>
            <a:lvl1pPr marL="0" indent="0">
              <a:buNone/>
              <a:defRPr sz="10080" b="1"/>
            </a:lvl1pPr>
            <a:lvl2pPr marL="1920240" indent="0">
              <a:buNone/>
              <a:defRPr sz="8400" b="1"/>
            </a:lvl2pPr>
            <a:lvl3pPr marL="3840480" indent="0">
              <a:buNone/>
              <a:defRPr sz="7560" b="1"/>
            </a:lvl3pPr>
            <a:lvl4pPr marL="5760720" indent="0">
              <a:buNone/>
              <a:defRPr sz="6720" b="1"/>
            </a:lvl4pPr>
            <a:lvl5pPr marL="7680960" indent="0">
              <a:buNone/>
              <a:defRPr sz="6720" b="1"/>
            </a:lvl5pPr>
            <a:lvl6pPr marL="9601200" indent="0">
              <a:buNone/>
              <a:defRPr sz="6720" b="1"/>
            </a:lvl6pPr>
            <a:lvl7pPr marL="11521440" indent="0">
              <a:buNone/>
              <a:defRPr sz="6720" b="1"/>
            </a:lvl7pPr>
            <a:lvl8pPr marL="13441680" indent="0">
              <a:buNone/>
              <a:defRPr sz="6720" b="1"/>
            </a:lvl8pPr>
            <a:lvl9pPr marL="15361920" indent="0">
              <a:buNone/>
              <a:defRPr sz="67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5923240" y="10521315"/>
            <a:ext cx="21769390" cy="154752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417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180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511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7112" y="1920240"/>
            <a:ext cx="16515395" cy="672084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69390" y="4147187"/>
            <a:ext cx="25923240" cy="20469225"/>
          </a:xfrm>
        </p:spPr>
        <p:txBody>
          <a:bodyPr/>
          <a:lstStyle>
            <a:lvl1pPr>
              <a:defRPr sz="13440"/>
            </a:lvl1pPr>
            <a:lvl2pPr>
              <a:defRPr sz="11760"/>
            </a:lvl2pPr>
            <a:lvl3pPr>
              <a:defRPr sz="10080"/>
            </a:lvl3pPr>
            <a:lvl4pPr>
              <a:defRPr sz="8400"/>
            </a:lvl4pPr>
            <a:lvl5pPr>
              <a:defRPr sz="8400"/>
            </a:lvl5pPr>
            <a:lvl6pPr>
              <a:defRPr sz="8400"/>
            </a:lvl6pPr>
            <a:lvl7pPr>
              <a:defRPr sz="8400"/>
            </a:lvl7pPr>
            <a:lvl8pPr>
              <a:defRPr sz="8400"/>
            </a:lvl8pPr>
            <a:lvl9pPr>
              <a:defRPr sz="8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7112" y="8641080"/>
            <a:ext cx="16515395" cy="16008670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51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7112" y="1920240"/>
            <a:ext cx="16515395" cy="6720840"/>
          </a:xfrm>
        </p:spPr>
        <p:txBody>
          <a:bodyPr anchor="b"/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769390" y="4147187"/>
            <a:ext cx="25923240" cy="20469225"/>
          </a:xfrm>
        </p:spPr>
        <p:txBody>
          <a:bodyPr anchor="t"/>
          <a:lstStyle>
            <a:lvl1pPr marL="0" indent="0">
              <a:buNone/>
              <a:defRPr sz="13440"/>
            </a:lvl1pPr>
            <a:lvl2pPr marL="1920240" indent="0">
              <a:buNone/>
              <a:defRPr sz="11760"/>
            </a:lvl2pPr>
            <a:lvl3pPr marL="3840480" indent="0">
              <a:buNone/>
              <a:defRPr sz="10080"/>
            </a:lvl3pPr>
            <a:lvl4pPr marL="5760720" indent="0">
              <a:buNone/>
              <a:defRPr sz="8400"/>
            </a:lvl4pPr>
            <a:lvl5pPr marL="7680960" indent="0">
              <a:buNone/>
              <a:defRPr sz="8400"/>
            </a:lvl5pPr>
            <a:lvl6pPr marL="9601200" indent="0">
              <a:buNone/>
              <a:defRPr sz="8400"/>
            </a:lvl6pPr>
            <a:lvl7pPr marL="11521440" indent="0">
              <a:buNone/>
              <a:defRPr sz="8400"/>
            </a:lvl7pPr>
            <a:lvl8pPr marL="13441680" indent="0">
              <a:buNone/>
              <a:defRPr sz="8400"/>
            </a:lvl8pPr>
            <a:lvl9pPr marL="15361920" indent="0">
              <a:buNone/>
              <a:defRPr sz="8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7112" y="8641080"/>
            <a:ext cx="16515395" cy="16008670"/>
          </a:xfrm>
        </p:spPr>
        <p:txBody>
          <a:bodyPr/>
          <a:lstStyle>
            <a:lvl1pPr marL="0" indent="0">
              <a:buNone/>
              <a:defRPr sz="6720"/>
            </a:lvl1pPr>
            <a:lvl2pPr marL="1920240" indent="0">
              <a:buNone/>
              <a:defRPr sz="5880"/>
            </a:lvl2pPr>
            <a:lvl3pPr marL="3840480" indent="0">
              <a:buNone/>
              <a:defRPr sz="5040"/>
            </a:lvl3pPr>
            <a:lvl4pPr marL="5760720" indent="0">
              <a:buNone/>
              <a:defRPr sz="4200"/>
            </a:lvl4pPr>
            <a:lvl5pPr marL="7680960" indent="0">
              <a:buNone/>
              <a:defRPr sz="4200"/>
            </a:lvl5pPr>
            <a:lvl6pPr marL="9601200" indent="0">
              <a:buNone/>
              <a:defRPr sz="4200"/>
            </a:lvl6pPr>
            <a:lvl7pPr marL="11521440" indent="0">
              <a:buNone/>
              <a:defRPr sz="4200"/>
            </a:lvl7pPr>
            <a:lvl8pPr marL="13441680" indent="0">
              <a:buNone/>
              <a:defRPr sz="4200"/>
            </a:lvl8pPr>
            <a:lvl9pPr marL="15361920" indent="0">
              <a:buNone/>
              <a:defRPr sz="4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912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0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6644580" y="1533525"/>
            <a:ext cx="11041380" cy="24409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520440" y="1533525"/>
            <a:ext cx="32484060" cy="24409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911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0440" y="1533527"/>
            <a:ext cx="44165520" cy="55673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0440" y="7667625"/>
            <a:ext cx="44165520" cy="182756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0440" y="26696672"/>
            <a:ext cx="1152144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0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C800F5-4A64-4835-A4BC-C09A85D075CF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962120" y="26696672"/>
            <a:ext cx="1728216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0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164520" y="26696672"/>
            <a:ext cx="11521440" cy="15335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0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D03529-1631-4ECC-9ED1-7C4BA2EDBB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05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3840480" rtl="0" eaLnBrk="1" latinLnBrk="0" hangingPunct="1">
        <a:lnSpc>
          <a:spcPct val="90000"/>
        </a:lnSpc>
        <a:spcBef>
          <a:spcPct val="0"/>
        </a:spcBef>
        <a:buNone/>
        <a:defRPr sz="184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0120" indent="-960120" algn="l" defTabSz="3840480" rtl="0" eaLnBrk="1" latinLnBrk="0" hangingPunct="1">
        <a:lnSpc>
          <a:spcPct val="90000"/>
        </a:lnSpc>
        <a:spcBef>
          <a:spcPts val="4200"/>
        </a:spcBef>
        <a:buFont typeface="Arial" panose="020B0604020202020204" pitchFamily="34" charset="0"/>
        <a:buChar char="•"/>
        <a:defRPr sz="11760" kern="1200">
          <a:solidFill>
            <a:schemeClr val="tx1"/>
          </a:solidFill>
          <a:latin typeface="+mn-lt"/>
          <a:ea typeface="+mn-ea"/>
          <a:cs typeface="+mn-cs"/>
        </a:defRPr>
      </a:lvl1pPr>
      <a:lvl2pPr marL="28803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10080" kern="1200">
          <a:solidFill>
            <a:schemeClr val="tx1"/>
          </a:solidFill>
          <a:latin typeface="+mn-lt"/>
          <a:ea typeface="+mn-ea"/>
          <a:cs typeface="+mn-cs"/>
        </a:defRPr>
      </a:lvl2pPr>
      <a:lvl3pPr marL="48006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8400" kern="1200">
          <a:solidFill>
            <a:schemeClr val="tx1"/>
          </a:solidFill>
          <a:latin typeface="+mn-lt"/>
          <a:ea typeface="+mn-ea"/>
          <a:cs typeface="+mn-cs"/>
        </a:defRPr>
      </a:lvl3pPr>
      <a:lvl4pPr marL="67208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864108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1056132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248156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440180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6322040" indent="-960120" algn="l" defTabSz="3840480" rtl="0" eaLnBrk="1" latinLnBrk="0" hangingPunct="1">
        <a:lnSpc>
          <a:spcPct val="90000"/>
        </a:lnSpc>
        <a:spcBef>
          <a:spcPts val="2100"/>
        </a:spcBef>
        <a:buFont typeface="Arial" panose="020B0604020202020204" pitchFamily="34" charset="0"/>
        <a:buChar char="•"/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1pPr>
      <a:lvl2pPr marL="19202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2pPr>
      <a:lvl3pPr marL="38404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3pPr>
      <a:lvl4pPr marL="57607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4pPr>
      <a:lvl5pPr marL="768096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5pPr>
      <a:lvl6pPr marL="960120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6pPr>
      <a:lvl7pPr marL="1152144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7pPr>
      <a:lvl8pPr marL="1344168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8pPr>
      <a:lvl9pPr marL="15361920" algn="l" defTabSz="3840480" rtl="0" eaLnBrk="1" latinLnBrk="0" hangingPunct="1">
        <a:defRPr sz="75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rowe.pbworks.com/w/file/fetch/33095175/manic-depressive-illness-and-creativity.pdf" TargetMode="External"/><Relationship Id="rId2" Type="http://schemas.openxmlformats.org/officeDocument/2006/relationships/hyperlink" Target="https://www.cqc.org.uk/publications/monitoring-mental-health-act/2021-2022/ward-environm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bipolar-disorder" TargetMode="External"/><Relationship Id="rId5" Type="http://schemas.openxmlformats.org/officeDocument/2006/relationships/hyperlink" Target="https://archive.org/details/historyofpsychia0000shor" TargetMode="External"/><Relationship Id="rId4" Type="http://schemas.openxmlformats.org/officeDocument/2006/relationships/hyperlink" Target="https://www.nice.org.uk/guidance/cg1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43BFE1-57F6-E79A-893D-B08B401F1C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4156477"/>
              </p:ext>
            </p:extLst>
          </p:nvPr>
        </p:nvGraphicFramePr>
        <p:xfrm>
          <a:off x="12192000" y="9652002"/>
          <a:ext cx="26314400" cy="20394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041">
                  <a:extLst>
                    <a:ext uri="{9D8B030D-6E8A-4147-A177-3AD203B41FA5}">
                      <a16:colId xmlns:a16="http://schemas.microsoft.com/office/drawing/2014/main" val="2773126337"/>
                    </a:ext>
                  </a:extLst>
                </a:gridCol>
                <a:gridCol w="15682359">
                  <a:extLst>
                    <a:ext uri="{9D8B030D-6E8A-4147-A177-3AD203B41FA5}">
                      <a16:colId xmlns:a16="http://schemas.microsoft.com/office/drawing/2014/main" val="340011033"/>
                    </a:ext>
                  </a:extLst>
                </a:gridCol>
              </a:tblGrid>
              <a:tr h="216482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Student Name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Alia Farooq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9861627"/>
                  </a:ext>
                </a:extLst>
              </a:tr>
              <a:tr h="216482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Student ID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2322737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744236"/>
                  </a:ext>
                </a:extLst>
              </a:tr>
              <a:tr h="45603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Module Name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Psychological Classifications and Provisions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34927619"/>
                  </a:ext>
                </a:extLst>
              </a:tr>
              <a:tr h="216482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Module Code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 dirty="0">
                          <a:effectLst/>
                        </a:rPr>
                        <a:t>BMHP-6029</a:t>
                      </a:r>
                      <a:endParaRPr lang="en-US" sz="8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39584598"/>
                  </a:ext>
                </a:extLst>
              </a:tr>
              <a:tr h="45603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Assignment Title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Component 1: Individual Presentation (Academic Poster 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1595444"/>
                  </a:ext>
                </a:extLst>
              </a:tr>
              <a:tr h="216482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>
                          <a:effectLst/>
                        </a:rPr>
                        <a:t>Submission Date</a:t>
                      </a:r>
                      <a:endParaRPr lang="en-US" sz="8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800" kern="0" dirty="0">
                          <a:effectLst/>
                        </a:rPr>
                        <a:t>09 March 2026</a:t>
                      </a:r>
                      <a:endParaRPr lang="en-US" sz="8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06732453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821715FB-CBF2-825F-AB9D-6C2377583F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44213" y="15657513"/>
            <a:ext cx="5120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638942447">
            <a:extLst>
              <a:ext uri="{FF2B5EF4-FFF2-40B4-BE49-F238E27FC236}">
                <a16:creationId xmlns:a16="http://schemas.microsoft.com/office/drawing/2014/main" id="{45C72F6C-366B-D084-CBB6-7B65183A04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5600" y="0"/>
            <a:ext cx="17801335" cy="7923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41C4FAF6-EBB9-F00B-49E8-D736C86139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44213" y="17543463"/>
            <a:ext cx="512064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998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">
            <a:extLst>
              <a:ext uri="{FF2B5EF4-FFF2-40B4-BE49-F238E27FC236}">
                <a16:creationId xmlns:a16="http://schemas.microsoft.com/office/drawing/2014/main" id="{40860BC2-09A4-0FFB-631D-0B5AC28323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03825" y="457198"/>
            <a:ext cx="18786476" cy="2914652"/>
          </a:xfrm>
          <a:prstGeom prst="rect">
            <a:avLst/>
          </a:prstGeom>
          <a:gradFill rotWithShape="1">
            <a:gsLst>
              <a:gs pos="0">
                <a:srgbClr val="D09FC8"/>
              </a:gs>
              <a:gs pos="50000">
                <a:srgbClr val="C692BE"/>
              </a:gs>
              <a:gs pos="100000">
                <a:srgbClr val="C17EB6"/>
              </a:gs>
            </a:gsLst>
            <a:lin ang="5400000"/>
          </a:gradFill>
          <a:ln w="38100">
            <a:solidFill>
              <a:srgbClr val="A02B9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Bipolar Disorder: Past and Present Treatment in Social</a:t>
            </a:r>
            <a:r>
              <a:rPr kumimoji="0" lang="en-US" altLang="en-US" sz="6000" b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6000" b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Cultural, </a:t>
            </a:r>
            <a:r>
              <a:rPr kumimoji="0" lang="en-US" altLang="en-US" sz="60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and Political Relations</a:t>
            </a:r>
            <a:endParaRPr kumimoji="0" lang="en-US" altLang="en-US" sz="48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Box 2">
            <a:extLst>
              <a:ext uri="{FF2B5EF4-FFF2-40B4-BE49-F238E27FC236}">
                <a16:creationId xmlns:a16="http://schemas.microsoft.com/office/drawing/2014/main" id="{6D83E7B2-835F-2BB1-B605-6D60B757B0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624" y="57148"/>
            <a:ext cx="17104179" cy="12744452"/>
          </a:xfrm>
          <a:prstGeom prst="rect">
            <a:avLst/>
          </a:prstGeom>
          <a:solidFill>
            <a:srgbClr val="FFFFFF"/>
          </a:solidFill>
          <a:ln w="38100">
            <a:solidFill>
              <a:srgbClr val="A02B9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800" i="0" u="none" strike="noStrike" cap="none" normalizeH="0" baseline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Introduction:</a:t>
            </a:r>
            <a:endParaRPr kumimoji="0" lang="en-US" altLang="en-US" sz="3800" i="0" u="none" strike="noStrike" cap="none" normalizeH="0" baseline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Bipolar disorder is an episodic mood disorder with recurrent cases of mania, hypomania and depression, classified in IC D -11 (6A606A6Z) (World Health Organization, 2024).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Core features include: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Elevated or irritable mood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More vigorousness and less sleepiness.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Dysfunctional ability to make </a:t>
            </a:r>
            <a:r>
              <a:rPr kumimoji="0" lang="en-US" altLang="en-US" sz="3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judgments </a:t>
            </a: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during mania.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Major depressive episodes with suicide threat.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Affects about 40 million individuals across the world (World Health Organization, 2024).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Associated with: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Functional impairment of significant magnitude.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 relapse rates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Risk of suicide increases (Geddes and </a:t>
            </a:r>
            <a:r>
              <a:rPr kumimoji="0" lang="en-US" altLang="en-US" sz="37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Miklowitz</a:t>
            </a: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2013).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Treatment and understanding have changed in response to changing: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Medical paradigms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attitudes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600200" lvl="2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Political and legal frameworks.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B87473FA-1767-F23B-A4AE-F6986A6E7F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624" y="13201650"/>
            <a:ext cx="17104179" cy="15601950"/>
          </a:xfrm>
          <a:prstGeom prst="rect">
            <a:avLst/>
          </a:prstGeom>
          <a:solidFill>
            <a:srgbClr val="FFFFFF"/>
          </a:solidFill>
          <a:ln w="38100">
            <a:solidFill>
              <a:srgbClr val="A02B9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200" b="1" i="0" u="none" strike="noStrike" cap="none" normalizeH="0" baseline="0" dirty="0">
                <a:ln>
                  <a:noFill/>
                </a:ln>
                <a:solidFill>
                  <a:srgbClr val="3A7C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Past Medical History of Treatment:</a:t>
            </a:r>
            <a:endParaRPr kumimoji="0" lang="en-US" altLang="en-US" sz="5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Conceptualization: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Cyclical mood </a:t>
            </a:r>
            <a:r>
              <a:rPr kumimoji="0" lang="en-US" altLang="en-US" sz="3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disturbance. </a:t>
            </a: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Descriptions of cyclical mood disturbance trace back to Ancient Greek medicine.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 classification </a:t>
            </a:r>
            <a:r>
              <a:rPr kumimoji="0" lang="en-US" altLang="en-US" sz="3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was developed </a:t>
            </a: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 a man named Emil </a:t>
            </a:r>
            <a:r>
              <a:rPr kumimoji="0" lang="en-US" altLang="en-US" sz="3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Kraepelin</a:t>
            </a:r>
            <a:r>
              <a:rPr kumimoji="0" lang="en-US" altLang="en-US" sz="3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termed manic-depressive insanity not as dementia praecox (Healy, 2008).</a:t>
            </a:r>
          </a:p>
          <a:p>
            <a:r>
              <a:rPr lang="en-US" sz="3800" i="1" dirty="0"/>
              <a:t>Care often predominated:</a:t>
            </a:r>
            <a:endParaRPr lang="en-US" sz="3800" dirty="0"/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Containment</a:t>
            </a:r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Sedation</a:t>
            </a:r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Social control (Scull, 2015).</a:t>
            </a:r>
          </a:p>
          <a:p>
            <a:r>
              <a:rPr lang="en-US" sz="3800" i="1" dirty="0"/>
              <a:t>Treatments included:</a:t>
            </a:r>
            <a:endParaRPr lang="en-US" sz="3800" dirty="0"/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Hydrotherapy</a:t>
            </a:r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Barbiturates</a:t>
            </a:r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Early electric shock therapy (ECT)</a:t>
            </a:r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Reduce relapses</a:t>
            </a:r>
          </a:p>
          <a:p>
            <a:pPr marL="1771650" lvl="2" indent="-857250">
              <a:buFont typeface="Wingdings" panose="05000000000000000000" pitchFamily="2" charset="2"/>
              <a:buChar char="v"/>
            </a:pPr>
            <a:r>
              <a:rPr lang="en-US" sz="3800" dirty="0"/>
              <a:t>Reduce risks of suicide (Geddes and </a:t>
            </a:r>
            <a:r>
              <a:rPr lang="en-US" sz="3800" dirty="0" err="1"/>
              <a:t>Miklowitz</a:t>
            </a:r>
            <a:r>
              <a:rPr lang="en-US" sz="3800" dirty="0"/>
              <a:t>, 2013).</a:t>
            </a:r>
          </a:p>
          <a:p>
            <a:r>
              <a:rPr lang="en-US" sz="3800" dirty="0"/>
              <a:t>Ethical protection and informed consent had been restricted (Shorter, 1997). </a:t>
            </a:r>
            <a:r>
              <a:rPr lang="en-US" sz="3800" dirty="0" smtClean="0"/>
              <a:t>The discovery </a:t>
            </a:r>
            <a:r>
              <a:rPr lang="en-US" sz="3800" dirty="0"/>
              <a:t>of the mood-stabilizing effect of lithium (1949) was a big breakthrough.</a:t>
            </a:r>
            <a:endParaRPr lang="en-US" altLang="en-US" sz="3800" i="1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8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Lithium </a:t>
            </a:r>
            <a:r>
              <a:rPr lang="en-US" altLang="en-US" sz="3800" i="1" dirty="0" smtClean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 shown </a:t>
            </a:r>
            <a:r>
              <a:rPr lang="en-US" altLang="en-US" sz="38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to:</a:t>
            </a:r>
            <a:endParaRPr lang="en-US" altLang="en-US" sz="3800" dirty="0"/>
          </a:p>
          <a:p>
            <a:pPr marL="1771650" lvl="2" indent="-8572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Reduce relapses</a:t>
            </a:r>
            <a:endParaRPr lang="en-US" altLang="en-US" sz="3800" dirty="0"/>
          </a:p>
          <a:p>
            <a:pPr marL="1771650" lvl="2" indent="-8572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Reduce risks of suicide (Geddes and </a:t>
            </a:r>
            <a:r>
              <a:rPr lang="en-US" altLang="en-US" sz="38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Miklowitz</a:t>
            </a:r>
            <a:r>
              <a:rPr lang="en-US" altLang="en-US" sz="3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2013).</a:t>
            </a:r>
            <a:endParaRPr lang="en-US" altLang="en-US" sz="38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5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endParaRPr kumimoji="0" lang="en-US" altLang="en-US" sz="3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77C94680-F74D-AF2E-F374-65B0ADAA03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03824" y="3838578"/>
            <a:ext cx="18786476" cy="16792572"/>
          </a:xfrm>
          <a:prstGeom prst="rect">
            <a:avLst/>
          </a:prstGeom>
          <a:solidFill>
            <a:srgbClr val="FFFFFF"/>
          </a:solidFill>
          <a:ln w="38100">
            <a:solidFill>
              <a:srgbClr val="A02B9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8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 Management Procedures:</a:t>
            </a:r>
            <a:endParaRPr lang="en-US" altLang="en-US" sz="4800" dirty="0">
              <a:solidFill>
                <a:schemeClr val="accent6">
                  <a:lumMod val="50000"/>
                </a:schemeClr>
              </a:solidFill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Biopsychosocial Model: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Mood </a:t>
            </a:r>
            <a:r>
              <a:rPr lang="en-GB" altLang="en-US" sz="3700" dirty="0" smtClean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stabilisers</a:t>
            </a:r>
            <a:r>
              <a:rPr lang="en-US" altLang="en-US" sz="3700" dirty="0" smtClean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(e.g., lithium)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Antipsychotics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therapy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Psychoeducation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support (National Institute for Health and Care Excellence, 2023)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interventions involve administering psychotherapy to individuals to help them overcome their fears caused by their anxiety or depression (</a:t>
            </a:r>
            <a:r>
              <a:rPr lang="en-US" altLang="en-US" sz="37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Makrip</a:t>
            </a: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2005, p. 3).</a:t>
            </a:r>
            <a:endParaRPr lang="en-US" altLang="en-US" sz="37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37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Cognitive Behavioral Therapy (CBT) is a form of mental health treatment, involving a structured approach to examining and addressing problems and strategies in patients with depression and anxiety.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Family-focused therapy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Planning relapse prevention.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Evidence shows improved: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Medication adherence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Relapse reduction (Geddes and </a:t>
            </a:r>
            <a:r>
              <a:rPr lang="en-US" altLang="en-US" sz="37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Miklowitz</a:t>
            </a: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2020).</a:t>
            </a:r>
            <a:endParaRPr lang="en-US" altLang="en-US" sz="37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Ongoing Inequalities: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Increased mortality rate </a:t>
            </a:r>
            <a:r>
              <a:rPr lang="en-US" altLang="en-US" sz="3700" dirty="0" smtClean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compared to </a:t>
            </a: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that of </a:t>
            </a:r>
            <a:r>
              <a:rPr lang="en-US" altLang="en-US" sz="3700" dirty="0" smtClean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general </a:t>
            </a: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population.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Increased risk of: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Suicide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Cardiovascular disease</a:t>
            </a:r>
            <a:endParaRPr lang="en-US" altLang="en-US" sz="3700" dirty="0"/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37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Substance abuse (Laursen et al., 2012).</a:t>
            </a:r>
            <a:endParaRPr lang="en-US" altLang="en-US" sz="3700" dirty="0"/>
          </a:p>
          <a:p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 Box 5">
            <a:extLst>
              <a:ext uri="{FF2B5EF4-FFF2-40B4-BE49-F238E27FC236}">
                <a16:creationId xmlns:a16="http://schemas.microsoft.com/office/drawing/2014/main" id="{D5271016-87D3-C6D3-FCB8-70077E3E25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88321" y="604043"/>
            <a:ext cx="13716455" cy="11187529"/>
          </a:xfrm>
          <a:prstGeom prst="rect">
            <a:avLst/>
          </a:prstGeom>
          <a:solidFill>
            <a:srgbClr val="FFFFFF"/>
          </a:solidFill>
          <a:ln w="38100">
            <a:solidFill>
              <a:srgbClr val="A02B9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400" b="1" i="0" u="none" strike="noStrike" cap="none" normalizeH="0" baseline="0" dirty="0">
                <a:ln>
                  <a:noFill/>
                </a:ln>
                <a:solidFill>
                  <a:srgbClr val="3A7C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and Cultural Influences:</a:t>
            </a:r>
            <a:endParaRPr kumimoji="0" lang="en-US" altLang="en-US" sz="19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Bipolar disorder is not well understood in the context of popular culture.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Idealized as creativity or great productivity (Jamison, 1997).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Happiness is more often recognized as </a:t>
            </a:r>
            <a:r>
              <a:rPr kumimoji="0" lang="en-US" altLang="en-US" sz="3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disease</a:t>
            </a: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Stigma continues and propagates: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Employment discrimination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isolation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Late help-seeking (Corrigan and Watson, 2002).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7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Explanatory models are biased by cultures: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The manic symptoms of certain societies are related to spiritual or supernatural phenomena. Cross-cultural differences have an impact on: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Treatment engagement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Family involvement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Long-term outcomes.</a:t>
            </a: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 Box 6">
            <a:extLst>
              <a:ext uri="{FF2B5EF4-FFF2-40B4-BE49-F238E27FC236}">
                <a16:creationId xmlns:a16="http://schemas.microsoft.com/office/drawing/2014/main" id="{831C434D-DD0B-4DFD-B9CB-EA4013F2D0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88320" y="12230100"/>
            <a:ext cx="13716455" cy="8591173"/>
          </a:xfrm>
          <a:prstGeom prst="rect">
            <a:avLst/>
          </a:prstGeom>
          <a:solidFill>
            <a:srgbClr val="FFFFFF"/>
          </a:solidFill>
          <a:ln w="38100">
            <a:solidFill>
              <a:srgbClr val="A02B9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400" b="1" i="0" u="none" strike="noStrike" cap="none" normalizeH="0" baseline="0" dirty="0">
                <a:ln>
                  <a:noFill/>
                </a:ln>
                <a:solidFill>
                  <a:srgbClr val="3A7C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Political and Legal Context:</a:t>
            </a:r>
            <a:endParaRPr kumimoji="0" lang="en-US" altLang="en-US" sz="5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laws on mental health frequently allow involuntary treatment under extreme mania.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England and Wales, </a:t>
            </a:r>
            <a:r>
              <a:rPr kumimoji="0" lang="en-US" altLang="en-US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Act 1983 permits detention </a:t>
            </a:r>
            <a:r>
              <a:rPr kumimoji="0" lang="en-US" altLang="en-US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 assessment 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treatment in case of risk.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Concerns include: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Overrepresentation of ethnic minorities when it comes to detention (Care Quality Commission, 2022).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United Nations Convention on the Rights of people with disabilities (UNCRPD). Ongoing tension between: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Risk management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Least restrictive care and autonomy.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 Box 9">
            <a:extLst>
              <a:ext uri="{FF2B5EF4-FFF2-40B4-BE49-F238E27FC236}">
                <a16:creationId xmlns:a16="http://schemas.microsoft.com/office/drawing/2014/main" id="{BD34F594-4A61-DF00-D04D-39C4F48A9A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03823" y="20821273"/>
            <a:ext cx="18786477" cy="7525127"/>
          </a:xfrm>
          <a:prstGeom prst="rect">
            <a:avLst/>
          </a:prstGeom>
          <a:solidFill>
            <a:srgbClr val="FFFFFF"/>
          </a:solidFill>
          <a:ln w="38100">
            <a:solidFill>
              <a:srgbClr val="A02B9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400" b="1" i="0" u="none" strike="noStrike" cap="none" normalizeH="0" baseline="0" dirty="0">
                <a:ln>
                  <a:noFill/>
                </a:ln>
                <a:solidFill>
                  <a:srgbClr val="3A7C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Analysis:</a:t>
            </a:r>
            <a:endParaRPr kumimoji="0" lang="en-US" altLang="en-US" sz="19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Improved symptom control was achieved by pharmacological </a:t>
            </a:r>
            <a:r>
              <a:rPr kumimoji="0" lang="en-US" altLang="en-US" sz="3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advances, </a:t>
            </a: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but do not eradicate </a:t>
            </a:r>
            <a:r>
              <a:rPr kumimoji="0" lang="en-US" altLang="en-US" sz="3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risk </a:t>
            </a: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 relapsing.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Without proper investment in the community, deinstitutionalization has led to: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Recurrent hospitalization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Crisis-driven care (Scull, 2016).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Stigma and structural inequality that are pervasive prevent fair access to treatment.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Under-addressed in biomedical orientation may be: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determinants of health.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485900" lvl="2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kumimoji="0" lang="en-US" altLang="en-US" sz="3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Cultural diversity of care requirements.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6136CAFB-B2F0-C22B-1037-2A9FFE4182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53600" y="2147888"/>
            <a:ext cx="512064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FC0CF4-C89A-B79A-BED7-E4F1DCAD84BA}"/>
              </a:ext>
            </a:extLst>
          </p:cNvPr>
          <p:cNvSpPr txBox="1"/>
          <p:nvPr/>
        </p:nvSpPr>
        <p:spPr>
          <a:xfrm>
            <a:off x="37188321" y="21259800"/>
            <a:ext cx="13716455" cy="707886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400" b="1" dirty="0">
                <a:solidFill>
                  <a:schemeClr val="accent6">
                    <a:lumMod val="5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Future Recommendations</a:t>
            </a:r>
            <a:r>
              <a:rPr lang="en-US" altLang="en-US" sz="5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endParaRPr lang="en-US" altLang="en-US" sz="5400" dirty="0"/>
          </a:p>
          <a:p>
            <a:pPr marL="571500" lvl="0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4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More long-term investments in community-based mental health.</a:t>
            </a:r>
            <a:endParaRPr lang="en-US" altLang="en-US" sz="4000" dirty="0"/>
          </a:p>
          <a:p>
            <a:pPr marL="571500" lvl="0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4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Enhance combination of physical and mental health.</a:t>
            </a:r>
            <a:endParaRPr lang="en-US" altLang="en-US" sz="4000" dirty="0"/>
          </a:p>
          <a:p>
            <a:pPr marL="571500" lvl="0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4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Culturally competent and trauma-informed practice.</a:t>
            </a:r>
            <a:endParaRPr lang="en-US" altLang="en-US" sz="4000" dirty="0"/>
          </a:p>
          <a:p>
            <a:pPr marL="571500" lvl="0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4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Transform mental health legislation to be in line with human principles.</a:t>
            </a:r>
            <a:endParaRPr lang="en-US" altLang="en-US" sz="4000" dirty="0"/>
          </a:p>
          <a:p>
            <a:pPr marL="571500" lvl="0" indent="-5715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US" altLang="en-US" sz="4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Increase early intervention and relapse prevention programs.</a:t>
            </a:r>
            <a:endParaRPr lang="en-US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858498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15E73-E653-CF58-3375-4098E61D3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440" y="680087"/>
            <a:ext cx="44165520" cy="255079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41D52-3831-BA67-1A5F-B15907D30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0440" y="3230880"/>
            <a:ext cx="47685960" cy="25572719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Care Quality Commission (</a:t>
            </a:r>
            <a:r>
              <a:rPr lang="en-US" dirty="0" smtClean="0"/>
              <a:t>2022) </a:t>
            </a:r>
            <a:r>
              <a:rPr lang="en-US" i="1" dirty="0"/>
              <a:t>Monitoring the Mental Health Act in 2021 to 2022</a:t>
            </a:r>
            <a:r>
              <a:rPr lang="en-US" dirty="0"/>
              <a:t>. [Online]. www.cqc.org.uk. Available at: </a:t>
            </a:r>
            <a:r>
              <a:rPr lang="en-US" u="sng" dirty="0">
                <a:hlinkClick r:id="rId2"/>
              </a:rPr>
              <a:t>https://www.cqc.org.uk/publications/monitoring-mental-health-act/2021-2022/ward-environments</a:t>
            </a:r>
            <a:r>
              <a:rPr lang="en-US" dirty="0"/>
              <a:t> (Accessed: 20 February 2026).</a:t>
            </a:r>
          </a:p>
          <a:p>
            <a:r>
              <a:rPr lang="en-US" dirty="0"/>
              <a:t>Corrigan, P. W., and Watson, A. C. (2002</a:t>
            </a:r>
            <a:r>
              <a:rPr lang="en-US" dirty="0" smtClean="0"/>
              <a:t>) </a:t>
            </a:r>
            <a:r>
              <a:rPr lang="en-US" dirty="0"/>
              <a:t>‘Understanding the impact of stigma on people with mental illness’, </a:t>
            </a:r>
            <a:r>
              <a:rPr lang="en-US" i="1" dirty="0"/>
              <a:t>World psychiatry: official journal of the World Psychiatric Association (WPA)</a:t>
            </a:r>
            <a:r>
              <a:rPr lang="en-US" dirty="0"/>
              <a:t>, 1(1), 16–20. </a:t>
            </a:r>
          </a:p>
          <a:p>
            <a:r>
              <a:rPr lang="en-US" dirty="0"/>
              <a:t>Geddes, J. R</a:t>
            </a:r>
            <a:r>
              <a:rPr lang="en-US" dirty="0" smtClean="0"/>
              <a:t>. </a:t>
            </a:r>
            <a:r>
              <a:rPr lang="en-US" dirty="0"/>
              <a:t>and </a:t>
            </a:r>
            <a:r>
              <a:rPr lang="en-US" dirty="0" err="1"/>
              <a:t>Miklowitz</a:t>
            </a:r>
            <a:r>
              <a:rPr lang="en-US" dirty="0"/>
              <a:t>, D. J. (2013</a:t>
            </a:r>
            <a:r>
              <a:rPr lang="en-US" dirty="0" smtClean="0"/>
              <a:t>) </a:t>
            </a:r>
            <a:r>
              <a:rPr lang="en-US" dirty="0"/>
              <a:t>‘Treatment of bipolar disorder’, </a:t>
            </a:r>
            <a:r>
              <a:rPr lang="en-US" i="1" dirty="0"/>
              <a:t>Lancet (London, England),</a:t>
            </a:r>
            <a:r>
              <a:rPr lang="en-US" dirty="0"/>
              <a:t> 381(9878), 1672–1682. </a:t>
            </a:r>
          </a:p>
          <a:p>
            <a:r>
              <a:rPr lang="en-US" dirty="0"/>
              <a:t>Healy, D. (2008). </a:t>
            </a:r>
            <a:r>
              <a:rPr lang="en-US" i="1" dirty="0"/>
              <a:t>Mania: A Short History of Bipolar Disorder. Johns Hopkins Biographies of Disease</a:t>
            </a:r>
            <a:r>
              <a:rPr lang="en-US" dirty="0"/>
              <a:t>. Baltimore: Johns Hopkins University Press. </a:t>
            </a:r>
          </a:p>
          <a:p>
            <a:r>
              <a:rPr lang="en-US" dirty="0"/>
              <a:t>Jamison, K.R. (1997</a:t>
            </a:r>
            <a:r>
              <a:rPr lang="en-US" dirty="0" smtClean="0"/>
              <a:t>) </a:t>
            </a:r>
            <a:r>
              <a:rPr lang="en-US" i="1" dirty="0"/>
              <a:t>Manic-Depressive Illness and Creativity</a:t>
            </a:r>
            <a:r>
              <a:rPr lang="en-US" dirty="0"/>
              <a:t>. [Online]. Available at: </a:t>
            </a:r>
            <a:r>
              <a:rPr lang="en-US" u="sng" dirty="0">
                <a:hlinkClick r:id="rId3"/>
              </a:rPr>
              <a:t>http://arowe.pbworks.com/w/file/fetch/33095175/manic-depressive-illness-and-creativity.pdf</a:t>
            </a:r>
            <a:r>
              <a:rPr lang="en-US" dirty="0"/>
              <a:t> (Accessed: 20 February 2026).</a:t>
            </a:r>
          </a:p>
          <a:p>
            <a:r>
              <a:rPr lang="en-US" dirty="0"/>
              <a:t>Laursen, T. M</a:t>
            </a:r>
            <a:r>
              <a:rPr lang="en-US" dirty="0" smtClean="0"/>
              <a:t>. </a:t>
            </a:r>
            <a:r>
              <a:rPr lang="en-US" dirty="0"/>
              <a:t>Munk-Olsen, T</a:t>
            </a:r>
            <a:r>
              <a:rPr lang="en-US" dirty="0" smtClean="0"/>
              <a:t>. </a:t>
            </a:r>
            <a:r>
              <a:rPr lang="en-US" dirty="0"/>
              <a:t>and Vestergaard, M. (2012</a:t>
            </a:r>
            <a:r>
              <a:rPr lang="en-US" dirty="0" smtClean="0"/>
              <a:t>) </a:t>
            </a:r>
            <a:r>
              <a:rPr lang="en-US" dirty="0"/>
              <a:t>‘Life expectancy and cardiovascular mortality in persons with schizophrenia’, </a:t>
            </a:r>
            <a:r>
              <a:rPr lang="en-US" i="1" dirty="0"/>
              <a:t>Current opinion in psychiatry</a:t>
            </a:r>
            <a:r>
              <a:rPr lang="en-US" dirty="0"/>
              <a:t>, 25(2), 83–88. </a:t>
            </a:r>
          </a:p>
          <a:p>
            <a:r>
              <a:rPr lang="en-US" dirty="0"/>
              <a:t>National Institute for Health and Care Excellence (2023</a:t>
            </a:r>
            <a:r>
              <a:rPr lang="en-US" dirty="0" smtClean="0"/>
              <a:t>) </a:t>
            </a:r>
            <a:r>
              <a:rPr lang="en-US" i="1" dirty="0"/>
              <a:t>Overview | Bipolar disorder: Assessment and Management | Guidance | NICE</a:t>
            </a:r>
            <a:r>
              <a:rPr lang="en-US" dirty="0"/>
              <a:t>. [Online]. Nice.org.uk. Available at: </a:t>
            </a:r>
            <a:r>
              <a:rPr lang="en-US" u="sng" dirty="0">
                <a:hlinkClick r:id="rId4"/>
              </a:rPr>
              <a:t>https://www.nice.org.uk/guidance/cg185</a:t>
            </a:r>
            <a:r>
              <a:rPr lang="en-US" dirty="0"/>
              <a:t> (Accessed: 18 February 2026).</a:t>
            </a:r>
          </a:p>
          <a:p>
            <a:r>
              <a:rPr lang="en-US" dirty="0"/>
              <a:t>Scull, A. (2016</a:t>
            </a:r>
            <a:r>
              <a:rPr lang="en-US" dirty="0" smtClean="0"/>
              <a:t>) </a:t>
            </a:r>
            <a:r>
              <a:rPr lang="en-US" i="1" dirty="0"/>
              <a:t>Madness in civilization: a cultural history of insanity, from the bible to Freud, from the madhouse to modern medicine.</a:t>
            </a:r>
            <a:r>
              <a:rPr lang="en-US" dirty="0"/>
              <a:t> NJ: Princeton University Press.</a:t>
            </a:r>
          </a:p>
          <a:p>
            <a:r>
              <a:rPr lang="en-US" dirty="0"/>
              <a:t>Shorter, E. (1997</a:t>
            </a:r>
            <a:r>
              <a:rPr lang="en-US" dirty="0" smtClean="0"/>
              <a:t>) </a:t>
            </a:r>
            <a:r>
              <a:rPr lang="en-US" i="1" dirty="0"/>
              <a:t>A history of psychiatry: from the era of the asylum to the age of Prozac</a:t>
            </a:r>
            <a:r>
              <a:rPr lang="en-US" dirty="0"/>
              <a:t>. [online] </a:t>
            </a:r>
            <a:r>
              <a:rPr lang="en-US" i="1" dirty="0"/>
              <a:t>Internet Archive</a:t>
            </a:r>
            <a:r>
              <a:rPr lang="en-US" dirty="0"/>
              <a:t>. New York: John Wiley &amp; Sons. Available at: </a:t>
            </a:r>
            <a:r>
              <a:rPr lang="en-US" u="sng" dirty="0">
                <a:hlinkClick r:id="rId5"/>
              </a:rPr>
              <a:t>https://archive.org/details/historyofpsychia0000shor</a:t>
            </a:r>
            <a:r>
              <a:rPr lang="en-US" dirty="0"/>
              <a:t> (Accessed: 19 February 2026).</a:t>
            </a:r>
          </a:p>
          <a:p>
            <a:r>
              <a:rPr lang="en-US" dirty="0"/>
              <a:t>World Health Organization (2025</a:t>
            </a:r>
            <a:r>
              <a:rPr lang="en-US" dirty="0" smtClean="0"/>
              <a:t>) </a:t>
            </a:r>
            <a:r>
              <a:rPr lang="en-US" i="1" dirty="0"/>
              <a:t>Bipolar disorder</a:t>
            </a:r>
            <a:r>
              <a:rPr lang="en-US" dirty="0"/>
              <a:t>. [Online]. World Health Organization. Available at: </a:t>
            </a:r>
            <a:r>
              <a:rPr lang="en-US" u="sng" dirty="0">
                <a:hlinkClick r:id="rId6"/>
              </a:rPr>
              <a:t>https://www.who.int/news-room/fact-sheets/detail/bipolar-disorder</a:t>
            </a:r>
            <a:r>
              <a:rPr lang="en-US" dirty="0"/>
              <a:t> (Accessed: 19 February 2026).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158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</TotalTime>
  <Words>1154</Words>
  <Application>Microsoft Office PowerPoint</Application>
  <PresentationFormat>Custom</PresentationFormat>
  <Paragraphs>247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Aptos Display</vt:lpstr>
      <vt:lpstr>Arial</vt:lpstr>
      <vt:lpstr>Times New Roman</vt:lpstr>
      <vt:lpstr>Wingdings</vt:lpstr>
      <vt:lpstr>Office Theme</vt:lpstr>
      <vt:lpstr>PowerPoint Presentation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Alia</dc:creator>
  <cp:lastModifiedBy>hatif</cp:lastModifiedBy>
  <cp:revision>4</cp:revision>
  <dcterms:created xsi:type="dcterms:W3CDTF">2026-03-03T16:57:46Z</dcterms:created>
  <dcterms:modified xsi:type="dcterms:W3CDTF">2026-03-07T16:23:50Z</dcterms:modified>
</cp:coreProperties>
</file>