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7" r:id="rId4"/>
    <p:sldId id="258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7D9A37-E962-4355-97D0-6A6CEDEF9437}" type="doc">
      <dgm:prSet loTypeId="urn:microsoft.com/office/officeart/2016/7/layout/RepeatingBendingProcessNew" loCatId="process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7CE4629-A40E-4042-A269-1A86D9F5B74B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Align marketing efforts with business objectives and target demographics.</a:t>
          </a:r>
        </a:p>
      </dgm:t>
    </dgm:pt>
    <dgm:pt modelId="{4480A9F3-9232-4C36-8A47-24B202A695F7}" type="parTrans" cxnId="{980E30DD-8AD6-4BC1-8874-4901AC662BD6}">
      <dgm:prSet/>
      <dgm:spPr/>
      <dgm:t>
        <a:bodyPr/>
        <a:lstStyle/>
        <a:p>
          <a:endParaRPr lang="en-US"/>
        </a:p>
      </dgm:t>
    </dgm:pt>
    <dgm:pt modelId="{7508EF77-7AA7-4051-978C-D6DECC0A15AD}" type="sibTrans" cxnId="{980E30DD-8AD6-4BC1-8874-4901AC662BD6}">
      <dgm:prSet/>
      <dgm:spPr/>
      <dgm:t>
        <a:bodyPr/>
        <a:lstStyle/>
        <a:p>
          <a:endParaRPr lang="en-US"/>
        </a:p>
      </dgm:t>
    </dgm:pt>
    <dgm:pt modelId="{CA3F6836-8E94-49FF-A11A-68421DF37F4B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• Implement ethical content creation respecting user privacy and positive messages.</a:t>
          </a:r>
        </a:p>
      </dgm:t>
    </dgm:pt>
    <dgm:pt modelId="{DEC1755E-220C-44A1-A082-F8AE7845DDCB}" type="parTrans" cxnId="{70541963-E430-4958-A657-EDD3A9672359}">
      <dgm:prSet/>
      <dgm:spPr/>
      <dgm:t>
        <a:bodyPr/>
        <a:lstStyle/>
        <a:p>
          <a:endParaRPr lang="en-US"/>
        </a:p>
      </dgm:t>
    </dgm:pt>
    <dgm:pt modelId="{414F2045-B9AE-4020-843E-B66B13E39164}" type="sibTrans" cxnId="{70541963-E430-4958-A657-EDD3A9672359}">
      <dgm:prSet/>
      <dgm:spPr/>
      <dgm:t>
        <a:bodyPr/>
        <a:lstStyle/>
        <a:p>
          <a:endParaRPr lang="en-US"/>
        </a:p>
      </dgm:t>
    </dgm:pt>
    <dgm:pt modelId="{7B3234DA-C2AC-4E4C-B1F9-1ED193F75BB6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• Stay informed and compliant with platform policies, data protection laws, and global regulations.</a:t>
          </a:r>
        </a:p>
      </dgm:t>
    </dgm:pt>
    <dgm:pt modelId="{DFD281A7-0F74-4A65-9B29-FF3F7ABD38EA}" type="parTrans" cxnId="{A9B42E0A-C58D-4DE6-A63B-CE94C5FF7D17}">
      <dgm:prSet/>
      <dgm:spPr/>
      <dgm:t>
        <a:bodyPr/>
        <a:lstStyle/>
        <a:p>
          <a:endParaRPr lang="en-US"/>
        </a:p>
      </dgm:t>
    </dgm:pt>
    <dgm:pt modelId="{8012AEA7-C2CC-48E7-9BF3-64792925B2B5}" type="sibTrans" cxnId="{A9B42E0A-C58D-4DE6-A63B-CE94C5FF7D17}">
      <dgm:prSet/>
      <dgm:spPr/>
      <dgm:t>
        <a:bodyPr/>
        <a:lstStyle/>
        <a:p>
          <a:endParaRPr lang="en-US"/>
        </a:p>
      </dgm:t>
    </dgm:pt>
    <dgm:pt modelId="{0E25591C-ED45-47CD-8309-B545DD09E0DD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• Balance trend participation with brand authenticity in content strategy.</a:t>
          </a:r>
        </a:p>
      </dgm:t>
    </dgm:pt>
    <dgm:pt modelId="{4CA66DDD-FA85-4422-A15D-BDE4DDBFC19D}" type="parTrans" cxnId="{86BA3CFA-C086-40B6-9405-4323F5FE2033}">
      <dgm:prSet/>
      <dgm:spPr/>
      <dgm:t>
        <a:bodyPr/>
        <a:lstStyle/>
        <a:p>
          <a:endParaRPr lang="en-US"/>
        </a:p>
      </dgm:t>
    </dgm:pt>
    <dgm:pt modelId="{1DAC3129-FD1C-4BFF-B4CC-D7AF4C31801F}" type="sibTrans" cxnId="{86BA3CFA-C086-40B6-9405-4323F5FE2033}">
      <dgm:prSet/>
      <dgm:spPr/>
      <dgm:t>
        <a:bodyPr/>
        <a:lstStyle/>
        <a:p>
          <a:endParaRPr lang="en-US"/>
        </a:p>
      </dgm:t>
    </dgm:pt>
    <dgm:pt modelId="{0C2E5AC1-FD6E-4A1C-84AF-2BAC20396306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• Allocate resources for consistent, quality content output.</a:t>
          </a:r>
        </a:p>
      </dgm:t>
    </dgm:pt>
    <dgm:pt modelId="{8105D84F-4DA8-48E9-A4A8-6207A74864BB}" type="parTrans" cxnId="{F4B805D5-04D6-45AA-A28F-9F084B9B27AC}">
      <dgm:prSet/>
      <dgm:spPr/>
      <dgm:t>
        <a:bodyPr/>
        <a:lstStyle/>
        <a:p>
          <a:endParaRPr lang="en-US"/>
        </a:p>
      </dgm:t>
    </dgm:pt>
    <dgm:pt modelId="{030FF8AC-A1B0-4A2F-BB04-185ACDEDDC0B}" type="sibTrans" cxnId="{F4B805D5-04D6-45AA-A28F-9F084B9B27AC}">
      <dgm:prSet/>
      <dgm:spPr/>
      <dgm:t>
        <a:bodyPr/>
        <a:lstStyle/>
        <a:p>
          <a:endParaRPr lang="en-US"/>
        </a:p>
      </dgm:t>
    </dgm:pt>
    <dgm:pt modelId="{51BAF214-94A5-47C6-A912-8B1ACA580618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• Monitor and adapt to performance metrics and algorithm changes.</a:t>
          </a:r>
        </a:p>
      </dgm:t>
    </dgm:pt>
    <dgm:pt modelId="{6574B5E2-BF8F-4EA1-A19A-60DB3AD0C619}" type="parTrans" cxnId="{EF0784B8-FC82-4302-A2CD-A63CF5B6A7F1}">
      <dgm:prSet/>
      <dgm:spPr/>
      <dgm:t>
        <a:bodyPr/>
        <a:lstStyle/>
        <a:p>
          <a:endParaRPr lang="en-US"/>
        </a:p>
      </dgm:t>
    </dgm:pt>
    <dgm:pt modelId="{1CB21BAC-8228-49C7-871A-803886B1F77B}" type="sibTrans" cxnId="{EF0784B8-FC82-4302-A2CD-A63CF5B6A7F1}">
      <dgm:prSet/>
      <dgm:spPr/>
      <dgm:t>
        <a:bodyPr/>
        <a:lstStyle/>
        <a:p>
          <a:endParaRPr lang="en-US"/>
        </a:p>
      </dgm:t>
    </dgm:pt>
    <dgm:pt modelId="{8F198AAD-0388-4A97-AB09-985585244651}" type="pres">
      <dgm:prSet presAssocID="{047D9A37-E962-4355-97D0-6A6CEDEF9437}" presName="Name0" presStyleCnt="0">
        <dgm:presLayoutVars>
          <dgm:dir/>
          <dgm:resizeHandles val="exact"/>
        </dgm:presLayoutVars>
      </dgm:prSet>
      <dgm:spPr/>
    </dgm:pt>
    <dgm:pt modelId="{EE463F9A-947E-4515-8BE1-A9ED34AEFF6E}" type="pres">
      <dgm:prSet presAssocID="{B7CE4629-A40E-4042-A269-1A86D9F5B74B}" presName="node" presStyleLbl="node1" presStyleIdx="0" presStyleCnt="6">
        <dgm:presLayoutVars>
          <dgm:bulletEnabled val="1"/>
        </dgm:presLayoutVars>
      </dgm:prSet>
      <dgm:spPr/>
    </dgm:pt>
    <dgm:pt modelId="{81BCA6FB-9785-432F-B9A2-AFD547284439}" type="pres">
      <dgm:prSet presAssocID="{7508EF77-7AA7-4051-978C-D6DECC0A15AD}" presName="sibTrans" presStyleLbl="sibTrans1D1" presStyleIdx="0" presStyleCnt="5"/>
      <dgm:spPr/>
    </dgm:pt>
    <dgm:pt modelId="{E477255A-5933-4085-8BAE-2B5BDF752B0B}" type="pres">
      <dgm:prSet presAssocID="{7508EF77-7AA7-4051-978C-D6DECC0A15AD}" presName="connectorText" presStyleLbl="sibTrans1D1" presStyleIdx="0" presStyleCnt="5"/>
      <dgm:spPr/>
    </dgm:pt>
    <dgm:pt modelId="{729AC0BA-A639-42E3-A856-6291F6CD5E10}" type="pres">
      <dgm:prSet presAssocID="{CA3F6836-8E94-49FF-A11A-68421DF37F4B}" presName="node" presStyleLbl="node1" presStyleIdx="1" presStyleCnt="6">
        <dgm:presLayoutVars>
          <dgm:bulletEnabled val="1"/>
        </dgm:presLayoutVars>
      </dgm:prSet>
      <dgm:spPr/>
    </dgm:pt>
    <dgm:pt modelId="{4DDFBEA8-6FE0-4539-9B6A-791CE2790124}" type="pres">
      <dgm:prSet presAssocID="{414F2045-B9AE-4020-843E-B66B13E39164}" presName="sibTrans" presStyleLbl="sibTrans1D1" presStyleIdx="1" presStyleCnt="5"/>
      <dgm:spPr/>
    </dgm:pt>
    <dgm:pt modelId="{910697CF-E23E-4AFF-9FE7-A935EF99025B}" type="pres">
      <dgm:prSet presAssocID="{414F2045-B9AE-4020-843E-B66B13E39164}" presName="connectorText" presStyleLbl="sibTrans1D1" presStyleIdx="1" presStyleCnt="5"/>
      <dgm:spPr/>
    </dgm:pt>
    <dgm:pt modelId="{1A5FA9D2-3AFF-4122-BF69-7D074325D368}" type="pres">
      <dgm:prSet presAssocID="{7B3234DA-C2AC-4E4C-B1F9-1ED193F75BB6}" presName="node" presStyleLbl="node1" presStyleIdx="2" presStyleCnt="6">
        <dgm:presLayoutVars>
          <dgm:bulletEnabled val="1"/>
        </dgm:presLayoutVars>
      </dgm:prSet>
      <dgm:spPr/>
    </dgm:pt>
    <dgm:pt modelId="{4F2717A6-9656-46A6-9101-C0D9C2DFCFBE}" type="pres">
      <dgm:prSet presAssocID="{8012AEA7-C2CC-48E7-9BF3-64792925B2B5}" presName="sibTrans" presStyleLbl="sibTrans1D1" presStyleIdx="2" presStyleCnt="5"/>
      <dgm:spPr/>
    </dgm:pt>
    <dgm:pt modelId="{26794CA4-818C-46B6-819C-62D08DA4CAD6}" type="pres">
      <dgm:prSet presAssocID="{8012AEA7-C2CC-48E7-9BF3-64792925B2B5}" presName="connectorText" presStyleLbl="sibTrans1D1" presStyleIdx="2" presStyleCnt="5"/>
      <dgm:spPr/>
    </dgm:pt>
    <dgm:pt modelId="{C5E750EE-D1BA-4278-B59C-520E5E7BBAD0}" type="pres">
      <dgm:prSet presAssocID="{0E25591C-ED45-47CD-8309-B545DD09E0DD}" presName="node" presStyleLbl="node1" presStyleIdx="3" presStyleCnt="6">
        <dgm:presLayoutVars>
          <dgm:bulletEnabled val="1"/>
        </dgm:presLayoutVars>
      </dgm:prSet>
      <dgm:spPr/>
    </dgm:pt>
    <dgm:pt modelId="{F49A6501-956D-48AF-8DCF-F22E92DB6BEF}" type="pres">
      <dgm:prSet presAssocID="{1DAC3129-FD1C-4BFF-B4CC-D7AF4C31801F}" presName="sibTrans" presStyleLbl="sibTrans1D1" presStyleIdx="3" presStyleCnt="5"/>
      <dgm:spPr/>
    </dgm:pt>
    <dgm:pt modelId="{8EE5CA2F-BD42-4D0B-9C79-E9263B4851F9}" type="pres">
      <dgm:prSet presAssocID="{1DAC3129-FD1C-4BFF-B4CC-D7AF4C31801F}" presName="connectorText" presStyleLbl="sibTrans1D1" presStyleIdx="3" presStyleCnt="5"/>
      <dgm:spPr/>
    </dgm:pt>
    <dgm:pt modelId="{B92A8F15-5D45-459A-B2F0-A0708C3F38DA}" type="pres">
      <dgm:prSet presAssocID="{0C2E5AC1-FD6E-4A1C-84AF-2BAC20396306}" presName="node" presStyleLbl="node1" presStyleIdx="4" presStyleCnt="6">
        <dgm:presLayoutVars>
          <dgm:bulletEnabled val="1"/>
        </dgm:presLayoutVars>
      </dgm:prSet>
      <dgm:spPr/>
    </dgm:pt>
    <dgm:pt modelId="{C3A40470-1150-4F72-8391-ED000DE0D7F4}" type="pres">
      <dgm:prSet presAssocID="{030FF8AC-A1B0-4A2F-BB04-185ACDEDDC0B}" presName="sibTrans" presStyleLbl="sibTrans1D1" presStyleIdx="4" presStyleCnt="5"/>
      <dgm:spPr/>
    </dgm:pt>
    <dgm:pt modelId="{565C0BF2-3146-4112-9AAF-69D669878AD4}" type="pres">
      <dgm:prSet presAssocID="{030FF8AC-A1B0-4A2F-BB04-185ACDEDDC0B}" presName="connectorText" presStyleLbl="sibTrans1D1" presStyleIdx="4" presStyleCnt="5"/>
      <dgm:spPr/>
    </dgm:pt>
    <dgm:pt modelId="{973040E3-5B99-4163-932F-388E61107067}" type="pres">
      <dgm:prSet presAssocID="{51BAF214-94A5-47C6-A912-8B1ACA580618}" presName="node" presStyleLbl="node1" presStyleIdx="5" presStyleCnt="6">
        <dgm:presLayoutVars>
          <dgm:bulletEnabled val="1"/>
        </dgm:presLayoutVars>
      </dgm:prSet>
      <dgm:spPr/>
    </dgm:pt>
  </dgm:ptLst>
  <dgm:cxnLst>
    <dgm:cxn modelId="{54AE0602-BDE5-4A0A-96F9-09350C95865C}" type="presOf" srcId="{51BAF214-94A5-47C6-A912-8B1ACA580618}" destId="{973040E3-5B99-4163-932F-388E61107067}" srcOrd="0" destOrd="0" presId="urn:microsoft.com/office/officeart/2016/7/layout/RepeatingBendingProcessNew"/>
    <dgm:cxn modelId="{A9B42E0A-C58D-4DE6-A63B-CE94C5FF7D17}" srcId="{047D9A37-E962-4355-97D0-6A6CEDEF9437}" destId="{7B3234DA-C2AC-4E4C-B1F9-1ED193F75BB6}" srcOrd="2" destOrd="0" parTransId="{DFD281A7-0F74-4A65-9B29-FF3F7ABD38EA}" sibTransId="{8012AEA7-C2CC-48E7-9BF3-64792925B2B5}"/>
    <dgm:cxn modelId="{41695B3B-25B4-424C-A022-C8618D7710C7}" type="presOf" srcId="{030FF8AC-A1B0-4A2F-BB04-185ACDEDDC0B}" destId="{565C0BF2-3146-4112-9AAF-69D669878AD4}" srcOrd="1" destOrd="0" presId="urn:microsoft.com/office/officeart/2016/7/layout/RepeatingBendingProcessNew"/>
    <dgm:cxn modelId="{70541963-E430-4958-A657-EDD3A9672359}" srcId="{047D9A37-E962-4355-97D0-6A6CEDEF9437}" destId="{CA3F6836-8E94-49FF-A11A-68421DF37F4B}" srcOrd="1" destOrd="0" parTransId="{DEC1755E-220C-44A1-A082-F8AE7845DDCB}" sibTransId="{414F2045-B9AE-4020-843E-B66B13E39164}"/>
    <dgm:cxn modelId="{35B21D63-65F4-4F70-8A9F-084B429DF7E1}" type="presOf" srcId="{1DAC3129-FD1C-4BFF-B4CC-D7AF4C31801F}" destId="{8EE5CA2F-BD42-4D0B-9C79-E9263B4851F9}" srcOrd="1" destOrd="0" presId="urn:microsoft.com/office/officeart/2016/7/layout/RepeatingBendingProcessNew"/>
    <dgm:cxn modelId="{C885314B-E08D-4067-B986-482B7181780C}" type="presOf" srcId="{0C2E5AC1-FD6E-4A1C-84AF-2BAC20396306}" destId="{B92A8F15-5D45-459A-B2F0-A0708C3F38DA}" srcOrd="0" destOrd="0" presId="urn:microsoft.com/office/officeart/2016/7/layout/RepeatingBendingProcessNew"/>
    <dgm:cxn modelId="{A98B3F5A-D0F9-4F0C-9C9C-F47282798D58}" type="presOf" srcId="{047D9A37-E962-4355-97D0-6A6CEDEF9437}" destId="{8F198AAD-0388-4A97-AB09-985585244651}" srcOrd="0" destOrd="0" presId="urn:microsoft.com/office/officeart/2016/7/layout/RepeatingBendingProcessNew"/>
    <dgm:cxn modelId="{A89F158C-0E1A-4CE7-B77F-20A9AD23B5A0}" type="presOf" srcId="{0E25591C-ED45-47CD-8309-B545DD09E0DD}" destId="{C5E750EE-D1BA-4278-B59C-520E5E7BBAD0}" srcOrd="0" destOrd="0" presId="urn:microsoft.com/office/officeart/2016/7/layout/RepeatingBendingProcessNew"/>
    <dgm:cxn modelId="{699C3A90-AD28-4F72-91A8-3B0396C2819F}" type="presOf" srcId="{414F2045-B9AE-4020-843E-B66B13E39164}" destId="{4DDFBEA8-6FE0-4539-9B6A-791CE2790124}" srcOrd="0" destOrd="0" presId="urn:microsoft.com/office/officeart/2016/7/layout/RepeatingBendingProcessNew"/>
    <dgm:cxn modelId="{3DA9AD9B-1582-4E9E-8FC0-14562CAA1046}" type="presOf" srcId="{8012AEA7-C2CC-48E7-9BF3-64792925B2B5}" destId="{4F2717A6-9656-46A6-9101-C0D9C2DFCFBE}" srcOrd="0" destOrd="0" presId="urn:microsoft.com/office/officeart/2016/7/layout/RepeatingBendingProcessNew"/>
    <dgm:cxn modelId="{15BB44A9-1B22-4A10-A6FF-1621200B44D6}" type="presOf" srcId="{B7CE4629-A40E-4042-A269-1A86D9F5B74B}" destId="{EE463F9A-947E-4515-8BE1-A9ED34AEFF6E}" srcOrd="0" destOrd="0" presId="urn:microsoft.com/office/officeart/2016/7/layout/RepeatingBendingProcessNew"/>
    <dgm:cxn modelId="{EF0784B8-FC82-4302-A2CD-A63CF5B6A7F1}" srcId="{047D9A37-E962-4355-97D0-6A6CEDEF9437}" destId="{51BAF214-94A5-47C6-A912-8B1ACA580618}" srcOrd="5" destOrd="0" parTransId="{6574B5E2-BF8F-4EA1-A19A-60DB3AD0C619}" sibTransId="{1CB21BAC-8228-49C7-871A-803886B1F77B}"/>
    <dgm:cxn modelId="{13EA4CBB-F145-427F-B55B-04814B6A21B3}" type="presOf" srcId="{8012AEA7-C2CC-48E7-9BF3-64792925B2B5}" destId="{26794CA4-818C-46B6-819C-62D08DA4CAD6}" srcOrd="1" destOrd="0" presId="urn:microsoft.com/office/officeart/2016/7/layout/RepeatingBendingProcessNew"/>
    <dgm:cxn modelId="{30717DBB-BE04-4CAD-8A7C-1A8CB1244020}" type="presOf" srcId="{CA3F6836-8E94-49FF-A11A-68421DF37F4B}" destId="{729AC0BA-A639-42E3-A856-6291F6CD5E10}" srcOrd="0" destOrd="0" presId="urn:microsoft.com/office/officeart/2016/7/layout/RepeatingBendingProcessNew"/>
    <dgm:cxn modelId="{332C38CA-427B-4507-A939-5718C6C82D53}" type="presOf" srcId="{030FF8AC-A1B0-4A2F-BB04-185ACDEDDC0B}" destId="{C3A40470-1150-4F72-8391-ED000DE0D7F4}" srcOrd="0" destOrd="0" presId="urn:microsoft.com/office/officeart/2016/7/layout/RepeatingBendingProcessNew"/>
    <dgm:cxn modelId="{F4B805D5-04D6-45AA-A28F-9F084B9B27AC}" srcId="{047D9A37-E962-4355-97D0-6A6CEDEF9437}" destId="{0C2E5AC1-FD6E-4A1C-84AF-2BAC20396306}" srcOrd="4" destOrd="0" parTransId="{8105D84F-4DA8-48E9-A4A8-6207A74864BB}" sibTransId="{030FF8AC-A1B0-4A2F-BB04-185ACDEDDC0B}"/>
    <dgm:cxn modelId="{980E30DD-8AD6-4BC1-8874-4901AC662BD6}" srcId="{047D9A37-E962-4355-97D0-6A6CEDEF9437}" destId="{B7CE4629-A40E-4042-A269-1A86D9F5B74B}" srcOrd="0" destOrd="0" parTransId="{4480A9F3-9232-4C36-8A47-24B202A695F7}" sibTransId="{7508EF77-7AA7-4051-978C-D6DECC0A15AD}"/>
    <dgm:cxn modelId="{4BAFACDD-9BB9-48EE-B1E1-17D9B6FC411F}" type="presOf" srcId="{7508EF77-7AA7-4051-978C-D6DECC0A15AD}" destId="{E477255A-5933-4085-8BAE-2B5BDF752B0B}" srcOrd="1" destOrd="0" presId="urn:microsoft.com/office/officeart/2016/7/layout/RepeatingBendingProcessNew"/>
    <dgm:cxn modelId="{1C2B9DE0-BC26-4F2C-9A88-B1AEC1B552BB}" type="presOf" srcId="{7508EF77-7AA7-4051-978C-D6DECC0A15AD}" destId="{81BCA6FB-9785-432F-B9A2-AFD547284439}" srcOrd="0" destOrd="0" presId="urn:microsoft.com/office/officeart/2016/7/layout/RepeatingBendingProcessNew"/>
    <dgm:cxn modelId="{D7BCDCEB-742F-450A-B009-36F8A9CAC07E}" type="presOf" srcId="{1DAC3129-FD1C-4BFF-B4CC-D7AF4C31801F}" destId="{F49A6501-956D-48AF-8DCF-F22E92DB6BEF}" srcOrd="0" destOrd="0" presId="urn:microsoft.com/office/officeart/2016/7/layout/RepeatingBendingProcessNew"/>
    <dgm:cxn modelId="{59462EEC-BF45-4CE1-BD56-D568AED3FE94}" type="presOf" srcId="{7B3234DA-C2AC-4E4C-B1F9-1ED193F75BB6}" destId="{1A5FA9D2-3AFF-4122-BF69-7D074325D368}" srcOrd="0" destOrd="0" presId="urn:microsoft.com/office/officeart/2016/7/layout/RepeatingBendingProcessNew"/>
    <dgm:cxn modelId="{152755EF-78C4-49EC-9329-AE145CB13F3F}" type="presOf" srcId="{414F2045-B9AE-4020-843E-B66B13E39164}" destId="{910697CF-E23E-4AFF-9FE7-A935EF99025B}" srcOrd="1" destOrd="0" presId="urn:microsoft.com/office/officeart/2016/7/layout/RepeatingBendingProcessNew"/>
    <dgm:cxn modelId="{86BA3CFA-C086-40B6-9405-4323F5FE2033}" srcId="{047D9A37-E962-4355-97D0-6A6CEDEF9437}" destId="{0E25591C-ED45-47CD-8309-B545DD09E0DD}" srcOrd="3" destOrd="0" parTransId="{4CA66DDD-FA85-4422-A15D-BDE4DDBFC19D}" sibTransId="{1DAC3129-FD1C-4BFF-B4CC-D7AF4C31801F}"/>
    <dgm:cxn modelId="{50E0D6A6-ED77-493B-AA33-189ACB185E53}" type="presParOf" srcId="{8F198AAD-0388-4A97-AB09-985585244651}" destId="{EE463F9A-947E-4515-8BE1-A9ED34AEFF6E}" srcOrd="0" destOrd="0" presId="urn:microsoft.com/office/officeart/2016/7/layout/RepeatingBendingProcessNew"/>
    <dgm:cxn modelId="{B55B84C3-4F58-4061-85DE-0EC4149A13B7}" type="presParOf" srcId="{8F198AAD-0388-4A97-AB09-985585244651}" destId="{81BCA6FB-9785-432F-B9A2-AFD547284439}" srcOrd="1" destOrd="0" presId="urn:microsoft.com/office/officeart/2016/7/layout/RepeatingBendingProcessNew"/>
    <dgm:cxn modelId="{44386F21-44D3-4D8A-B642-6BD6BC56064D}" type="presParOf" srcId="{81BCA6FB-9785-432F-B9A2-AFD547284439}" destId="{E477255A-5933-4085-8BAE-2B5BDF752B0B}" srcOrd="0" destOrd="0" presId="urn:microsoft.com/office/officeart/2016/7/layout/RepeatingBendingProcessNew"/>
    <dgm:cxn modelId="{DA87F26F-63E9-49E8-878A-3FBB2F54EDBE}" type="presParOf" srcId="{8F198AAD-0388-4A97-AB09-985585244651}" destId="{729AC0BA-A639-42E3-A856-6291F6CD5E10}" srcOrd="2" destOrd="0" presId="urn:microsoft.com/office/officeart/2016/7/layout/RepeatingBendingProcessNew"/>
    <dgm:cxn modelId="{86C22903-36C3-4289-8414-55A8F0C819A1}" type="presParOf" srcId="{8F198AAD-0388-4A97-AB09-985585244651}" destId="{4DDFBEA8-6FE0-4539-9B6A-791CE2790124}" srcOrd="3" destOrd="0" presId="urn:microsoft.com/office/officeart/2016/7/layout/RepeatingBendingProcessNew"/>
    <dgm:cxn modelId="{B94F5F9E-E05D-4DAA-A465-8DA0A8608E60}" type="presParOf" srcId="{4DDFBEA8-6FE0-4539-9B6A-791CE2790124}" destId="{910697CF-E23E-4AFF-9FE7-A935EF99025B}" srcOrd="0" destOrd="0" presId="urn:microsoft.com/office/officeart/2016/7/layout/RepeatingBendingProcessNew"/>
    <dgm:cxn modelId="{DCE2C4BB-0448-4AE6-B19D-17A5B316197C}" type="presParOf" srcId="{8F198AAD-0388-4A97-AB09-985585244651}" destId="{1A5FA9D2-3AFF-4122-BF69-7D074325D368}" srcOrd="4" destOrd="0" presId="urn:microsoft.com/office/officeart/2016/7/layout/RepeatingBendingProcessNew"/>
    <dgm:cxn modelId="{FCB3665A-FE6E-4B67-A651-972CC76A9B0C}" type="presParOf" srcId="{8F198AAD-0388-4A97-AB09-985585244651}" destId="{4F2717A6-9656-46A6-9101-C0D9C2DFCFBE}" srcOrd="5" destOrd="0" presId="urn:microsoft.com/office/officeart/2016/7/layout/RepeatingBendingProcessNew"/>
    <dgm:cxn modelId="{B34EB6B5-34F6-4275-9A74-5CAD6AF5622C}" type="presParOf" srcId="{4F2717A6-9656-46A6-9101-C0D9C2DFCFBE}" destId="{26794CA4-818C-46B6-819C-62D08DA4CAD6}" srcOrd="0" destOrd="0" presId="urn:microsoft.com/office/officeart/2016/7/layout/RepeatingBendingProcessNew"/>
    <dgm:cxn modelId="{B9E6E885-DE51-4ECD-9C9A-E541828E36A5}" type="presParOf" srcId="{8F198AAD-0388-4A97-AB09-985585244651}" destId="{C5E750EE-D1BA-4278-B59C-520E5E7BBAD0}" srcOrd="6" destOrd="0" presId="urn:microsoft.com/office/officeart/2016/7/layout/RepeatingBendingProcessNew"/>
    <dgm:cxn modelId="{88E0AD8D-2B64-4AF3-938A-5397D9C0EC76}" type="presParOf" srcId="{8F198AAD-0388-4A97-AB09-985585244651}" destId="{F49A6501-956D-48AF-8DCF-F22E92DB6BEF}" srcOrd="7" destOrd="0" presId="urn:microsoft.com/office/officeart/2016/7/layout/RepeatingBendingProcessNew"/>
    <dgm:cxn modelId="{651BCE06-E739-4324-B407-023D5F4409B1}" type="presParOf" srcId="{F49A6501-956D-48AF-8DCF-F22E92DB6BEF}" destId="{8EE5CA2F-BD42-4D0B-9C79-E9263B4851F9}" srcOrd="0" destOrd="0" presId="urn:microsoft.com/office/officeart/2016/7/layout/RepeatingBendingProcessNew"/>
    <dgm:cxn modelId="{77BE8A08-4F37-4C36-8DF9-7D1A6768AB05}" type="presParOf" srcId="{8F198AAD-0388-4A97-AB09-985585244651}" destId="{B92A8F15-5D45-459A-B2F0-A0708C3F38DA}" srcOrd="8" destOrd="0" presId="urn:microsoft.com/office/officeart/2016/7/layout/RepeatingBendingProcessNew"/>
    <dgm:cxn modelId="{6A3DC6A4-AD0B-403B-BA6B-C1EEDC2E37B2}" type="presParOf" srcId="{8F198AAD-0388-4A97-AB09-985585244651}" destId="{C3A40470-1150-4F72-8391-ED000DE0D7F4}" srcOrd="9" destOrd="0" presId="urn:microsoft.com/office/officeart/2016/7/layout/RepeatingBendingProcessNew"/>
    <dgm:cxn modelId="{36384C2D-AF90-45D0-8AB1-3B50487CD425}" type="presParOf" srcId="{C3A40470-1150-4F72-8391-ED000DE0D7F4}" destId="{565C0BF2-3146-4112-9AAF-69D669878AD4}" srcOrd="0" destOrd="0" presId="urn:microsoft.com/office/officeart/2016/7/layout/RepeatingBendingProcessNew"/>
    <dgm:cxn modelId="{7ACD6831-7C73-4E82-B0F9-F67D649A4E1D}" type="presParOf" srcId="{8F198AAD-0388-4A97-AB09-985585244651}" destId="{973040E3-5B99-4163-932F-388E61107067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BCA6FB-9785-432F-B9A2-AFD547284439}">
      <dsp:nvSpPr>
        <dsp:cNvPr id="0" name=""/>
        <dsp:cNvSpPr/>
      </dsp:nvSpPr>
      <dsp:spPr>
        <a:xfrm>
          <a:off x="3040792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912848"/>
        <a:ext cx="34897" cy="6979"/>
      </dsp:txXfrm>
    </dsp:sp>
    <dsp:sp modelId="{EE463F9A-947E-4515-8BE1-A9ED34AEFF6E}">
      <dsp:nvSpPr>
        <dsp:cNvPr id="0" name=""/>
        <dsp:cNvSpPr/>
      </dsp:nvSpPr>
      <dsp:spPr>
        <a:xfrm>
          <a:off x="8061" y="5979"/>
          <a:ext cx="3034531" cy="182071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Align marketing efforts with business objectives and target demographics.</a:t>
          </a:r>
        </a:p>
      </dsp:txBody>
      <dsp:txXfrm>
        <a:off x="8061" y="5979"/>
        <a:ext cx="3034531" cy="1820718"/>
      </dsp:txXfrm>
    </dsp:sp>
    <dsp:sp modelId="{4DDFBEA8-6FE0-4539-9B6A-791CE2790124}">
      <dsp:nvSpPr>
        <dsp:cNvPr id="0" name=""/>
        <dsp:cNvSpPr/>
      </dsp:nvSpPr>
      <dsp:spPr>
        <a:xfrm>
          <a:off x="6773265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hueOff val="1610903"/>
              <a:satOff val="-4623"/>
              <a:lumOff val="-7402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912848"/>
        <a:ext cx="34897" cy="6979"/>
      </dsp:txXfrm>
    </dsp:sp>
    <dsp:sp modelId="{729AC0BA-A639-42E3-A856-6291F6CD5E10}">
      <dsp:nvSpPr>
        <dsp:cNvPr id="0" name=""/>
        <dsp:cNvSpPr/>
      </dsp:nvSpPr>
      <dsp:spPr>
        <a:xfrm>
          <a:off x="3740534" y="5979"/>
          <a:ext cx="3034531" cy="1820718"/>
        </a:xfrm>
        <a:prstGeom prst="rect">
          <a:avLst/>
        </a:prstGeom>
        <a:gradFill rotWithShape="0">
          <a:gsLst>
            <a:gs pos="0">
              <a:schemeClr val="accent2">
                <a:hueOff val="1288723"/>
                <a:satOff val="-3699"/>
                <a:lumOff val="-5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288723"/>
                <a:satOff val="-3699"/>
                <a:lumOff val="-5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288723"/>
                <a:satOff val="-3699"/>
                <a:lumOff val="-5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• Implement ethical content creation respecting user privacy and positive messages.</a:t>
          </a:r>
        </a:p>
      </dsp:txBody>
      <dsp:txXfrm>
        <a:off x="3740534" y="5979"/>
        <a:ext cx="3034531" cy="1820718"/>
      </dsp:txXfrm>
    </dsp:sp>
    <dsp:sp modelId="{4F2717A6-9656-46A6-9101-C0D9C2DFCFBE}">
      <dsp:nvSpPr>
        <dsp:cNvPr id="0" name=""/>
        <dsp:cNvSpPr/>
      </dsp:nvSpPr>
      <dsp:spPr>
        <a:xfrm>
          <a:off x="1525326" y="1824897"/>
          <a:ext cx="7464946" cy="667342"/>
        </a:xfrm>
        <a:custGeom>
          <a:avLst/>
          <a:gdLst/>
          <a:ahLst/>
          <a:cxnLst/>
          <a:rect l="0" t="0" r="0" b="0"/>
          <a:pathLst>
            <a:path>
              <a:moveTo>
                <a:pt x="7464946" y="0"/>
              </a:moveTo>
              <a:lnTo>
                <a:pt x="7464946" y="350771"/>
              </a:lnTo>
              <a:lnTo>
                <a:pt x="0" y="350771"/>
              </a:lnTo>
              <a:lnTo>
                <a:pt x="0" y="667342"/>
              </a:lnTo>
            </a:path>
          </a:pathLst>
        </a:custGeom>
        <a:noFill/>
        <a:ln w="1270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70362" y="2155079"/>
        <a:ext cx="374875" cy="6979"/>
      </dsp:txXfrm>
    </dsp:sp>
    <dsp:sp modelId="{1A5FA9D2-3AFF-4122-BF69-7D074325D368}">
      <dsp:nvSpPr>
        <dsp:cNvPr id="0" name=""/>
        <dsp:cNvSpPr/>
      </dsp:nvSpPr>
      <dsp:spPr>
        <a:xfrm>
          <a:off x="7473007" y="5979"/>
          <a:ext cx="3034531" cy="1820718"/>
        </a:xfrm>
        <a:prstGeom prst="rect">
          <a:avLst/>
        </a:prstGeom>
        <a:gradFill rotWithShape="0">
          <a:gsLst>
            <a:gs pos="0">
              <a:schemeClr val="accent2">
                <a:hueOff val="2577445"/>
                <a:satOff val="-7397"/>
                <a:lumOff val="-1184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577445"/>
                <a:satOff val="-7397"/>
                <a:lumOff val="-1184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577445"/>
                <a:satOff val="-7397"/>
                <a:lumOff val="-1184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• Stay informed and compliant with platform policies, data protection laws, and global regulations.</a:t>
          </a:r>
        </a:p>
      </dsp:txBody>
      <dsp:txXfrm>
        <a:off x="7473007" y="5979"/>
        <a:ext cx="3034531" cy="1820718"/>
      </dsp:txXfrm>
    </dsp:sp>
    <dsp:sp modelId="{F49A6501-956D-48AF-8DCF-F22E92DB6BEF}">
      <dsp:nvSpPr>
        <dsp:cNvPr id="0" name=""/>
        <dsp:cNvSpPr/>
      </dsp:nvSpPr>
      <dsp:spPr>
        <a:xfrm>
          <a:off x="3040792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hueOff val="4832710"/>
              <a:satOff val="-13870"/>
              <a:lumOff val="-2220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3431509"/>
        <a:ext cx="34897" cy="6979"/>
      </dsp:txXfrm>
    </dsp:sp>
    <dsp:sp modelId="{C5E750EE-D1BA-4278-B59C-520E5E7BBAD0}">
      <dsp:nvSpPr>
        <dsp:cNvPr id="0" name=""/>
        <dsp:cNvSpPr/>
      </dsp:nvSpPr>
      <dsp:spPr>
        <a:xfrm>
          <a:off x="8061" y="2524640"/>
          <a:ext cx="3034531" cy="1820718"/>
        </a:xfrm>
        <a:prstGeom prst="rect">
          <a:avLst/>
        </a:prstGeom>
        <a:gradFill rotWithShape="0">
          <a:gsLst>
            <a:gs pos="0">
              <a:schemeClr val="accent2">
                <a:hueOff val="3866169"/>
                <a:satOff val="-11096"/>
                <a:lumOff val="-17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866169"/>
                <a:satOff val="-11096"/>
                <a:lumOff val="-17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866169"/>
                <a:satOff val="-11096"/>
                <a:lumOff val="-17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• Balance trend participation with brand authenticity in content strategy.</a:t>
          </a:r>
        </a:p>
      </dsp:txBody>
      <dsp:txXfrm>
        <a:off x="8061" y="2524640"/>
        <a:ext cx="3034531" cy="1820718"/>
      </dsp:txXfrm>
    </dsp:sp>
    <dsp:sp modelId="{C3A40470-1150-4F72-8391-ED000DE0D7F4}">
      <dsp:nvSpPr>
        <dsp:cNvPr id="0" name=""/>
        <dsp:cNvSpPr/>
      </dsp:nvSpPr>
      <dsp:spPr>
        <a:xfrm>
          <a:off x="6773265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3431509"/>
        <a:ext cx="34897" cy="6979"/>
      </dsp:txXfrm>
    </dsp:sp>
    <dsp:sp modelId="{B92A8F15-5D45-459A-B2F0-A0708C3F38DA}">
      <dsp:nvSpPr>
        <dsp:cNvPr id="0" name=""/>
        <dsp:cNvSpPr/>
      </dsp:nvSpPr>
      <dsp:spPr>
        <a:xfrm>
          <a:off x="3740534" y="2524640"/>
          <a:ext cx="3034531" cy="1820718"/>
        </a:xfrm>
        <a:prstGeom prst="rect">
          <a:avLst/>
        </a:prstGeom>
        <a:gradFill rotWithShape="0">
          <a:gsLst>
            <a:gs pos="0">
              <a:schemeClr val="accent2">
                <a:hueOff val="5154891"/>
                <a:satOff val="-14794"/>
                <a:lumOff val="-2368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154891"/>
                <a:satOff val="-14794"/>
                <a:lumOff val="-2368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154891"/>
                <a:satOff val="-14794"/>
                <a:lumOff val="-2368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• Allocate resources for consistent, quality content output.</a:t>
          </a:r>
        </a:p>
      </dsp:txBody>
      <dsp:txXfrm>
        <a:off x="3740534" y="2524640"/>
        <a:ext cx="3034531" cy="1820718"/>
      </dsp:txXfrm>
    </dsp:sp>
    <dsp:sp modelId="{973040E3-5B99-4163-932F-388E61107067}">
      <dsp:nvSpPr>
        <dsp:cNvPr id="0" name=""/>
        <dsp:cNvSpPr/>
      </dsp:nvSpPr>
      <dsp:spPr>
        <a:xfrm>
          <a:off x="7473007" y="2524640"/>
          <a:ext cx="3034531" cy="1820718"/>
        </a:xfrm>
        <a:prstGeom prst="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• Monitor and adapt to performance metrics and algorithm changes.</a:t>
          </a:r>
        </a:p>
      </dsp:txBody>
      <dsp:txXfrm>
        <a:off x="7473007" y="2524640"/>
        <a:ext cx="3034531" cy="18207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DFF8AE-6E56-822F-9A19-3A107E2533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FA305C-F91C-3386-4AF9-0A3BEAF5EE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C26F7C-8531-74FB-271D-8CF861A90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69F2F-E65D-470A-B623-4BA0E1BA4BBD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23AB59-0047-0E48-71FB-9B30285AF0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258E0D-1CE5-C3CE-3C84-5901B76392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D2F01-D4AA-4C72-A725-AE56E5C1B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5868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0EF13-A804-2B26-6C12-6EEC9B0315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9D2B90-1130-C4B6-4B17-F935A22E67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2D3C92-1ADF-0D52-58FA-7E1BED2F3A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69F2F-E65D-470A-B623-4BA0E1BA4BBD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D353A-1021-C4D6-87FF-04DC1DFC33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9C55C1-9204-AA3B-12EF-E44E55EE0A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D2F01-D4AA-4C72-A725-AE56E5C1B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19569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C4E8B-BD8E-8A69-3CF3-95A1B9F18F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BEFEA2-A943-386D-2D47-24C691DDC0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E37337-0B23-4352-4E9F-01DA6B3919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69F2F-E65D-470A-B623-4BA0E1BA4BBD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8F1FA7-F30A-B1C5-B5BB-EF4E103720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FE82F-C92A-19D0-918E-D2E9B04348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D2F01-D4AA-4C72-A725-AE56E5C1B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5549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B3402-F4FC-2479-77AB-DEFA51613E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5066E4-879A-1E82-0B80-26BC7CFE41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DB741F-AA54-98DE-8FFA-7F9F0C0351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2B649E-51EB-9B6C-292D-56FDEC8BA7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69F2F-E65D-470A-B623-4BA0E1BA4BBD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6DB8AB-3615-C81F-FD3B-243B4FFD62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BB3C8F-D285-0969-0D79-50BF5FBD1E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D2F01-D4AA-4C72-A725-AE56E5C1B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0864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71C357-788C-A8BE-5B8B-CB087EA2B3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07123A-D8A8-FABC-3B5B-13EDA36A93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C67CA8-9BBF-0128-1756-1D3DE4D93D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A06178D-2F64-C5A0-D089-7149BBCF321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1A8D1AA-4058-02F9-23FD-BD2B88ED191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429CD4-B35E-0A9F-1E6C-F7FA4537B6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69F2F-E65D-470A-B623-4BA0E1BA4BBD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CC1030B-1061-0969-3913-FF0325E13D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6ED3F6-0865-25F5-18BE-84C2386DB3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D2F01-D4AA-4C72-A725-AE56E5C1B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0218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C971C0-BB0B-D2A7-1BCD-10A8650D78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F205E3B-9316-4E43-AB98-2A9D66C7F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69F2F-E65D-470A-B623-4BA0E1BA4BBD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082276-DCEA-63AA-043B-9F8D6A973F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6337A6-E4C7-B9C7-FFC8-FC1D0B831F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D2F01-D4AA-4C72-A725-AE56E5C1B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9604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4CF8DB1-FD8C-5C47-C038-787765C413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69F2F-E65D-470A-B623-4BA0E1BA4BBD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D7B999E-7AFA-059E-A455-87AB8465B7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4AED02-5811-520F-215F-BCDECA578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D2F01-D4AA-4C72-A725-AE56E5C1B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58454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484BE4-2406-CD11-17E5-522C3D47C7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8A6566-0A3D-2D47-62F1-42E49A97FA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E7D458-8B82-99E6-8A6B-ED4FDD4FD1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1F3540-87D0-155A-546E-2435CE12B1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69F2F-E65D-470A-B623-4BA0E1BA4BBD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D8A301-4A02-CCB8-6E3A-171D31ED36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26B0A9-49E3-E20E-ED16-00D7ACD14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D2F01-D4AA-4C72-A725-AE56E5C1B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4941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1D2575-AF1D-E7B4-870C-B1DB18B85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D9E61A-4D40-6502-8AE8-88761772411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68286F-BEC9-0250-E497-6B67E681D8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18D001-A4FB-FF39-62CE-2782D97917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69F2F-E65D-470A-B623-4BA0E1BA4BBD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B493D6-401F-5496-D3FD-3C99B9E3A8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4CFE75-0DA0-1125-3511-B1413AEB15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D2F01-D4AA-4C72-A725-AE56E5C1B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8455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25501E-748D-B2F6-34C5-8A369EAC3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4C8DB4-ABDB-F3EC-1DA3-195376BFAD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6BD283-3645-F130-DF2C-CD69152608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69F2F-E65D-470A-B623-4BA0E1BA4BBD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AF3C95-E63E-09F4-A6E8-D2C6FC023E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DDDDDF-86CA-513B-76BF-2798CDFAD0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D2F01-D4AA-4C72-A725-AE56E5C1B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9127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6687AC2-9F11-1776-8C1E-D024114D05D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81A8D5-10FC-87DC-EC5D-E4BA3276A9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3BF367-B117-2118-4F2B-2084C7A33B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69F2F-E65D-470A-B623-4BA0E1BA4BBD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89E2C9-C2EB-C3FE-7AD2-CA52A95A23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384F9C-FEAF-348A-06F2-5D77FDAE4A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D2F01-D4AA-4C72-A725-AE56E5C1B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0762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22C5556-3879-D28D-DB10-CDDC14D35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331412-A20A-34FB-ADB8-1CEADD64D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56E33A-2943-E7B7-E77E-DCB518DFE4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869F2F-E65D-470A-B623-4BA0E1BA4BBD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1D2560-E3B5-20F4-90A1-D75467E0CE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C04988-58FA-B160-9637-53D34BDECC5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3CD2F01-D4AA-4C72-A725-AE56E5C1B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75880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5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5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5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5.png"/><Relationship Id="rId4" Type="http://schemas.openxmlformats.org/officeDocument/2006/relationships/image" Target="../media/image12.jpeg"/><Relationship Id="rId9" Type="http://schemas.microsoft.com/office/2007/relationships/diagramDrawing" Target="../diagrams/drawing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plilearn.com/history-and-evolution-of-digital-marketing-article" TargetMode="External"/><Relationship Id="rId2" Type="http://schemas.openxmlformats.org/officeDocument/2006/relationships/hyperlink" Target="https://blog.hubspot.com/marketing/content-trends-preference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inglegrain.com/digital-marketing/best-online-marketing-compani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B971907-6056-4534-B305-56DF5D7C5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F672E71-4896-412C-9C70-888CBA0C2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89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A1CCDA-8DA3-9230-14CA-0AD864BEB2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4873" y="3747247"/>
            <a:ext cx="6347918" cy="2386669"/>
          </a:xfrm>
        </p:spPr>
        <p:txBody>
          <a:bodyPr anchor="ctr">
            <a:normAutofit/>
          </a:bodyPr>
          <a:lstStyle/>
          <a:p>
            <a:pPr algn="l"/>
            <a:r>
              <a:rPr lang="en-US" sz="3600" dirty="0">
                <a:solidFill>
                  <a:schemeClr val="tx1">
                    <a:lumMod val="95000"/>
                    <a:lumOff val="5000"/>
                  </a:schemeClr>
                </a:solidFill>
                <a:latin typeface="Arial Black" panose="020B0A04020102020204" pitchFamily="34" charset="0"/>
              </a:rPr>
              <a:t>TikTok for Business: Opportunities, Challenges, and Ethical Considerations</a:t>
            </a:r>
            <a:endParaRPr lang="en-GB" sz="3600" dirty="0">
              <a:solidFill>
                <a:schemeClr val="tx1">
                  <a:lumMod val="95000"/>
                  <a:lumOff val="5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83CDF3-C76A-E7E3-1E45-516A26EE07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77890" y="228945"/>
            <a:ext cx="3277526" cy="951137"/>
          </a:xfrm>
        </p:spPr>
        <p:txBody>
          <a:bodyPr anchor="ctr">
            <a:normAutofit fontScale="70000" lnSpcReduction="20000"/>
          </a:bodyPr>
          <a:lstStyle/>
          <a:p>
            <a:pPr algn="l"/>
            <a:r>
              <a:rPr lang="en-US" sz="1100" dirty="0">
                <a:solidFill>
                  <a:schemeClr val="tx1">
                    <a:lumMod val="95000"/>
                    <a:lumOff val="5000"/>
                  </a:schemeClr>
                </a:solidFill>
                <a:latin typeface="Arial Black" panose="020B0A04020102020204" pitchFamily="34" charset="0"/>
              </a:rPr>
              <a:t>Student name: Vanessa Eftimie     </a:t>
            </a:r>
          </a:p>
          <a:p>
            <a:pPr algn="l"/>
            <a:r>
              <a:rPr lang="en-US" sz="1100" dirty="0">
                <a:solidFill>
                  <a:schemeClr val="tx1">
                    <a:lumMod val="95000"/>
                    <a:lumOff val="5000"/>
                  </a:schemeClr>
                </a:solidFill>
                <a:latin typeface="Arial Black" panose="020B0A04020102020204" pitchFamily="34" charset="0"/>
              </a:rPr>
              <a:t>Student ID number: 2324591</a:t>
            </a:r>
          </a:p>
          <a:p>
            <a:pPr algn="l"/>
            <a:r>
              <a:rPr lang="en-US" sz="1100" dirty="0">
                <a:solidFill>
                  <a:schemeClr val="tx1">
                    <a:lumMod val="95000"/>
                    <a:lumOff val="5000"/>
                  </a:schemeClr>
                </a:solidFill>
                <a:latin typeface="Arial Black" panose="020B0A04020102020204" pitchFamily="34" charset="0"/>
              </a:rPr>
              <a:t>Programme: CertHE Sustainable Enterprise (Rural)</a:t>
            </a:r>
          </a:p>
          <a:p>
            <a:pPr algn="l"/>
            <a:r>
              <a:rPr lang="en-US" sz="1100" dirty="0">
                <a:solidFill>
                  <a:schemeClr val="tx1">
                    <a:lumMod val="95000"/>
                    <a:lumOff val="5000"/>
                  </a:schemeClr>
                </a:solidFill>
                <a:latin typeface="Arial Black" panose="020B0A04020102020204" pitchFamily="34" charset="0"/>
              </a:rPr>
              <a:t>Module: Digital Marketing</a:t>
            </a:r>
          </a:p>
          <a:p>
            <a:pPr algn="l"/>
            <a:endParaRPr lang="en-GB" sz="2000" dirty="0">
              <a:solidFill>
                <a:srgbClr val="FFFFFF"/>
              </a:solidFill>
            </a:endParaRPr>
          </a:p>
        </p:txBody>
      </p:sp>
      <p:sp>
        <p:nvSpPr>
          <p:cNvPr id="14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1367" y="1059736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07FAAC7-E4B6-5DB0-EFA4-DA36D9874B5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2954481" y="602595"/>
            <a:ext cx="3837970" cy="254205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CFFEB67-C56C-F602-3840-AA5C4CF2F916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728004" y="3676403"/>
            <a:ext cx="4078782" cy="254205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16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15814" y="2482932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8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52738" y="3556837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90208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14BD97-AFB5-6E81-1124-2136F140F6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84" y="501651"/>
            <a:ext cx="4434720" cy="1716255"/>
          </a:xfrm>
        </p:spPr>
        <p:txBody>
          <a:bodyPr anchor="b">
            <a:normAutofit/>
          </a:bodyPr>
          <a:lstStyle/>
          <a:p>
            <a:r>
              <a:rPr lang="en-US" sz="3600" dirty="0">
                <a:latin typeface="Arial Black" panose="020B0A04020102020204" pitchFamily="34" charset="0"/>
              </a:rPr>
              <a:t>Introduction </a:t>
            </a:r>
            <a:endParaRPr lang="en-GB" sz="3600" dirty="0">
              <a:latin typeface="Arial Black" panose="020B0A040201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5ABDEAA-B248-4182-B67C-A925338E77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008" y="252743"/>
            <a:ext cx="4739619" cy="304261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E085BC4-ECAA-2508-81FD-19BA6CE276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49731" y="539762"/>
            <a:ext cx="1086172" cy="246857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5449" y="3548095"/>
            <a:ext cx="4739619" cy="304261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C384CD-E855-73B0-6E32-5471E4A661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Overview of TikTok: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 rapidly growing social media platform focused on short-form video content.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Over 1 billion active users worldwide, making it a significant player in digital marketing.</a:t>
            </a:r>
          </a:p>
          <a:p>
            <a:pPr marL="0" indent="0">
              <a:buNone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Relevance to Businesses: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Offers unique opportunities for brands to engage with a younger, highly engaged audience.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Innovative features that differentiate it from other social media platforms.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14DC81-D0E0-0604-F8F2-A45BF02F767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00585" y="3835114"/>
            <a:ext cx="2789347" cy="2468573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1">
            <a:hlinkClick r:id="" action="ppaction://media"/>
            <a:extLst>
              <a:ext uri="{FF2B5EF4-FFF2-40B4-BE49-F238E27FC236}">
                <a16:creationId xmlns:a16="http://schemas.microsoft.com/office/drawing/2014/main" id="{87CBD8D3-7919-50E9-A6CE-192D31DD4E7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986338" y="596265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3205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43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1BF918-EB13-4F8E-C92A-CB422B5498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84" y="501651"/>
            <a:ext cx="4434720" cy="1716255"/>
          </a:xfrm>
        </p:spPr>
        <p:txBody>
          <a:bodyPr anchor="b">
            <a:normAutofit/>
          </a:bodyPr>
          <a:lstStyle/>
          <a:p>
            <a:r>
              <a:rPr lang="en-US" sz="3600" dirty="0">
                <a:latin typeface="Arial Black" panose="020B0A04020102020204" pitchFamily="34" charset="0"/>
              </a:rPr>
              <a:t>Benefits of TikTok for Business</a:t>
            </a:r>
            <a:endParaRPr lang="en-GB" sz="3600" dirty="0">
              <a:latin typeface="Arial Black" panose="020B0A040201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5ABDEAA-B248-4182-B67C-A925338E77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008" y="252743"/>
            <a:ext cx="4739619" cy="304261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F9B2121-98A8-564F-B43A-0340656B75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10874" y="539762"/>
            <a:ext cx="1363886" cy="2468573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5449" y="3548095"/>
            <a:ext cx="4739619" cy="304261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B6F767F-61AC-D856-4C63-1F6FEDB8869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392583" y="2645922"/>
            <a:ext cx="4434721" cy="371042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 fontScale="92500" lnSpcReduction="20000"/>
          </a:bodyPr>
          <a:lstStyle/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app has a global audience, and users spend significant time on it everyday, resulting in high engagement.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platform's algorithm favours interesting content, providing an opportunity to go viral.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endParaRPr kumimoji="0" lang="en-US" altLang="en-US" sz="1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Creative Marketing Opportunities: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Encourages original and innovative content, allowing brands to express their personality.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Use of trends, challenges, and hashtags to boost visibility.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Collaborating with prominent TikTok creators can help reach their established followers.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Influencers can lend credibility and relatability to brand messages.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Advertising Tools and Features: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TikTok Ads Manager provides customized advertising solutions such as in-feed ads and branded hashtags.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TikTok Shop and E-commerce Integration: Streamlines in-app shopping experiences from discovery to purchase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5600A80-526E-E39E-44F4-3E10C07CF4A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4351" y="3945424"/>
            <a:ext cx="4281815" cy="2247952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2">
            <a:hlinkClick r:id="" action="ppaction://media"/>
            <a:extLst>
              <a:ext uri="{FF2B5EF4-FFF2-40B4-BE49-F238E27FC236}">
                <a16:creationId xmlns:a16="http://schemas.microsoft.com/office/drawing/2014/main" id="{2249340A-3E23-6885-F5B5-C8B2D0C7DC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200650" y="622141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0779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77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BEBA14-F01D-6458-516F-D80CC927BC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82" y="501651"/>
            <a:ext cx="5611213" cy="1716255"/>
          </a:xfrm>
        </p:spPr>
        <p:txBody>
          <a:bodyPr anchor="b">
            <a:noAutofit/>
          </a:bodyPr>
          <a:lstStyle/>
          <a:p>
            <a:pPr algn="ctr"/>
            <a:r>
              <a:rPr lang="en-US" sz="3600" dirty="0">
                <a:latin typeface="Arial Black" panose="020B0A04020102020204" pitchFamily="34" charset="0"/>
              </a:rPr>
              <a:t>Potential Drawbacks of TikTok for Business</a:t>
            </a:r>
            <a:endParaRPr lang="en-GB" sz="3600" dirty="0">
              <a:latin typeface="Arial Black" panose="020B0A040201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D7DA896-041C-89E6-5923-EE869875425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740" r="388" b="-4"/>
          <a:stretch/>
        </p:blipFill>
        <p:spPr>
          <a:xfrm>
            <a:off x="279143" y="299508"/>
            <a:ext cx="5221625" cy="301039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0446518-0D71-5220-4F93-FDBBA4C481A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21375" r="2" b="37116"/>
          <a:stretch/>
        </p:blipFill>
        <p:spPr>
          <a:xfrm>
            <a:off x="279143" y="3548095"/>
            <a:ext cx="5221625" cy="301039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538F09-A9F2-C69B-D7A4-D252C39B8B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anchor="t"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Demographic Limitations: Predominantly younger user base, may not align with all target audiences.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 Longevity and Production Demands: Short lifespan of viral content requires frequent updates and consistent creation.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Resource-Intensive: Consistent reach and engagement challenges due to unpredictable TikTok's algorithm.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Privacy and Security Concerns: Debates on data handling practices and potential regulatory actions.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Competitive Saturation: Increased brand competition for user attention.</a:t>
            </a:r>
            <a:endParaRPr lang="en-GB" sz="1400" dirty="0">
              <a:solidFill>
                <a:schemeClr val="tx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3893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3">
            <a:hlinkClick r:id="" action="ppaction://media"/>
            <a:extLst>
              <a:ext uri="{FF2B5EF4-FFF2-40B4-BE49-F238E27FC236}">
                <a16:creationId xmlns:a16="http://schemas.microsoft.com/office/drawing/2014/main" id="{396019B0-B06B-0D2B-A76C-CEC72F3DA5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24538" y="608965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5757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91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9CE9BE-6258-6589-C5C7-7F364DDC92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090" y="291795"/>
            <a:ext cx="5677615" cy="1216685"/>
          </a:xfrm>
        </p:spPr>
        <p:txBody>
          <a:bodyPr anchor="b">
            <a:normAutofit/>
          </a:bodyPr>
          <a:lstStyle/>
          <a:p>
            <a:pPr algn="ctr"/>
            <a:r>
              <a:rPr lang="en-US" sz="3600" dirty="0">
                <a:latin typeface="Arial Black" panose="020B0A04020102020204" pitchFamily="34" charset="0"/>
              </a:rPr>
              <a:t>Ethical Implications of Using TikTok</a:t>
            </a:r>
            <a:endParaRPr lang="en-GB" sz="3600" dirty="0">
              <a:latin typeface="Arial Black" panose="020B0A040201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4264D04-649D-063B-138A-EBD0F1BC59E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45" r="1991" b="3"/>
          <a:stretch/>
        </p:blipFill>
        <p:spPr>
          <a:xfrm>
            <a:off x="279143" y="299508"/>
            <a:ext cx="5221625" cy="301039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9731C87-7F7B-BEB2-BCE4-98E1EFA84F9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2436" b="3"/>
          <a:stretch/>
        </p:blipFill>
        <p:spPr>
          <a:xfrm>
            <a:off x="279143" y="3548095"/>
            <a:ext cx="5221625" cy="301039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A2A152-851E-69D5-0F0D-A0AD305F0B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4179" y="1601734"/>
            <a:ext cx="5571982" cy="4754615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Privacy Issues: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Concerns over user data collection, storage, and utilization by TikTok.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Importance of compliance with global data protection regulations like GDPR.</a:t>
            </a:r>
          </a:p>
          <a:p>
            <a:pPr marL="0" indent="0">
              <a:buNone/>
            </a:pPr>
            <a:r>
              <a:rPr lang="en-US" sz="1400" b="1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 Moderation Challenges: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Difficulties in monitoring and regulating inappropriate or harmful content.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Ethical responsibility to ensure brand content does not contribute to negative trends.</a:t>
            </a:r>
          </a:p>
          <a:p>
            <a:pPr marL="0" indent="0">
              <a:buNone/>
            </a:pPr>
            <a:r>
              <a:rPr lang="en-US" sz="1400" b="1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on Youth: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Predominant youth audience raises questions about the influence of marketing on minors.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Necessity for responsible advertising that avoids exploitation or promoting unhealthy behaviors.</a:t>
            </a:r>
          </a:p>
          <a:p>
            <a:pPr marL="0" indent="0">
              <a:buNone/>
            </a:pPr>
            <a:r>
              <a:rPr lang="en-US" sz="1400" b="1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Transparency and Authenticity: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Need for clear disclosure of sponsored content to maintain</a:t>
            </a:r>
            <a:endParaRPr lang="en-GB" sz="1400" dirty="0">
              <a:solidFill>
                <a:schemeClr val="tx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3893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4">
            <a:hlinkClick r:id="" action="ppaction://media"/>
            <a:extLst>
              <a:ext uri="{FF2B5EF4-FFF2-40B4-BE49-F238E27FC236}">
                <a16:creationId xmlns:a16="http://schemas.microsoft.com/office/drawing/2014/main" id="{3EED4EE9-D52F-A7A9-91BA-248276D7301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86438" y="625316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8696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693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D15EA41-2268-9A9C-A117-F5AA204CFE59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6953" b="3679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148BCC-4DDD-C5C6-2BF7-FBB9C1578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 </a:t>
            </a:r>
            <a:r>
              <a:rPr lang="en-GB" sz="3600" dirty="0">
                <a:latin typeface="Arial Black" panose="020B0A04020102020204" pitchFamily="34" charset="0"/>
              </a:rPr>
              <a:t>Conclusion and Recommendations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C649324-ACD4-C0E3-405D-7193E1D3A7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544225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5">
            <a:hlinkClick r:id="" action="ppaction://media"/>
            <a:extLst>
              <a:ext uri="{FF2B5EF4-FFF2-40B4-BE49-F238E27FC236}">
                <a16:creationId xmlns:a16="http://schemas.microsoft.com/office/drawing/2014/main" id="{FE94B8FB-2DAF-8B29-711A-2704805724B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3465513" y="601345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3965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76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4565CE-C491-0C48-D2CD-D1168DC6A8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US" sz="3600" dirty="0">
                <a:solidFill>
                  <a:schemeClr val="tx1">
                    <a:lumMod val="95000"/>
                    <a:lumOff val="5000"/>
                  </a:schemeClr>
                </a:solidFill>
                <a:latin typeface="Arial Black" panose="020B0A04020102020204" pitchFamily="34" charset="0"/>
              </a:rPr>
              <a:t>References </a:t>
            </a:r>
            <a:endParaRPr lang="en-GB" sz="3600" dirty="0">
              <a:solidFill>
                <a:schemeClr val="tx1">
                  <a:lumMod val="95000"/>
                  <a:lumOff val="5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987925-23A1-2C31-E33C-B965DF7AF2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5203337" cy="5837949"/>
          </a:xfrm>
        </p:spPr>
        <p:txBody>
          <a:bodyPr anchor="ctr">
            <a:normAutofit/>
          </a:bodyPr>
          <a:lstStyle/>
          <a:p>
            <a:r>
              <a:rPr lang="en-GB" sz="12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 </a:t>
            </a:r>
            <a:r>
              <a:rPr lang="en-GB" sz="1200" dirty="0" err="1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Pelsmacker</a:t>
            </a:r>
            <a:r>
              <a:rPr lang="en-GB" sz="12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P., </a:t>
            </a:r>
            <a:r>
              <a:rPr lang="en-GB" sz="1200" dirty="0" err="1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Geuens</a:t>
            </a:r>
            <a:r>
              <a:rPr lang="en-GB" sz="12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M., &amp; Van Den Bergh, J. (2021). </a:t>
            </a:r>
            <a:r>
              <a:rPr lang="en-GB" sz="1200" i="1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communications: A European perspective </a:t>
            </a:r>
            <a:r>
              <a:rPr lang="en-GB" sz="12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(7th ed.). Harlow: Pearson.</a:t>
            </a:r>
          </a:p>
          <a:p>
            <a:r>
              <a:rPr lang="en-GB" sz="12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Godin, S. (2018). </a:t>
            </a:r>
            <a:r>
              <a:rPr lang="en-GB" sz="1200" i="1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is marketing: You can’t be seen until you learn to see.</a:t>
            </a:r>
            <a:r>
              <a:rPr lang="en-GB" sz="12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London: Penguin Books.</a:t>
            </a:r>
          </a:p>
          <a:p>
            <a:r>
              <a:rPr lang="en-GB" sz="12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HubSpot. (2017, November 6). </a:t>
            </a:r>
            <a:r>
              <a:rPr lang="en-GB" sz="1200" i="1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 trends: Preferences emerge along generational fault lines </a:t>
            </a:r>
            <a:r>
              <a:rPr lang="en-GB" sz="12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(Author: Mimi An). Retrieved March 1, 2023, from </a:t>
            </a:r>
            <a:r>
              <a:rPr lang="en-GB" sz="12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https://blog.hubspot.com/marketing/content-trends-preferences</a:t>
            </a:r>
            <a:endParaRPr lang="en-GB" sz="1200" dirty="0">
              <a:solidFill>
                <a:schemeClr val="tx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Hu, H.-F., &amp; </a:t>
            </a:r>
            <a:r>
              <a:rPr lang="en-GB" sz="1200" dirty="0" err="1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Krishen</a:t>
            </a:r>
            <a:r>
              <a:rPr lang="en-GB" sz="12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A. S. (2019). Information overload in the digital age. In A. S. </a:t>
            </a:r>
            <a:r>
              <a:rPr lang="en-GB" sz="1200" dirty="0" err="1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Krishen</a:t>
            </a:r>
            <a:r>
              <a:rPr lang="en-GB" sz="12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&amp; O. </a:t>
            </a:r>
            <a:r>
              <a:rPr lang="en-GB" sz="1200" dirty="0" err="1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Berezan</a:t>
            </a:r>
            <a:r>
              <a:rPr lang="en-GB" sz="12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(Eds.), </a:t>
            </a:r>
            <a:r>
              <a:rPr lang="en-GB" sz="1200" i="1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and humanity: Discourses in the real world </a:t>
            </a:r>
            <a:r>
              <a:rPr lang="en-GB" sz="12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(pp. 185–203). Newcastle upon Tyne: Cambridge Scholars Publishing.</a:t>
            </a:r>
          </a:p>
          <a:p>
            <a:r>
              <a:rPr lang="en-GB" sz="12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Jackson, S. (2015). </a:t>
            </a:r>
            <a:r>
              <a:rPr lang="en-GB" sz="1200" i="1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 of analytics: Data analytics for marketing</a:t>
            </a:r>
            <a:r>
              <a:rPr lang="en-GB" sz="12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(2nd ed.). London: Routledge.</a:t>
            </a:r>
          </a:p>
          <a:p>
            <a:r>
              <a:rPr lang="en-GB" sz="12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https://www.simplilearn.com/history-and-evolution-of-digital-marketing-article</a:t>
            </a:r>
            <a:endParaRPr lang="en-GB" sz="1200" dirty="0">
              <a:solidFill>
                <a:schemeClr val="tx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https://www.singlegrain.com/digital-marketing/best-online-marketing-companies/</a:t>
            </a:r>
            <a:endParaRPr lang="en-GB" sz="1200" dirty="0">
              <a:solidFill>
                <a:schemeClr val="tx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solidFill>
                <a:schemeClr val="tx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51924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585</TotalTime>
  <Words>691</Words>
  <Application>Microsoft Office PowerPoint</Application>
  <PresentationFormat>Widescreen</PresentationFormat>
  <Paragraphs>54</Paragraphs>
  <Slides>7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Aptos</vt:lpstr>
      <vt:lpstr>Aptos Display</vt:lpstr>
      <vt:lpstr>Arial</vt:lpstr>
      <vt:lpstr>Arial Black</vt:lpstr>
      <vt:lpstr>Wingdings</vt:lpstr>
      <vt:lpstr>Office Theme</vt:lpstr>
      <vt:lpstr>TikTok for Business: Opportunities, Challenges, and Ethical Considerations</vt:lpstr>
      <vt:lpstr>Introduction </vt:lpstr>
      <vt:lpstr>Benefits of TikTok for Business</vt:lpstr>
      <vt:lpstr>Potential Drawbacks of TikTok for Business</vt:lpstr>
      <vt:lpstr>Ethical Implications of Using TikTok</vt:lpstr>
      <vt:lpstr> Conclusion and Recommendations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2</cp:revision>
  <dcterms:created xsi:type="dcterms:W3CDTF">2024-12-05T11:11:29Z</dcterms:created>
  <dcterms:modified xsi:type="dcterms:W3CDTF">2024-12-14T20:10:20Z</dcterms:modified>
</cp:coreProperties>
</file>