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 id="2147485857" r:id="rId2"/>
  </p:sldMasterIdLst>
  <p:notesMasterIdLst>
    <p:notesMasterId r:id="rId24"/>
  </p:notesMasterIdLst>
  <p:sldIdLst>
    <p:sldId id="714" r:id="rId3"/>
    <p:sldId id="762" r:id="rId4"/>
    <p:sldId id="434" r:id="rId5"/>
    <p:sldId id="753" r:id="rId6"/>
    <p:sldId id="751" r:id="rId7"/>
    <p:sldId id="752" r:id="rId8"/>
    <p:sldId id="763" r:id="rId9"/>
    <p:sldId id="764" r:id="rId10"/>
    <p:sldId id="754" r:id="rId11"/>
    <p:sldId id="755" r:id="rId12"/>
    <p:sldId id="756" r:id="rId13"/>
    <p:sldId id="757" r:id="rId14"/>
    <p:sldId id="758" r:id="rId15"/>
    <p:sldId id="760" r:id="rId16"/>
    <p:sldId id="267" r:id="rId17"/>
    <p:sldId id="286" r:id="rId18"/>
    <p:sldId id="761" r:id="rId19"/>
    <p:sldId id="258" r:id="rId20"/>
    <p:sldId id="263" r:id="rId21"/>
    <p:sldId id="285" r:id="rId22"/>
    <p:sldId id="678" r:id="rId2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844" autoAdjust="0"/>
  </p:normalViewPr>
  <p:slideViewPr>
    <p:cSldViewPr>
      <p:cViewPr>
        <p:scale>
          <a:sx n="75" d="100"/>
          <a:sy n="75" d="100"/>
        </p:scale>
        <p:origin x="1014" y="57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C789864A-3A56-41F6-A335-73702479F1B1}"/>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54275" name="Rectangle 3">
            <a:extLst>
              <a:ext uri="{FF2B5EF4-FFF2-40B4-BE49-F238E27FC236}">
                <a16:creationId xmlns:a16="http://schemas.microsoft.com/office/drawing/2014/main" id="{D12CE191-607C-4ED5-B96A-5804097E16C9}"/>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54276" name="Rectangle 4">
            <a:extLst>
              <a:ext uri="{FF2B5EF4-FFF2-40B4-BE49-F238E27FC236}">
                <a16:creationId xmlns:a16="http://schemas.microsoft.com/office/drawing/2014/main" id="{6F5B3E21-27B9-442E-9B7D-0B3B28F325D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7" name="Rectangle 5">
            <a:extLst>
              <a:ext uri="{FF2B5EF4-FFF2-40B4-BE49-F238E27FC236}">
                <a16:creationId xmlns:a16="http://schemas.microsoft.com/office/drawing/2014/main" id="{A9545B70-818C-4350-B7E5-E737E907708A}"/>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4278" name="Rectangle 6">
            <a:extLst>
              <a:ext uri="{FF2B5EF4-FFF2-40B4-BE49-F238E27FC236}">
                <a16:creationId xmlns:a16="http://schemas.microsoft.com/office/drawing/2014/main" id="{9659BAAD-1D27-469C-81BF-D95ACFE4B4CD}"/>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54279" name="Rectangle 7">
            <a:extLst>
              <a:ext uri="{FF2B5EF4-FFF2-40B4-BE49-F238E27FC236}">
                <a16:creationId xmlns:a16="http://schemas.microsoft.com/office/drawing/2014/main" id="{530CADE0-DCF4-4F56-A501-429CAAD43804}"/>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E528262-E08D-428F-855A-B41F7A7D8A9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B97DCBE-0CDB-493A-98B4-E5DF0ED0985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6CF17A8-3792-4B2C-BEA9-E5832B0218AF}" type="slidenum">
              <a:rPr lang="en-GB" altLang="en-US"/>
              <a:pPr eaLnBrk="1" hangingPunct="1"/>
              <a:t>3</a:t>
            </a:fld>
            <a:endParaRPr lang="en-GB" altLang="en-US"/>
          </a:p>
        </p:txBody>
      </p:sp>
      <p:sp>
        <p:nvSpPr>
          <p:cNvPr id="55299" name="Rectangle 2">
            <a:extLst>
              <a:ext uri="{FF2B5EF4-FFF2-40B4-BE49-F238E27FC236}">
                <a16:creationId xmlns:a16="http://schemas.microsoft.com/office/drawing/2014/main" id="{A18EE03A-408F-4076-9EA2-5A4125569A51}"/>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E3C0A413-9E3E-4E66-B36D-4F494F6FA0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D967882-F96F-464A-B405-52C1B86C9AF1}" type="slidenum">
              <a:rPr lang="en-GB" altLang="en-US" smtClean="0"/>
              <a:pPr>
                <a:spcBef>
                  <a:spcPct val="0"/>
                </a:spcBef>
              </a:pPr>
              <a:t>8</a:t>
            </a:fld>
            <a:endParaRPr lang="en-GB" altLang="en-US" smtClean="0"/>
          </a:p>
        </p:txBody>
      </p:sp>
      <p:sp>
        <p:nvSpPr>
          <p:cNvPr id="26627" name="Rectangle 2"/>
          <p:cNvSpPr>
            <a:spLocks noRo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28113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9040DBE3-0D85-43EA-99F1-FF62BE3C7231}"/>
              </a:ext>
            </a:extLst>
          </p:cNvPr>
          <p:cNvGrpSpPr>
            <a:grpSpLocks/>
          </p:cNvGrpSpPr>
          <p:nvPr/>
        </p:nvGrpSpPr>
        <p:grpSpPr bwMode="auto">
          <a:xfrm>
            <a:off x="0" y="0"/>
            <a:ext cx="9144000" cy="6856413"/>
            <a:chOff x="0" y="0"/>
            <a:chExt cx="5760" cy="4319"/>
          </a:xfrm>
        </p:grpSpPr>
        <p:sp>
          <p:nvSpPr>
            <p:cNvPr id="5" name="Freeform 3">
              <a:extLst>
                <a:ext uri="{FF2B5EF4-FFF2-40B4-BE49-F238E27FC236}">
                  <a16:creationId xmlns:a16="http://schemas.microsoft.com/office/drawing/2014/main" id="{C473159B-B8C9-45A2-8D0C-0AADD4780734}"/>
                </a:ext>
              </a:extLst>
            </p:cNvPr>
            <p:cNvSpPr>
              <a:spLocks/>
            </p:cNvSpPr>
            <p:nvPr/>
          </p:nvSpPr>
          <p:spPr bwMode="hidden">
            <a:xfrm>
              <a:off x="0" y="12"/>
              <a:ext cx="5758" cy="3273"/>
            </a:xfrm>
            <a:custGeom>
              <a:avLst/>
              <a:gdLst/>
              <a:ahLst/>
              <a:cxnLst>
                <a:cxn ang="0">
                  <a:pos x="3193" y="1816"/>
                </a:cxn>
                <a:cxn ang="0">
                  <a:pos x="0" y="0"/>
                </a:cxn>
                <a:cxn ang="0">
                  <a:pos x="0" y="522"/>
                </a:cxn>
                <a:cxn ang="0">
                  <a:pos x="3037" y="1978"/>
                </a:cxn>
                <a:cxn ang="0">
                  <a:pos x="5740" y="3273"/>
                </a:cxn>
                <a:cxn ang="0">
                  <a:pos x="5740" y="3267"/>
                </a:cxn>
                <a:cxn ang="0">
                  <a:pos x="3193" y="1816"/>
                </a:cxn>
                <a:cxn ang="0">
                  <a:pos x="3193" y="1816"/>
                </a:cxn>
              </a:cxnLst>
              <a:rect l="0" t="0" r="r" b="b"/>
              <a:pathLst>
                <a:path w="5740" h="3273">
                  <a:moveTo>
                    <a:pt x="3193" y="1816"/>
                  </a:moveTo>
                  <a:lnTo>
                    <a:pt x="0" y="0"/>
                  </a:lnTo>
                  <a:lnTo>
                    <a:pt x="0" y="522"/>
                  </a:lnTo>
                  <a:lnTo>
                    <a:pt x="3037" y="1978"/>
                  </a:lnTo>
                  <a:lnTo>
                    <a:pt x="5740" y="3273"/>
                  </a:lnTo>
                  <a:lnTo>
                    <a:pt x="5740" y="3267"/>
                  </a:lnTo>
                  <a:lnTo>
                    <a:pt x="3193" y="1816"/>
                  </a:lnTo>
                  <a:lnTo>
                    <a:pt x="3193" y="1816"/>
                  </a:lnTo>
                  <a:close/>
                </a:path>
              </a:pathLst>
            </a:custGeom>
            <a:gradFill rotWithShape="0">
              <a:gsLst>
                <a:gs pos="0">
                  <a:schemeClr val="bg2">
                    <a:gamma/>
                    <a:shade val="63529"/>
                    <a:invGamma/>
                  </a:schemeClr>
                </a:gs>
                <a:gs pos="100000">
                  <a:schemeClr val="bg2"/>
                </a:gs>
              </a:gsLst>
              <a:lin ang="0" scaled="1"/>
            </a:gradFill>
            <a:ln w="9525">
              <a:noFill/>
              <a:round/>
              <a:headEnd/>
              <a:tailEnd/>
            </a:ln>
          </p:spPr>
          <p:txBody>
            <a:bodyPr/>
            <a:lstStyle/>
            <a:p>
              <a:pPr>
                <a:defRPr/>
              </a:pPr>
              <a:endParaRPr lang="en-GB">
                <a:latin typeface="Arial" charset="0"/>
              </a:endParaRPr>
            </a:p>
          </p:txBody>
        </p:sp>
        <p:sp>
          <p:nvSpPr>
            <p:cNvPr id="6" name="Freeform 4">
              <a:extLst>
                <a:ext uri="{FF2B5EF4-FFF2-40B4-BE49-F238E27FC236}">
                  <a16:creationId xmlns:a16="http://schemas.microsoft.com/office/drawing/2014/main" id="{E0C5C5AE-B25B-4221-B6FB-8A6B73AECEFA}"/>
                </a:ext>
              </a:extLst>
            </p:cNvPr>
            <p:cNvSpPr>
              <a:spLocks/>
            </p:cNvSpPr>
            <p:nvPr/>
          </p:nvSpPr>
          <p:spPr bwMode="hidden">
            <a:xfrm>
              <a:off x="149" y="0"/>
              <a:ext cx="5609" cy="3243"/>
            </a:xfrm>
            <a:custGeom>
              <a:avLst/>
              <a:gdLst/>
              <a:ahLst/>
              <a:cxnLst>
                <a:cxn ang="0">
                  <a:pos x="3163" y="1714"/>
                </a:cxn>
                <a:cxn ang="0">
                  <a:pos x="431" y="0"/>
                </a:cxn>
                <a:cxn ang="0">
                  <a:pos x="0" y="0"/>
                </a:cxn>
                <a:cxn ang="0">
                  <a:pos x="3086" y="1786"/>
                </a:cxn>
                <a:cxn ang="0">
                  <a:pos x="5591" y="3243"/>
                </a:cxn>
                <a:cxn ang="0">
                  <a:pos x="5591" y="3237"/>
                </a:cxn>
                <a:cxn ang="0">
                  <a:pos x="3163" y="1714"/>
                </a:cxn>
                <a:cxn ang="0">
                  <a:pos x="3163" y="1714"/>
                </a:cxn>
              </a:cxnLst>
              <a:rect l="0" t="0" r="r" b="b"/>
              <a:pathLst>
                <a:path w="5591" h="3243">
                  <a:moveTo>
                    <a:pt x="3163" y="1714"/>
                  </a:moveTo>
                  <a:lnTo>
                    <a:pt x="431" y="0"/>
                  </a:lnTo>
                  <a:lnTo>
                    <a:pt x="0" y="0"/>
                  </a:lnTo>
                  <a:lnTo>
                    <a:pt x="3086" y="1786"/>
                  </a:lnTo>
                  <a:lnTo>
                    <a:pt x="5591" y="3243"/>
                  </a:lnTo>
                  <a:lnTo>
                    <a:pt x="5591" y="3237"/>
                  </a:lnTo>
                  <a:lnTo>
                    <a:pt x="3163" y="1714"/>
                  </a:lnTo>
                  <a:lnTo>
                    <a:pt x="3163" y="1714"/>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7" name="Freeform 5">
              <a:extLst>
                <a:ext uri="{FF2B5EF4-FFF2-40B4-BE49-F238E27FC236}">
                  <a16:creationId xmlns:a16="http://schemas.microsoft.com/office/drawing/2014/main" id="{EAB291B1-B4A3-4C53-A563-F99878D8EE68}"/>
                </a:ext>
              </a:extLst>
            </p:cNvPr>
            <p:cNvSpPr>
              <a:spLocks/>
            </p:cNvSpPr>
            <p:nvPr/>
          </p:nvSpPr>
          <p:spPr bwMode="hidden">
            <a:xfrm>
              <a:off x="0" y="3433"/>
              <a:ext cx="4038" cy="191"/>
            </a:xfrm>
            <a:custGeom>
              <a:avLst/>
              <a:gdLst/>
              <a:ahLst/>
              <a:cxnLst>
                <a:cxn ang="0">
                  <a:pos x="0" y="156"/>
                </a:cxn>
                <a:cxn ang="0">
                  <a:pos x="4042" y="192"/>
                </a:cxn>
                <a:cxn ang="0">
                  <a:pos x="4042" y="144"/>
                </a:cxn>
                <a:cxn ang="0">
                  <a:pos x="0" y="0"/>
                </a:cxn>
                <a:cxn ang="0">
                  <a:pos x="0" y="156"/>
                </a:cxn>
                <a:cxn ang="0">
                  <a:pos x="0" y="156"/>
                </a:cxn>
              </a:cxnLst>
              <a:rect l="0" t="0" r="r" b="b"/>
              <a:pathLst>
                <a:path w="4042" h="192">
                  <a:moveTo>
                    <a:pt x="0" y="156"/>
                  </a:moveTo>
                  <a:lnTo>
                    <a:pt x="4042" y="192"/>
                  </a:lnTo>
                  <a:lnTo>
                    <a:pt x="4042" y="144"/>
                  </a:lnTo>
                  <a:lnTo>
                    <a:pt x="0" y="0"/>
                  </a:lnTo>
                  <a:lnTo>
                    <a:pt x="0" y="156"/>
                  </a:lnTo>
                  <a:lnTo>
                    <a:pt x="0" y="156"/>
                  </a:lnTo>
                  <a:close/>
                </a:path>
              </a:pathLst>
            </a:custGeom>
            <a:gradFill rotWithShape="0">
              <a:gsLst>
                <a:gs pos="0">
                  <a:schemeClr val="bg2">
                    <a:gamma/>
                    <a:shade val="75686"/>
                    <a:invGamma/>
                  </a:schemeClr>
                </a:gs>
                <a:gs pos="100000">
                  <a:schemeClr val="bg2"/>
                </a:gs>
              </a:gsLst>
              <a:lin ang="0" scaled="1"/>
            </a:gradFill>
            <a:ln w="9525">
              <a:noFill/>
              <a:round/>
              <a:headEnd/>
              <a:tailEnd/>
            </a:ln>
          </p:spPr>
          <p:txBody>
            <a:bodyPr/>
            <a:lstStyle/>
            <a:p>
              <a:pPr>
                <a:defRPr/>
              </a:pPr>
              <a:endParaRPr lang="en-GB">
                <a:latin typeface="Arial" charset="0"/>
              </a:endParaRPr>
            </a:p>
          </p:txBody>
        </p:sp>
        <p:sp>
          <p:nvSpPr>
            <p:cNvPr id="8" name="Freeform 6">
              <a:extLst>
                <a:ext uri="{FF2B5EF4-FFF2-40B4-BE49-F238E27FC236}">
                  <a16:creationId xmlns:a16="http://schemas.microsoft.com/office/drawing/2014/main" id="{806E7E9F-1DE7-4044-9818-405B6C28AAB0}"/>
                </a:ext>
              </a:extLst>
            </p:cNvPr>
            <p:cNvSpPr>
              <a:spLocks/>
            </p:cNvSpPr>
            <p:nvPr/>
          </p:nvSpPr>
          <p:spPr bwMode="hidden">
            <a:xfrm>
              <a:off x="4038" y="3577"/>
              <a:ext cx="1720" cy="65"/>
            </a:xfrm>
            <a:custGeom>
              <a:avLst/>
              <a:gdLst>
                <a:gd name="T0" fmla="*/ 1720 w 1722"/>
                <a:gd name="T1" fmla="*/ 65 h 66"/>
                <a:gd name="T2" fmla="*/ 1720 w 1722"/>
                <a:gd name="T3" fmla="*/ 59 h 66"/>
                <a:gd name="T4" fmla="*/ 0 w 1722"/>
                <a:gd name="T5" fmla="*/ 0 h 66"/>
                <a:gd name="T6" fmla="*/ 0 w 1722"/>
                <a:gd name="T7" fmla="*/ 47 h 66"/>
                <a:gd name="T8" fmla="*/ 1720 w 1722"/>
                <a:gd name="T9" fmla="*/ 65 h 66"/>
                <a:gd name="T10" fmla="*/ 1720 w 1722"/>
                <a:gd name="T11" fmla="*/ 65 h 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2" h="66">
                  <a:moveTo>
                    <a:pt x="1722" y="66"/>
                  </a:moveTo>
                  <a:lnTo>
                    <a:pt x="1722" y="60"/>
                  </a:lnTo>
                  <a:lnTo>
                    <a:pt x="0" y="0"/>
                  </a:lnTo>
                  <a:lnTo>
                    <a:pt x="0" y="48"/>
                  </a:lnTo>
                  <a:lnTo>
                    <a:pt x="1722" y="66"/>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en-GB">
                <a:latin typeface="Arial" charset="0"/>
              </a:endParaRPr>
            </a:p>
          </p:txBody>
        </p:sp>
        <p:sp>
          <p:nvSpPr>
            <p:cNvPr id="9" name="Freeform 7">
              <a:extLst>
                <a:ext uri="{FF2B5EF4-FFF2-40B4-BE49-F238E27FC236}">
                  <a16:creationId xmlns:a16="http://schemas.microsoft.com/office/drawing/2014/main" id="{B2829C13-DEBA-4D0E-9A43-9B8282B754ED}"/>
                </a:ext>
              </a:extLst>
            </p:cNvPr>
            <p:cNvSpPr>
              <a:spLocks/>
            </p:cNvSpPr>
            <p:nvPr/>
          </p:nvSpPr>
          <p:spPr bwMode="hidden">
            <a:xfrm>
              <a:off x="0" y="3726"/>
              <a:ext cx="4784" cy="329"/>
            </a:xfrm>
            <a:custGeom>
              <a:avLst/>
              <a:gdLst/>
              <a:ahLst/>
              <a:cxnLst>
                <a:cxn ang="0">
                  <a:pos x="0" y="329"/>
                </a:cxn>
                <a:cxn ang="0">
                  <a:pos x="4789" y="77"/>
                </a:cxn>
                <a:cxn ang="0">
                  <a:pos x="4789" y="0"/>
                </a:cxn>
                <a:cxn ang="0">
                  <a:pos x="0" y="107"/>
                </a:cxn>
                <a:cxn ang="0">
                  <a:pos x="0" y="329"/>
                </a:cxn>
                <a:cxn ang="0">
                  <a:pos x="0" y="329"/>
                </a:cxn>
              </a:cxnLst>
              <a:rect l="0" t="0" r="r" b="b"/>
              <a:pathLst>
                <a:path w="4789" h="329">
                  <a:moveTo>
                    <a:pt x="0" y="329"/>
                  </a:moveTo>
                  <a:lnTo>
                    <a:pt x="4789" y="77"/>
                  </a:lnTo>
                  <a:lnTo>
                    <a:pt x="4789" y="0"/>
                  </a:lnTo>
                  <a:lnTo>
                    <a:pt x="0" y="107"/>
                  </a:lnTo>
                  <a:lnTo>
                    <a:pt x="0" y="329"/>
                  </a:lnTo>
                  <a:lnTo>
                    <a:pt x="0" y="329"/>
                  </a:lnTo>
                  <a:close/>
                </a:path>
              </a:pathLst>
            </a:custGeom>
            <a:gradFill rotWithShape="0">
              <a:gsLst>
                <a:gs pos="0">
                  <a:schemeClr val="bg1">
                    <a:gamma/>
                    <a:shade val="81961"/>
                    <a:invGamma/>
                  </a:schemeClr>
                </a:gs>
                <a:gs pos="100000">
                  <a:schemeClr val="bg1"/>
                </a:gs>
              </a:gsLst>
              <a:lin ang="0" scaled="1"/>
            </a:gradFill>
            <a:ln w="9525" cap="flat" cmpd="sng">
              <a:noFill/>
              <a:prstDash val="solid"/>
              <a:round/>
              <a:headEnd type="none" w="med" len="med"/>
              <a:tailEnd type="none" w="med" len="med"/>
            </a:ln>
            <a:effectLst/>
          </p:spPr>
          <p:txBody>
            <a:bodyPr/>
            <a:lstStyle/>
            <a:p>
              <a:pPr>
                <a:defRPr/>
              </a:pPr>
              <a:endParaRPr lang="en-GB">
                <a:latin typeface="Arial" charset="0"/>
              </a:endParaRPr>
            </a:p>
          </p:txBody>
        </p:sp>
        <p:sp>
          <p:nvSpPr>
            <p:cNvPr id="10" name="Freeform 8">
              <a:extLst>
                <a:ext uri="{FF2B5EF4-FFF2-40B4-BE49-F238E27FC236}">
                  <a16:creationId xmlns:a16="http://schemas.microsoft.com/office/drawing/2014/main" id="{CFC3BFF5-6276-4351-B803-378ACA577E9B}"/>
                </a:ext>
              </a:extLst>
            </p:cNvPr>
            <p:cNvSpPr>
              <a:spLocks/>
            </p:cNvSpPr>
            <p:nvPr/>
          </p:nvSpPr>
          <p:spPr bwMode="hidden">
            <a:xfrm>
              <a:off x="4784" y="3702"/>
              <a:ext cx="974" cy="101"/>
            </a:xfrm>
            <a:custGeom>
              <a:avLst/>
              <a:gdLst>
                <a:gd name="T0" fmla="*/ 974 w 975"/>
                <a:gd name="T1" fmla="*/ 48 h 101"/>
                <a:gd name="T2" fmla="*/ 974 w 975"/>
                <a:gd name="T3" fmla="*/ 0 h 101"/>
                <a:gd name="T4" fmla="*/ 0 w 975"/>
                <a:gd name="T5" fmla="*/ 24 h 101"/>
                <a:gd name="T6" fmla="*/ 0 w 975"/>
                <a:gd name="T7" fmla="*/ 101 h 101"/>
                <a:gd name="T8" fmla="*/ 974 w 975"/>
                <a:gd name="T9" fmla="*/ 48 h 101"/>
                <a:gd name="T10" fmla="*/ 974 w 975"/>
                <a:gd name="T11" fmla="*/ 48 h 1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75" h="101">
                  <a:moveTo>
                    <a:pt x="975" y="48"/>
                  </a:moveTo>
                  <a:lnTo>
                    <a:pt x="975" y="0"/>
                  </a:lnTo>
                  <a:lnTo>
                    <a:pt x="0" y="24"/>
                  </a:lnTo>
                  <a:lnTo>
                    <a:pt x="0" y="101"/>
                  </a:lnTo>
                  <a:lnTo>
                    <a:pt x="975" y="48"/>
                  </a:lnTo>
                  <a:close/>
                </a:path>
              </a:pathLst>
            </a:custGeom>
            <a:solidFill>
              <a:schemeClr val="bg1"/>
            </a:solidFill>
            <a:ln w="9525">
              <a:noFill/>
              <a:round/>
              <a:headEnd/>
              <a:tailEnd/>
            </a:ln>
          </p:spPr>
          <p:txBody>
            <a:bodyPr/>
            <a:lstStyle/>
            <a:p>
              <a:pPr>
                <a:defRPr/>
              </a:pPr>
              <a:endParaRPr lang="en-GB">
                <a:latin typeface="Arial" charset="0"/>
              </a:endParaRPr>
            </a:p>
          </p:txBody>
        </p:sp>
        <p:sp>
          <p:nvSpPr>
            <p:cNvPr id="11" name="Freeform 9">
              <a:extLst>
                <a:ext uri="{FF2B5EF4-FFF2-40B4-BE49-F238E27FC236}">
                  <a16:creationId xmlns:a16="http://schemas.microsoft.com/office/drawing/2014/main" id="{D7E24669-4A46-43B4-B01B-0CDA2D82C0DC}"/>
                </a:ext>
              </a:extLst>
            </p:cNvPr>
            <p:cNvSpPr>
              <a:spLocks/>
            </p:cNvSpPr>
            <p:nvPr/>
          </p:nvSpPr>
          <p:spPr bwMode="hidden">
            <a:xfrm>
              <a:off x="3619" y="3815"/>
              <a:ext cx="2139" cy="198"/>
            </a:xfrm>
            <a:custGeom>
              <a:avLst/>
              <a:gdLst>
                <a:gd name="T0" fmla="*/ 2139 w 2141"/>
                <a:gd name="T1" fmla="*/ 0 h 198"/>
                <a:gd name="T2" fmla="*/ 0 w 2141"/>
                <a:gd name="T3" fmla="*/ 156 h 198"/>
                <a:gd name="T4" fmla="*/ 0 w 2141"/>
                <a:gd name="T5" fmla="*/ 198 h 198"/>
                <a:gd name="T6" fmla="*/ 2139 w 2141"/>
                <a:gd name="T7" fmla="*/ 0 h 198"/>
                <a:gd name="T8" fmla="*/ 2139 w 2141"/>
                <a:gd name="T9" fmla="*/ 0 h 1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41" h="198">
                  <a:moveTo>
                    <a:pt x="2141" y="0"/>
                  </a:moveTo>
                  <a:lnTo>
                    <a:pt x="0" y="156"/>
                  </a:lnTo>
                  <a:lnTo>
                    <a:pt x="0" y="198"/>
                  </a:lnTo>
                  <a:lnTo>
                    <a:pt x="2141" y="0"/>
                  </a:lnTo>
                  <a:close/>
                </a:path>
              </a:pathLst>
            </a:custGeom>
            <a:solidFill>
              <a:schemeClr val="bg1"/>
            </a:solidFill>
            <a:ln w="9525">
              <a:noFill/>
              <a:round/>
              <a:headEnd/>
              <a:tailEnd/>
            </a:ln>
          </p:spPr>
          <p:txBody>
            <a:bodyPr/>
            <a:lstStyle/>
            <a:p>
              <a:pPr>
                <a:defRPr/>
              </a:pPr>
              <a:endParaRPr lang="en-GB">
                <a:latin typeface="Arial" charset="0"/>
              </a:endParaRPr>
            </a:p>
          </p:txBody>
        </p:sp>
        <p:sp>
          <p:nvSpPr>
            <p:cNvPr id="12" name="Freeform 10">
              <a:extLst>
                <a:ext uri="{FF2B5EF4-FFF2-40B4-BE49-F238E27FC236}">
                  <a16:creationId xmlns:a16="http://schemas.microsoft.com/office/drawing/2014/main" id="{F4603A3C-48FE-4EF7-B323-439C2F7909BB}"/>
                </a:ext>
              </a:extLst>
            </p:cNvPr>
            <p:cNvSpPr>
              <a:spLocks/>
            </p:cNvSpPr>
            <p:nvPr/>
          </p:nvSpPr>
          <p:spPr bwMode="hidden">
            <a:xfrm>
              <a:off x="0" y="3971"/>
              <a:ext cx="3619" cy="348"/>
            </a:xfrm>
            <a:custGeom>
              <a:avLst/>
              <a:gdLst/>
              <a:ahLst/>
              <a:cxnLst>
                <a:cxn ang="0">
                  <a:pos x="0" y="348"/>
                </a:cxn>
                <a:cxn ang="0">
                  <a:pos x="311" y="348"/>
                </a:cxn>
                <a:cxn ang="0">
                  <a:pos x="3623" y="42"/>
                </a:cxn>
                <a:cxn ang="0">
                  <a:pos x="3623" y="0"/>
                </a:cxn>
                <a:cxn ang="0">
                  <a:pos x="0" y="264"/>
                </a:cxn>
                <a:cxn ang="0">
                  <a:pos x="0" y="348"/>
                </a:cxn>
                <a:cxn ang="0">
                  <a:pos x="0" y="348"/>
                </a:cxn>
              </a:cxnLst>
              <a:rect l="0" t="0" r="r" b="b"/>
              <a:pathLst>
                <a:path w="3623" h="348">
                  <a:moveTo>
                    <a:pt x="0" y="348"/>
                  </a:moveTo>
                  <a:lnTo>
                    <a:pt x="311" y="348"/>
                  </a:lnTo>
                  <a:lnTo>
                    <a:pt x="3623" y="42"/>
                  </a:lnTo>
                  <a:lnTo>
                    <a:pt x="3623" y="0"/>
                  </a:lnTo>
                  <a:lnTo>
                    <a:pt x="0" y="264"/>
                  </a:lnTo>
                  <a:lnTo>
                    <a:pt x="0" y="348"/>
                  </a:lnTo>
                  <a:lnTo>
                    <a:pt x="0" y="348"/>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a:defRPr/>
              </a:pPr>
              <a:endParaRPr lang="en-GB">
                <a:latin typeface="Arial" charset="0"/>
              </a:endParaRPr>
            </a:p>
          </p:txBody>
        </p:sp>
        <p:sp>
          <p:nvSpPr>
            <p:cNvPr id="13" name="Freeform 11">
              <a:extLst>
                <a:ext uri="{FF2B5EF4-FFF2-40B4-BE49-F238E27FC236}">
                  <a16:creationId xmlns:a16="http://schemas.microsoft.com/office/drawing/2014/main" id="{C1694CC5-278E-4F96-8B04-1FCD5D024083}"/>
                </a:ext>
              </a:extLst>
            </p:cNvPr>
            <p:cNvSpPr>
              <a:spLocks/>
            </p:cNvSpPr>
            <p:nvPr/>
          </p:nvSpPr>
          <p:spPr bwMode="hidden">
            <a:xfrm>
              <a:off x="2097" y="4043"/>
              <a:ext cx="2514" cy="276"/>
            </a:xfrm>
            <a:custGeom>
              <a:avLst/>
              <a:gdLst>
                <a:gd name="T0" fmla="*/ 2179 w 2517"/>
                <a:gd name="T1" fmla="*/ 276 h 276"/>
                <a:gd name="T2" fmla="*/ 2514 w 2517"/>
                <a:gd name="T3" fmla="*/ 204 h 276"/>
                <a:gd name="T4" fmla="*/ 2257 w 2517"/>
                <a:gd name="T5" fmla="*/ 0 h 276"/>
                <a:gd name="T6" fmla="*/ 0 w 2517"/>
                <a:gd name="T7" fmla="*/ 276 h 276"/>
                <a:gd name="T8" fmla="*/ 2179 w 2517"/>
                <a:gd name="T9" fmla="*/ 276 h 276"/>
                <a:gd name="T10" fmla="*/ 2179 w 2517"/>
                <a:gd name="T11" fmla="*/ 276 h 2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7" h="276">
                  <a:moveTo>
                    <a:pt x="2182" y="276"/>
                  </a:moveTo>
                  <a:lnTo>
                    <a:pt x="2517" y="204"/>
                  </a:lnTo>
                  <a:lnTo>
                    <a:pt x="2260" y="0"/>
                  </a:lnTo>
                  <a:lnTo>
                    <a:pt x="0" y="276"/>
                  </a:lnTo>
                  <a:lnTo>
                    <a:pt x="2182" y="276"/>
                  </a:lnTo>
                  <a:close/>
                </a:path>
              </a:pathLst>
            </a:custGeom>
            <a:solidFill>
              <a:schemeClr val="bg1"/>
            </a:solidFill>
            <a:ln w="9525">
              <a:noFill/>
              <a:round/>
              <a:headEnd/>
              <a:tailEnd/>
            </a:ln>
          </p:spPr>
          <p:txBody>
            <a:bodyPr/>
            <a:lstStyle/>
            <a:p>
              <a:pPr>
                <a:defRPr/>
              </a:pPr>
              <a:endParaRPr lang="en-GB">
                <a:latin typeface="Arial" charset="0"/>
              </a:endParaRPr>
            </a:p>
          </p:txBody>
        </p:sp>
        <p:sp>
          <p:nvSpPr>
            <p:cNvPr id="14" name="Freeform 12">
              <a:extLst>
                <a:ext uri="{FF2B5EF4-FFF2-40B4-BE49-F238E27FC236}">
                  <a16:creationId xmlns:a16="http://schemas.microsoft.com/office/drawing/2014/main" id="{C4471DFF-3783-4C27-B5F0-BEF81C388EBF}"/>
                </a:ext>
              </a:extLst>
            </p:cNvPr>
            <p:cNvSpPr>
              <a:spLocks/>
            </p:cNvSpPr>
            <p:nvPr/>
          </p:nvSpPr>
          <p:spPr bwMode="hidden">
            <a:xfrm>
              <a:off x="4354" y="3869"/>
              <a:ext cx="1404" cy="378"/>
            </a:xfrm>
            <a:custGeom>
              <a:avLst/>
              <a:gdLst/>
              <a:ahLst/>
              <a:cxnLst>
                <a:cxn ang="0">
                  <a:pos x="1405" y="126"/>
                </a:cxn>
                <a:cxn ang="0">
                  <a:pos x="1405" y="0"/>
                </a:cxn>
                <a:cxn ang="0">
                  <a:pos x="0" y="174"/>
                </a:cxn>
                <a:cxn ang="0">
                  <a:pos x="257" y="378"/>
                </a:cxn>
                <a:cxn ang="0">
                  <a:pos x="1405" y="126"/>
                </a:cxn>
                <a:cxn ang="0">
                  <a:pos x="1405" y="126"/>
                </a:cxn>
              </a:cxnLst>
              <a:rect l="0" t="0" r="r" b="b"/>
              <a:pathLst>
                <a:path w="1405" h="378">
                  <a:moveTo>
                    <a:pt x="1405" y="126"/>
                  </a:moveTo>
                  <a:lnTo>
                    <a:pt x="1405" y="0"/>
                  </a:lnTo>
                  <a:lnTo>
                    <a:pt x="0" y="174"/>
                  </a:lnTo>
                  <a:lnTo>
                    <a:pt x="257" y="378"/>
                  </a:lnTo>
                  <a:lnTo>
                    <a:pt x="1405" y="126"/>
                  </a:lnTo>
                  <a:lnTo>
                    <a:pt x="1405" y="126"/>
                  </a:lnTo>
                  <a:close/>
                </a:path>
              </a:pathLst>
            </a:custGeom>
            <a:gradFill rotWithShape="0">
              <a:gsLst>
                <a:gs pos="0">
                  <a:schemeClr val="bg1"/>
                </a:gs>
                <a:gs pos="100000">
                  <a:schemeClr val="bg1">
                    <a:gamma/>
                    <a:tint val="96863"/>
                    <a:invGamma/>
                  </a:schemeClr>
                </a:gs>
              </a:gsLst>
              <a:lin ang="0" scaled="1"/>
            </a:gradFill>
            <a:ln w="9525">
              <a:noFill/>
              <a:round/>
              <a:headEnd/>
              <a:tailEnd/>
            </a:ln>
          </p:spPr>
          <p:txBody>
            <a:bodyPr/>
            <a:lstStyle/>
            <a:p>
              <a:pPr>
                <a:defRPr/>
              </a:pPr>
              <a:endParaRPr lang="en-GB">
                <a:latin typeface="Arial" charset="0"/>
              </a:endParaRPr>
            </a:p>
          </p:txBody>
        </p:sp>
        <p:sp>
          <p:nvSpPr>
            <p:cNvPr id="15" name="Freeform 13">
              <a:extLst>
                <a:ext uri="{FF2B5EF4-FFF2-40B4-BE49-F238E27FC236}">
                  <a16:creationId xmlns:a16="http://schemas.microsoft.com/office/drawing/2014/main" id="{687DABFF-684B-4A61-B4D7-B205F39D3773}"/>
                </a:ext>
              </a:extLst>
            </p:cNvPr>
            <p:cNvSpPr>
              <a:spLocks/>
            </p:cNvSpPr>
            <p:nvPr/>
          </p:nvSpPr>
          <p:spPr bwMode="hidden">
            <a:xfrm>
              <a:off x="5030" y="3151"/>
              <a:ext cx="728" cy="240"/>
            </a:xfrm>
            <a:custGeom>
              <a:avLst/>
              <a:gdLst>
                <a:gd name="T0" fmla="*/ 728 w 729"/>
                <a:gd name="T1" fmla="*/ 240 h 240"/>
                <a:gd name="T2" fmla="*/ 0 w 729"/>
                <a:gd name="T3" fmla="*/ 0 h 240"/>
                <a:gd name="T4" fmla="*/ 0 w 729"/>
                <a:gd name="T5" fmla="*/ 6 h 240"/>
                <a:gd name="T6" fmla="*/ 728 w 729"/>
                <a:gd name="T7" fmla="*/ 240 h 240"/>
                <a:gd name="T8" fmla="*/ 728 w 729"/>
                <a:gd name="T9" fmla="*/ 240 h 2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9" h="240">
                  <a:moveTo>
                    <a:pt x="729" y="240"/>
                  </a:moveTo>
                  <a:lnTo>
                    <a:pt x="0" y="0"/>
                  </a:lnTo>
                  <a:lnTo>
                    <a:pt x="0" y="6"/>
                  </a:lnTo>
                  <a:lnTo>
                    <a:pt x="729" y="240"/>
                  </a:lnTo>
                  <a:close/>
                </a:path>
              </a:pathLst>
            </a:custGeom>
            <a:solidFill>
              <a:schemeClr val="bg1"/>
            </a:solidFill>
            <a:ln w="9525">
              <a:noFill/>
              <a:round/>
              <a:headEnd/>
              <a:tailEnd/>
            </a:ln>
          </p:spPr>
          <p:txBody>
            <a:bodyPr/>
            <a:lstStyle/>
            <a:p>
              <a:pPr>
                <a:defRPr/>
              </a:pPr>
              <a:endParaRPr lang="en-GB">
                <a:latin typeface="Arial" charset="0"/>
              </a:endParaRPr>
            </a:p>
          </p:txBody>
        </p:sp>
        <p:sp>
          <p:nvSpPr>
            <p:cNvPr id="16" name="Freeform 14">
              <a:extLst>
                <a:ext uri="{FF2B5EF4-FFF2-40B4-BE49-F238E27FC236}">
                  <a16:creationId xmlns:a16="http://schemas.microsoft.com/office/drawing/2014/main" id="{2BDDB0FD-4DD6-4F27-875F-D0E6AEB6D245}"/>
                </a:ext>
              </a:extLst>
            </p:cNvPr>
            <p:cNvSpPr>
              <a:spLocks/>
            </p:cNvSpPr>
            <p:nvPr/>
          </p:nvSpPr>
          <p:spPr bwMode="hidden">
            <a:xfrm>
              <a:off x="0" y="1486"/>
              <a:ext cx="5030" cy="1671"/>
            </a:xfrm>
            <a:custGeom>
              <a:avLst/>
              <a:gdLst/>
              <a:ahLst/>
              <a:cxnLst>
                <a:cxn ang="0">
                  <a:pos x="0" y="72"/>
                </a:cxn>
                <a:cxn ang="0">
                  <a:pos x="5035" y="1672"/>
                </a:cxn>
                <a:cxn ang="0">
                  <a:pos x="5035" y="1666"/>
                </a:cxn>
                <a:cxn ang="0">
                  <a:pos x="0" y="0"/>
                </a:cxn>
                <a:cxn ang="0">
                  <a:pos x="0" y="72"/>
                </a:cxn>
                <a:cxn ang="0">
                  <a:pos x="0" y="72"/>
                </a:cxn>
              </a:cxnLst>
              <a:rect l="0" t="0" r="r" b="b"/>
              <a:pathLst>
                <a:path w="5035" h="1672">
                  <a:moveTo>
                    <a:pt x="0" y="72"/>
                  </a:moveTo>
                  <a:lnTo>
                    <a:pt x="5035" y="1672"/>
                  </a:lnTo>
                  <a:lnTo>
                    <a:pt x="5035" y="1666"/>
                  </a:lnTo>
                  <a:lnTo>
                    <a:pt x="0" y="0"/>
                  </a:lnTo>
                  <a:lnTo>
                    <a:pt x="0" y="72"/>
                  </a:lnTo>
                  <a:lnTo>
                    <a:pt x="0" y="72"/>
                  </a:lnTo>
                  <a:close/>
                </a:path>
              </a:pathLst>
            </a:custGeom>
            <a:gradFill rotWithShape="0">
              <a:gsLst>
                <a:gs pos="0">
                  <a:schemeClr val="bg1">
                    <a:gamma/>
                    <a:shade val="54510"/>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17" name="Freeform 15">
              <a:extLst>
                <a:ext uri="{FF2B5EF4-FFF2-40B4-BE49-F238E27FC236}">
                  <a16:creationId xmlns:a16="http://schemas.microsoft.com/office/drawing/2014/main" id="{5833D280-564F-4FE2-9F78-AA51566D3B39}"/>
                </a:ext>
              </a:extLst>
            </p:cNvPr>
            <p:cNvSpPr>
              <a:spLocks/>
            </p:cNvSpPr>
            <p:nvPr/>
          </p:nvSpPr>
          <p:spPr bwMode="hidden">
            <a:xfrm>
              <a:off x="5030" y="3049"/>
              <a:ext cx="728" cy="318"/>
            </a:xfrm>
            <a:custGeom>
              <a:avLst/>
              <a:gdLst>
                <a:gd name="T0" fmla="*/ 728 w 729"/>
                <a:gd name="T1" fmla="*/ 318 h 318"/>
                <a:gd name="T2" fmla="*/ 728 w 729"/>
                <a:gd name="T3" fmla="*/ 312 h 318"/>
                <a:gd name="T4" fmla="*/ 0 w 729"/>
                <a:gd name="T5" fmla="*/ 0 h 318"/>
                <a:gd name="T6" fmla="*/ 0 w 729"/>
                <a:gd name="T7" fmla="*/ 54 h 318"/>
                <a:gd name="T8" fmla="*/ 728 w 729"/>
                <a:gd name="T9" fmla="*/ 318 h 318"/>
                <a:gd name="T10" fmla="*/ 728 w 729"/>
                <a:gd name="T11" fmla="*/ 318 h 3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29" h="318">
                  <a:moveTo>
                    <a:pt x="729" y="318"/>
                  </a:moveTo>
                  <a:lnTo>
                    <a:pt x="729" y="312"/>
                  </a:lnTo>
                  <a:lnTo>
                    <a:pt x="0" y="0"/>
                  </a:lnTo>
                  <a:lnTo>
                    <a:pt x="0" y="54"/>
                  </a:lnTo>
                  <a:lnTo>
                    <a:pt x="729" y="318"/>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en-GB">
                <a:latin typeface="Arial" charset="0"/>
              </a:endParaRPr>
            </a:p>
          </p:txBody>
        </p:sp>
        <p:sp>
          <p:nvSpPr>
            <p:cNvPr id="18" name="Freeform 16">
              <a:extLst>
                <a:ext uri="{FF2B5EF4-FFF2-40B4-BE49-F238E27FC236}">
                  <a16:creationId xmlns:a16="http://schemas.microsoft.com/office/drawing/2014/main" id="{E6E7BF08-A77A-4D22-96D7-CCAD2CCC8B39}"/>
                </a:ext>
              </a:extLst>
            </p:cNvPr>
            <p:cNvSpPr>
              <a:spLocks/>
            </p:cNvSpPr>
            <p:nvPr/>
          </p:nvSpPr>
          <p:spPr bwMode="hidden">
            <a:xfrm>
              <a:off x="0" y="916"/>
              <a:ext cx="5030" cy="2187"/>
            </a:xfrm>
            <a:custGeom>
              <a:avLst/>
              <a:gdLst/>
              <a:ahLst/>
              <a:cxnLst>
                <a:cxn ang="0">
                  <a:pos x="0" y="396"/>
                </a:cxn>
                <a:cxn ang="0">
                  <a:pos x="5035" y="2188"/>
                </a:cxn>
                <a:cxn ang="0">
                  <a:pos x="5035" y="2134"/>
                </a:cxn>
                <a:cxn ang="0">
                  <a:pos x="0" y="0"/>
                </a:cxn>
                <a:cxn ang="0">
                  <a:pos x="0" y="396"/>
                </a:cxn>
                <a:cxn ang="0">
                  <a:pos x="0" y="396"/>
                </a:cxn>
              </a:cxnLst>
              <a:rect l="0" t="0" r="r" b="b"/>
              <a:pathLst>
                <a:path w="5035" h="2188">
                  <a:moveTo>
                    <a:pt x="0" y="396"/>
                  </a:moveTo>
                  <a:lnTo>
                    <a:pt x="5035" y="2188"/>
                  </a:lnTo>
                  <a:lnTo>
                    <a:pt x="5035" y="2134"/>
                  </a:lnTo>
                  <a:lnTo>
                    <a:pt x="0" y="0"/>
                  </a:lnTo>
                  <a:lnTo>
                    <a:pt x="0" y="396"/>
                  </a:lnTo>
                  <a:lnTo>
                    <a:pt x="0" y="396"/>
                  </a:lnTo>
                  <a:close/>
                </a:path>
              </a:pathLst>
            </a:custGeom>
            <a:gradFill rotWithShape="0">
              <a:gsLst>
                <a:gs pos="0">
                  <a:schemeClr val="bg2">
                    <a:gamma/>
                    <a:shade val="66667"/>
                    <a:invGamma/>
                  </a:schemeClr>
                </a:gs>
                <a:gs pos="100000">
                  <a:schemeClr val="bg2"/>
                </a:gs>
              </a:gsLst>
              <a:lin ang="0" scaled="1"/>
            </a:gradFill>
            <a:ln w="9525">
              <a:noFill/>
              <a:round/>
              <a:headEnd/>
              <a:tailEnd/>
            </a:ln>
          </p:spPr>
          <p:txBody>
            <a:bodyPr/>
            <a:lstStyle/>
            <a:p>
              <a:pPr>
                <a:defRPr/>
              </a:pPr>
              <a:endParaRPr lang="en-GB">
                <a:latin typeface="Arial" charset="0"/>
              </a:endParaRPr>
            </a:p>
          </p:txBody>
        </p:sp>
        <p:sp>
          <p:nvSpPr>
            <p:cNvPr id="19" name="Freeform 17">
              <a:extLst>
                <a:ext uri="{FF2B5EF4-FFF2-40B4-BE49-F238E27FC236}">
                  <a16:creationId xmlns:a16="http://schemas.microsoft.com/office/drawing/2014/main" id="{69D10D63-1BF6-4F40-9BA6-7EE0824E0B41}"/>
                </a:ext>
              </a:extLst>
            </p:cNvPr>
            <p:cNvSpPr>
              <a:spLocks/>
            </p:cNvSpPr>
            <p:nvPr/>
          </p:nvSpPr>
          <p:spPr bwMode="hidden">
            <a:xfrm>
              <a:off x="2294" y="0"/>
              <a:ext cx="3159" cy="2725"/>
            </a:xfrm>
            <a:custGeom>
              <a:avLst/>
              <a:gdLst/>
              <a:ahLst/>
              <a:cxnLst>
                <a:cxn ang="0">
                  <a:pos x="0" y="0"/>
                </a:cxn>
                <a:cxn ang="0">
                  <a:pos x="3145" y="2727"/>
                </a:cxn>
                <a:cxn ang="0">
                  <a:pos x="3163" y="2704"/>
                </a:cxn>
                <a:cxn ang="0">
                  <a:pos x="102" y="0"/>
                </a:cxn>
                <a:cxn ang="0">
                  <a:pos x="0" y="0"/>
                </a:cxn>
                <a:cxn ang="0">
                  <a:pos x="0" y="0"/>
                </a:cxn>
              </a:cxnLst>
              <a:rect l="0" t="0" r="r" b="b"/>
              <a:pathLst>
                <a:path w="3163" h="2727">
                  <a:moveTo>
                    <a:pt x="0" y="0"/>
                  </a:moveTo>
                  <a:lnTo>
                    <a:pt x="3145" y="2727"/>
                  </a:lnTo>
                  <a:lnTo>
                    <a:pt x="3163" y="2704"/>
                  </a:lnTo>
                  <a:lnTo>
                    <a:pt x="102" y="0"/>
                  </a:lnTo>
                  <a:lnTo>
                    <a:pt x="0" y="0"/>
                  </a:lnTo>
                  <a:lnTo>
                    <a:pt x="0" y="0"/>
                  </a:lnTo>
                  <a:close/>
                </a:path>
              </a:pathLst>
            </a:custGeom>
            <a:gradFill rotWithShape="0">
              <a:gsLst>
                <a:gs pos="0">
                  <a:schemeClr val="bg1">
                    <a:gamma/>
                    <a:shade val="69804"/>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20" name="Freeform 18">
              <a:extLst>
                <a:ext uri="{FF2B5EF4-FFF2-40B4-BE49-F238E27FC236}">
                  <a16:creationId xmlns:a16="http://schemas.microsoft.com/office/drawing/2014/main" id="{E1551D8A-4C55-4A8D-BD24-80BDE2D6E205}"/>
                </a:ext>
              </a:extLst>
            </p:cNvPr>
            <p:cNvSpPr>
              <a:spLocks/>
            </p:cNvSpPr>
            <p:nvPr/>
          </p:nvSpPr>
          <p:spPr bwMode="hidden">
            <a:xfrm>
              <a:off x="5435" y="2702"/>
              <a:ext cx="323" cy="299"/>
            </a:xfrm>
            <a:custGeom>
              <a:avLst/>
              <a:gdLst/>
              <a:ahLst/>
              <a:cxnLst>
                <a:cxn ang="0">
                  <a:pos x="323" y="299"/>
                </a:cxn>
                <a:cxn ang="0">
                  <a:pos x="323" y="263"/>
                </a:cxn>
                <a:cxn ang="0">
                  <a:pos x="18" y="0"/>
                </a:cxn>
                <a:cxn ang="0">
                  <a:pos x="0" y="23"/>
                </a:cxn>
                <a:cxn ang="0">
                  <a:pos x="323" y="299"/>
                </a:cxn>
                <a:cxn ang="0">
                  <a:pos x="323" y="299"/>
                </a:cxn>
              </a:cxnLst>
              <a:rect l="0" t="0" r="r" b="b"/>
              <a:pathLst>
                <a:path w="323" h="299">
                  <a:moveTo>
                    <a:pt x="323" y="299"/>
                  </a:moveTo>
                  <a:lnTo>
                    <a:pt x="323" y="263"/>
                  </a:lnTo>
                  <a:lnTo>
                    <a:pt x="18" y="0"/>
                  </a:lnTo>
                  <a:lnTo>
                    <a:pt x="0" y="23"/>
                  </a:lnTo>
                  <a:lnTo>
                    <a:pt x="323" y="299"/>
                  </a:lnTo>
                  <a:lnTo>
                    <a:pt x="323" y="299"/>
                  </a:lnTo>
                  <a:close/>
                </a:path>
              </a:pathLst>
            </a:custGeom>
            <a:gradFill rotWithShape="0">
              <a:gsLst>
                <a:gs pos="0">
                  <a:schemeClr val="bg1"/>
                </a:gs>
                <a:gs pos="100000">
                  <a:schemeClr val="bg1">
                    <a:gamma/>
                    <a:tint val="94118"/>
                    <a:invGamma/>
                  </a:schemeClr>
                </a:gs>
              </a:gsLst>
              <a:lin ang="2700000" scaled="1"/>
            </a:gradFill>
            <a:ln w="9525">
              <a:noFill/>
              <a:round/>
              <a:headEnd/>
              <a:tailEnd/>
            </a:ln>
          </p:spPr>
          <p:txBody>
            <a:bodyPr/>
            <a:lstStyle/>
            <a:p>
              <a:pPr>
                <a:defRPr/>
              </a:pPr>
              <a:endParaRPr lang="en-GB">
                <a:latin typeface="Arial" charset="0"/>
              </a:endParaRPr>
            </a:p>
          </p:txBody>
        </p:sp>
        <p:sp>
          <p:nvSpPr>
            <p:cNvPr id="21" name="Freeform 19">
              <a:extLst>
                <a:ext uri="{FF2B5EF4-FFF2-40B4-BE49-F238E27FC236}">
                  <a16:creationId xmlns:a16="http://schemas.microsoft.com/office/drawing/2014/main" id="{4716BFB6-E3D5-4D4B-B020-F6D41ABDEEE6}"/>
                </a:ext>
              </a:extLst>
            </p:cNvPr>
            <p:cNvSpPr>
              <a:spLocks/>
            </p:cNvSpPr>
            <p:nvPr/>
          </p:nvSpPr>
          <p:spPr bwMode="hidden">
            <a:xfrm>
              <a:off x="5477" y="2588"/>
              <a:ext cx="281" cy="335"/>
            </a:xfrm>
            <a:custGeom>
              <a:avLst/>
              <a:gdLst>
                <a:gd name="T0" fmla="*/ 281 w 281"/>
                <a:gd name="T1" fmla="*/ 335 h 335"/>
                <a:gd name="T2" fmla="*/ 281 w 281"/>
                <a:gd name="T3" fmla="*/ 173 h 335"/>
                <a:gd name="T4" fmla="*/ 96 w 281"/>
                <a:gd name="T5" fmla="*/ 0 h 335"/>
                <a:gd name="T6" fmla="*/ 0 w 281"/>
                <a:gd name="T7" fmla="*/ 90 h 335"/>
                <a:gd name="T8" fmla="*/ 281 w 281"/>
                <a:gd name="T9" fmla="*/ 335 h 335"/>
                <a:gd name="T10" fmla="*/ 281 w 281"/>
                <a:gd name="T11" fmla="*/ 335 h 3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1" h="335">
                  <a:moveTo>
                    <a:pt x="281" y="335"/>
                  </a:moveTo>
                  <a:lnTo>
                    <a:pt x="281" y="173"/>
                  </a:lnTo>
                  <a:lnTo>
                    <a:pt x="96" y="0"/>
                  </a:lnTo>
                  <a:lnTo>
                    <a:pt x="0" y="90"/>
                  </a:lnTo>
                  <a:lnTo>
                    <a:pt x="281" y="335"/>
                  </a:lnTo>
                  <a:close/>
                </a:path>
              </a:pathLst>
            </a:custGeom>
            <a:solidFill>
              <a:schemeClr val="bg1"/>
            </a:solidFill>
            <a:ln w="9525">
              <a:noFill/>
              <a:round/>
              <a:headEnd/>
              <a:tailEnd/>
            </a:ln>
          </p:spPr>
          <p:txBody>
            <a:bodyPr/>
            <a:lstStyle/>
            <a:p>
              <a:pPr>
                <a:defRPr/>
              </a:pPr>
              <a:endParaRPr lang="en-GB">
                <a:latin typeface="Arial" charset="0"/>
              </a:endParaRPr>
            </a:p>
          </p:txBody>
        </p:sp>
        <p:sp>
          <p:nvSpPr>
            <p:cNvPr id="22" name="Freeform 20">
              <a:extLst>
                <a:ext uri="{FF2B5EF4-FFF2-40B4-BE49-F238E27FC236}">
                  <a16:creationId xmlns:a16="http://schemas.microsoft.com/office/drawing/2014/main" id="{807FED58-DB10-4EA0-86BA-580B38E563E9}"/>
                </a:ext>
              </a:extLst>
            </p:cNvPr>
            <p:cNvSpPr>
              <a:spLocks/>
            </p:cNvSpPr>
            <p:nvPr/>
          </p:nvSpPr>
          <p:spPr bwMode="hidden">
            <a:xfrm>
              <a:off x="2454" y="0"/>
              <a:ext cx="3119" cy="2678"/>
            </a:xfrm>
            <a:custGeom>
              <a:avLst/>
              <a:gdLst/>
              <a:ahLst/>
              <a:cxnLst>
                <a:cxn ang="0">
                  <a:pos x="0" y="0"/>
                </a:cxn>
                <a:cxn ang="0">
                  <a:pos x="3026" y="2680"/>
                </a:cxn>
                <a:cxn ang="0">
                  <a:pos x="3122" y="2590"/>
                </a:cxn>
                <a:cxn ang="0">
                  <a:pos x="383" y="0"/>
                </a:cxn>
                <a:cxn ang="0">
                  <a:pos x="0" y="0"/>
                </a:cxn>
                <a:cxn ang="0">
                  <a:pos x="0" y="0"/>
                </a:cxn>
              </a:cxnLst>
              <a:rect l="0" t="0" r="r" b="b"/>
              <a:pathLst>
                <a:path w="3122" h="2680">
                  <a:moveTo>
                    <a:pt x="0" y="0"/>
                  </a:moveTo>
                  <a:lnTo>
                    <a:pt x="3026" y="2680"/>
                  </a:lnTo>
                  <a:lnTo>
                    <a:pt x="3122" y="2590"/>
                  </a:lnTo>
                  <a:lnTo>
                    <a:pt x="383" y="0"/>
                  </a:lnTo>
                  <a:lnTo>
                    <a:pt x="0" y="0"/>
                  </a:lnTo>
                  <a:lnTo>
                    <a:pt x="0" y="0"/>
                  </a:lnTo>
                  <a:close/>
                </a:path>
              </a:pathLst>
            </a:custGeom>
            <a:gradFill rotWithShape="0">
              <a:gsLst>
                <a:gs pos="0">
                  <a:schemeClr val="bg1">
                    <a:gamma/>
                    <a:shade val="46275"/>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23" name="Freeform 21">
              <a:extLst>
                <a:ext uri="{FF2B5EF4-FFF2-40B4-BE49-F238E27FC236}">
                  <a16:creationId xmlns:a16="http://schemas.microsoft.com/office/drawing/2014/main" id="{E288D3B6-36F1-4D3A-A642-D3E4A2E9DE15}"/>
                </a:ext>
              </a:extLst>
            </p:cNvPr>
            <p:cNvSpPr>
              <a:spLocks/>
            </p:cNvSpPr>
            <p:nvPr/>
          </p:nvSpPr>
          <p:spPr bwMode="hidden">
            <a:xfrm>
              <a:off x="5626" y="2534"/>
              <a:ext cx="132" cy="132"/>
            </a:xfrm>
            <a:custGeom>
              <a:avLst/>
              <a:gdLst>
                <a:gd name="T0" fmla="*/ 132 w 132"/>
                <a:gd name="T1" fmla="*/ 132 h 132"/>
                <a:gd name="T2" fmla="*/ 0 w 132"/>
                <a:gd name="T3" fmla="*/ 0 h 132"/>
                <a:gd name="T4" fmla="*/ 0 w 132"/>
                <a:gd name="T5" fmla="*/ 0 h 132"/>
                <a:gd name="T6" fmla="*/ 132 w 132"/>
                <a:gd name="T7" fmla="*/ 132 h 132"/>
                <a:gd name="T8" fmla="*/ 132 w 132"/>
                <a:gd name="T9" fmla="*/ 132 h 1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2" h="132">
                  <a:moveTo>
                    <a:pt x="132" y="132"/>
                  </a:moveTo>
                  <a:lnTo>
                    <a:pt x="0" y="0"/>
                  </a:lnTo>
                  <a:lnTo>
                    <a:pt x="132" y="132"/>
                  </a:lnTo>
                  <a:close/>
                </a:path>
              </a:pathLst>
            </a:custGeom>
            <a:solidFill>
              <a:srgbClr val="FF9999"/>
            </a:solidFill>
            <a:ln w="9525">
              <a:noFill/>
              <a:round/>
              <a:headEnd/>
              <a:tailEnd/>
            </a:ln>
          </p:spPr>
          <p:txBody>
            <a:bodyPr/>
            <a:lstStyle/>
            <a:p>
              <a:pPr>
                <a:defRPr/>
              </a:pPr>
              <a:endParaRPr lang="en-GB">
                <a:latin typeface="Arial" charset="0"/>
              </a:endParaRPr>
            </a:p>
          </p:txBody>
        </p:sp>
        <p:sp>
          <p:nvSpPr>
            <p:cNvPr id="24" name="Freeform 22">
              <a:extLst>
                <a:ext uri="{FF2B5EF4-FFF2-40B4-BE49-F238E27FC236}">
                  <a16:creationId xmlns:a16="http://schemas.microsoft.com/office/drawing/2014/main" id="{507E2C13-5306-49CD-92DA-ACBF655068B3}"/>
                </a:ext>
              </a:extLst>
            </p:cNvPr>
            <p:cNvSpPr>
              <a:spLocks/>
            </p:cNvSpPr>
            <p:nvPr/>
          </p:nvSpPr>
          <p:spPr bwMode="hidden">
            <a:xfrm>
              <a:off x="3112" y="0"/>
              <a:ext cx="2514" cy="2534"/>
            </a:xfrm>
            <a:custGeom>
              <a:avLst/>
              <a:gdLst/>
              <a:ahLst/>
              <a:cxnLst>
                <a:cxn ang="0">
                  <a:pos x="0" y="0"/>
                </a:cxn>
                <a:cxn ang="0">
                  <a:pos x="2517" y="2536"/>
                </a:cxn>
                <a:cxn ang="0">
                  <a:pos x="2517" y="2536"/>
                </a:cxn>
                <a:cxn ang="0">
                  <a:pos x="66" y="0"/>
                </a:cxn>
                <a:cxn ang="0">
                  <a:pos x="0" y="0"/>
                </a:cxn>
                <a:cxn ang="0">
                  <a:pos x="0" y="0"/>
                </a:cxn>
              </a:cxnLst>
              <a:rect l="0" t="0" r="r" b="b"/>
              <a:pathLst>
                <a:path w="2517" h="2536">
                  <a:moveTo>
                    <a:pt x="0" y="0"/>
                  </a:moveTo>
                  <a:lnTo>
                    <a:pt x="2517" y="2536"/>
                  </a:lnTo>
                  <a:lnTo>
                    <a:pt x="2517" y="2536"/>
                  </a:lnTo>
                  <a:lnTo>
                    <a:pt x="66" y="0"/>
                  </a:lnTo>
                  <a:lnTo>
                    <a:pt x="0" y="0"/>
                  </a:lnTo>
                  <a:lnTo>
                    <a:pt x="0" y="0"/>
                  </a:lnTo>
                  <a:close/>
                </a:path>
              </a:pathLst>
            </a:custGeom>
            <a:gradFill rotWithShape="0">
              <a:gsLst>
                <a:gs pos="0">
                  <a:schemeClr val="bg1">
                    <a:gamma/>
                    <a:shade val="51373"/>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25" name="Freeform 23">
              <a:extLst>
                <a:ext uri="{FF2B5EF4-FFF2-40B4-BE49-F238E27FC236}">
                  <a16:creationId xmlns:a16="http://schemas.microsoft.com/office/drawing/2014/main" id="{A38ECB13-2C7A-4431-B194-C6678270A761}"/>
                </a:ext>
              </a:extLst>
            </p:cNvPr>
            <p:cNvSpPr>
              <a:spLocks/>
            </p:cNvSpPr>
            <p:nvPr/>
          </p:nvSpPr>
          <p:spPr bwMode="hidden">
            <a:xfrm>
              <a:off x="3488" y="0"/>
              <a:ext cx="2198" cy="2480"/>
            </a:xfrm>
            <a:custGeom>
              <a:avLst/>
              <a:gdLst/>
              <a:ahLst/>
              <a:cxnLst>
                <a:cxn ang="0">
                  <a:pos x="0" y="0"/>
                </a:cxn>
                <a:cxn ang="0">
                  <a:pos x="2188" y="2482"/>
                </a:cxn>
                <a:cxn ang="0">
                  <a:pos x="2200" y="2476"/>
                </a:cxn>
                <a:cxn ang="0">
                  <a:pos x="317" y="0"/>
                </a:cxn>
                <a:cxn ang="0">
                  <a:pos x="0" y="0"/>
                </a:cxn>
                <a:cxn ang="0">
                  <a:pos x="0" y="0"/>
                </a:cxn>
              </a:cxnLst>
              <a:rect l="0" t="0" r="r" b="b"/>
              <a:pathLst>
                <a:path w="2200" h="2482">
                  <a:moveTo>
                    <a:pt x="0" y="0"/>
                  </a:moveTo>
                  <a:lnTo>
                    <a:pt x="2188" y="2482"/>
                  </a:lnTo>
                  <a:lnTo>
                    <a:pt x="2200" y="2476"/>
                  </a:lnTo>
                  <a:lnTo>
                    <a:pt x="317" y="0"/>
                  </a:lnTo>
                  <a:lnTo>
                    <a:pt x="0" y="0"/>
                  </a:lnTo>
                  <a:lnTo>
                    <a:pt x="0" y="0"/>
                  </a:lnTo>
                  <a:close/>
                </a:path>
              </a:pathLst>
            </a:custGeom>
            <a:gradFill rotWithShape="0">
              <a:gsLst>
                <a:gs pos="0">
                  <a:schemeClr val="bg2">
                    <a:gamma/>
                    <a:shade val="78824"/>
                    <a:invGamma/>
                  </a:schemeClr>
                </a:gs>
                <a:gs pos="100000">
                  <a:schemeClr val="bg2"/>
                </a:gs>
              </a:gsLst>
              <a:lin ang="5400000" scaled="1"/>
            </a:gradFill>
            <a:ln w="9525" cap="flat" cmpd="sng">
              <a:noFill/>
              <a:prstDash val="solid"/>
              <a:round/>
              <a:headEnd type="none" w="med" len="med"/>
              <a:tailEnd type="none" w="med" len="med"/>
            </a:ln>
            <a:effectLst/>
          </p:spPr>
          <p:txBody>
            <a:bodyPr/>
            <a:lstStyle/>
            <a:p>
              <a:pPr>
                <a:defRPr/>
              </a:pPr>
              <a:endParaRPr lang="en-GB">
                <a:latin typeface="Arial" charset="0"/>
              </a:endParaRPr>
            </a:p>
          </p:txBody>
        </p:sp>
        <p:sp>
          <p:nvSpPr>
            <p:cNvPr id="26" name="Freeform 24">
              <a:extLst>
                <a:ext uri="{FF2B5EF4-FFF2-40B4-BE49-F238E27FC236}">
                  <a16:creationId xmlns:a16="http://schemas.microsoft.com/office/drawing/2014/main" id="{B2A901BD-0E41-46A3-B342-EB1974C80AE3}"/>
                </a:ext>
              </a:extLst>
            </p:cNvPr>
            <p:cNvSpPr>
              <a:spLocks/>
            </p:cNvSpPr>
            <p:nvPr/>
          </p:nvSpPr>
          <p:spPr bwMode="hidden">
            <a:xfrm>
              <a:off x="5674" y="2474"/>
              <a:ext cx="84" cy="96"/>
            </a:xfrm>
            <a:custGeom>
              <a:avLst/>
              <a:gdLst/>
              <a:ahLst/>
              <a:cxnLst>
                <a:cxn ang="0">
                  <a:pos x="84" y="96"/>
                </a:cxn>
                <a:cxn ang="0">
                  <a:pos x="84" y="90"/>
                </a:cxn>
                <a:cxn ang="0">
                  <a:pos x="12" y="0"/>
                </a:cxn>
                <a:cxn ang="0">
                  <a:pos x="0" y="6"/>
                </a:cxn>
                <a:cxn ang="0">
                  <a:pos x="84" y="96"/>
                </a:cxn>
                <a:cxn ang="0">
                  <a:pos x="84" y="96"/>
                </a:cxn>
              </a:cxnLst>
              <a:rect l="0" t="0" r="r" b="b"/>
              <a:pathLst>
                <a:path w="84" h="96">
                  <a:moveTo>
                    <a:pt x="84" y="96"/>
                  </a:moveTo>
                  <a:lnTo>
                    <a:pt x="84" y="90"/>
                  </a:lnTo>
                  <a:lnTo>
                    <a:pt x="12" y="0"/>
                  </a:lnTo>
                  <a:lnTo>
                    <a:pt x="0" y="6"/>
                  </a:lnTo>
                  <a:lnTo>
                    <a:pt x="84" y="96"/>
                  </a:lnTo>
                  <a:lnTo>
                    <a:pt x="84" y="96"/>
                  </a:lnTo>
                  <a:close/>
                </a:path>
              </a:pathLst>
            </a:custGeom>
            <a:gradFill rotWithShape="0">
              <a:gsLst>
                <a:gs pos="0">
                  <a:schemeClr val="bg1"/>
                </a:gs>
                <a:gs pos="100000">
                  <a:schemeClr val="bg1">
                    <a:gamma/>
                    <a:tint val="90980"/>
                    <a:invGamma/>
                  </a:schemeClr>
                </a:gs>
              </a:gsLst>
              <a:lin ang="2700000" scaled="1"/>
            </a:gradFill>
            <a:ln w="9525">
              <a:noFill/>
              <a:round/>
              <a:headEnd/>
              <a:tailEnd/>
            </a:ln>
          </p:spPr>
          <p:txBody>
            <a:bodyPr/>
            <a:lstStyle/>
            <a:p>
              <a:pPr>
                <a:defRPr/>
              </a:pPr>
              <a:endParaRPr lang="en-GB">
                <a:latin typeface="Arial" charset="0"/>
              </a:endParaRPr>
            </a:p>
          </p:txBody>
        </p:sp>
        <p:sp>
          <p:nvSpPr>
            <p:cNvPr id="27" name="Freeform 25">
              <a:extLst>
                <a:ext uri="{FF2B5EF4-FFF2-40B4-BE49-F238E27FC236}">
                  <a16:creationId xmlns:a16="http://schemas.microsoft.com/office/drawing/2014/main" id="{6DBDB63B-33C8-4AB3-B77F-0CBB3F22838C}"/>
                </a:ext>
              </a:extLst>
            </p:cNvPr>
            <p:cNvSpPr>
              <a:spLocks/>
            </p:cNvSpPr>
            <p:nvPr/>
          </p:nvSpPr>
          <p:spPr bwMode="hidden">
            <a:xfrm>
              <a:off x="5603" y="850"/>
              <a:ext cx="155" cy="516"/>
            </a:xfrm>
            <a:custGeom>
              <a:avLst/>
              <a:gdLst>
                <a:gd name="T0" fmla="*/ 155 w 155"/>
                <a:gd name="T1" fmla="*/ 516 h 516"/>
                <a:gd name="T2" fmla="*/ 155 w 155"/>
                <a:gd name="T3" fmla="*/ 204 h 516"/>
                <a:gd name="T4" fmla="*/ 77 w 155"/>
                <a:gd name="T5" fmla="*/ 0 h 516"/>
                <a:gd name="T6" fmla="*/ 0 w 155"/>
                <a:gd name="T7" fmla="*/ 192 h 516"/>
                <a:gd name="T8" fmla="*/ 155 w 155"/>
                <a:gd name="T9" fmla="*/ 516 h 516"/>
                <a:gd name="T10" fmla="*/ 155 w 155"/>
                <a:gd name="T11" fmla="*/ 516 h 5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5" h="516">
                  <a:moveTo>
                    <a:pt x="155" y="516"/>
                  </a:moveTo>
                  <a:lnTo>
                    <a:pt x="155" y="204"/>
                  </a:lnTo>
                  <a:lnTo>
                    <a:pt x="77" y="0"/>
                  </a:lnTo>
                  <a:lnTo>
                    <a:pt x="0" y="192"/>
                  </a:lnTo>
                  <a:lnTo>
                    <a:pt x="155" y="516"/>
                  </a:lnTo>
                  <a:close/>
                </a:path>
              </a:pathLst>
            </a:custGeom>
            <a:solidFill>
              <a:schemeClr val="bg2"/>
            </a:solidFill>
            <a:ln w="9525">
              <a:noFill/>
              <a:round/>
              <a:headEnd/>
              <a:tailEnd/>
            </a:ln>
          </p:spPr>
          <p:txBody>
            <a:bodyPr/>
            <a:lstStyle/>
            <a:p>
              <a:pPr>
                <a:defRPr/>
              </a:pPr>
              <a:endParaRPr lang="en-GB">
                <a:latin typeface="Arial" charset="0"/>
              </a:endParaRPr>
            </a:p>
          </p:txBody>
        </p:sp>
        <p:sp>
          <p:nvSpPr>
            <p:cNvPr id="28" name="Freeform 26">
              <a:extLst>
                <a:ext uri="{FF2B5EF4-FFF2-40B4-BE49-F238E27FC236}">
                  <a16:creationId xmlns:a16="http://schemas.microsoft.com/office/drawing/2014/main" id="{8F4D25E2-1AD7-4BF3-BD59-D6EA8F2A36B7}"/>
                </a:ext>
              </a:extLst>
            </p:cNvPr>
            <p:cNvSpPr>
              <a:spLocks/>
            </p:cNvSpPr>
            <p:nvPr/>
          </p:nvSpPr>
          <p:spPr bwMode="hidden">
            <a:xfrm>
              <a:off x="5107" y="0"/>
              <a:ext cx="573" cy="1042"/>
            </a:xfrm>
            <a:custGeom>
              <a:avLst/>
              <a:gdLst/>
              <a:ahLst/>
              <a:cxnLst>
                <a:cxn ang="0">
                  <a:pos x="0" y="0"/>
                </a:cxn>
                <a:cxn ang="0">
                  <a:pos x="497" y="1043"/>
                </a:cxn>
                <a:cxn ang="0">
                  <a:pos x="574" y="851"/>
                </a:cxn>
                <a:cxn ang="0">
                  <a:pos x="251" y="0"/>
                </a:cxn>
                <a:cxn ang="0">
                  <a:pos x="0" y="0"/>
                </a:cxn>
                <a:cxn ang="0">
                  <a:pos x="0" y="0"/>
                </a:cxn>
              </a:cxnLst>
              <a:rect l="0" t="0" r="r" b="b"/>
              <a:pathLst>
                <a:path w="574" h="1043">
                  <a:moveTo>
                    <a:pt x="0" y="0"/>
                  </a:moveTo>
                  <a:lnTo>
                    <a:pt x="497" y="1043"/>
                  </a:lnTo>
                  <a:lnTo>
                    <a:pt x="574" y="851"/>
                  </a:lnTo>
                  <a:lnTo>
                    <a:pt x="251" y="0"/>
                  </a:lnTo>
                  <a:lnTo>
                    <a:pt x="0" y="0"/>
                  </a:lnTo>
                  <a:lnTo>
                    <a:pt x="0" y="0"/>
                  </a:lnTo>
                  <a:close/>
                </a:path>
              </a:pathLst>
            </a:custGeom>
            <a:gradFill rotWithShape="0">
              <a:gsLst>
                <a:gs pos="0">
                  <a:schemeClr val="bg2">
                    <a:gamma/>
                    <a:shade val="66667"/>
                    <a:invGamma/>
                  </a:schemeClr>
                </a:gs>
                <a:gs pos="100000">
                  <a:schemeClr val="bg2"/>
                </a:gs>
              </a:gsLst>
              <a:lin ang="5400000" scaled="1"/>
            </a:gradFill>
            <a:ln w="9525">
              <a:noFill/>
              <a:round/>
              <a:headEnd/>
              <a:tailEnd/>
            </a:ln>
          </p:spPr>
          <p:txBody>
            <a:bodyPr/>
            <a:lstStyle/>
            <a:p>
              <a:pPr>
                <a:defRPr/>
              </a:pPr>
              <a:endParaRPr lang="en-GB">
                <a:latin typeface="Arial" charset="0"/>
              </a:endParaRPr>
            </a:p>
          </p:txBody>
        </p:sp>
        <p:sp>
          <p:nvSpPr>
            <p:cNvPr id="29" name="Freeform 27">
              <a:extLst>
                <a:ext uri="{FF2B5EF4-FFF2-40B4-BE49-F238E27FC236}">
                  <a16:creationId xmlns:a16="http://schemas.microsoft.com/office/drawing/2014/main" id="{EA2297EF-A96A-40B3-8AD9-D841FBD924EE}"/>
                </a:ext>
              </a:extLst>
            </p:cNvPr>
            <p:cNvSpPr>
              <a:spLocks/>
            </p:cNvSpPr>
            <p:nvPr/>
          </p:nvSpPr>
          <p:spPr bwMode="hidden">
            <a:xfrm>
              <a:off x="5411" y="0"/>
              <a:ext cx="341" cy="796"/>
            </a:xfrm>
            <a:custGeom>
              <a:avLst/>
              <a:gdLst/>
              <a:ahLst/>
              <a:cxnLst>
                <a:cxn ang="0">
                  <a:pos x="144" y="0"/>
                </a:cxn>
                <a:cxn ang="0">
                  <a:pos x="0" y="0"/>
                </a:cxn>
                <a:cxn ang="0">
                  <a:pos x="287" y="797"/>
                </a:cxn>
                <a:cxn ang="0">
                  <a:pos x="341" y="653"/>
                </a:cxn>
                <a:cxn ang="0">
                  <a:pos x="144" y="0"/>
                </a:cxn>
                <a:cxn ang="0">
                  <a:pos x="144" y="0"/>
                </a:cxn>
              </a:cxnLst>
              <a:rect l="0" t="0" r="r" b="b"/>
              <a:pathLst>
                <a:path w="341" h="797">
                  <a:moveTo>
                    <a:pt x="144" y="0"/>
                  </a:moveTo>
                  <a:lnTo>
                    <a:pt x="0" y="0"/>
                  </a:lnTo>
                  <a:lnTo>
                    <a:pt x="287" y="797"/>
                  </a:lnTo>
                  <a:lnTo>
                    <a:pt x="341" y="653"/>
                  </a:lnTo>
                  <a:lnTo>
                    <a:pt x="144" y="0"/>
                  </a:lnTo>
                  <a:lnTo>
                    <a:pt x="144" y="0"/>
                  </a:lnTo>
                  <a:close/>
                </a:path>
              </a:pathLst>
            </a:custGeom>
            <a:gradFill rotWithShape="0">
              <a:gsLst>
                <a:gs pos="0">
                  <a:schemeClr val="bg2">
                    <a:gamma/>
                    <a:shade val="69804"/>
                    <a:invGamma/>
                  </a:schemeClr>
                </a:gs>
                <a:gs pos="100000">
                  <a:schemeClr val="bg2"/>
                </a:gs>
              </a:gsLst>
              <a:lin ang="5400000" scaled="1"/>
            </a:gradFill>
            <a:ln w="9525">
              <a:noFill/>
              <a:round/>
              <a:headEnd/>
              <a:tailEnd/>
            </a:ln>
          </p:spPr>
          <p:txBody>
            <a:bodyPr/>
            <a:lstStyle/>
            <a:p>
              <a:pPr>
                <a:defRPr/>
              </a:pPr>
              <a:endParaRPr lang="en-GB">
                <a:latin typeface="Arial" charset="0"/>
              </a:endParaRPr>
            </a:p>
          </p:txBody>
        </p:sp>
        <p:sp>
          <p:nvSpPr>
            <p:cNvPr id="30" name="Freeform 28">
              <a:extLst>
                <a:ext uri="{FF2B5EF4-FFF2-40B4-BE49-F238E27FC236}">
                  <a16:creationId xmlns:a16="http://schemas.microsoft.com/office/drawing/2014/main" id="{1B66F40D-551C-4F83-BD97-3163ADCA5219}"/>
                </a:ext>
              </a:extLst>
            </p:cNvPr>
            <p:cNvSpPr>
              <a:spLocks/>
            </p:cNvSpPr>
            <p:nvPr/>
          </p:nvSpPr>
          <p:spPr bwMode="hidden">
            <a:xfrm>
              <a:off x="5698" y="653"/>
              <a:ext cx="60" cy="311"/>
            </a:xfrm>
            <a:custGeom>
              <a:avLst/>
              <a:gdLst>
                <a:gd name="T0" fmla="*/ 0 w 60"/>
                <a:gd name="T1" fmla="*/ 144 h 312"/>
                <a:gd name="T2" fmla="*/ 60 w 60"/>
                <a:gd name="T3" fmla="*/ 311 h 312"/>
                <a:gd name="T4" fmla="*/ 60 w 60"/>
                <a:gd name="T5" fmla="*/ 6 h 312"/>
                <a:gd name="T6" fmla="*/ 54 w 60"/>
                <a:gd name="T7" fmla="*/ 0 h 312"/>
                <a:gd name="T8" fmla="*/ 0 w 60"/>
                <a:gd name="T9" fmla="*/ 144 h 312"/>
                <a:gd name="T10" fmla="*/ 0 w 60"/>
                <a:gd name="T11" fmla="*/ 144 h 3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 h="312">
                  <a:moveTo>
                    <a:pt x="0" y="144"/>
                  </a:moveTo>
                  <a:lnTo>
                    <a:pt x="60" y="312"/>
                  </a:lnTo>
                  <a:lnTo>
                    <a:pt x="60" y="6"/>
                  </a:lnTo>
                  <a:lnTo>
                    <a:pt x="54" y="0"/>
                  </a:lnTo>
                  <a:lnTo>
                    <a:pt x="0" y="144"/>
                  </a:lnTo>
                  <a:close/>
                </a:path>
              </a:pathLst>
            </a:custGeom>
            <a:solidFill>
              <a:schemeClr val="bg2"/>
            </a:solidFill>
            <a:ln w="9525">
              <a:noFill/>
              <a:round/>
              <a:headEnd/>
              <a:tailEnd/>
            </a:ln>
          </p:spPr>
          <p:txBody>
            <a:bodyPr/>
            <a:lstStyle/>
            <a:p>
              <a:pPr>
                <a:defRPr/>
              </a:pPr>
              <a:endParaRPr lang="en-GB">
                <a:latin typeface="Arial" charset="0"/>
              </a:endParaRPr>
            </a:p>
          </p:txBody>
        </p:sp>
        <p:sp>
          <p:nvSpPr>
            <p:cNvPr id="31" name="Freeform 29">
              <a:extLst>
                <a:ext uri="{FF2B5EF4-FFF2-40B4-BE49-F238E27FC236}">
                  <a16:creationId xmlns:a16="http://schemas.microsoft.com/office/drawing/2014/main" id="{85EE6130-8DD0-4BF8-82BD-82007D541B70}"/>
                </a:ext>
              </a:extLst>
            </p:cNvPr>
            <p:cNvSpPr>
              <a:spLocks/>
            </p:cNvSpPr>
            <p:nvPr/>
          </p:nvSpPr>
          <p:spPr bwMode="hidden">
            <a:xfrm>
              <a:off x="2" y="1601"/>
              <a:ext cx="5752" cy="1864"/>
            </a:xfrm>
            <a:custGeom>
              <a:avLst/>
              <a:gdLst/>
              <a:ahLst/>
              <a:cxnLst>
                <a:cxn ang="0">
                  <a:pos x="0" y="371"/>
                </a:cxn>
                <a:cxn ang="0">
                  <a:pos x="5740" y="1864"/>
                </a:cxn>
                <a:cxn ang="0">
                  <a:pos x="5740" y="1834"/>
                </a:cxn>
                <a:cxn ang="0">
                  <a:pos x="0" y="0"/>
                </a:cxn>
                <a:cxn ang="0">
                  <a:pos x="0" y="371"/>
                </a:cxn>
                <a:cxn ang="0">
                  <a:pos x="0" y="371"/>
                </a:cxn>
              </a:cxnLst>
              <a:rect l="0" t="0" r="r" b="b"/>
              <a:pathLst>
                <a:path w="5740" h="1864">
                  <a:moveTo>
                    <a:pt x="0" y="371"/>
                  </a:moveTo>
                  <a:lnTo>
                    <a:pt x="5740" y="1864"/>
                  </a:lnTo>
                  <a:lnTo>
                    <a:pt x="5740" y="1834"/>
                  </a:lnTo>
                  <a:lnTo>
                    <a:pt x="0" y="0"/>
                  </a:lnTo>
                  <a:lnTo>
                    <a:pt x="0" y="371"/>
                  </a:lnTo>
                  <a:lnTo>
                    <a:pt x="0" y="371"/>
                  </a:lnTo>
                  <a:close/>
                </a:path>
              </a:pathLst>
            </a:custGeom>
            <a:gradFill rotWithShape="0">
              <a:gsLst>
                <a:gs pos="0">
                  <a:schemeClr val="bg1">
                    <a:gamma/>
                    <a:shade val="63529"/>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2" name="Freeform 30">
              <a:extLst>
                <a:ext uri="{FF2B5EF4-FFF2-40B4-BE49-F238E27FC236}">
                  <a16:creationId xmlns:a16="http://schemas.microsoft.com/office/drawing/2014/main" id="{618B87AD-2FDC-472F-8A9A-CA9AEC8B4697}"/>
                </a:ext>
              </a:extLst>
            </p:cNvPr>
            <p:cNvSpPr>
              <a:spLocks/>
            </p:cNvSpPr>
            <p:nvPr/>
          </p:nvSpPr>
          <p:spPr bwMode="hidden">
            <a:xfrm>
              <a:off x="5754" y="3483"/>
              <a:ext cx="6" cy="6"/>
            </a:xfrm>
            <a:custGeom>
              <a:avLst/>
              <a:gdLst>
                <a:gd name="T0" fmla="*/ 6 w 6"/>
                <a:gd name="T1" fmla="*/ 6 h 6"/>
                <a:gd name="T2" fmla="*/ 0 w 6"/>
                <a:gd name="T3" fmla="*/ 0 h 6"/>
                <a:gd name="T4" fmla="*/ 0 w 6"/>
                <a:gd name="T5" fmla="*/ 6 h 6"/>
                <a:gd name="T6" fmla="*/ 6 w 6"/>
                <a:gd name="T7" fmla="*/ 6 h 6"/>
                <a:gd name="T8" fmla="*/ 6 w 6"/>
                <a:gd name="T9" fmla="*/ 6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 h="6">
                  <a:moveTo>
                    <a:pt x="6" y="6"/>
                  </a:moveTo>
                  <a:lnTo>
                    <a:pt x="0" y="0"/>
                  </a:lnTo>
                  <a:lnTo>
                    <a:pt x="0" y="6"/>
                  </a:lnTo>
                  <a:lnTo>
                    <a:pt x="6" y="6"/>
                  </a:lnTo>
                  <a:close/>
                </a:path>
              </a:pathLst>
            </a:custGeom>
            <a:solidFill>
              <a:srgbClr val="18FF00"/>
            </a:solidFill>
            <a:ln w="9525">
              <a:noFill/>
              <a:round/>
              <a:headEnd/>
              <a:tailEnd/>
            </a:ln>
          </p:spPr>
          <p:txBody>
            <a:bodyPr/>
            <a:lstStyle/>
            <a:p>
              <a:pPr>
                <a:defRPr/>
              </a:pPr>
              <a:endParaRPr lang="en-GB">
                <a:latin typeface="Arial" charset="0"/>
              </a:endParaRPr>
            </a:p>
          </p:txBody>
        </p:sp>
        <p:sp>
          <p:nvSpPr>
            <p:cNvPr id="33" name="Freeform 31">
              <a:extLst>
                <a:ext uri="{FF2B5EF4-FFF2-40B4-BE49-F238E27FC236}">
                  <a16:creationId xmlns:a16="http://schemas.microsoft.com/office/drawing/2014/main" id="{BCFF1AC0-A223-46C9-9817-9A604867E76B}"/>
                </a:ext>
              </a:extLst>
            </p:cNvPr>
            <p:cNvSpPr>
              <a:spLocks/>
            </p:cNvSpPr>
            <p:nvPr/>
          </p:nvSpPr>
          <p:spPr bwMode="hidden">
            <a:xfrm>
              <a:off x="2" y="2152"/>
              <a:ext cx="5752" cy="1337"/>
            </a:xfrm>
            <a:custGeom>
              <a:avLst/>
              <a:gdLst/>
              <a:ahLst/>
              <a:cxnLst>
                <a:cxn ang="0">
                  <a:pos x="0" y="366"/>
                </a:cxn>
                <a:cxn ang="0">
                  <a:pos x="5740" y="1337"/>
                </a:cxn>
                <a:cxn ang="0">
                  <a:pos x="5740" y="1331"/>
                </a:cxn>
                <a:cxn ang="0">
                  <a:pos x="0" y="0"/>
                </a:cxn>
                <a:cxn ang="0">
                  <a:pos x="0" y="366"/>
                </a:cxn>
                <a:cxn ang="0">
                  <a:pos x="0" y="366"/>
                </a:cxn>
              </a:cxnLst>
              <a:rect l="0" t="0" r="r" b="b"/>
              <a:pathLst>
                <a:path w="5740" h="1337">
                  <a:moveTo>
                    <a:pt x="0" y="366"/>
                  </a:moveTo>
                  <a:lnTo>
                    <a:pt x="5740" y="1337"/>
                  </a:lnTo>
                  <a:lnTo>
                    <a:pt x="5740" y="1331"/>
                  </a:lnTo>
                  <a:lnTo>
                    <a:pt x="0" y="0"/>
                  </a:lnTo>
                  <a:lnTo>
                    <a:pt x="0" y="366"/>
                  </a:lnTo>
                  <a:lnTo>
                    <a:pt x="0" y="366"/>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4" name="Freeform 32">
              <a:extLst>
                <a:ext uri="{FF2B5EF4-FFF2-40B4-BE49-F238E27FC236}">
                  <a16:creationId xmlns:a16="http://schemas.microsoft.com/office/drawing/2014/main" id="{F1E45EF3-45C3-4D68-8CAB-554E9EC0F4D3}"/>
                </a:ext>
              </a:extLst>
            </p:cNvPr>
            <p:cNvSpPr>
              <a:spLocks/>
            </p:cNvSpPr>
            <p:nvPr/>
          </p:nvSpPr>
          <p:spPr bwMode="hidden">
            <a:xfrm>
              <a:off x="2" y="3177"/>
              <a:ext cx="5752" cy="414"/>
            </a:xfrm>
            <a:custGeom>
              <a:avLst/>
              <a:gdLst/>
              <a:ahLst/>
              <a:cxnLst>
                <a:cxn ang="0">
                  <a:pos x="0" y="48"/>
                </a:cxn>
                <a:cxn ang="0">
                  <a:pos x="5740" y="414"/>
                </a:cxn>
                <a:cxn ang="0">
                  <a:pos x="5740" y="402"/>
                </a:cxn>
                <a:cxn ang="0">
                  <a:pos x="0" y="0"/>
                </a:cxn>
                <a:cxn ang="0">
                  <a:pos x="0" y="48"/>
                </a:cxn>
                <a:cxn ang="0">
                  <a:pos x="0" y="48"/>
                </a:cxn>
              </a:cxnLst>
              <a:rect l="0" t="0" r="r" b="b"/>
              <a:pathLst>
                <a:path w="5740" h="414">
                  <a:moveTo>
                    <a:pt x="0" y="48"/>
                  </a:moveTo>
                  <a:lnTo>
                    <a:pt x="5740" y="414"/>
                  </a:lnTo>
                  <a:lnTo>
                    <a:pt x="5740" y="402"/>
                  </a:lnTo>
                  <a:lnTo>
                    <a:pt x="0" y="0"/>
                  </a:lnTo>
                  <a:lnTo>
                    <a:pt x="0" y="48"/>
                  </a:lnTo>
                  <a:lnTo>
                    <a:pt x="0" y="48"/>
                  </a:lnTo>
                  <a:close/>
                </a:path>
              </a:pathLst>
            </a:custGeom>
            <a:gradFill rotWithShape="0">
              <a:gsLst>
                <a:gs pos="0">
                  <a:schemeClr val="bg1">
                    <a:gamma/>
                    <a:shade val="84706"/>
                    <a:invGamma/>
                  </a:schemeClr>
                </a:gs>
                <a:gs pos="100000">
                  <a:schemeClr val="bg1"/>
                </a:gs>
              </a:gsLst>
              <a:lin ang="0" scaled="1"/>
            </a:gradFill>
            <a:ln w="9525">
              <a:noFill/>
              <a:round/>
              <a:headEnd/>
              <a:tailEnd/>
            </a:ln>
          </p:spPr>
          <p:txBody>
            <a:bodyPr/>
            <a:lstStyle/>
            <a:p>
              <a:pPr>
                <a:defRPr/>
              </a:pPr>
              <a:endParaRPr lang="en-GB">
                <a:latin typeface="Arial" charset="0"/>
              </a:endParaRPr>
            </a:p>
          </p:txBody>
        </p:sp>
        <p:sp>
          <p:nvSpPr>
            <p:cNvPr id="35" name="Freeform 33">
              <a:extLst>
                <a:ext uri="{FF2B5EF4-FFF2-40B4-BE49-F238E27FC236}">
                  <a16:creationId xmlns:a16="http://schemas.microsoft.com/office/drawing/2014/main" id="{01582D58-08CE-46BB-89A1-FB96027DA0BC}"/>
                </a:ext>
              </a:extLst>
            </p:cNvPr>
            <p:cNvSpPr>
              <a:spLocks/>
            </p:cNvSpPr>
            <p:nvPr/>
          </p:nvSpPr>
          <p:spPr bwMode="hidden">
            <a:xfrm>
              <a:off x="1297" y="0"/>
              <a:ext cx="4457" cy="3177"/>
            </a:xfrm>
            <a:custGeom>
              <a:avLst/>
              <a:gdLst/>
              <a:ahLst/>
              <a:cxnLst>
                <a:cxn ang="0">
                  <a:pos x="0" y="0"/>
                </a:cxn>
                <a:cxn ang="0">
                  <a:pos x="4448" y="3177"/>
                </a:cxn>
                <a:cxn ang="0">
                  <a:pos x="4448" y="3153"/>
                </a:cxn>
                <a:cxn ang="0">
                  <a:pos x="125" y="0"/>
                </a:cxn>
                <a:cxn ang="0">
                  <a:pos x="0" y="0"/>
                </a:cxn>
                <a:cxn ang="0">
                  <a:pos x="0" y="0"/>
                </a:cxn>
              </a:cxnLst>
              <a:rect l="0" t="0" r="r" b="b"/>
              <a:pathLst>
                <a:path w="4448" h="3177">
                  <a:moveTo>
                    <a:pt x="0" y="0"/>
                  </a:moveTo>
                  <a:lnTo>
                    <a:pt x="4448" y="3177"/>
                  </a:lnTo>
                  <a:lnTo>
                    <a:pt x="4448" y="3153"/>
                  </a:lnTo>
                  <a:lnTo>
                    <a:pt x="125" y="0"/>
                  </a:lnTo>
                  <a:lnTo>
                    <a:pt x="0" y="0"/>
                  </a:lnTo>
                  <a:lnTo>
                    <a:pt x="0" y="0"/>
                  </a:lnTo>
                  <a:close/>
                </a:path>
              </a:pathLst>
            </a:custGeom>
            <a:gradFill rotWithShape="0">
              <a:gsLst>
                <a:gs pos="0">
                  <a:schemeClr val="bg1">
                    <a:gamma/>
                    <a:shade val="48627"/>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6" name="Freeform 34">
              <a:extLst>
                <a:ext uri="{FF2B5EF4-FFF2-40B4-BE49-F238E27FC236}">
                  <a16:creationId xmlns:a16="http://schemas.microsoft.com/office/drawing/2014/main" id="{94992BE5-17BC-4F26-8496-EB0E9E0BD71C}"/>
                </a:ext>
              </a:extLst>
            </p:cNvPr>
            <p:cNvSpPr>
              <a:spLocks/>
            </p:cNvSpPr>
            <p:nvPr/>
          </p:nvSpPr>
          <p:spPr bwMode="hidden">
            <a:xfrm>
              <a:off x="3321" y="0"/>
              <a:ext cx="2433" cy="2614"/>
            </a:xfrm>
            <a:custGeom>
              <a:avLst/>
              <a:gdLst/>
              <a:ahLst/>
              <a:cxnLst>
                <a:cxn ang="0">
                  <a:pos x="0" y="0"/>
                </a:cxn>
                <a:cxn ang="0">
                  <a:pos x="2428" y="2614"/>
                </a:cxn>
                <a:cxn ang="0">
                  <a:pos x="2428" y="2608"/>
                </a:cxn>
                <a:cxn ang="0">
                  <a:pos x="66" y="0"/>
                </a:cxn>
                <a:cxn ang="0">
                  <a:pos x="0" y="0"/>
                </a:cxn>
                <a:cxn ang="0">
                  <a:pos x="0" y="0"/>
                </a:cxn>
              </a:cxnLst>
              <a:rect l="0" t="0" r="r" b="b"/>
              <a:pathLst>
                <a:path w="2428" h="2614">
                  <a:moveTo>
                    <a:pt x="0" y="0"/>
                  </a:moveTo>
                  <a:lnTo>
                    <a:pt x="2428" y="2614"/>
                  </a:lnTo>
                  <a:lnTo>
                    <a:pt x="2428" y="2608"/>
                  </a:lnTo>
                  <a:lnTo>
                    <a:pt x="66" y="0"/>
                  </a:lnTo>
                  <a:lnTo>
                    <a:pt x="0" y="0"/>
                  </a:lnTo>
                  <a:lnTo>
                    <a:pt x="0" y="0"/>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 name="Freeform 35">
              <a:extLst>
                <a:ext uri="{FF2B5EF4-FFF2-40B4-BE49-F238E27FC236}">
                  <a16:creationId xmlns:a16="http://schemas.microsoft.com/office/drawing/2014/main" id="{AE32CFEF-CA19-4DB1-94F1-88DE5160DA91}"/>
                </a:ext>
              </a:extLst>
            </p:cNvPr>
            <p:cNvSpPr>
              <a:spLocks/>
            </p:cNvSpPr>
            <p:nvPr/>
          </p:nvSpPr>
          <p:spPr bwMode="hidden">
            <a:xfrm>
              <a:off x="3950" y="0"/>
              <a:ext cx="1804" cy="2464"/>
            </a:xfrm>
            <a:custGeom>
              <a:avLst/>
              <a:gdLst/>
              <a:ahLst/>
              <a:cxnLst>
                <a:cxn ang="0">
                  <a:pos x="485" y="0"/>
                </a:cxn>
                <a:cxn ang="0">
                  <a:pos x="0" y="0"/>
                </a:cxn>
                <a:cxn ang="0">
                  <a:pos x="1800" y="2464"/>
                </a:cxn>
                <a:cxn ang="0">
                  <a:pos x="1800" y="2248"/>
                </a:cxn>
                <a:cxn ang="0">
                  <a:pos x="1794" y="2248"/>
                </a:cxn>
                <a:cxn ang="0">
                  <a:pos x="485" y="0"/>
                </a:cxn>
                <a:cxn ang="0">
                  <a:pos x="485" y="0"/>
                </a:cxn>
              </a:cxnLst>
              <a:rect l="0" t="0" r="r" b="b"/>
              <a:pathLst>
                <a:path w="1800" h="2464">
                  <a:moveTo>
                    <a:pt x="485" y="0"/>
                  </a:moveTo>
                  <a:lnTo>
                    <a:pt x="0" y="0"/>
                  </a:lnTo>
                  <a:lnTo>
                    <a:pt x="1800" y="2464"/>
                  </a:lnTo>
                  <a:lnTo>
                    <a:pt x="1800" y="2248"/>
                  </a:lnTo>
                  <a:lnTo>
                    <a:pt x="1794" y="2248"/>
                  </a:lnTo>
                  <a:lnTo>
                    <a:pt x="485" y="0"/>
                  </a:lnTo>
                  <a:lnTo>
                    <a:pt x="485" y="0"/>
                  </a:lnTo>
                  <a:close/>
                </a:path>
              </a:pathLst>
            </a:custGeom>
            <a:gradFill rotWithShape="0">
              <a:gsLst>
                <a:gs pos="0">
                  <a:schemeClr val="bg2">
                    <a:gamma/>
                    <a:shade val="78824"/>
                    <a:invGamma/>
                  </a:schemeClr>
                </a:gs>
                <a:gs pos="100000">
                  <a:schemeClr val="bg2"/>
                </a:gs>
              </a:gsLst>
              <a:lin ang="5400000" scaled="1"/>
            </a:gradFill>
            <a:ln w="9525">
              <a:noFill/>
              <a:round/>
              <a:headEnd/>
              <a:tailEnd/>
            </a:ln>
          </p:spPr>
          <p:txBody>
            <a:bodyPr/>
            <a:lstStyle/>
            <a:p>
              <a:pPr>
                <a:defRPr/>
              </a:pPr>
              <a:endParaRPr lang="en-GB">
                <a:latin typeface="Arial" charset="0"/>
              </a:endParaRPr>
            </a:p>
          </p:txBody>
        </p:sp>
        <p:sp>
          <p:nvSpPr>
            <p:cNvPr id="38" name="Freeform 36">
              <a:extLst>
                <a:ext uri="{FF2B5EF4-FFF2-40B4-BE49-F238E27FC236}">
                  <a16:creationId xmlns:a16="http://schemas.microsoft.com/office/drawing/2014/main" id="{C546442E-1D89-4ACE-A488-C789AC4F5ED0}"/>
                </a:ext>
              </a:extLst>
            </p:cNvPr>
            <p:cNvSpPr>
              <a:spLocks/>
            </p:cNvSpPr>
            <p:nvPr/>
          </p:nvSpPr>
          <p:spPr bwMode="hidden">
            <a:xfrm>
              <a:off x="4519" y="0"/>
              <a:ext cx="1235" cy="2074"/>
            </a:xfrm>
            <a:custGeom>
              <a:avLst/>
              <a:gdLst/>
              <a:ahLst/>
              <a:cxnLst>
                <a:cxn ang="0">
                  <a:pos x="0" y="0"/>
                </a:cxn>
                <a:cxn ang="0">
                  <a:pos x="1232" y="2074"/>
                </a:cxn>
                <a:cxn ang="0">
                  <a:pos x="1232" y="2038"/>
                </a:cxn>
                <a:cxn ang="0">
                  <a:pos x="42" y="0"/>
                </a:cxn>
                <a:cxn ang="0">
                  <a:pos x="0" y="0"/>
                </a:cxn>
                <a:cxn ang="0">
                  <a:pos x="0" y="0"/>
                </a:cxn>
              </a:cxnLst>
              <a:rect l="0" t="0" r="r" b="b"/>
              <a:pathLst>
                <a:path w="1232" h="2074">
                  <a:moveTo>
                    <a:pt x="0" y="0"/>
                  </a:moveTo>
                  <a:lnTo>
                    <a:pt x="1232" y="2074"/>
                  </a:lnTo>
                  <a:lnTo>
                    <a:pt x="1232" y="2038"/>
                  </a:lnTo>
                  <a:lnTo>
                    <a:pt x="42" y="0"/>
                  </a:lnTo>
                  <a:lnTo>
                    <a:pt x="0" y="0"/>
                  </a:lnTo>
                  <a:lnTo>
                    <a:pt x="0" y="0"/>
                  </a:lnTo>
                  <a:close/>
                </a:path>
              </a:pathLst>
            </a:custGeom>
            <a:gradFill rotWithShape="0">
              <a:gsLst>
                <a:gs pos="0">
                  <a:schemeClr val="bg1">
                    <a:gamma/>
                    <a:shade val="57647"/>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9" name="Freeform 37">
              <a:extLst>
                <a:ext uri="{FF2B5EF4-FFF2-40B4-BE49-F238E27FC236}">
                  <a16:creationId xmlns:a16="http://schemas.microsoft.com/office/drawing/2014/main" id="{17B83572-E097-4A99-8C1E-87E83C68C5AA}"/>
                </a:ext>
              </a:extLst>
            </p:cNvPr>
            <p:cNvSpPr>
              <a:spLocks/>
            </p:cNvSpPr>
            <p:nvPr/>
          </p:nvSpPr>
          <p:spPr bwMode="hidden">
            <a:xfrm>
              <a:off x="4694" y="0"/>
              <a:ext cx="1060" cy="1936"/>
            </a:xfrm>
            <a:custGeom>
              <a:avLst/>
              <a:gdLst/>
              <a:ahLst/>
              <a:cxnLst>
                <a:cxn ang="0">
                  <a:pos x="0" y="0"/>
                </a:cxn>
                <a:cxn ang="0">
                  <a:pos x="1058" y="1936"/>
                </a:cxn>
                <a:cxn ang="0">
                  <a:pos x="1058" y="1930"/>
                </a:cxn>
                <a:cxn ang="0">
                  <a:pos x="54" y="0"/>
                </a:cxn>
                <a:cxn ang="0">
                  <a:pos x="0" y="0"/>
                </a:cxn>
                <a:cxn ang="0">
                  <a:pos x="0" y="0"/>
                </a:cxn>
              </a:cxnLst>
              <a:rect l="0" t="0" r="r" b="b"/>
              <a:pathLst>
                <a:path w="1058" h="1936">
                  <a:moveTo>
                    <a:pt x="0" y="0"/>
                  </a:moveTo>
                  <a:lnTo>
                    <a:pt x="1058" y="1936"/>
                  </a:lnTo>
                  <a:lnTo>
                    <a:pt x="1058" y="1930"/>
                  </a:lnTo>
                  <a:lnTo>
                    <a:pt x="54" y="0"/>
                  </a:lnTo>
                  <a:lnTo>
                    <a:pt x="0" y="0"/>
                  </a:lnTo>
                  <a:lnTo>
                    <a:pt x="0" y="0"/>
                  </a:lnTo>
                  <a:close/>
                </a:path>
              </a:pathLst>
            </a:custGeom>
            <a:gradFill rotWithShape="0">
              <a:gsLst>
                <a:gs pos="0">
                  <a:schemeClr val="bg1">
                    <a:gamma/>
                    <a:shade val="72549"/>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40" name="Freeform 38">
              <a:extLst>
                <a:ext uri="{FF2B5EF4-FFF2-40B4-BE49-F238E27FC236}">
                  <a16:creationId xmlns:a16="http://schemas.microsoft.com/office/drawing/2014/main" id="{E549D6B3-68BC-49D0-A1AF-9B5E6931B57C}"/>
                </a:ext>
              </a:extLst>
            </p:cNvPr>
            <p:cNvSpPr>
              <a:spLocks/>
            </p:cNvSpPr>
            <p:nvPr/>
          </p:nvSpPr>
          <p:spPr bwMode="hidden">
            <a:xfrm>
              <a:off x="4981" y="0"/>
              <a:ext cx="773" cy="1487"/>
            </a:xfrm>
            <a:custGeom>
              <a:avLst/>
              <a:gdLst/>
              <a:ahLst/>
              <a:cxnLst>
                <a:cxn ang="0">
                  <a:pos x="771" y="1433"/>
                </a:cxn>
                <a:cxn ang="0">
                  <a:pos x="42" y="0"/>
                </a:cxn>
                <a:cxn ang="0">
                  <a:pos x="0" y="0"/>
                </a:cxn>
                <a:cxn ang="0">
                  <a:pos x="771" y="1487"/>
                </a:cxn>
                <a:cxn ang="0">
                  <a:pos x="771" y="1433"/>
                </a:cxn>
                <a:cxn ang="0">
                  <a:pos x="771" y="1433"/>
                </a:cxn>
              </a:cxnLst>
              <a:rect l="0" t="0" r="r" b="b"/>
              <a:pathLst>
                <a:path w="771" h="1487">
                  <a:moveTo>
                    <a:pt x="771" y="1433"/>
                  </a:moveTo>
                  <a:lnTo>
                    <a:pt x="42" y="0"/>
                  </a:lnTo>
                  <a:lnTo>
                    <a:pt x="0" y="0"/>
                  </a:lnTo>
                  <a:lnTo>
                    <a:pt x="771" y="1487"/>
                  </a:lnTo>
                  <a:lnTo>
                    <a:pt x="771" y="1433"/>
                  </a:lnTo>
                  <a:lnTo>
                    <a:pt x="771" y="1433"/>
                  </a:lnTo>
                  <a:close/>
                </a:path>
              </a:pathLst>
            </a:custGeom>
            <a:gradFill rotWithShape="0">
              <a:gsLst>
                <a:gs pos="0">
                  <a:schemeClr val="bg1">
                    <a:gamma/>
                    <a:shade val="78824"/>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grpSp>
          <p:nvGrpSpPr>
            <p:cNvPr id="41" name="Group 39">
              <a:extLst>
                <a:ext uri="{FF2B5EF4-FFF2-40B4-BE49-F238E27FC236}">
                  <a16:creationId xmlns:a16="http://schemas.microsoft.com/office/drawing/2014/main" id="{B2FEB8A0-3EA6-44B8-8281-31743B5223E3}"/>
                </a:ext>
              </a:extLst>
            </p:cNvPr>
            <p:cNvGrpSpPr>
              <a:grpSpLocks/>
            </p:cNvGrpSpPr>
            <p:nvPr userDrawn="1"/>
          </p:nvGrpSpPr>
          <p:grpSpPr bwMode="auto">
            <a:xfrm>
              <a:off x="0" y="1632"/>
              <a:ext cx="5758" cy="1858"/>
              <a:chOff x="0" y="1632"/>
              <a:chExt cx="5758" cy="1858"/>
            </a:xfrm>
          </p:grpSpPr>
          <p:sp>
            <p:nvSpPr>
              <p:cNvPr id="42" name="Freeform 40">
                <a:extLst>
                  <a:ext uri="{FF2B5EF4-FFF2-40B4-BE49-F238E27FC236}">
                    <a16:creationId xmlns:a16="http://schemas.microsoft.com/office/drawing/2014/main" id="{27AF0E31-A46C-450F-8B0B-50CE55174BC7}"/>
                  </a:ext>
                </a:extLst>
              </p:cNvPr>
              <p:cNvSpPr>
                <a:spLocks/>
              </p:cNvSpPr>
              <p:nvPr/>
            </p:nvSpPr>
            <p:spPr bwMode="hidden">
              <a:xfrm>
                <a:off x="0" y="1632"/>
                <a:ext cx="3670" cy="1313"/>
              </a:xfrm>
              <a:custGeom>
                <a:avLst/>
                <a:gdLst/>
                <a:ahLst/>
                <a:cxnLst>
                  <a:cxn ang="0">
                    <a:pos x="0" y="0"/>
                  </a:cxn>
                  <a:cxn ang="0">
                    <a:pos x="0" y="366"/>
                  </a:cxn>
                  <a:cxn ang="0">
                    <a:pos x="3635" y="1313"/>
                  </a:cxn>
                  <a:cxn ang="0">
                    <a:pos x="3647" y="1235"/>
                  </a:cxn>
                  <a:cxn ang="0">
                    <a:pos x="3659" y="1163"/>
                  </a:cxn>
                  <a:cxn ang="0">
                    <a:pos x="0" y="0"/>
                  </a:cxn>
                  <a:cxn ang="0">
                    <a:pos x="0" y="0"/>
                  </a:cxn>
                </a:cxnLst>
                <a:rect l="0" t="0" r="r" b="b"/>
                <a:pathLst>
                  <a:path w="3659" h="1313">
                    <a:moveTo>
                      <a:pt x="0" y="0"/>
                    </a:moveTo>
                    <a:lnTo>
                      <a:pt x="0" y="366"/>
                    </a:lnTo>
                    <a:lnTo>
                      <a:pt x="3635" y="1313"/>
                    </a:lnTo>
                    <a:lnTo>
                      <a:pt x="3647" y="1235"/>
                    </a:lnTo>
                    <a:lnTo>
                      <a:pt x="3659" y="1163"/>
                    </a:lnTo>
                    <a:lnTo>
                      <a:pt x="0" y="0"/>
                    </a:lnTo>
                    <a:lnTo>
                      <a:pt x="0" y="0"/>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a:defRPr/>
                </a:pPr>
                <a:endParaRPr lang="en-GB">
                  <a:latin typeface="Arial" charset="0"/>
                </a:endParaRPr>
              </a:p>
            </p:txBody>
          </p:sp>
          <p:sp>
            <p:nvSpPr>
              <p:cNvPr id="43" name="Freeform 41">
                <a:extLst>
                  <a:ext uri="{FF2B5EF4-FFF2-40B4-BE49-F238E27FC236}">
                    <a16:creationId xmlns:a16="http://schemas.microsoft.com/office/drawing/2014/main" id="{EC044794-DB83-4FAF-9227-2C07126639C0}"/>
                  </a:ext>
                </a:extLst>
              </p:cNvPr>
              <p:cNvSpPr>
                <a:spLocks/>
              </p:cNvSpPr>
              <p:nvPr/>
            </p:nvSpPr>
            <p:spPr bwMode="hidden">
              <a:xfrm>
                <a:off x="3646" y="2795"/>
                <a:ext cx="2112" cy="695"/>
              </a:xfrm>
              <a:custGeom>
                <a:avLst/>
                <a:gdLst/>
                <a:ahLst/>
                <a:cxnLst>
                  <a:cxn ang="0">
                    <a:pos x="2105" y="665"/>
                  </a:cxn>
                  <a:cxn ang="0">
                    <a:pos x="24" y="0"/>
                  </a:cxn>
                  <a:cxn ang="0">
                    <a:pos x="12" y="72"/>
                  </a:cxn>
                  <a:cxn ang="0">
                    <a:pos x="0" y="150"/>
                  </a:cxn>
                  <a:cxn ang="0">
                    <a:pos x="2105" y="695"/>
                  </a:cxn>
                  <a:cxn ang="0">
                    <a:pos x="2105" y="665"/>
                  </a:cxn>
                  <a:cxn ang="0">
                    <a:pos x="2105" y="665"/>
                  </a:cxn>
                </a:cxnLst>
                <a:rect l="0" t="0" r="r" b="b"/>
                <a:pathLst>
                  <a:path w="2105" h="695">
                    <a:moveTo>
                      <a:pt x="2105" y="665"/>
                    </a:moveTo>
                    <a:lnTo>
                      <a:pt x="24" y="0"/>
                    </a:lnTo>
                    <a:lnTo>
                      <a:pt x="12" y="72"/>
                    </a:lnTo>
                    <a:lnTo>
                      <a:pt x="0" y="150"/>
                    </a:lnTo>
                    <a:lnTo>
                      <a:pt x="2105" y="695"/>
                    </a:lnTo>
                    <a:lnTo>
                      <a:pt x="2105" y="665"/>
                    </a:lnTo>
                    <a:lnTo>
                      <a:pt x="2105" y="665"/>
                    </a:lnTo>
                    <a:close/>
                  </a:path>
                </a:pathLst>
              </a:custGeom>
              <a:gradFill rotWithShape="0">
                <a:gsLst>
                  <a:gs pos="0">
                    <a:schemeClr val="bg1"/>
                  </a:gs>
                  <a:gs pos="100000">
                    <a:schemeClr val="bg1">
                      <a:gamma/>
                      <a:tint val="90980"/>
                      <a:invGamma/>
                    </a:schemeClr>
                  </a:gs>
                </a:gsLst>
                <a:lin ang="0" scaled="1"/>
              </a:gradFill>
              <a:ln w="9525">
                <a:noFill/>
                <a:round/>
                <a:headEnd/>
                <a:tailEnd/>
              </a:ln>
            </p:spPr>
            <p:txBody>
              <a:bodyPr/>
              <a:lstStyle/>
              <a:p>
                <a:pPr>
                  <a:defRPr/>
                </a:pPr>
                <a:endParaRPr lang="en-GB">
                  <a:latin typeface="Arial" charset="0"/>
                </a:endParaRPr>
              </a:p>
            </p:txBody>
          </p:sp>
        </p:grpSp>
      </p:grpSp>
      <p:sp>
        <p:nvSpPr>
          <p:cNvPr id="38954" name="Rectangle 42"/>
          <p:cNvSpPr>
            <a:spLocks noGrp="1" noChangeArrowheads="1"/>
          </p:cNvSpPr>
          <p:nvPr>
            <p:ph type="ctrTitle" sz="quarter"/>
          </p:nvPr>
        </p:nvSpPr>
        <p:spPr>
          <a:xfrm>
            <a:off x="457200" y="1600200"/>
            <a:ext cx="8229600" cy="1828800"/>
          </a:xfrm>
        </p:spPr>
        <p:txBody>
          <a:bodyPr/>
          <a:lstStyle>
            <a:lvl1pPr>
              <a:defRPr sz="4800"/>
            </a:lvl1pPr>
          </a:lstStyle>
          <a:p>
            <a:r>
              <a:rPr lang="en-GB"/>
              <a:t>Click to edit Master title style</a:t>
            </a:r>
          </a:p>
        </p:txBody>
      </p:sp>
      <p:sp>
        <p:nvSpPr>
          <p:cNvPr id="38955" name="Rectangle 4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sz="3600"/>
            </a:lvl1pPr>
          </a:lstStyle>
          <a:p>
            <a:r>
              <a:rPr lang="en-GB"/>
              <a:t>Click to edit Master subtitle style</a:t>
            </a:r>
          </a:p>
        </p:txBody>
      </p:sp>
      <p:sp>
        <p:nvSpPr>
          <p:cNvPr id="44" name="Rectangle 44">
            <a:extLst>
              <a:ext uri="{FF2B5EF4-FFF2-40B4-BE49-F238E27FC236}">
                <a16:creationId xmlns:a16="http://schemas.microsoft.com/office/drawing/2014/main" id="{5B9F81C6-6BF9-4759-9B52-ED591B37C7D3}"/>
              </a:ext>
            </a:extLst>
          </p:cNvPr>
          <p:cNvSpPr>
            <a:spLocks noGrp="1" noChangeArrowheads="1"/>
          </p:cNvSpPr>
          <p:nvPr>
            <p:ph type="dt" sz="quarter" idx="10"/>
          </p:nvPr>
        </p:nvSpPr>
        <p:spPr/>
        <p:txBody>
          <a:bodyPr/>
          <a:lstStyle>
            <a:lvl1pPr>
              <a:defRPr/>
            </a:lvl1pPr>
          </a:lstStyle>
          <a:p>
            <a:pPr>
              <a:defRPr/>
            </a:pPr>
            <a:endParaRPr lang="en-GB"/>
          </a:p>
        </p:txBody>
      </p:sp>
      <p:sp>
        <p:nvSpPr>
          <p:cNvPr id="45" name="Rectangle 45">
            <a:extLst>
              <a:ext uri="{FF2B5EF4-FFF2-40B4-BE49-F238E27FC236}">
                <a16:creationId xmlns:a16="http://schemas.microsoft.com/office/drawing/2014/main" id="{0FB8BAF4-3489-4FC5-8704-B66DB33F2200}"/>
              </a:ext>
            </a:extLst>
          </p:cNvPr>
          <p:cNvSpPr>
            <a:spLocks noGrp="1" noChangeArrowheads="1"/>
          </p:cNvSpPr>
          <p:nvPr>
            <p:ph type="ftr" sz="quarter" idx="11"/>
          </p:nvPr>
        </p:nvSpPr>
        <p:spPr/>
        <p:txBody>
          <a:bodyPr/>
          <a:lstStyle>
            <a:lvl1pPr>
              <a:defRPr/>
            </a:lvl1pPr>
          </a:lstStyle>
          <a:p>
            <a:pPr>
              <a:defRPr/>
            </a:pPr>
            <a:endParaRPr lang="en-GB"/>
          </a:p>
        </p:txBody>
      </p:sp>
      <p:sp>
        <p:nvSpPr>
          <p:cNvPr id="46" name="Rectangle 46">
            <a:extLst>
              <a:ext uri="{FF2B5EF4-FFF2-40B4-BE49-F238E27FC236}">
                <a16:creationId xmlns:a16="http://schemas.microsoft.com/office/drawing/2014/main" id="{C3A63DE5-C64B-4351-B5D9-290490FE9FCA}"/>
              </a:ext>
            </a:extLst>
          </p:cNvPr>
          <p:cNvSpPr>
            <a:spLocks noGrp="1" noChangeArrowheads="1"/>
          </p:cNvSpPr>
          <p:nvPr>
            <p:ph type="sldNum" sz="quarter" idx="12"/>
          </p:nvPr>
        </p:nvSpPr>
        <p:spPr/>
        <p:txBody>
          <a:bodyPr/>
          <a:lstStyle>
            <a:lvl1pPr>
              <a:defRPr/>
            </a:lvl1pPr>
          </a:lstStyle>
          <a:p>
            <a:fld id="{E24110B5-E556-4826-B525-6CF286FB8DC2}" type="slidenum">
              <a:rPr lang="en-GB" altLang="en-US"/>
              <a:pPr/>
              <a:t>‹#›</a:t>
            </a:fld>
            <a:endParaRPr lang="en-GB" altLang="en-US"/>
          </a:p>
        </p:txBody>
      </p:sp>
    </p:spTree>
    <p:extLst>
      <p:ext uri="{BB962C8B-B14F-4D97-AF65-F5344CB8AC3E}">
        <p14:creationId xmlns:p14="http://schemas.microsoft.com/office/powerpoint/2010/main" val="2326432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4">
            <a:extLst>
              <a:ext uri="{FF2B5EF4-FFF2-40B4-BE49-F238E27FC236}">
                <a16:creationId xmlns:a16="http://schemas.microsoft.com/office/drawing/2014/main" id="{FFD13113-1378-46AD-8E1C-79A98AE129D6}"/>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ADA3EDCA-B562-453F-A6B1-52CDA8657E9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2695EF23-014B-4412-9D31-48ADA369EA22}"/>
              </a:ext>
            </a:extLst>
          </p:cNvPr>
          <p:cNvSpPr>
            <a:spLocks noGrp="1" noChangeArrowheads="1"/>
          </p:cNvSpPr>
          <p:nvPr>
            <p:ph type="sldNum" sz="quarter" idx="12"/>
          </p:nvPr>
        </p:nvSpPr>
        <p:spPr>
          <a:ln/>
        </p:spPr>
        <p:txBody>
          <a:bodyPr/>
          <a:lstStyle>
            <a:lvl1pPr>
              <a:defRPr/>
            </a:lvl1pPr>
          </a:lstStyle>
          <a:p>
            <a:fld id="{7A5C2D83-EADC-4DF3-8B67-A2234524DB79}" type="slidenum">
              <a:rPr lang="en-GB" altLang="en-US"/>
              <a:pPr/>
              <a:t>‹#›</a:t>
            </a:fld>
            <a:endParaRPr lang="en-GB" altLang="en-US"/>
          </a:p>
        </p:txBody>
      </p:sp>
    </p:spTree>
    <p:extLst>
      <p:ext uri="{BB962C8B-B14F-4D97-AF65-F5344CB8AC3E}">
        <p14:creationId xmlns:p14="http://schemas.microsoft.com/office/powerpoint/2010/main" val="3561902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4">
            <a:extLst>
              <a:ext uri="{FF2B5EF4-FFF2-40B4-BE49-F238E27FC236}">
                <a16:creationId xmlns:a16="http://schemas.microsoft.com/office/drawing/2014/main" id="{B60F0757-462C-47B4-8FE7-D4F4ECBE8B7A}"/>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A7C2C424-3959-4D07-886D-77FFD1EBBA3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6E823539-9E23-472E-8AE5-C980BBB0DEDA}"/>
              </a:ext>
            </a:extLst>
          </p:cNvPr>
          <p:cNvSpPr>
            <a:spLocks noGrp="1" noChangeArrowheads="1"/>
          </p:cNvSpPr>
          <p:nvPr>
            <p:ph type="sldNum" sz="quarter" idx="12"/>
          </p:nvPr>
        </p:nvSpPr>
        <p:spPr>
          <a:ln/>
        </p:spPr>
        <p:txBody>
          <a:bodyPr/>
          <a:lstStyle>
            <a:lvl1pPr>
              <a:defRPr/>
            </a:lvl1pPr>
          </a:lstStyle>
          <a:p>
            <a:fld id="{EC07B145-490A-468B-BADB-97B77D408101}" type="slidenum">
              <a:rPr lang="en-GB" altLang="en-US"/>
              <a:pPr/>
              <a:t>‹#›</a:t>
            </a:fld>
            <a:endParaRPr lang="en-GB" altLang="en-US"/>
          </a:p>
        </p:txBody>
      </p:sp>
    </p:spTree>
    <p:extLst>
      <p:ext uri="{BB962C8B-B14F-4D97-AF65-F5344CB8AC3E}">
        <p14:creationId xmlns:p14="http://schemas.microsoft.com/office/powerpoint/2010/main" val="1142108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4">
            <a:extLst>
              <a:ext uri="{FF2B5EF4-FFF2-40B4-BE49-F238E27FC236}">
                <a16:creationId xmlns:a16="http://schemas.microsoft.com/office/drawing/2014/main" id="{153CB11E-3634-43CA-8641-7C75FE43259D}"/>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0B5C55D8-1E5F-49DA-8762-9DA41FCA17C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A7D55DF4-36BA-4B80-815E-6A3F8A703FF1}"/>
              </a:ext>
            </a:extLst>
          </p:cNvPr>
          <p:cNvSpPr>
            <a:spLocks noGrp="1" noChangeArrowheads="1"/>
          </p:cNvSpPr>
          <p:nvPr>
            <p:ph type="sldNum" sz="quarter" idx="12"/>
          </p:nvPr>
        </p:nvSpPr>
        <p:spPr>
          <a:ln/>
        </p:spPr>
        <p:txBody>
          <a:bodyPr/>
          <a:lstStyle>
            <a:lvl1pPr>
              <a:defRPr/>
            </a:lvl1pPr>
          </a:lstStyle>
          <a:p>
            <a:fld id="{06292800-B7EB-4641-978D-3E4D5E597CF8}" type="slidenum">
              <a:rPr lang="en-GB" altLang="en-US"/>
              <a:pPr/>
              <a:t>‹#›</a:t>
            </a:fld>
            <a:endParaRPr lang="en-GB" altLang="en-US"/>
          </a:p>
        </p:txBody>
      </p:sp>
    </p:spTree>
    <p:extLst>
      <p:ext uri="{BB962C8B-B14F-4D97-AF65-F5344CB8AC3E}">
        <p14:creationId xmlns:p14="http://schemas.microsoft.com/office/powerpoint/2010/main" val="3501416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4">
            <a:extLst>
              <a:ext uri="{FF2B5EF4-FFF2-40B4-BE49-F238E27FC236}">
                <a16:creationId xmlns:a16="http://schemas.microsoft.com/office/drawing/2014/main" id="{5CCD0FB9-A7B1-4B92-B50D-5F11E229AE8D}"/>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45">
            <a:extLst>
              <a:ext uri="{FF2B5EF4-FFF2-40B4-BE49-F238E27FC236}">
                <a16:creationId xmlns:a16="http://schemas.microsoft.com/office/drawing/2014/main" id="{9C5EA66A-B7FF-4C13-9582-4C73F1C7399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46">
            <a:extLst>
              <a:ext uri="{FF2B5EF4-FFF2-40B4-BE49-F238E27FC236}">
                <a16:creationId xmlns:a16="http://schemas.microsoft.com/office/drawing/2014/main" id="{A9CD2D59-D2BE-4A42-882E-52B6286A041B}"/>
              </a:ext>
            </a:extLst>
          </p:cNvPr>
          <p:cNvSpPr>
            <a:spLocks noGrp="1" noChangeArrowheads="1"/>
          </p:cNvSpPr>
          <p:nvPr>
            <p:ph type="sldNum" sz="quarter" idx="12"/>
          </p:nvPr>
        </p:nvSpPr>
        <p:spPr>
          <a:ln/>
        </p:spPr>
        <p:txBody>
          <a:bodyPr/>
          <a:lstStyle>
            <a:lvl1pPr>
              <a:defRPr/>
            </a:lvl1pPr>
          </a:lstStyle>
          <a:p>
            <a:fld id="{5E963F1B-6022-4C93-B616-444291EEB6B0}" type="slidenum">
              <a:rPr lang="en-GB" altLang="en-US"/>
              <a:pPr/>
              <a:t>‹#›</a:t>
            </a:fld>
            <a:endParaRPr lang="en-GB" altLang="en-US"/>
          </a:p>
        </p:txBody>
      </p:sp>
    </p:spTree>
    <p:extLst>
      <p:ext uri="{BB962C8B-B14F-4D97-AF65-F5344CB8AC3E}">
        <p14:creationId xmlns:p14="http://schemas.microsoft.com/office/powerpoint/2010/main" val="2962218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4">
            <a:extLst>
              <a:ext uri="{FF2B5EF4-FFF2-40B4-BE49-F238E27FC236}">
                <a16:creationId xmlns:a16="http://schemas.microsoft.com/office/drawing/2014/main" id="{2CC098E3-A455-4B7A-A1A2-9A01D1A469BD}"/>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45">
            <a:extLst>
              <a:ext uri="{FF2B5EF4-FFF2-40B4-BE49-F238E27FC236}">
                <a16:creationId xmlns:a16="http://schemas.microsoft.com/office/drawing/2014/main" id="{D194A6B1-AF05-4E72-8DF5-4E03B8050A9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46">
            <a:extLst>
              <a:ext uri="{FF2B5EF4-FFF2-40B4-BE49-F238E27FC236}">
                <a16:creationId xmlns:a16="http://schemas.microsoft.com/office/drawing/2014/main" id="{A7E17757-0645-4226-8B92-15E39A5090FE}"/>
              </a:ext>
            </a:extLst>
          </p:cNvPr>
          <p:cNvSpPr>
            <a:spLocks noGrp="1" noChangeArrowheads="1"/>
          </p:cNvSpPr>
          <p:nvPr>
            <p:ph type="sldNum" sz="quarter" idx="12"/>
          </p:nvPr>
        </p:nvSpPr>
        <p:spPr>
          <a:ln/>
        </p:spPr>
        <p:txBody>
          <a:bodyPr/>
          <a:lstStyle>
            <a:lvl1pPr>
              <a:defRPr/>
            </a:lvl1pPr>
          </a:lstStyle>
          <a:p>
            <a:fld id="{AC15321B-0EBF-4D16-99AA-3EBA08559603}" type="slidenum">
              <a:rPr lang="en-GB" altLang="en-US"/>
              <a:pPr/>
              <a:t>‹#›</a:t>
            </a:fld>
            <a:endParaRPr lang="en-GB" altLang="en-US"/>
          </a:p>
        </p:txBody>
      </p:sp>
    </p:spTree>
    <p:extLst>
      <p:ext uri="{BB962C8B-B14F-4D97-AF65-F5344CB8AC3E}">
        <p14:creationId xmlns:p14="http://schemas.microsoft.com/office/powerpoint/2010/main" val="2598387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4">
            <a:extLst>
              <a:ext uri="{FF2B5EF4-FFF2-40B4-BE49-F238E27FC236}">
                <a16:creationId xmlns:a16="http://schemas.microsoft.com/office/drawing/2014/main" id="{94929080-1BC9-4A2E-ACAF-F855D137ED34}"/>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45">
            <a:extLst>
              <a:ext uri="{FF2B5EF4-FFF2-40B4-BE49-F238E27FC236}">
                <a16:creationId xmlns:a16="http://schemas.microsoft.com/office/drawing/2014/main" id="{9D6148DC-1C8D-42C9-AD2B-A885B111005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46">
            <a:extLst>
              <a:ext uri="{FF2B5EF4-FFF2-40B4-BE49-F238E27FC236}">
                <a16:creationId xmlns:a16="http://schemas.microsoft.com/office/drawing/2014/main" id="{77D22EA4-2043-466B-8B59-293BF415CC50}"/>
              </a:ext>
            </a:extLst>
          </p:cNvPr>
          <p:cNvSpPr>
            <a:spLocks noGrp="1" noChangeArrowheads="1"/>
          </p:cNvSpPr>
          <p:nvPr>
            <p:ph type="sldNum" sz="quarter" idx="12"/>
          </p:nvPr>
        </p:nvSpPr>
        <p:spPr>
          <a:ln/>
        </p:spPr>
        <p:txBody>
          <a:bodyPr/>
          <a:lstStyle>
            <a:lvl1pPr>
              <a:defRPr/>
            </a:lvl1pPr>
          </a:lstStyle>
          <a:p>
            <a:fld id="{CE5B1206-4BEA-4DE1-86D4-BB6F08848B14}" type="slidenum">
              <a:rPr lang="en-GB" altLang="en-US"/>
              <a:pPr/>
              <a:t>‹#›</a:t>
            </a:fld>
            <a:endParaRPr lang="en-GB" altLang="en-US"/>
          </a:p>
        </p:txBody>
      </p:sp>
    </p:spTree>
    <p:extLst>
      <p:ext uri="{BB962C8B-B14F-4D97-AF65-F5344CB8AC3E}">
        <p14:creationId xmlns:p14="http://schemas.microsoft.com/office/powerpoint/2010/main" val="1495946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4">
            <a:extLst>
              <a:ext uri="{FF2B5EF4-FFF2-40B4-BE49-F238E27FC236}">
                <a16:creationId xmlns:a16="http://schemas.microsoft.com/office/drawing/2014/main" id="{A2940198-927D-4C7A-A725-DD54C139A4EC}"/>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CB4BD19B-F008-469D-9B9B-FFDF48A4C0A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A6D69BE5-8106-4200-8B53-E232F2078F5B}"/>
              </a:ext>
            </a:extLst>
          </p:cNvPr>
          <p:cNvSpPr>
            <a:spLocks noGrp="1" noChangeArrowheads="1"/>
          </p:cNvSpPr>
          <p:nvPr>
            <p:ph type="sldNum" sz="quarter" idx="12"/>
          </p:nvPr>
        </p:nvSpPr>
        <p:spPr>
          <a:ln/>
        </p:spPr>
        <p:txBody>
          <a:bodyPr/>
          <a:lstStyle>
            <a:lvl1pPr>
              <a:defRPr/>
            </a:lvl1pPr>
          </a:lstStyle>
          <a:p>
            <a:fld id="{0B9C11C9-0E09-4BF1-B6EE-040F7B4FB224}" type="slidenum">
              <a:rPr lang="en-GB" altLang="en-US"/>
              <a:pPr/>
              <a:t>‹#›</a:t>
            </a:fld>
            <a:endParaRPr lang="en-GB" altLang="en-US"/>
          </a:p>
        </p:txBody>
      </p:sp>
    </p:spTree>
    <p:extLst>
      <p:ext uri="{BB962C8B-B14F-4D97-AF65-F5344CB8AC3E}">
        <p14:creationId xmlns:p14="http://schemas.microsoft.com/office/powerpoint/2010/main" val="3045248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4">
            <a:extLst>
              <a:ext uri="{FF2B5EF4-FFF2-40B4-BE49-F238E27FC236}">
                <a16:creationId xmlns:a16="http://schemas.microsoft.com/office/drawing/2014/main" id="{E602EA6D-FDCF-4AC6-A865-A5CE7B7CDD52}"/>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8461640F-6E5F-42FA-B736-1E8CADD99FA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178F8C3B-617F-4F22-8F59-D740F03D6F53}"/>
              </a:ext>
            </a:extLst>
          </p:cNvPr>
          <p:cNvSpPr>
            <a:spLocks noGrp="1" noChangeArrowheads="1"/>
          </p:cNvSpPr>
          <p:nvPr>
            <p:ph type="sldNum" sz="quarter" idx="12"/>
          </p:nvPr>
        </p:nvSpPr>
        <p:spPr>
          <a:ln/>
        </p:spPr>
        <p:txBody>
          <a:bodyPr/>
          <a:lstStyle>
            <a:lvl1pPr>
              <a:defRPr/>
            </a:lvl1pPr>
          </a:lstStyle>
          <a:p>
            <a:fld id="{F77738F7-295B-4508-ABA3-286833E764CB}" type="slidenum">
              <a:rPr lang="en-GB" altLang="en-US"/>
              <a:pPr/>
              <a:t>‹#›</a:t>
            </a:fld>
            <a:endParaRPr lang="en-GB" altLang="en-US"/>
          </a:p>
        </p:txBody>
      </p:sp>
    </p:spTree>
    <p:extLst>
      <p:ext uri="{BB962C8B-B14F-4D97-AF65-F5344CB8AC3E}">
        <p14:creationId xmlns:p14="http://schemas.microsoft.com/office/powerpoint/2010/main" val="3426544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4">
            <a:extLst>
              <a:ext uri="{FF2B5EF4-FFF2-40B4-BE49-F238E27FC236}">
                <a16:creationId xmlns:a16="http://schemas.microsoft.com/office/drawing/2014/main" id="{E1197B7D-BBE9-4424-BB88-6E292A7196BD}"/>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6A0DF9B2-EC5D-4CA6-9D14-B3C6214829F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7197BA42-C728-4ACE-AA7A-CCC18F7EE428}"/>
              </a:ext>
            </a:extLst>
          </p:cNvPr>
          <p:cNvSpPr>
            <a:spLocks noGrp="1" noChangeArrowheads="1"/>
          </p:cNvSpPr>
          <p:nvPr>
            <p:ph type="sldNum" sz="quarter" idx="12"/>
          </p:nvPr>
        </p:nvSpPr>
        <p:spPr>
          <a:ln/>
        </p:spPr>
        <p:txBody>
          <a:bodyPr/>
          <a:lstStyle>
            <a:lvl1pPr>
              <a:defRPr/>
            </a:lvl1pPr>
          </a:lstStyle>
          <a:p>
            <a:fld id="{48704529-0C7C-4881-9FD2-DB6B626FEA1A}" type="slidenum">
              <a:rPr lang="en-GB" altLang="en-US"/>
              <a:pPr/>
              <a:t>‹#›</a:t>
            </a:fld>
            <a:endParaRPr lang="en-GB" altLang="en-US"/>
          </a:p>
        </p:txBody>
      </p:sp>
    </p:spTree>
    <p:extLst>
      <p:ext uri="{BB962C8B-B14F-4D97-AF65-F5344CB8AC3E}">
        <p14:creationId xmlns:p14="http://schemas.microsoft.com/office/powerpoint/2010/main" val="4030193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4">
            <a:extLst>
              <a:ext uri="{FF2B5EF4-FFF2-40B4-BE49-F238E27FC236}">
                <a16:creationId xmlns:a16="http://schemas.microsoft.com/office/drawing/2014/main" id="{BF194AD6-D736-4FC5-B7B9-D569ADE17A6C}"/>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60AF8B91-29E7-4108-95B4-28DA0232BD6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37CB72D9-E511-436D-9266-E318B2E3EC39}"/>
              </a:ext>
            </a:extLst>
          </p:cNvPr>
          <p:cNvSpPr>
            <a:spLocks noGrp="1" noChangeArrowheads="1"/>
          </p:cNvSpPr>
          <p:nvPr>
            <p:ph type="sldNum" sz="quarter" idx="12"/>
          </p:nvPr>
        </p:nvSpPr>
        <p:spPr>
          <a:ln/>
        </p:spPr>
        <p:txBody>
          <a:bodyPr/>
          <a:lstStyle>
            <a:lvl1pPr>
              <a:defRPr/>
            </a:lvl1pPr>
          </a:lstStyle>
          <a:p>
            <a:fld id="{CF80F890-3BC2-4AB7-8BB5-4A377FD4FEB1}" type="slidenum">
              <a:rPr lang="en-GB" altLang="en-US"/>
              <a:pPr/>
              <a:t>‹#›</a:t>
            </a:fld>
            <a:endParaRPr lang="en-GB" altLang="en-US"/>
          </a:p>
        </p:txBody>
      </p:sp>
    </p:spTree>
    <p:extLst>
      <p:ext uri="{BB962C8B-B14F-4D97-AF65-F5344CB8AC3E}">
        <p14:creationId xmlns:p14="http://schemas.microsoft.com/office/powerpoint/2010/main" val="1892258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457200" y="1600200"/>
            <a:ext cx="8229600" cy="4530725"/>
          </a:xfrm>
        </p:spPr>
        <p:txBody>
          <a:bodyPr/>
          <a:lstStyle/>
          <a:p>
            <a:pPr lvl="0"/>
            <a:endParaRPr lang="en-GB" noProof="0"/>
          </a:p>
        </p:txBody>
      </p:sp>
      <p:sp>
        <p:nvSpPr>
          <p:cNvPr id="4" name="Rectangle 44">
            <a:extLst>
              <a:ext uri="{FF2B5EF4-FFF2-40B4-BE49-F238E27FC236}">
                <a16:creationId xmlns:a16="http://schemas.microsoft.com/office/drawing/2014/main" id="{0782D6EB-286E-4B55-843B-43C0727F162B}"/>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1E95C53C-D3C1-4527-BB0B-4D5EDDAB31F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C52C1024-E134-4863-A228-CBDB8B5F7B33}"/>
              </a:ext>
            </a:extLst>
          </p:cNvPr>
          <p:cNvSpPr>
            <a:spLocks noGrp="1" noChangeArrowheads="1"/>
          </p:cNvSpPr>
          <p:nvPr>
            <p:ph type="sldNum" sz="quarter" idx="12"/>
          </p:nvPr>
        </p:nvSpPr>
        <p:spPr>
          <a:ln/>
        </p:spPr>
        <p:txBody>
          <a:bodyPr/>
          <a:lstStyle>
            <a:lvl1pPr>
              <a:defRPr/>
            </a:lvl1pPr>
          </a:lstStyle>
          <a:p>
            <a:fld id="{146CE428-911D-47D6-B31C-23E8C2ADDF43}" type="slidenum">
              <a:rPr lang="en-GB" altLang="en-US"/>
              <a:pPr/>
              <a:t>‹#›</a:t>
            </a:fld>
            <a:endParaRPr lang="en-GB" altLang="en-US"/>
          </a:p>
        </p:txBody>
      </p:sp>
    </p:spTree>
    <p:extLst>
      <p:ext uri="{BB962C8B-B14F-4D97-AF65-F5344CB8AC3E}">
        <p14:creationId xmlns:p14="http://schemas.microsoft.com/office/powerpoint/2010/main" val="1802649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4">
            <a:extLst>
              <a:ext uri="{FF2B5EF4-FFF2-40B4-BE49-F238E27FC236}">
                <a16:creationId xmlns:a16="http://schemas.microsoft.com/office/drawing/2014/main" id="{B1456779-A787-4C62-9D95-6279875E67BE}"/>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692CCB99-429A-42A2-B3D8-87E8DB8EFC2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3D0A016A-8238-422B-A255-F47C7EBEACCF}"/>
              </a:ext>
            </a:extLst>
          </p:cNvPr>
          <p:cNvSpPr>
            <a:spLocks noGrp="1" noChangeArrowheads="1"/>
          </p:cNvSpPr>
          <p:nvPr>
            <p:ph type="sldNum" sz="quarter" idx="12"/>
          </p:nvPr>
        </p:nvSpPr>
        <p:spPr>
          <a:ln/>
        </p:spPr>
        <p:txBody>
          <a:bodyPr/>
          <a:lstStyle>
            <a:lvl1pPr>
              <a:defRPr/>
            </a:lvl1pPr>
          </a:lstStyle>
          <a:p>
            <a:fld id="{C2D0F329-D12E-45F5-8931-A454A3E9810A}" type="slidenum">
              <a:rPr lang="en-GB" altLang="en-US"/>
              <a:pPr/>
              <a:t>‹#›</a:t>
            </a:fld>
            <a:endParaRPr lang="en-GB" altLang="en-US"/>
          </a:p>
        </p:txBody>
      </p:sp>
    </p:spTree>
    <p:extLst>
      <p:ext uri="{BB962C8B-B14F-4D97-AF65-F5344CB8AC3E}">
        <p14:creationId xmlns:p14="http://schemas.microsoft.com/office/powerpoint/2010/main" val="2524324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600200"/>
            <a:ext cx="4038600" cy="4530725"/>
          </a:xfrm>
        </p:spPr>
        <p:txBody>
          <a:bodyPr/>
          <a:lstStyle/>
          <a:p>
            <a:pPr lvl="0"/>
            <a:endParaRPr lang="en-GB" noProof="0"/>
          </a:p>
        </p:txBody>
      </p:sp>
      <p:sp>
        <p:nvSpPr>
          <p:cNvPr id="5" name="Rectangle 44">
            <a:extLst>
              <a:ext uri="{FF2B5EF4-FFF2-40B4-BE49-F238E27FC236}">
                <a16:creationId xmlns:a16="http://schemas.microsoft.com/office/drawing/2014/main" id="{7595EBA4-E95C-42A6-870B-FA3DB9751B2D}"/>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45">
            <a:extLst>
              <a:ext uri="{FF2B5EF4-FFF2-40B4-BE49-F238E27FC236}">
                <a16:creationId xmlns:a16="http://schemas.microsoft.com/office/drawing/2014/main" id="{ABFBD96A-174E-40CE-BD60-D58CE742D3B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46">
            <a:extLst>
              <a:ext uri="{FF2B5EF4-FFF2-40B4-BE49-F238E27FC236}">
                <a16:creationId xmlns:a16="http://schemas.microsoft.com/office/drawing/2014/main" id="{0F816964-4853-4678-B02D-94F0523D57D8}"/>
              </a:ext>
            </a:extLst>
          </p:cNvPr>
          <p:cNvSpPr>
            <a:spLocks noGrp="1" noChangeArrowheads="1"/>
          </p:cNvSpPr>
          <p:nvPr>
            <p:ph type="sldNum" sz="quarter" idx="12"/>
          </p:nvPr>
        </p:nvSpPr>
        <p:spPr>
          <a:ln/>
        </p:spPr>
        <p:txBody>
          <a:bodyPr/>
          <a:lstStyle>
            <a:lvl1pPr>
              <a:defRPr/>
            </a:lvl1pPr>
          </a:lstStyle>
          <a:p>
            <a:fld id="{1765E1D6-F3B3-4ECE-AB64-0510669A661D}" type="slidenum">
              <a:rPr lang="en-GB" altLang="en-US"/>
              <a:pPr/>
              <a:t>‹#›</a:t>
            </a:fld>
            <a:endParaRPr lang="en-GB" altLang="en-US"/>
          </a:p>
        </p:txBody>
      </p:sp>
    </p:spTree>
    <p:extLst>
      <p:ext uri="{BB962C8B-B14F-4D97-AF65-F5344CB8AC3E}">
        <p14:creationId xmlns:p14="http://schemas.microsoft.com/office/powerpoint/2010/main" val="4011276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pPr lvl="0"/>
            <a:endParaRPr lang="en-GB" noProof="0"/>
          </a:p>
        </p:txBody>
      </p:sp>
      <p:sp>
        <p:nvSpPr>
          <p:cNvPr id="4" name="Rectangle 44">
            <a:extLst>
              <a:ext uri="{FF2B5EF4-FFF2-40B4-BE49-F238E27FC236}">
                <a16:creationId xmlns:a16="http://schemas.microsoft.com/office/drawing/2014/main" id="{B29592B0-F1FA-423E-8B1D-C7BA031CD365}"/>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45">
            <a:extLst>
              <a:ext uri="{FF2B5EF4-FFF2-40B4-BE49-F238E27FC236}">
                <a16:creationId xmlns:a16="http://schemas.microsoft.com/office/drawing/2014/main" id="{F31FBAC6-CD7D-4F9E-8DEC-0B8D673E074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46">
            <a:extLst>
              <a:ext uri="{FF2B5EF4-FFF2-40B4-BE49-F238E27FC236}">
                <a16:creationId xmlns:a16="http://schemas.microsoft.com/office/drawing/2014/main" id="{FE557418-D8FF-4949-99E8-A5AB089F8C57}"/>
              </a:ext>
            </a:extLst>
          </p:cNvPr>
          <p:cNvSpPr>
            <a:spLocks noGrp="1" noChangeArrowheads="1"/>
          </p:cNvSpPr>
          <p:nvPr>
            <p:ph type="sldNum" sz="quarter" idx="12"/>
          </p:nvPr>
        </p:nvSpPr>
        <p:spPr>
          <a:ln/>
        </p:spPr>
        <p:txBody>
          <a:bodyPr/>
          <a:lstStyle>
            <a:lvl1pPr>
              <a:defRPr/>
            </a:lvl1pPr>
          </a:lstStyle>
          <a:p>
            <a:fld id="{806E5754-602F-4608-BA70-99ABA99A88D0}" type="slidenum">
              <a:rPr lang="en-GB" altLang="en-US"/>
              <a:pPr/>
              <a:t>‹#›</a:t>
            </a:fld>
            <a:endParaRPr lang="en-GB" altLang="en-US"/>
          </a:p>
        </p:txBody>
      </p:sp>
    </p:spTree>
    <p:extLst>
      <p:ext uri="{BB962C8B-B14F-4D97-AF65-F5344CB8AC3E}">
        <p14:creationId xmlns:p14="http://schemas.microsoft.com/office/powerpoint/2010/main" val="13803181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24298510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41135141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22740933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13214171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1591234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9205349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35682952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3417541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33905422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26330275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03CB2D-F43E-4EE0-BDB7-CC1239A1817A}" type="datetimeFigureOut">
              <a:rPr lang="en-GB" smtClean="0"/>
              <a:pPr/>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028D95-43B7-45B8-9658-702A8A265166}" type="slidenum">
              <a:rPr lang="en-GB" smtClean="0"/>
              <a:pPr/>
              <a:t>‹#›</a:t>
            </a:fld>
            <a:endParaRPr lang="en-GB"/>
          </a:p>
        </p:txBody>
      </p:sp>
    </p:spTree>
    <p:extLst>
      <p:ext uri="{BB962C8B-B14F-4D97-AF65-F5344CB8AC3E}">
        <p14:creationId xmlns:p14="http://schemas.microsoft.com/office/powerpoint/2010/main" val="8364379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5014FDFF-0B65-4342-ACC3-36A619F0DE3F}" type="slidenum">
              <a:rPr lang="en-GB"/>
              <a:pPr/>
              <a:t>‹#›</a:t>
            </a:fld>
            <a:endParaRPr lang="en-GB"/>
          </a:p>
        </p:txBody>
      </p:sp>
    </p:spTree>
    <p:extLst>
      <p:ext uri="{BB962C8B-B14F-4D97-AF65-F5344CB8AC3E}">
        <p14:creationId xmlns:p14="http://schemas.microsoft.com/office/powerpoint/2010/main" val="25461312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2F241972-81D8-4588-8E3A-88198214B6C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5562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000058"/>
            </a:gs>
            <a:gs pos="100000">
              <a:schemeClr val="bg1"/>
            </a:gs>
          </a:gsLst>
          <a:lin ang="2700000" scaled="1"/>
        </a:gra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DEC4FF3E-024B-4139-8B4A-AA9FC3E37865}"/>
              </a:ext>
            </a:extLst>
          </p:cNvPr>
          <p:cNvGrpSpPr>
            <a:grpSpLocks/>
          </p:cNvGrpSpPr>
          <p:nvPr/>
        </p:nvGrpSpPr>
        <p:grpSpPr bwMode="auto">
          <a:xfrm>
            <a:off x="0" y="0"/>
            <a:ext cx="9144000" cy="6856413"/>
            <a:chOff x="0" y="0"/>
            <a:chExt cx="5760" cy="4319"/>
          </a:xfrm>
        </p:grpSpPr>
        <p:sp>
          <p:nvSpPr>
            <p:cNvPr id="37891" name="Freeform 3">
              <a:extLst>
                <a:ext uri="{FF2B5EF4-FFF2-40B4-BE49-F238E27FC236}">
                  <a16:creationId xmlns:a16="http://schemas.microsoft.com/office/drawing/2014/main" id="{2A2BF4F2-7FE1-4DDE-9ECD-1C72ADEA62B3}"/>
                </a:ext>
              </a:extLst>
            </p:cNvPr>
            <p:cNvSpPr>
              <a:spLocks/>
            </p:cNvSpPr>
            <p:nvPr/>
          </p:nvSpPr>
          <p:spPr bwMode="hidden">
            <a:xfrm>
              <a:off x="0" y="12"/>
              <a:ext cx="5758" cy="3273"/>
            </a:xfrm>
            <a:custGeom>
              <a:avLst/>
              <a:gdLst/>
              <a:ahLst/>
              <a:cxnLst>
                <a:cxn ang="0">
                  <a:pos x="3193" y="1816"/>
                </a:cxn>
                <a:cxn ang="0">
                  <a:pos x="0" y="0"/>
                </a:cxn>
                <a:cxn ang="0">
                  <a:pos x="0" y="522"/>
                </a:cxn>
                <a:cxn ang="0">
                  <a:pos x="3037" y="1978"/>
                </a:cxn>
                <a:cxn ang="0">
                  <a:pos x="5740" y="3273"/>
                </a:cxn>
                <a:cxn ang="0">
                  <a:pos x="5740" y="3267"/>
                </a:cxn>
                <a:cxn ang="0">
                  <a:pos x="3193" y="1816"/>
                </a:cxn>
                <a:cxn ang="0">
                  <a:pos x="3193" y="1816"/>
                </a:cxn>
              </a:cxnLst>
              <a:rect l="0" t="0" r="r" b="b"/>
              <a:pathLst>
                <a:path w="5740" h="3273">
                  <a:moveTo>
                    <a:pt x="3193" y="1816"/>
                  </a:moveTo>
                  <a:lnTo>
                    <a:pt x="0" y="0"/>
                  </a:lnTo>
                  <a:lnTo>
                    <a:pt x="0" y="522"/>
                  </a:lnTo>
                  <a:lnTo>
                    <a:pt x="3037" y="1978"/>
                  </a:lnTo>
                  <a:lnTo>
                    <a:pt x="5740" y="3273"/>
                  </a:lnTo>
                  <a:lnTo>
                    <a:pt x="5740" y="3267"/>
                  </a:lnTo>
                  <a:lnTo>
                    <a:pt x="3193" y="1816"/>
                  </a:lnTo>
                  <a:lnTo>
                    <a:pt x="3193" y="1816"/>
                  </a:lnTo>
                  <a:close/>
                </a:path>
              </a:pathLst>
            </a:custGeom>
            <a:gradFill rotWithShape="0">
              <a:gsLst>
                <a:gs pos="0">
                  <a:schemeClr val="bg2">
                    <a:gamma/>
                    <a:shade val="63529"/>
                    <a:invGamma/>
                  </a:schemeClr>
                </a:gs>
                <a:gs pos="100000">
                  <a:schemeClr val="bg2"/>
                </a:gs>
              </a:gsLst>
              <a:lin ang="0" scaled="1"/>
            </a:gradFill>
            <a:ln w="9525">
              <a:noFill/>
              <a:round/>
              <a:headEnd/>
              <a:tailEnd/>
            </a:ln>
          </p:spPr>
          <p:txBody>
            <a:bodyPr/>
            <a:lstStyle/>
            <a:p>
              <a:pPr>
                <a:defRPr/>
              </a:pPr>
              <a:endParaRPr lang="en-GB">
                <a:latin typeface="Arial" charset="0"/>
              </a:endParaRPr>
            </a:p>
          </p:txBody>
        </p:sp>
        <p:sp>
          <p:nvSpPr>
            <p:cNvPr id="37892" name="Freeform 4">
              <a:extLst>
                <a:ext uri="{FF2B5EF4-FFF2-40B4-BE49-F238E27FC236}">
                  <a16:creationId xmlns:a16="http://schemas.microsoft.com/office/drawing/2014/main" id="{28D5FBF4-C1B4-46DD-B1B3-D11198936B89}"/>
                </a:ext>
              </a:extLst>
            </p:cNvPr>
            <p:cNvSpPr>
              <a:spLocks/>
            </p:cNvSpPr>
            <p:nvPr/>
          </p:nvSpPr>
          <p:spPr bwMode="hidden">
            <a:xfrm>
              <a:off x="149" y="0"/>
              <a:ext cx="5609" cy="3243"/>
            </a:xfrm>
            <a:custGeom>
              <a:avLst/>
              <a:gdLst/>
              <a:ahLst/>
              <a:cxnLst>
                <a:cxn ang="0">
                  <a:pos x="3163" y="1714"/>
                </a:cxn>
                <a:cxn ang="0">
                  <a:pos x="431" y="0"/>
                </a:cxn>
                <a:cxn ang="0">
                  <a:pos x="0" y="0"/>
                </a:cxn>
                <a:cxn ang="0">
                  <a:pos x="3086" y="1786"/>
                </a:cxn>
                <a:cxn ang="0">
                  <a:pos x="5591" y="3243"/>
                </a:cxn>
                <a:cxn ang="0">
                  <a:pos x="5591" y="3237"/>
                </a:cxn>
                <a:cxn ang="0">
                  <a:pos x="3163" y="1714"/>
                </a:cxn>
                <a:cxn ang="0">
                  <a:pos x="3163" y="1714"/>
                </a:cxn>
              </a:cxnLst>
              <a:rect l="0" t="0" r="r" b="b"/>
              <a:pathLst>
                <a:path w="5591" h="3243">
                  <a:moveTo>
                    <a:pt x="3163" y="1714"/>
                  </a:moveTo>
                  <a:lnTo>
                    <a:pt x="431" y="0"/>
                  </a:lnTo>
                  <a:lnTo>
                    <a:pt x="0" y="0"/>
                  </a:lnTo>
                  <a:lnTo>
                    <a:pt x="3086" y="1786"/>
                  </a:lnTo>
                  <a:lnTo>
                    <a:pt x="5591" y="3243"/>
                  </a:lnTo>
                  <a:lnTo>
                    <a:pt x="5591" y="3237"/>
                  </a:lnTo>
                  <a:lnTo>
                    <a:pt x="3163" y="1714"/>
                  </a:lnTo>
                  <a:lnTo>
                    <a:pt x="3163" y="1714"/>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893" name="Freeform 5">
              <a:extLst>
                <a:ext uri="{FF2B5EF4-FFF2-40B4-BE49-F238E27FC236}">
                  <a16:creationId xmlns:a16="http://schemas.microsoft.com/office/drawing/2014/main" id="{79142EFD-A8CC-4202-925C-D4B52F73B8D1}"/>
                </a:ext>
              </a:extLst>
            </p:cNvPr>
            <p:cNvSpPr>
              <a:spLocks/>
            </p:cNvSpPr>
            <p:nvPr/>
          </p:nvSpPr>
          <p:spPr bwMode="hidden">
            <a:xfrm>
              <a:off x="0" y="3433"/>
              <a:ext cx="4038" cy="191"/>
            </a:xfrm>
            <a:custGeom>
              <a:avLst/>
              <a:gdLst/>
              <a:ahLst/>
              <a:cxnLst>
                <a:cxn ang="0">
                  <a:pos x="0" y="156"/>
                </a:cxn>
                <a:cxn ang="0">
                  <a:pos x="4042" y="192"/>
                </a:cxn>
                <a:cxn ang="0">
                  <a:pos x="4042" y="144"/>
                </a:cxn>
                <a:cxn ang="0">
                  <a:pos x="0" y="0"/>
                </a:cxn>
                <a:cxn ang="0">
                  <a:pos x="0" y="156"/>
                </a:cxn>
                <a:cxn ang="0">
                  <a:pos x="0" y="156"/>
                </a:cxn>
              </a:cxnLst>
              <a:rect l="0" t="0" r="r" b="b"/>
              <a:pathLst>
                <a:path w="4042" h="192">
                  <a:moveTo>
                    <a:pt x="0" y="156"/>
                  </a:moveTo>
                  <a:lnTo>
                    <a:pt x="4042" y="192"/>
                  </a:lnTo>
                  <a:lnTo>
                    <a:pt x="4042" y="144"/>
                  </a:lnTo>
                  <a:lnTo>
                    <a:pt x="0" y="0"/>
                  </a:lnTo>
                  <a:lnTo>
                    <a:pt x="0" y="156"/>
                  </a:lnTo>
                  <a:lnTo>
                    <a:pt x="0" y="156"/>
                  </a:lnTo>
                  <a:close/>
                </a:path>
              </a:pathLst>
            </a:custGeom>
            <a:gradFill rotWithShape="0">
              <a:gsLst>
                <a:gs pos="0">
                  <a:schemeClr val="bg2">
                    <a:gamma/>
                    <a:shade val="75686"/>
                    <a:invGamma/>
                  </a:schemeClr>
                </a:gs>
                <a:gs pos="100000">
                  <a:schemeClr val="bg2"/>
                </a:gs>
              </a:gsLst>
              <a:lin ang="0" scaled="1"/>
            </a:gradFill>
            <a:ln w="9525">
              <a:noFill/>
              <a:round/>
              <a:headEnd/>
              <a:tailEnd/>
            </a:ln>
          </p:spPr>
          <p:txBody>
            <a:bodyPr/>
            <a:lstStyle/>
            <a:p>
              <a:pPr>
                <a:defRPr/>
              </a:pPr>
              <a:endParaRPr lang="en-GB">
                <a:latin typeface="Arial" charset="0"/>
              </a:endParaRPr>
            </a:p>
          </p:txBody>
        </p:sp>
        <p:sp>
          <p:nvSpPr>
            <p:cNvPr id="1035" name="Freeform 6">
              <a:extLst>
                <a:ext uri="{FF2B5EF4-FFF2-40B4-BE49-F238E27FC236}">
                  <a16:creationId xmlns:a16="http://schemas.microsoft.com/office/drawing/2014/main" id="{B6E4751F-4CDF-41CC-8453-998130BEC90A}"/>
                </a:ext>
              </a:extLst>
            </p:cNvPr>
            <p:cNvSpPr>
              <a:spLocks/>
            </p:cNvSpPr>
            <p:nvPr/>
          </p:nvSpPr>
          <p:spPr bwMode="hidden">
            <a:xfrm>
              <a:off x="4038" y="3577"/>
              <a:ext cx="1720" cy="65"/>
            </a:xfrm>
            <a:custGeom>
              <a:avLst/>
              <a:gdLst>
                <a:gd name="T0" fmla="*/ 1720 w 1722"/>
                <a:gd name="T1" fmla="*/ 65 h 66"/>
                <a:gd name="T2" fmla="*/ 1720 w 1722"/>
                <a:gd name="T3" fmla="*/ 59 h 66"/>
                <a:gd name="T4" fmla="*/ 0 w 1722"/>
                <a:gd name="T5" fmla="*/ 0 h 66"/>
                <a:gd name="T6" fmla="*/ 0 w 1722"/>
                <a:gd name="T7" fmla="*/ 47 h 66"/>
                <a:gd name="T8" fmla="*/ 1720 w 1722"/>
                <a:gd name="T9" fmla="*/ 65 h 66"/>
                <a:gd name="T10" fmla="*/ 1720 w 1722"/>
                <a:gd name="T11" fmla="*/ 65 h 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2" h="66">
                  <a:moveTo>
                    <a:pt x="1722" y="66"/>
                  </a:moveTo>
                  <a:lnTo>
                    <a:pt x="1722" y="60"/>
                  </a:lnTo>
                  <a:lnTo>
                    <a:pt x="0" y="0"/>
                  </a:lnTo>
                  <a:lnTo>
                    <a:pt x="0" y="48"/>
                  </a:lnTo>
                  <a:lnTo>
                    <a:pt x="1722" y="66"/>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en-GB">
                <a:latin typeface="Arial" charset="0"/>
              </a:endParaRPr>
            </a:p>
          </p:txBody>
        </p:sp>
        <p:sp>
          <p:nvSpPr>
            <p:cNvPr id="37895" name="Freeform 7">
              <a:extLst>
                <a:ext uri="{FF2B5EF4-FFF2-40B4-BE49-F238E27FC236}">
                  <a16:creationId xmlns:a16="http://schemas.microsoft.com/office/drawing/2014/main" id="{A46D9C12-1EE7-4016-9E6D-16B118B781A6}"/>
                </a:ext>
              </a:extLst>
            </p:cNvPr>
            <p:cNvSpPr>
              <a:spLocks/>
            </p:cNvSpPr>
            <p:nvPr/>
          </p:nvSpPr>
          <p:spPr bwMode="hidden">
            <a:xfrm>
              <a:off x="0" y="3726"/>
              <a:ext cx="4784" cy="329"/>
            </a:xfrm>
            <a:custGeom>
              <a:avLst/>
              <a:gdLst/>
              <a:ahLst/>
              <a:cxnLst>
                <a:cxn ang="0">
                  <a:pos x="0" y="329"/>
                </a:cxn>
                <a:cxn ang="0">
                  <a:pos x="4789" y="77"/>
                </a:cxn>
                <a:cxn ang="0">
                  <a:pos x="4789" y="0"/>
                </a:cxn>
                <a:cxn ang="0">
                  <a:pos x="0" y="107"/>
                </a:cxn>
                <a:cxn ang="0">
                  <a:pos x="0" y="329"/>
                </a:cxn>
                <a:cxn ang="0">
                  <a:pos x="0" y="329"/>
                </a:cxn>
              </a:cxnLst>
              <a:rect l="0" t="0" r="r" b="b"/>
              <a:pathLst>
                <a:path w="4789" h="329">
                  <a:moveTo>
                    <a:pt x="0" y="329"/>
                  </a:moveTo>
                  <a:lnTo>
                    <a:pt x="4789" y="77"/>
                  </a:lnTo>
                  <a:lnTo>
                    <a:pt x="4789" y="0"/>
                  </a:lnTo>
                  <a:lnTo>
                    <a:pt x="0" y="107"/>
                  </a:lnTo>
                  <a:lnTo>
                    <a:pt x="0" y="329"/>
                  </a:lnTo>
                  <a:lnTo>
                    <a:pt x="0" y="329"/>
                  </a:lnTo>
                  <a:close/>
                </a:path>
              </a:pathLst>
            </a:custGeom>
            <a:gradFill rotWithShape="0">
              <a:gsLst>
                <a:gs pos="0">
                  <a:schemeClr val="bg1">
                    <a:gamma/>
                    <a:shade val="81961"/>
                    <a:invGamma/>
                  </a:schemeClr>
                </a:gs>
                <a:gs pos="100000">
                  <a:schemeClr val="bg1"/>
                </a:gs>
              </a:gsLst>
              <a:lin ang="0" scaled="1"/>
            </a:gradFill>
            <a:ln w="9525" cap="flat" cmpd="sng">
              <a:noFill/>
              <a:prstDash val="solid"/>
              <a:round/>
              <a:headEnd type="none" w="med" len="med"/>
              <a:tailEnd type="none" w="med" len="med"/>
            </a:ln>
            <a:effectLst/>
          </p:spPr>
          <p:txBody>
            <a:bodyPr/>
            <a:lstStyle/>
            <a:p>
              <a:pPr>
                <a:defRPr/>
              </a:pPr>
              <a:endParaRPr lang="en-GB">
                <a:latin typeface="Arial" charset="0"/>
              </a:endParaRPr>
            </a:p>
          </p:txBody>
        </p:sp>
        <p:sp>
          <p:nvSpPr>
            <p:cNvPr id="1037" name="Freeform 8">
              <a:extLst>
                <a:ext uri="{FF2B5EF4-FFF2-40B4-BE49-F238E27FC236}">
                  <a16:creationId xmlns:a16="http://schemas.microsoft.com/office/drawing/2014/main" id="{B650BD5B-8C2A-4734-95EF-98F789A322E0}"/>
                </a:ext>
              </a:extLst>
            </p:cNvPr>
            <p:cNvSpPr>
              <a:spLocks/>
            </p:cNvSpPr>
            <p:nvPr/>
          </p:nvSpPr>
          <p:spPr bwMode="hidden">
            <a:xfrm>
              <a:off x="4784" y="3702"/>
              <a:ext cx="974" cy="101"/>
            </a:xfrm>
            <a:custGeom>
              <a:avLst/>
              <a:gdLst>
                <a:gd name="T0" fmla="*/ 974 w 975"/>
                <a:gd name="T1" fmla="*/ 48 h 101"/>
                <a:gd name="T2" fmla="*/ 974 w 975"/>
                <a:gd name="T3" fmla="*/ 0 h 101"/>
                <a:gd name="T4" fmla="*/ 0 w 975"/>
                <a:gd name="T5" fmla="*/ 24 h 101"/>
                <a:gd name="T6" fmla="*/ 0 w 975"/>
                <a:gd name="T7" fmla="*/ 101 h 101"/>
                <a:gd name="T8" fmla="*/ 974 w 975"/>
                <a:gd name="T9" fmla="*/ 48 h 101"/>
                <a:gd name="T10" fmla="*/ 974 w 975"/>
                <a:gd name="T11" fmla="*/ 48 h 10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75" h="101">
                  <a:moveTo>
                    <a:pt x="975" y="48"/>
                  </a:moveTo>
                  <a:lnTo>
                    <a:pt x="975" y="0"/>
                  </a:lnTo>
                  <a:lnTo>
                    <a:pt x="0" y="24"/>
                  </a:lnTo>
                  <a:lnTo>
                    <a:pt x="0" y="101"/>
                  </a:lnTo>
                  <a:lnTo>
                    <a:pt x="975" y="48"/>
                  </a:lnTo>
                  <a:close/>
                </a:path>
              </a:pathLst>
            </a:custGeom>
            <a:solidFill>
              <a:schemeClr val="bg1"/>
            </a:solidFill>
            <a:ln w="9525">
              <a:noFill/>
              <a:round/>
              <a:headEnd/>
              <a:tailEnd/>
            </a:ln>
          </p:spPr>
          <p:txBody>
            <a:bodyPr/>
            <a:lstStyle/>
            <a:p>
              <a:pPr>
                <a:defRPr/>
              </a:pPr>
              <a:endParaRPr lang="en-GB">
                <a:latin typeface="Arial" charset="0"/>
              </a:endParaRPr>
            </a:p>
          </p:txBody>
        </p:sp>
        <p:sp>
          <p:nvSpPr>
            <p:cNvPr id="1038" name="Freeform 9">
              <a:extLst>
                <a:ext uri="{FF2B5EF4-FFF2-40B4-BE49-F238E27FC236}">
                  <a16:creationId xmlns:a16="http://schemas.microsoft.com/office/drawing/2014/main" id="{43B53AAF-5DEE-4B38-9A4C-64B6B73C1A4A}"/>
                </a:ext>
              </a:extLst>
            </p:cNvPr>
            <p:cNvSpPr>
              <a:spLocks/>
            </p:cNvSpPr>
            <p:nvPr/>
          </p:nvSpPr>
          <p:spPr bwMode="hidden">
            <a:xfrm>
              <a:off x="3619" y="3815"/>
              <a:ext cx="2139" cy="198"/>
            </a:xfrm>
            <a:custGeom>
              <a:avLst/>
              <a:gdLst>
                <a:gd name="T0" fmla="*/ 2139 w 2141"/>
                <a:gd name="T1" fmla="*/ 0 h 198"/>
                <a:gd name="T2" fmla="*/ 0 w 2141"/>
                <a:gd name="T3" fmla="*/ 156 h 198"/>
                <a:gd name="T4" fmla="*/ 0 w 2141"/>
                <a:gd name="T5" fmla="*/ 198 h 198"/>
                <a:gd name="T6" fmla="*/ 2139 w 2141"/>
                <a:gd name="T7" fmla="*/ 0 h 198"/>
                <a:gd name="T8" fmla="*/ 2139 w 2141"/>
                <a:gd name="T9" fmla="*/ 0 h 1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41" h="198">
                  <a:moveTo>
                    <a:pt x="2141" y="0"/>
                  </a:moveTo>
                  <a:lnTo>
                    <a:pt x="0" y="156"/>
                  </a:lnTo>
                  <a:lnTo>
                    <a:pt x="0" y="198"/>
                  </a:lnTo>
                  <a:lnTo>
                    <a:pt x="2141" y="0"/>
                  </a:lnTo>
                  <a:close/>
                </a:path>
              </a:pathLst>
            </a:custGeom>
            <a:solidFill>
              <a:schemeClr val="bg1"/>
            </a:solidFill>
            <a:ln w="9525">
              <a:noFill/>
              <a:round/>
              <a:headEnd/>
              <a:tailEnd/>
            </a:ln>
          </p:spPr>
          <p:txBody>
            <a:bodyPr/>
            <a:lstStyle/>
            <a:p>
              <a:pPr>
                <a:defRPr/>
              </a:pPr>
              <a:endParaRPr lang="en-GB">
                <a:latin typeface="Arial" charset="0"/>
              </a:endParaRPr>
            </a:p>
          </p:txBody>
        </p:sp>
        <p:sp>
          <p:nvSpPr>
            <p:cNvPr id="37898" name="Freeform 10">
              <a:extLst>
                <a:ext uri="{FF2B5EF4-FFF2-40B4-BE49-F238E27FC236}">
                  <a16:creationId xmlns:a16="http://schemas.microsoft.com/office/drawing/2014/main" id="{8424BB00-EFB6-4C58-BE2D-B4EBD94073E3}"/>
                </a:ext>
              </a:extLst>
            </p:cNvPr>
            <p:cNvSpPr>
              <a:spLocks/>
            </p:cNvSpPr>
            <p:nvPr/>
          </p:nvSpPr>
          <p:spPr bwMode="hidden">
            <a:xfrm>
              <a:off x="0" y="3971"/>
              <a:ext cx="3619" cy="348"/>
            </a:xfrm>
            <a:custGeom>
              <a:avLst/>
              <a:gdLst/>
              <a:ahLst/>
              <a:cxnLst>
                <a:cxn ang="0">
                  <a:pos x="0" y="348"/>
                </a:cxn>
                <a:cxn ang="0">
                  <a:pos x="311" y="348"/>
                </a:cxn>
                <a:cxn ang="0">
                  <a:pos x="3623" y="42"/>
                </a:cxn>
                <a:cxn ang="0">
                  <a:pos x="3623" y="0"/>
                </a:cxn>
                <a:cxn ang="0">
                  <a:pos x="0" y="264"/>
                </a:cxn>
                <a:cxn ang="0">
                  <a:pos x="0" y="348"/>
                </a:cxn>
                <a:cxn ang="0">
                  <a:pos x="0" y="348"/>
                </a:cxn>
              </a:cxnLst>
              <a:rect l="0" t="0" r="r" b="b"/>
              <a:pathLst>
                <a:path w="3623" h="348">
                  <a:moveTo>
                    <a:pt x="0" y="348"/>
                  </a:moveTo>
                  <a:lnTo>
                    <a:pt x="311" y="348"/>
                  </a:lnTo>
                  <a:lnTo>
                    <a:pt x="3623" y="42"/>
                  </a:lnTo>
                  <a:lnTo>
                    <a:pt x="3623" y="0"/>
                  </a:lnTo>
                  <a:lnTo>
                    <a:pt x="0" y="264"/>
                  </a:lnTo>
                  <a:lnTo>
                    <a:pt x="0" y="348"/>
                  </a:lnTo>
                  <a:lnTo>
                    <a:pt x="0" y="348"/>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a:defRPr/>
              </a:pPr>
              <a:endParaRPr lang="en-GB">
                <a:latin typeface="Arial" charset="0"/>
              </a:endParaRPr>
            </a:p>
          </p:txBody>
        </p:sp>
        <p:sp>
          <p:nvSpPr>
            <p:cNvPr id="1040" name="Freeform 11">
              <a:extLst>
                <a:ext uri="{FF2B5EF4-FFF2-40B4-BE49-F238E27FC236}">
                  <a16:creationId xmlns:a16="http://schemas.microsoft.com/office/drawing/2014/main" id="{3D105521-34C5-4432-B904-2BCA8692BEFC}"/>
                </a:ext>
              </a:extLst>
            </p:cNvPr>
            <p:cNvSpPr>
              <a:spLocks/>
            </p:cNvSpPr>
            <p:nvPr/>
          </p:nvSpPr>
          <p:spPr bwMode="hidden">
            <a:xfrm>
              <a:off x="2097" y="4043"/>
              <a:ext cx="2514" cy="276"/>
            </a:xfrm>
            <a:custGeom>
              <a:avLst/>
              <a:gdLst>
                <a:gd name="T0" fmla="*/ 2179 w 2517"/>
                <a:gd name="T1" fmla="*/ 276 h 276"/>
                <a:gd name="T2" fmla="*/ 2514 w 2517"/>
                <a:gd name="T3" fmla="*/ 204 h 276"/>
                <a:gd name="T4" fmla="*/ 2257 w 2517"/>
                <a:gd name="T5" fmla="*/ 0 h 276"/>
                <a:gd name="T6" fmla="*/ 0 w 2517"/>
                <a:gd name="T7" fmla="*/ 276 h 276"/>
                <a:gd name="T8" fmla="*/ 2179 w 2517"/>
                <a:gd name="T9" fmla="*/ 276 h 276"/>
                <a:gd name="T10" fmla="*/ 2179 w 2517"/>
                <a:gd name="T11" fmla="*/ 276 h 27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7" h="276">
                  <a:moveTo>
                    <a:pt x="2182" y="276"/>
                  </a:moveTo>
                  <a:lnTo>
                    <a:pt x="2517" y="204"/>
                  </a:lnTo>
                  <a:lnTo>
                    <a:pt x="2260" y="0"/>
                  </a:lnTo>
                  <a:lnTo>
                    <a:pt x="0" y="276"/>
                  </a:lnTo>
                  <a:lnTo>
                    <a:pt x="2182" y="276"/>
                  </a:lnTo>
                  <a:close/>
                </a:path>
              </a:pathLst>
            </a:custGeom>
            <a:solidFill>
              <a:schemeClr val="bg1"/>
            </a:solidFill>
            <a:ln w="9525">
              <a:noFill/>
              <a:round/>
              <a:headEnd/>
              <a:tailEnd/>
            </a:ln>
          </p:spPr>
          <p:txBody>
            <a:bodyPr/>
            <a:lstStyle/>
            <a:p>
              <a:pPr>
                <a:defRPr/>
              </a:pPr>
              <a:endParaRPr lang="en-GB">
                <a:latin typeface="Arial" charset="0"/>
              </a:endParaRPr>
            </a:p>
          </p:txBody>
        </p:sp>
        <p:sp>
          <p:nvSpPr>
            <p:cNvPr id="37900" name="Freeform 12">
              <a:extLst>
                <a:ext uri="{FF2B5EF4-FFF2-40B4-BE49-F238E27FC236}">
                  <a16:creationId xmlns:a16="http://schemas.microsoft.com/office/drawing/2014/main" id="{891D2EC6-F13B-4A63-BCD5-4EFD22069452}"/>
                </a:ext>
              </a:extLst>
            </p:cNvPr>
            <p:cNvSpPr>
              <a:spLocks/>
            </p:cNvSpPr>
            <p:nvPr/>
          </p:nvSpPr>
          <p:spPr bwMode="hidden">
            <a:xfrm>
              <a:off x="4354" y="3869"/>
              <a:ext cx="1404" cy="378"/>
            </a:xfrm>
            <a:custGeom>
              <a:avLst/>
              <a:gdLst/>
              <a:ahLst/>
              <a:cxnLst>
                <a:cxn ang="0">
                  <a:pos x="1405" y="126"/>
                </a:cxn>
                <a:cxn ang="0">
                  <a:pos x="1405" y="0"/>
                </a:cxn>
                <a:cxn ang="0">
                  <a:pos x="0" y="174"/>
                </a:cxn>
                <a:cxn ang="0">
                  <a:pos x="257" y="378"/>
                </a:cxn>
                <a:cxn ang="0">
                  <a:pos x="1405" y="126"/>
                </a:cxn>
                <a:cxn ang="0">
                  <a:pos x="1405" y="126"/>
                </a:cxn>
              </a:cxnLst>
              <a:rect l="0" t="0" r="r" b="b"/>
              <a:pathLst>
                <a:path w="1405" h="378">
                  <a:moveTo>
                    <a:pt x="1405" y="126"/>
                  </a:moveTo>
                  <a:lnTo>
                    <a:pt x="1405" y="0"/>
                  </a:lnTo>
                  <a:lnTo>
                    <a:pt x="0" y="174"/>
                  </a:lnTo>
                  <a:lnTo>
                    <a:pt x="257" y="378"/>
                  </a:lnTo>
                  <a:lnTo>
                    <a:pt x="1405" y="126"/>
                  </a:lnTo>
                  <a:lnTo>
                    <a:pt x="1405" y="126"/>
                  </a:lnTo>
                  <a:close/>
                </a:path>
              </a:pathLst>
            </a:custGeom>
            <a:gradFill rotWithShape="0">
              <a:gsLst>
                <a:gs pos="0">
                  <a:schemeClr val="bg1"/>
                </a:gs>
                <a:gs pos="100000">
                  <a:schemeClr val="bg1">
                    <a:gamma/>
                    <a:tint val="96863"/>
                    <a:invGamma/>
                  </a:schemeClr>
                </a:gs>
              </a:gsLst>
              <a:lin ang="0" scaled="1"/>
            </a:gradFill>
            <a:ln w="9525">
              <a:noFill/>
              <a:round/>
              <a:headEnd/>
              <a:tailEnd/>
            </a:ln>
          </p:spPr>
          <p:txBody>
            <a:bodyPr/>
            <a:lstStyle/>
            <a:p>
              <a:pPr>
                <a:defRPr/>
              </a:pPr>
              <a:endParaRPr lang="en-GB">
                <a:latin typeface="Arial" charset="0"/>
              </a:endParaRPr>
            </a:p>
          </p:txBody>
        </p:sp>
        <p:sp>
          <p:nvSpPr>
            <p:cNvPr id="1042" name="Freeform 13">
              <a:extLst>
                <a:ext uri="{FF2B5EF4-FFF2-40B4-BE49-F238E27FC236}">
                  <a16:creationId xmlns:a16="http://schemas.microsoft.com/office/drawing/2014/main" id="{6DA310A3-F778-4DB5-90C2-FF047D938C4C}"/>
                </a:ext>
              </a:extLst>
            </p:cNvPr>
            <p:cNvSpPr>
              <a:spLocks/>
            </p:cNvSpPr>
            <p:nvPr/>
          </p:nvSpPr>
          <p:spPr bwMode="hidden">
            <a:xfrm>
              <a:off x="5030" y="3151"/>
              <a:ext cx="728" cy="240"/>
            </a:xfrm>
            <a:custGeom>
              <a:avLst/>
              <a:gdLst>
                <a:gd name="T0" fmla="*/ 728 w 729"/>
                <a:gd name="T1" fmla="*/ 240 h 240"/>
                <a:gd name="T2" fmla="*/ 0 w 729"/>
                <a:gd name="T3" fmla="*/ 0 h 240"/>
                <a:gd name="T4" fmla="*/ 0 w 729"/>
                <a:gd name="T5" fmla="*/ 6 h 240"/>
                <a:gd name="T6" fmla="*/ 728 w 729"/>
                <a:gd name="T7" fmla="*/ 240 h 240"/>
                <a:gd name="T8" fmla="*/ 728 w 729"/>
                <a:gd name="T9" fmla="*/ 240 h 2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29" h="240">
                  <a:moveTo>
                    <a:pt x="729" y="240"/>
                  </a:moveTo>
                  <a:lnTo>
                    <a:pt x="0" y="0"/>
                  </a:lnTo>
                  <a:lnTo>
                    <a:pt x="0" y="6"/>
                  </a:lnTo>
                  <a:lnTo>
                    <a:pt x="729" y="240"/>
                  </a:lnTo>
                  <a:close/>
                </a:path>
              </a:pathLst>
            </a:custGeom>
            <a:solidFill>
              <a:schemeClr val="bg1"/>
            </a:solidFill>
            <a:ln w="9525">
              <a:noFill/>
              <a:round/>
              <a:headEnd/>
              <a:tailEnd/>
            </a:ln>
          </p:spPr>
          <p:txBody>
            <a:bodyPr/>
            <a:lstStyle/>
            <a:p>
              <a:pPr>
                <a:defRPr/>
              </a:pPr>
              <a:endParaRPr lang="en-GB">
                <a:latin typeface="Arial" charset="0"/>
              </a:endParaRPr>
            </a:p>
          </p:txBody>
        </p:sp>
        <p:sp>
          <p:nvSpPr>
            <p:cNvPr id="37902" name="Freeform 14">
              <a:extLst>
                <a:ext uri="{FF2B5EF4-FFF2-40B4-BE49-F238E27FC236}">
                  <a16:creationId xmlns:a16="http://schemas.microsoft.com/office/drawing/2014/main" id="{341FC425-752A-4971-BAD1-135C159C0776}"/>
                </a:ext>
              </a:extLst>
            </p:cNvPr>
            <p:cNvSpPr>
              <a:spLocks/>
            </p:cNvSpPr>
            <p:nvPr/>
          </p:nvSpPr>
          <p:spPr bwMode="hidden">
            <a:xfrm>
              <a:off x="0" y="1486"/>
              <a:ext cx="5030" cy="1671"/>
            </a:xfrm>
            <a:custGeom>
              <a:avLst/>
              <a:gdLst/>
              <a:ahLst/>
              <a:cxnLst>
                <a:cxn ang="0">
                  <a:pos x="0" y="72"/>
                </a:cxn>
                <a:cxn ang="0">
                  <a:pos x="5035" y="1672"/>
                </a:cxn>
                <a:cxn ang="0">
                  <a:pos x="5035" y="1666"/>
                </a:cxn>
                <a:cxn ang="0">
                  <a:pos x="0" y="0"/>
                </a:cxn>
                <a:cxn ang="0">
                  <a:pos x="0" y="72"/>
                </a:cxn>
                <a:cxn ang="0">
                  <a:pos x="0" y="72"/>
                </a:cxn>
              </a:cxnLst>
              <a:rect l="0" t="0" r="r" b="b"/>
              <a:pathLst>
                <a:path w="5035" h="1672">
                  <a:moveTo>
                    <a:pt x="0" y="72"/>
                  </a:moveTo>
                  <a:lnTo>
                    <a:pt x="5035" y="1672"/>
                  </a:lnTo>
                  <a:lnTo>
                    <a:pt x="5035" y="1666"/>
                  </a:lnTo>
                  <a:lnTo>
                    <a:pt x="0" y="0"/>
                  </a:lnTo>
                  <a:lnTo>
                    <a:pt x="0" y="72"/>
                  </a:lnTo>
                  <a:lnTo>
                    <a:pt x="0" y="72"/>
                  </a:lnTo>
                  <a:close/>
                </a:path>
              </a:pathLst>
            </a:custGeom>
            <a:gradFill rotWithShape="0">
              <a:gsLst>
                <a:gs pos="0">
                  <a:schemeClr val="bg1">
                    <a:gamma/>
                    <a:shade val="54510"/>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1044" name="Freeform 15">
              <a:extLst>
                <a:ext uri="{FF2B5EF4-FFF2-40B4-BE49-F238E27FC236}">
                  <a16:creationId xmlns:a16="http://schemas.microsoft.com/office/drawing/2014/main" id="{1B7B0C22-6453-4F6D-B7DD-3E768E5B7B1C}"/>
                </a:ext>
              </a:extLst>
            </p:cNvPr>
            <p:cNvSpPr>
              <a:spLocks/>
            </p:cNvSpPr>
            <p:nvPr/>
          </p:nvSpPr>
          <p:spPr bwMode="hidden">
            <a:xfrm>
              <a:off x="5030" y="3049"/>
              <a:ext cx="728" cy="318"/>
            </a:xfrm>
            <a:custGeom>
              <a:avLst/>
              <a:gdLst>
                <a:gd name="T0" fmla="*/ 728 w 729"/>
                <a:gd name="T1" fmla="*/ 318 h 318"/>
                <a:gd name="T2" fmla="*/ 728 w 729"/>
                <a:gd name="T3" fmla="*/ 312 h 318"/>
                <a:gd name="T4" fmla="*/ 0 w 729"/>
                <a:gd name="T5" fmla="*/ 0 h 318"/>
                <a:gd name="T6" fmla="*/ 0 w 729"/>
                <a:gd name="T7" fmla="*/ 54 h 318"/>
                <a:gd name="T8" fmla="*/ 728 w 729"/>
                <a:gd name="T9" fmla="*/ 318 h 318"/>
                <a:gd name="T10" fmla="*/ 728 w 729"/>
                <a:gd name="T11" fmla="*/ 318 h 31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29" h="318">
                  <a:moveTo>
                    <a:pt x="729" y="318"/>
                  </a:moveTo>
                  <a:lnTo>
                    <a:pt x="729" y="312"/>
                  </a:lnTo>
                  <a:lnTo>
                    <a:pt x="0" y="0"/>
                  </a:lnTo>
                  <a:lnTo>
                    <a:pt x="0" y="54"/>
                  </a:lnTo>
                  <a:lnTo>
                    <a:pt x="729" y="318"/>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en-GB">
                <a:latin typeface="Arial" charset="0"/>
              </a:endParaRPr>
            </a:p>
          </p:txBody>
        </p:sp>
        <p:sp>
          <p:nvSpPr>
            <p:cNvPr id="37904" name="Freeform 16">
              <a:extLst>
                <a:ext uri="{FF2B5EF4-FFF2-40B4-BE49-F238E27FC236}">
                  <a16:creationId xmlns:a16="http://schemas.microsoft.com/office/drawing/2014/main" id="{166426D2-9FE7-4790-B1ED-B58B1CEFCF7A}"/>
                </a:ext>
              </a:extLst>
            </p:cNvPr>
            <p:cNvSpPr>
              <a:spLocks/>
            </p:cNvSpPr>
            <p:nvPr/>
          </p:nvSpPr>
          <p:spPr bwMode="hidden">
            <a:xfrm>
              <a:off x="0" y="916"/>
              <a:ext cx="5030" cy="2187"/>
            </a:xfrm>
            <a:custGeom>
              <a:avLst/>
              <a:gdLst/>
              <a:ahLst/>
              <a:cxnLst>
                <a:cxn ang="0">
                  <a:pos x="0" y="396"/>
                </a:cxn>
                <a:cxn ang="0">
                  <a:pos x="5035" y="2188"/>
                </a:cxn>
                <a:cxn ang="0">
                  <a:pos x="5035" y="2134"/>
                </a:cxn>
                <a:cxn ang="0">
                  <a:pos x="0" y="0"/>
                </a:cxn>
                <a:cxn ang="0">
                  <a:pos x="0" y="396"/>
                </a:cxn>
                <a:cxn ang="0">
                  <a:pos x="0" y="396"/>
                </a:cxn>
              </a:cxnLst>
              <a:rect l="0" t="0" r="r" b="b"/>
              <a:pathLst>
                <a:path w="5035" h="2188">
                  <a:moveTo>
                    <a:pt x="0" y="396"/>
                  </a:moveTo>
                  <a:lnTo>
                    <a:pt x="5035" y="2188"/>
                  </a:lnTo>
                  <a:lnTo>
                    <a:pt x="5035" y="2134"/>
                  </a:lnTo>
                  <a:lnTo>
                    <a:pt x="0" y="0"/>
                  </a:lnTo>
                  <a:lnTo>
                    <a:pt x="0" y="396"/>
                  </a:lnTo>
                  <a:lnTo>
                    <a:pt x="0" y="396"/>
                  </a:lnTo>
                  <a:close/>
                </a:path>
              </a:pathLst>
            </a:custGeom>
            <a:gradFill rotWithShape="0">
              <a:gsLst>
                <a:gs pos="0">
                  <a:schemeClr val="bg2">
                    <a:gamma/>
                    <a:shade val="66667"/>
                    <a:invGamma/>
                  </a:schemeClr>
                </a:gs>
                <a:gs pos="100000">
                  <a:schemeClr val="bg2"/>
                </a:gs>
              </a:gsLst>
              <a:lin ang="0" scaled="1"/>
            </a:gradFill>
            <a:ln w="9525">
              <a:noFill/>
              <a:round/>
              <a:headEnd/>
              <a:tailEnd/>
            </a:ln>
          </p:spPr>
          <p:txBody>
            <a:bodyPr/>
            <a:lstStyle/>
            <a:p>
              <a:pPr>
                <a:defRPr/>
              </a:pPr>
              <a:endParaRPr lang="en-GB">
                <a:latin typeface="Arial" charset="0"/>
              </a:endParaRPr>
            </a:p>
          </p:txBody>
        </p:sp>
        <p:sp>
          <p:nvSpPr>
            <p:cNvPr id="37905" name="Freeform 17">
              <a:extLst>
                <a:ext uri="{FF2B5EF4-FFF2-40B4-BE49-F238E27FC236}">
                  <a16:creationId xmlns:a16="http://schemas.microsoft.com/office/drawing/2014/main" id="{7A35A2D1-46D5-4456-A532-E4935EB3662B}"/>
                </a:ext>
              </a:extLst>
            </p:cNvPr>
            <p:cNvSpPr>
              <a:spLocks/>
            </p:cNvSpPr>
            <p:nvPr/>
          </p:nvSpPr>
          <p:spPr bwMode="hidden">
            <a:xfrm>
              <a:off x="2294" y="0"/>
              <a:ext cx="3159" cy="2725"/>
            </a:xfrm>
            <a:custGeom>
              <a:avLst/>
              <a:gdLst/>
              <a:ahLst/>
              <a:cxnLst>
                <a:cxn ang="0">
                  <a:pos x="0" y="0"/>
                </a:cxn>
                <a:cxn ang="0">
                  <a:pos x="3145" y="2727"/>
                </a:cxn>
                <a:cxn ang="0">
                  <a:pos x="3163" y="2704"/>
                </a:cxn>
                <a:cxn ang="0">
                  <a:pos x="102" y="0"/>
                </a:cxn>
                <a:cxn ang="0">
                  <a:pos x="0" y="0"/>
                </a:cxn>
                <a:cxn ang="0">
                  <a:pos x="0" y="0"/>
                </a:cxn>
              </a:cxnLst>
              <a:rect l="0" t="0" r="r" b="b"/>
              <a:pathLst>
                <a:path w="3163" h="2727">
                  <a:moveTo>
                    <a:pt x="0" y="0"/>
                  </a:moveTo>
                  <a:lnTo>
                    <a:pt x="3145" y="2727"/>
                  </a:lnTo>
                  <a:lnTo>
                    <a:pt x="3163" y="2704"/>
                  </a:lnTo>
                  <a:lnTo>
                    <a:pt x="102" y="0"/>
                  </a:lnTo>
                  <a:lnTo>
                    <a:pt x="0" y="0"/>
                  </a:lnTo>
                  <a:lnTo>
                    <a:pt x="0" y="0"/>
                  </a:lnTo>
                  <a:close/>
                </a:path>
              </a:pathLst>
            </a:custGeom>
            <a:gradFill rotWithShape="0">
              <a:gsLst>
                <a:gs pos="0">
                  <a:schemeClr val="bg1">
                    <a:gamma/>
                    <a:shade val="69804"/>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906" name="Freeform 18">
              <a:extLst>
                <a:ext uri="{FF2B5EF4-FFF2-40B4-BE49-F238E27FC236}">
                  <a16:creationId xmlns:a16="http://schemas.microsoft.com/office/drawing/2014/main" id="{D15214AA-7F6E-4FBA-8290-93ED93E76D56}"/>
                </a:ext>
              </a:extLst>
            </p:cNvPr>
            <p:cNvSpPr>
              <a:spLocks/>
            </p:cNvSpPr>
            <p:nvPr/>
          </p:nvSpPr>
          <p:spPr bwMode="hidden">
            <a:xfrm>
              <a:off x="5435" y="2702"/>
              <a:ext cx="323" cy="299"/>
            </a:xfrm>
            <a:custGeom>
              <a:avLst/>
              <a:gdLst/>
              <a:ahLst/>
              <a:cxnLst>
                <a:cxn ang="0">
                  <a:pos x="323" y="299"/>
                </a:cxn>
                <a:cxn ang="0">
                  <a:pos x="323" y="263"/>
                </a:cxn>
                <a:cxn ang="0">
                  <a:pos x="18" y="0"/>
                </a:cxn>
                <a:cxn ang="0">
                  <a:pos x="0" y="23"/>
                </a:cxn>
                <a:cxn ang="0">
                  <a:pos x="323" y="299"/>
                </a:cxn>
                <a:cxn ang="0">
                  <a:pos x="323" y="299"/>
                </a:cxn>
              </a:cxnLst>
              <a:rect l="0" t="0" r="r" b="b"/>
              <a:pathLst>
                <a:path w="323" h="299">
                  <a:moveTo>
                    <a:pt x="323" y="299"/>
                  </a:moveTo>
                  <a:lnTo>
                    <a:pt x="323" y="263"/>
                  </a:lnTo>
                  <a:lnTo>
                    <a:pt x="18" y="0"/>
                  </a:lnTo>
                  <a:lnTo>
                    <a:pt x="0" y="23"/>
                  </a:lnTo>
                  <a:lnTo>
                    <a:pt x="323" y="299"/>
                  </a:lnTo>
                  <a:lnTo>
                    <a:pt x="323" y="299"/>
                  </a:lnTo>
                  <a:close/>
                </a:path>
              </a:pathLst>
            </a:custGeom>
            <a:gradFill rotWithShape="0">
              <a:gsLst>
                <a:gs pos="0">
                  <a:schemeClr val="bg1"/>
                </a:gs>
                <a:gs pos="100000">
                  <a:schemeClr val="bg1">
                    <a:gamma/>
                    <a:tint val="94118"/>
                    <a:invGamma/>
                  </a:schemeClr>
                </a:gs>
              </a:gsLst>
              <a:lin ang="2700000" scaled="1"/>
            </a:gradFill>
            <a:ln w="9525">
              <a:noFill/>
              <a:round/>
              <a:headEnd/>
              <a:tailEnd/>
            </a:ln>
          </p:spPr>
          <p:txBody>
            <a:bodyPr/>
            <a:lstStyle/>
            <a:p>
              <a:pPr>
                <a:defRPr/>
              </a:pPr>
              <a:endParaRPr lang="en-GB">
                <a:latin typeface="Arial" charset="0"/>
              </a:endParaRPr>
            </a:p>
          </p:txBody>
        </p:sp>
        <p:sp>
          <p:nvSpPr>
            <p:cNvPr id="1048" name="Freeform 19">
              <a:extLst>
                <a:ext uri="{FF2B5EF4-FFF2-40B4-BE49-F238E27FC236}">
                  <a16:creationId xmlns:a16="http://schemas.microsoft.com/office/drawing/2014/main" id="{5B674B38-176D-47A3-9F7E-DF685C8747F5}"/>
                </a:ext>
              </a:extLst>
            </p:cNvPr>
            <p:cNvSpPr>
              <a:spLocks/>
            </p:cNvSpPr>
            <p:nvPr/>
          </p:nvSpPr>
          <p:spPr bwMode="hidden">
            <a:xfrm>
              <a:off x="5477" y="2588"/>
              <a:ext cx="281" cy="335"/>
            </a:xfrm>
            <a:custGeom>
              <a:avLst/>
              <a:gdLst>
                <a:gd name="T0" fmla="*/ 281 w 281"/>
                <a:gd name="T1" fmla="*/ 335 h 335"/>
                <a:gd name="T2" fmla="*/ 281 w 281"/>
                <a:gd name="T3" fmla="*/ 173 h 335"/>
                <a:gd name="T4" fmla="*/ 96 w 281"/>
                <a:gd name="T5" fmla="*/ 0 h 335"/>
                <a:gd name="T6" fmla="*/ 0 w 281"/>
                <a:gd name="T7" fmla="*/ 90 h 335"/>
                <a:gd name="T8" fmla="*/ 281 w 281"/>
                <a:gd name="T9" fmla="*/ 335 h 335"/>
                <a:gd name="T10" fmla="*/ 281 w 281"/>
                <a:gd name="T11" fmla="*/ 335 h 33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1" h="335">
                  <a:moveTo>
                    <a:pt x="281" y="335"/>
                  </a:moveTo>
                  <a:lnTo>
                    <a:pt x="281" y="173"/>
                  </a:lnTo>
                  <a:lnTo>
                    <a:pt x="96" y="0"/>
                  </a:lnTo>
                  <a:lnTo>
                    <a:pt x="0" y="90"/>
                  </a:lnTo>
                  <a:lnTo>
                    <a:pt x="281" y="335"/>
                  </a:lnTo>
                  <a:close/>
                </a:path>
              </a:pathLst>
            </a:custGeom>
            <a:solidFill>
              <a:schemeClr val="bg1"/>
            </a:solidFill>
            <a:ln w="9525">
              <a:noFill/>
              <a:round/>
              <a:headEnd/>
              <a:tailEnd/>
            </a:ln>
          </p:spPr>
          <p:txBody>
            <a:bodyPr/>
            <a:lstStyle/>
            <a:p>
              <a:pPr>
                <a:defRPr/>
              </a:pPr>
              <a:endParaRPr lang="en-GB">
                <a:latin typeface="Arial" charset="0"/>
              </a:endParaRPr>
            </a:p>
          </p:txBody>
        </p:sp>
        <p:sp>
          <p:nvSpPr>
            <p:cNvPr id="37908" name="Freeform 20">
              <a:extLst>
                <a:ext uri="{FF2B5EF4-FFF2-40B4-BE49-F238E27FC236}">
                  <a16:creationId xmlns:a16="http://schemas.microsoft.com/office/drawing/2014/main" id="{2ECD0AD2-A1F6-47EA-97DE-2DEF5CD81F09}"/>
                </a:ext>
              </a:extLst>
            </p:cNvPr>
            <p:cNvSpPr>
              <a:spLocks/>
            </p:cNvSpPr>
            <p:nvPr/>
          </p:nvSpPr>
          <p:spPr bwMode="hidden">
            <a:xfrm>
              <a:off x="2454" y="0"/>
              <a:ext cx="3119" cy="2678"/>
            </a:xfrm>
            <a:custGeom>
              <a:avLst/>
              <a:gdLst/>
              <a:ahLst/>
              <a:cxnLst>
                <a:cxn ang="0">
                  <a:pos x="0" y="0"/>
                </a:cxn>
                <a:cxn ang="0">
                  <a:pos x="3026" y="2680"/>
                </a:cxn>
                <a:cxn ang="0">
                  <a:pos x="3122" y="2590"/>
                </a:cxn>
                <a:cxn ang="0">
                  <a:pos x="383" y="0"/>
                </a:cxn>
                <a:cxn ang="0">
                  <a:pos x="0" y="0"/>
                </a:cxn>
                <a:cxn ang="0">
                  <a:pos x="0" y="0"/>
                </a:cxn>
              </a:cxnLst>
              <a:rect l="0" t="0" r="r" b="b"/>
              <a:pathLst>
                <a:path w="3122" h="2680">
                  <a:moveTo>
                    <a:pt x="0" y="0"/>
                  </a:moveTo>
                  <a:lnTo>
                    <a:pt x="3026" y="2680"/>
                  </a:lnTo>
                  <a:lnTo>
                    <a:pt x="3122" y="2590"/>
                  </a:lnTo>
                  <a:lnTo>
                    <a:pt x="383" y="0"/>
                  </a:lnTo>
                  <a:lnTo>
                    <a:pt x="0" y="0"/>
                  </a:lnTo>
                  <a:lnTo>
                    <a:pt x="0" y="0"/>
                  </a:lnTo>
                  <a:close/>
                </a:path>
              </a:pathLst>
            </a:custGeom>
            <a:gradFill rotWithShape="0">
              <a:gsLst>
                <a:gs pos="0">
                  <a:schemeClr val="bg1">
                    <a:gamma/>
                    <a:shade val="46275"/>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1050" name="Freeform 21">
              <a:extLst>
                <a:ext uri="{FF2B5EF4-FFF2-40B4-BE49-F238E27FC236}">
                  <a16:creationId xmlns:a16="http://schemas.microsoft.com/office/drawing/2014/main" id="{EC656319-A313-4E28-8FFE-2097C297AA71}"/>
                </a:ext>
              </a:extLst>
            </p:cNvPr>
            <p:cNvSpPr>
              <a:spLocks/>
            </p:cNvSpPr>
            <p:nvPr/>
          </p:nvSpPr>
          <p:spPr bwMode="hidden">
            <a:xfrm>
              <a:off x="5626" y="2534"/>
              <a:ext cx="132" cy="132"/>
            </a:xfrm>
            <a:custGeom>
              <a:avLst/>
              <a:gdLst>
                <a:gd name="T0" fmla="*/ 132 w 132"/>
                <a:gd name="T1" fmla="*/ 132 h 132"/>
                <a:gd name="T2" fmla="*/ 0 w 132"/>
                <a:gd name="T3" fmla="*/ 0 h 132"/>
                <a:gd name="T4" fmla="*/ 0 w 132"/>
                <a:gd name="T5" fmla="*/ 0 h 132"/>
                <a:gd name="T6" fmla="*/ 132 w 132"/>
                <a:gd name="T7" fmla="*/ 132 h 132"/>
                <a:gd name="T8" fmla="*/ 132 w 132"/>
                <a:gd name="T9" fmla="*/ 132 h 1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2" h="132">
                  <a:moveTo>
                    <a:pt x="132" y="132"/>
                  </a:moveTo>
                  <a:lnTo>
                    <a:pt x="0" y="0"/>
                  </a:lnTo>
                  <a:lnTo>
                    <a:pt x="132" y="132"/>
                  </a:lnTo>
                  <a:close/>
                </a:path>
              </a:pathLst>
            </a:custGeom>
            <a:solidFill>
              <a:srgbClr val="FF9999"/>
            </a:solidFill>
            <a:ln w="9525">
              <a:noFill/>
              <a:round/>
              <a:headEnd/>
              <a:tailEnd/>
            </a:ln>
          </p:spPr>
          <p:txBody>
            <a:bodyPr/>
            <a:lstStyle/>
            <a:p>
              <a:pPr>
                <a:defRPr/>
              </a:pPr>
              <a:endParaRPr lang="en-GB">
                <a:latin typeface="Arial" charset="0"/>
              </a:endParaRPr>
            </a:p>
          </p:txBody>
        </p:sp>
        <p:sp>
          <p:nvSpPr>
            <p:cNvPr id="37910" name="Freeform 22">
              <a:extLst>
                <a:ext uri="{FF2B5EF4-FFF2-40B4-BE49-F238E27FC236}">
                  <a16:creationId xmlns:a16="http://schemas.microsoft.com/office/drawing/2014/main" id="{F742696D-5FBD-45D7-932D-252C66E6CA7E}"/>
                </a:ext>
              </a:extLst>
            </p:cNvPr>
            <p:cNvSpPr>
              <a:spLocks/>
            </p:cNvSpPr>
            <p:nvPr/>
          </p:nvSpPr>
          <p:spPr bwMode="hidden">
            <a:xfrm>
              <a:off x="3112" y="0"/>
              <a:ext cx="2514" cy="2534"/>
            </a:xfrm>
            <a:custGeom>
              <a:avLst/>
              <a:gdLst/>
              <a:ahLst/>
              <a:cxnLst>
                <a:cxn ang="0">
                  <a:pos x="0" y="0"/>
                </a:cxn>
                <a:cxn ang="0">
                  <a:pos x="2517" y="2536"/>
                </a:cxn>
                <a:cxn ang="0">
                  <a:pos x="2517" y="2536"/>
                </a:cxn>
                <a:cxn ang="0">
                  <a:pos x="66" y="0"/>
                </a:cxn>
                <a:cxn ang="0">
                  <a:pos x="0" y="0"/>
                </a:cxn>
                <a:cxn ang="0">
                  <a:pos x="0" y="0"/>
                </a:cxn>
              </a:cxnLst>
              <a:rect l="0" t="0" r="r" b="b"/>
              <a:pathLst>
                <a:path w="2517" h="2536">
                  <a:moveTo>
                    <a:pt x="0" y="0"/>
                  </a:moveTo>
                  <a:lnTo>
                    <a:pt x="2517" y="2536"/>
                  </a:lnTo>
                  <a:lnTo>
                    <a:pt x="2517" y="2536"/>
                  </a:lnTo>
                  <a:lnTo>
                    <a:pt x="66" y="0"/>
                  </a:lnTo>
                  <a:lnTo>
                    <a:pt x="0" y="0"/>
                  </a:lnTo>
                  <a:lnTo>
                    <a:pt x="0" y="0"/>
                  </a:lnTo>
                  <a:close/>
                </a:path>
              </a:pathLst>
            </a:custGeom>
            <a:gradFill rotWithShape="0">
              <a:gsLst>
                <a:gs pos="0">
                  <a:schemeClr val="bg1">
                    <a:gamma/>
                    <a:shade val="51373"/>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911" name="Freeform 23">
              <a:extLst>
                <a:ext uri="{FF2B5EF4-FFF2-40B4-BE49-F238E27FC236}">
                  <a16:creationId xmlns:a16="http://schemas.microsoft.com/office/drawing/2014/main" id="{F17E1AE5-8D21-4668-9F5B-7A3EFEDF3758}"/>
                </a:ext>
              </a:extLst>
            </p:cNvPr>
            <p:cNvSpPr>
              <a:spLocks/>
            </p:cNvSpPr>
            <p:nvPr/>
          </p:nvSpPr>
          <p:spPr bwMode="hidden">
            <a:xfrm>
              <a:off x="3488" y="0"/>
              <a:ext cx="2198" cy="2480"/>
            </a:xfrm>
            <a:custGeom>
              <a:avLst/>
              <a:gdLst/>
              <a:ahLst/>
              <a:cxnLst>
                <a:cxn ang="0">
                  <a:pos x="0" y="0"/>
                </a:cxn>
                <a:cxn ang="0">
                  <a:pos x="2188" y="2482"/>
                </a:cxn>
                <a:cxn ang="0">
                  <a:pos x="2200" y="2476"/>
                </a:cxn>
                <a:cxn ang="0">
                  <a:pos x="317" y="0"/>
                </a:cxn>
                <a:cxn ang="0">
                  <a:pos x="0" y="0"/>
                </a:cxn>
                <a:cxn ang="0">
                  <a:pos x="0" y="0"/>
                </a:cxn>
              </a:cxnLst>
              <a:rect l="0" t="0" r="r" b="b"/>
              <a:pathLst>
                <a:path w="2200" h="2482">
                  <a:moveTo>
                    <a:pt x="0" y="0"/>
                  </a:moveTo>
                  <a:lnTo>
                    <a:pt x="2188" y="2482"/>
                  </a:lnTo>
                  <a:lnTo>
                    <a:pt x="2200" y="2476"/>
                  </a:lnTo>
                  <a:lnTo>
                    <a:pt x="317" y="0"/>
                  </a:lnTo>
                  <a:lnTo>
                    <a:pt x="0" y="0"/>
                  </a:lnTo>
                  <a:lnTo>
                    <a:pt x="0" y="0"/>
                  </a:lnTo>
                  <a:close/>
                </a:path>
              </a:pathLst>
            </a:custGeom>
            <a:gradFill rotWithShape="0">
              <a:gsLst>
                <a:gs pos="0">
                  <a:schemeClr val="bg2">
                    <a:gamma/>
                    <a:shade val="78824"/>
                    <a:invGamma/>
                  </a:schemeClr>
                </a:gs>
                <a:gs pos="100000">
                  <a:schemeClr val="bg2"/>
                </a:gs>
              </a:gsLst>
              <a:lin ang="5400000" scaled="1"/>
            </a:gradFill>
            <a:ln w="9525" cap="flat" cmpd="sng">
              <a:noFill/>
              <a:prstDash val="solid"/>
              <a:round/>
              <a:headEnd type="none" w="med" len="med"/>
              <a:tailEnd type="none" w="med" len="med"/>
            </a:ln>
            <a:effectLst/>
          </p:spPr>
          <p:txBody>
            <a:bodyPr/>
            <a:lstStyle/>
            <a:p>
              <a:pPr>
                <a:defRPr/>
              </a:pPr>
              <a:endParaRPr lang="en-GB">
                <a:latin typeface="Arial" charset="0"/>
              </a:endParaRPr>
            </a:p>
          </p:txBody>
        </p:sp>
        <p:sp>
          <p:nvSpPr>
            <p:cNvPr id="37912" name="Freeform 24">
              <a:extLst>
                <a:ext uri="{FF2B5EF4-FFF2-40B4-BE49-F238E27FC236}">
                  <a16:creationId xmlns:a16="http://schemas.microsoft.com/office/drawing/2014/main" id="{F131D334-4F0E-4AD2-950F-0B51DA0CB105}"/>
                </a:ext>
              </a:extLst>
            </p:cNvPr>
            <p:cNvSpPr>
              <a:spLocks/>
            </p:cNvSpPr>
            <p:nvPr/>
          </p:nvSpPr>
          <p:spPr bwMode="hidden">
            <a:xfrm>
              <a:off x="5674" y="2474"/>
              <a:ext cx="84" cy="96"/>
            </a:xfrm>
            <a:custGeom>
              <a:avLst/>
              <a:gdLst/>
              <a:ahLst/>
              <a:cxnLst>
                <a:cxn ang="0">
                  <a:pos x="84" y="96"/>
                </a:cxn>
                <a:cxn ang="0">
                  <a:pos x="84" y="90"/>
                </a:cxn>
                <a:cxn ang="0">
                  <a:pos x="12" y="0"/>
                </a:cxn>
                <a:cxn ang="0">
                  <a:pos x="0" y="6"/>
                </a:cxn>
                <a:cxn ang="0">
                  <a:pos x="84" y="96"/>
                </a:cxn>
                <a:cxn ang="0">
                  <a:pos x="84" y="96"/>
                </a:cxn>
              </a:cxnLst>
              <a:rect l="0" t="0" r="r" b="b"/>
              <a:pathLst>
                <a:path w="84" h="96">
                  <a:moveTo>
                    <a:pt x="84" y="96"/>
                  </a:moveTo>
                  <a:lnTo>
                    <a:pt x="84" y="90"/>
                  </a:lnTo>
                  <a:lnTo>
                    <a:pt x="12" y="0"/>
                  </a:lnTo>
                  <a:lnTo>
                    <a:pt x="0" y="6"/>
                  </a:lnTo>
                  <a:lnTo>
                    <a:pt x="84" y="96"/>
                  </a:lnTo>
                  <a:lnTo>
                    <a:pt x="84" y="96"/>
                  </a:lnTo>
                  <a:close/>
                </a:path>
              </a:pathLst>
            </a:custGeom>
            <a:gradFill rotWithShape="0">
              <a:gsLst>
                <a:gs pos="0">
                  <a:schemeClr val="bg1"/>
                </a:gs>
                <a:gs pos="100000">
                  <a:schemeClr val="bg1">
                    <a:gamma/>
                    <a:tint val="90980"/>
                    <a:invGamma/>
                  </a:schemeClr>
                </a:gs>
              </a:gsLst>
              <a:lin ang="2700000" scaled="1"/>
            </a:gradFill>
            <a:ln w="9525">
              <a:noFill/>
              <a:round/>
              <a:headEnd/>
              <a:tailEnd/>
            </a:ln>
          </p:spPr>
          <p:txBody>
            <a:bodyPr/>
            <a:lstStyle/>
            <a:p>
              <a:pPr>
                <a:defRPr/>
              </a:pPr>
              <a:endParaRPr lang="en-GB">
                <a:latin typeface="Arial" charset="0"/>
              </a:endParaRPr>
            </a:p>
          </p:txBody>
        </p:sp>
        <p:sp>
          <p:nvSpPr>
            <p:cNvPr id="1054" name="Freeform 25">
              <a:extLst>
                <a:ext uri="{FF2B5EF4-FFF2-40B4-BE49-F238E27FC236}">
                  <a16:creationId xmlns:a16="http://schemas.microsoft.com/office/drawing/2014/main" id="{9A189E9A-76FA-43E2-9779-30D82539AABD}"/>
                </a:ext>
              </a:extLst>
            </p:cNvPr>
            <p:cNvSpPr>
              <a:spLocks/>
            </p:cNvSpPr>
            <p:nvPr/>
          </p:nvSpPr>
          <p:spPr bwMode="hidden">
            <a:xfrm>
              <a:off x="5603" y="850"/>
              <a:ext cx="155" cy="516"/>
            </a:xfrm>
            <a:custGeom>
              <a:avLst/>
              <a:gdLst>
                <a:gd name="T0" fmla="*/ 155 w 155"/>
                <a:gd name="T1" fmla="*/ 516 h 516"/>
                <a:gd name="T2" fmla="*/ 155 w 155"/>
                <a:gd name="T3" fmla="*/ 204 h 516"/>
                <a:gd name="T4" fmla="*/ 77 w 155"/>
                <a:gd name="T5" fmla="*/ 0 h 516"/>
                <a:gd name="T6" fmla="*/ 0 w 155"/>
                <a:gd name="T7" fmla="*/ 192 h 516"/>
                <a:gd name="T8" fmla="*/ 155 w 155"/>
                <a:gd name="T9" fmla="*/ 516 h 516"/>
                <a:gd name="T10" fmla="*/ 155 w 155"/>
                <a:gd name="T11" fmla="*/ 516 h 5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5" h="516">
                  <a:moveTo>
                    <a:pt x="155" y="516"/>
                  </a:moveTo>
                  <a:lnTo>
                    <a:pt x="155" y="204"/>
                  </a:lnTo>
                  <a:lnTo>
                    <a:pt x="77" y="0"/>
                  </a:lnTo>
                  <a:lnTo>
                    <a:pt x="0" y="192"/>
                  </a:lnTo>
                  <a:lnTo>
                    <a:pt x="155" y="516"/>
                  </a:lnTo>
                  <a:close/>
                </a:path>
              </a:pathLst>
            </a:custGeom>
            <a:solidFill>
              <a:schemeClr val="bg2"/>
            </a:solidFill>
            <a:ln w="9525">
              <a:noFill/>
              <a:round/>
              <a:headEnd/>
              <a:tailEnd/>
            </a:ln>
          </p:spPr>
          <p:txBody>
            <a:bodyPr/>
            <a:lstStyle/>
            <a:p>
              <a:pPr>
                <a:defRPr/>
              </a:pPr>
              <a:endParaRPr lang="en-GB">
                <a:latin typeface="Arial" charset="0"/>
              </a:endParaRPr>
            </a:p>
          </p:txBody>
        </p:sp>
        <p:sp>
          <p:nvSpPr>
            <p:cNvPr id="37914" name="Freeform 26">
              <a:extLst>
                <a:ext uri="{FF2B5EF4-FFF2-40B4-BE49-F238E27FC236}">
                  <a16:creationId xmlns:a16="http://schemas.microsoft.com/office/drawing/2014/main" id="{E607ED65-AFCB-40EA-BD02-4499C00A8F71}"/>
                </a:ext>
              </a:extLst>
            </p:cNvPr>
            <p:cNvSpPr>
              <a:spLocks/>
            </p:cNvSpPr>
            <p:nvPr/>
          </p:nvSpPr>
          <p:spPr bwMode="hidden">
            <a:xfrm>
              <a:off x="5107" y="0"/>
              <a:ext cx="573" cy="1042"/>
            </a:xfrm>
            <a:custGeom>
              <a:avLst/>
              <a:gdLst/>
              <a:ahLst/>
              <a:cxnLst>
                <a:cxn ang="0">
                  <a:pos x="0" y="0"/>
                </a:cxn>
                <a:cxn ang="0">
                  <a:pos x="497" y="1043"/>
                </a:cxn>
                <a:cxn ang="0">
                  <a:pos x="574" y="851"/>
                </a:cxn>
                <a:cxn ang="0">
                  <a:pos x="251" y="0"/>
                </a:cxn>
                <a:cxn ang="0">
                  <a:pos x="0" y="0"/>
                </a:cxn>
                <a:cxn ang="0">
                  <a:pos x="0" y="0"/>
                </a:cxn>
              </a:cxnLst>
              <a:rect l="0" t="0" r="r" b="b"/>
              <a:pathLst>
                <a:path w="574" h="1043">
                  <a:moveTo>
                    <a:pt x="0" y="0"/>
                  </a:moveTo>
                  <a:lnTo>
                    <a:pt x="497" y="1043"/>
                  </a:lnTo>
                  <a:lnTo>
                    <a:pt x="574" y="851"/>
                  </a:lnTo>
                  <a:lnTo>
                    <a:pt x="251" y="0"/>
                  </a:lnTo>
                  <a:lnTo>
                    <a:pt x="0" y="0"/>
                  </a:lnTo>
                  <a:lnTo>
                    <a:pt x="0" y="0"/>
                  </a:lnTo>
                  <a:close/>
                </a:path>
              </a:pathLst>
            </a:custGeom>
            <a:gradFill rotWithShape="0">
              <a:gsLst>
                <a:gs pos="0">
                  <a:schemeClr val="bg2">
                    <a:gamma/>
                    <a:shade val="66667"/>
                    <a:invGamma/>
                  </a:schemeClr>
                </a:gs>
                <a:gs pos="100000">
                  <a:schemeClr val="bg2"/>
                </a:gs>
              </a:gsLst>
              <a:lin ang="5400000" scaled="1"/>
            </a:gradFill>
            <a:ln w="9525">
              <a:noFill/>
              <a:round/>
              <a:headEnd/>
              <a:tailEnd/>
            </a:ln>
          </p:spPr>
          <p:txBody>
            <a:bodyPr/>
            <a:lstStyle/>
            <a:p>
              <a:pPr>
                <a:defRPr/>
              </a:pPr>
              <a:endParaRPr lang="en-GB">
                <a:latin typeface="Arial" charset="0"/>
              </a:endParaRPr>
            </a:p>
          </p:txBody>
        </p:sp>
        <p:sp>
          <p:nvSpPr>
            <p:cNvPr id="37915" name="Freeform 27">
              <a:extLst>
                <a:ext uri="{FF2B5EF4-FFF2-40B4-BE49-F238E27FC236}">
                  <a16:creationId xmlns:a16="http://schemas.microsoft.com/office/drawing/2014/main" id="{2F86325A-708C-490A-83A9-990632DFFE18}"/>
                </a:ext>
              </a:extLst>
            </p:cNvPr>
            <p:cNvSpPr>
              <a:spLocks/>
            </p:cNvSpPr>
            <p:nvPr/>
          </p:nvSpPr>
          <p:spPr bwMode="hidden">
            <a:xfrm>
              <a:off x="5411" y="0"/>
              <a:ext cx="341" cy="796"/>
            </a:xfrm>
            <a:custGeom>
              <a:avLst/>
              <a:gdLst/>
              <a:ahLst/>
              <a:cxnLst>
                <a:cxn ang="0">
                  <a:pos x="144" y="0"/>
                </a:cxn>
                <a:cxn ang="0">
                  <a:pos x="0" y="0"/>
                </a:cxn>
                <a:cxn ang="0">
                  <a:pos x="287" y="797"/>
                </a:cxn>
                <a:cxn ang="0">
                  <a:pos x="341" y="653"/>
                </a:cxn>
                <a:cxn ang="0">
                  <a:pos x="144" y="0"/>
                </a:cxn>
                <a:cxn ang="0">
                  <a:pos x="144" y="0"/>
                </a:cxn>
              </a:cxnLst>
              <a:rect l="0" t="0" r="r" b="b"/>
              <a:pathLst>
                <a:path w="341" h="797">
                  <a:moveTo>
                    <a:pt x="144" y="0"/>
                  </a:moveTo>
                  <a:lnTo>
                    <a:pt x="0" y="0"/>
                  </a:lnTo>
                  <a:lnTo>
                    <a:pt x="287" y="797"/>
                  </a:lnTo>
                  <a:lnTo>
                    <a:pt x="341" y="653"/>
                  </a:lnTo>
                  <a:lnTo>
                    <a:pt x="144" y="0"/>
                  </a:lnTo>
                  <a:lnTo>
                    <a:pt x="144" y="0"/>
                  </a:lnTo>
                  <a:close/>
                </a:path>
              </a:pathLst>
            </a:custGeom>
            <a:gradFill rotWithShape="0">
              <a:gsLst>
                <a:gs pos="0">
                  <a:schemeClr val="bg2">
                    <a:gamma/>
                    <a:shade val="69804"/>
                    <a:invGamma/>
                  </a:schemeClr>
                </a:gs>
                <a:gs pos="100000">
                  <a:schemeClr val="bg2"/>
                </a:gs>
              </a:gsLst>
              <a:lin ang="5400000" scaled="1"/>
            </a:gradFill>
            <a:ln w="9525">
              <a:noFill/>
              <a:round/>
              <a:headEnd/>
              <a:tailEnd/>
            </a:ln>
          </p:spPr>
          <p:txBody>
            <a:bodyPr/>
            <a:lstStyle/>
            <a:p>
              <a:pPr>
                <a:defRPr/>
              </a:pPr>
              <a:endParaRPr lang="en-GB">
                <a:latin typeface="Arial" charset="0"/>
              </a:endParaRPr>
            </a:p>
          </p:txBody>
        </p:sp>
        <p:sp>
          <p:nvSpPr>
            <p:cNvPr id="1057" name="Freeform 28">
              <a:extLst>
                <a:ext uri="{FF2B5EF4-FFF2-40B4-BE49-F238E27FC236}">
                  <a16:creationId xmlns:a16="http://schemas.microsoft.com/office/drawing/2014/main" id="{6628E96D-D2BC-4099-8A30-896B3E0CCEA4}"/>
                </a:ext>
              </a:extLst>
            </p:cNvPr>
            <p:cNvSpPr>
              <a:spLocks/>
            </p:cNvSpPr>
            <p:nvPr/>
          </p:nvSpPr>
          <p:spPr bwMode="hidden">
            <a:xfrm>
              <a:off x="5698" y="653"/>
              <a:ext cx="60" cy="311"/>
            </a:xfrm>
            <a:custGeom>
              <a:avLst/>
              <a:gdLst>
                <a:gd name="T0" fmla="*/ 0 w 60"/>
                <a:gd name="T1" fmla="*/ 144 h 312"/>
                <a:gd name="T2" fmla="*/ 60 w 60"/>
                <a:gd name="T3" fmla="*/ 311 h 312"/>
                <a:gd name="T4" fmla="*/ 60 w 60"/>
                <a:gd name="T5" fmla="*/ 6 h 312"/>
                <a:gd name="T6" fmla="*/ 54 w 60"/>
                <a:gd name="T7" fmla="*/ 0 h 312"/>
                <a:gd name="T8" fmla="*/ 0 w 60"/>
                <a:gd name="T9" fmla="*/ 144 h 312"/>
                <a:gd name="T10" fmla="*/ 0 w 60"/>
                <a:gd name="T11" fmla="*/ 144 h 3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 h="312">
                  <a:moveTo>
                    <a:pt x="0" y="144"/>
                  </a:moveTo>
                  <a:lnTo>
                    <a:pt x="60" y="312"/>
                  </a:lnTo>
                  <a:lnTo>
                    <a:pt x="60" y="6"/>
                  </a:lnTo>
                  <a:lnTo>
                    <a:pt x="54" y="0"/>
                  </a:lnTo>
                  <a:lnTo>
                    <a:pt x="0" y="144"/>
                  </a:lnTo>
                  <a:close/>
                </a:path>
              </a:pathLst>
            </a:custGeom>
            <a:solidFill>
              <a:schemeClr val="bg2"/>
            </a:solidFill>
            <a:ln w="9525">
              <a:noFill/>
              <a:round/>
              <a:headEnd/>
              <a:tailEnd/>
            </a:ln>
          </p:spPr>
          <p:txBody>
            <a:bodyPr/>
            <a:lstStyle/>
            <a:p>
              <a:pPr>
                <a:defRPr/>
              </a:pPr>
              <a:endParaRPr lang="en-GB">
                <a:latin typeface="Arial" charset="0"/>
              </a:endParaRPr>
            </a:p>
          </p:txBody>
        </p:sp>
        <p:sp>
          <p:nvSpPr>
            <p:cNvPr id="37917" name="Freeform 29">
              <a:extLst>
                <a:ext uri="{FF2B5EF4-FFF2-40B4-BE49-F238E27FC236}">
                  <a16:creationId xmlns:a16="http://schemas.microsoft.com/office/drawing/2014/main" id="{0257F987-A744-4506-B99C-B0E00788B10E}"/>
                </a:ext>
              </a:extLst>
            </p:cNvPr>
            <p:cNvSpPr>
              <a:spLocks/>
            </p:cNvSpPr>
            <p:nvPr/>
          </p:nvSpPr>
          <p:spPr bwMode="hidden">
            <a:xfrm>
              <a:off x="2" y="1601"/>
              <a:ext cx="5752" cy="1864"/>
            </a:xfrm>
            <a:custGeom>
              <a:avLst/>
              <a:gdLst/>
              <a:ahLst/>
              <a:cxnLst>
                <a:cxn ang="0">
                  <a:pos x="0" y="371"/>
                </a:cxn>
                <a:cxn ang="0">
                  <a:pos x="5740" y="1864"/>
                </a:cxn>
                <a:cxn ang="0">
                  <a:pos x="5740" y="1834"/>
                </a:cxn>
                <a:cxn ang="0">
                  <a:pos x="0" y="0"/>
                </a:cxn>
                <a:cxn ang="0">
                  <a:pos x="0" y="371"/>
                </a:cxn>
                <a:cxn ang="0">
                  <a:pos x="0" y="371"/>
                </a:cxn>
              </a:cxnLst>
              <a:rect l="0" t="0" r="r" b="b"/>
              <a:pathLst>
                <a:path w="5740" h="1864">
                  <a:moveTo>
                    <a:pt x="0" y="371"/>
                  </a:moveTo>
                  <a:lnTo>
                    <a:pt x="5740" y="1864"/>
                  </a:lnTo>
                  <a:lnTo>
                    <a:pt x="5740" y="1834"/>
                  </a:lnTo>
                  <a:lnTo>
                    <a:pt x="0" y="0"/>
                  </a:lnTo>
                  <a:lnTo>
                    <a:pt x="0" y="371"/>
                  </a:lnTo>
                  <a:lnTo>
                    <a:pt x="0" y="371"/>
                  </a:lnTo>
                  <a:close/>
                </a:path>
              </a:pathLst>
            </a:custGeom>
            <a:gradFill rotWithShape="0">
              <a:gsLst>
                <a:gs pos="0">
                  <a:schemeClr val="bg1">
                    <a:gamma/>
                    <a:shade val="63529"/>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1059" name="Freeform 30">
              <a:extLst>
                <a:ext uri="{FF2B5EF4-FFF2-40B4-BE49-F238E27FC236}">
                  <a16:creationId xmlns:a16="http://schemas.microsoft.com/office/drawing/2014/main" id="{B19E0679-E3E7-498E-812D-3B40134E1E4A}"/>
                </a:ext>
              </a:extLst>
            </p:cNvPr>
            <p:cNvSpPr>
              <a:spLocks/>
            </p:cNvSpPr>
            <p:nvPr/>
          </p:nvSpPr>
          <p:spPr bwMode="hidden">
            <a:xfrm>
              <a:off x="5754" y="3483"/>
              <a:ext cx="6" cy="6"/>
            </a:xfrm>
            <a:custGeom>
              <a:avLst/>
              <a:gdLst>
                <a:gd name="T0" fmla="*/ 6 w 6"/>
                <a:gd name="T1" fmla="*/ 6 h 6"/>
                <a:gd name="T2" fmla="*/ 0 w 6"/>
                <a:gd name="T3" fmla="*/ 0 h 6"/>
                <a:gd name="T4" fmla="*/ 0 w 6"/>
                <a:gd name="T5" fmla="*/ 6 h 6"/>
                <a:gd name="T6" fmla="*/ 6 w 6"/>
                <a:gd name="T7" fmla="*/ 6 h 6"/>
                <a:gd name="T8" fmla="*/ 6 w 6"/>
                <a:gd name="T9" fmla="*/ 6 h 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 h="6">
                  <a:moveTo>
                    <a:pt x="6" y="6"/>
                  </a:moveTo>
                  <a:lnTo>
                    <a:pt x="0" y="0"/>
                  </a:lnTo>
                  <a:lnTo>
                    <a:pt x="0" y="6"/>
                  </a:lnTo>
                  <a:lnTo>
                    <a:pt x="6" y="6"/>
                  </a:lnTo>
                  <a:close/>
                </a:path>
              </a:pathLst>
            </a:custGeom>
            <a:solidFill>
              <a:srgbClr val="18FF00"/>
            </a:solidFill>
            <a:ln w="9525">
              <a:noFill/>
              <a:round/>
              <a:headEnd/>
              <a:tailEnd/>
            </a:ln>
          </p:spPr>
          <p:txBody>
            <a:bodyPr/>
            <a:lstStyle/>
            <a:p>
              <a:pPr>
                <a:defRPr/>
              </a:pPr>
              <a:endParaRPr lang="en-GB">
                <a:latin typeface="Arial" charset="0"/>
              </a:endParaRPr>
            </a:p>
          </p:txBody>
        </p:sp>
        <p:sp>
          <p:nvSpPr>
            <p:cNvPr id="37919" name="Freeform 31">
              <a:extLst>
                <a:ext uri="{FF2B5EF4-FFF2-40B4-BE49-F238E27FC236}">
                  <a16:creationId xmlns:a16="http://schemas.microsoft.com/office/drawing/2014/main" id="{2E589E72-33FB-4BA7-BAB7-3DCB78AC8F28}"/>
                </a:ext>
              </a:extLst>
            </p:cNvPr>
            <p:cNvSpPr>
              <a:spLocks/>
            </p:cNvSpPr>
            <p:nvPr/>
          </p:nvSpPr>
          <p:spPr bwMode="hidden">
            <a:xfrm>
              <a:off x="2" y="2152"/>
              <a:ext cx="5752" cy="1337"/>
            </a:xfrm>
            <a:custGeom>
              <a:avLst/>
              <a:gdLst/>
              <a:ahLst/>
              <a:cxnLst>
                <a:cxn ang="0">
                  <a:pos x="0" y="366"/>
                </a:cxn>
                <a:cxn ang="0">
                  <a:pos x="5740" y="1337"/>
                </a:cxn>
                <a:cxn ang="0">
                  <a:pos x="5740" y="1331"/>
                </a:cxn>
                <a:cxn ang="0">
                  <a:pos x="0" y="0"/>
                </a:cxn>
                <a:cxn ang="0">
                  <a:pos x="0" y="366"/>
                </a:cxn>
                <a:cxn ang="0">
                  <a:pos x="0" y="366"/>
                </a:cxn>
              </a:cxnLst>
              <a:rect l="0" t="0" r="r" b="b"/>
              <a:pathLst>
                <a:path w="5740" h="1337">
                  <a:moveTo>
                    <a:pt x="0" y="366"/>
                  </a:moveTo>
                  <a:lnTo>
                    <a:pt x="5740" y="1337"/>
                  </a:lnTo>
                  <a:lnTo>
                    <a:pt x="5740" y="1331"/>
                  </a:lnTo>
                  <a:lnTo>
                    <a:pt x="0" y="0"/>
                  </a:lnTo>
                  <a:lnTo>
                    <a:pt x="0" y="366"/>
                  </a:lnTo>
                  <a:lnTo>
                    <a:pt x="0" y="366"/>
                  </a:lnTo>
                  <a:close/>
                </a:path>
              </a:pathLst>
            </a:custGeom>
            <a:gradFill rotWithShape="0">
              <a:gsLst>
                <a:gs pos="0">
                  <a:schemeClr val="bg1">
                    <a:gamma/>
                    <a:shade val="60784"/>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920" name="Freeform 32">
              <a:extLst>
                <a:ext uri="{FF2B5EF4-FFF2-40B4-BE49-F238E27FC236}">
                  <a16:creationId xmlns:a16="http://schemas.microsoft.com/office/drawing/2014/main" id="{438FFFDD-4E65-4FC5-91C8-D450477D863F}"/>
                </a:ext>
              </a:extLst>
            </p:cNvPr>
            <p:cNvSpPr>
              <a:spLocks/>
            </p:cNvSpPr>
            <p:nvPr/>
          </p:nvSpPr>
          <p:spPr bwMode="hidden">
            <a:xfrm>
              <a:off x="2" y="3177"/>
              <a:ext cx="5752" cy="414"/>
            </a:xfrm>
            <a:custGeom>
              <a:avLst/>
              <a:gdLst/>
              <a:ahLst/>
              <a:cxnLst>
                <a:cxn ang="0">
                  <a:pos x="0" y="48"/>
                </a:cxn>
                <a:cxn ang="0">
                  <a:pos x="5740" y="414"/>
                </a:cxn>
                <a:cxn ang="0">
                  <a:pos x="5740" y="402"/>
                </a:cxn>
                <a:cxn ang="0">
                  <a:pos x="0" y="0"/>
                </a:cxn>
                <a:cxn ang="0">
                  <a:pos x="0" y="48"/>
                </a:cxn>
                <a:cxn ang="0">
                  <a:pos x="0" y="48"/>
                </a:cxn>
              </a:cxnLst>
              <a:rect l="0" t="0" r="r" b="b"/>
              <a:pathLst>
                <a:path w="5740" h="414">
                  <a:moveTo>
                    <a:pt x="0" y="48"/>
                  </a:moveTo>
                  <a:lnTo>
                    <a:pt x="5740" y="414"/>
                  </a:lnTo>
                  <a:lnTo>
                    <a:pt x="5740" y="402"/>
                  </a:lnTo>
                  <a:lnTo>
                    <a:pt x="0" y="0"/>
                  </a:lnTo>
                  <a:lnTo>
                    <a:pt x="0" y="48"/>
                  </a:lnTo>
                  <a:lnTo>
                    <a:pt x="0" y="48"/>
                  </a:lnTo>
                  <a:close/>
                </a:path>
              </a:pathLst>
            </a:custGeom>
            <a:gradFill rotWithShape="0">
              <a:gsLst>
                <a:gs pos="0">
                  <a:schemeClr val="bg1">
                    <a:gamma/>
                    <a:shade val="84706"/>
                    <a:invGamma/>
                  </a:schemeClr>
                </a:gs>
                <a:gs pos="100000">
                  <a:schemeClr val="bg1"/>
                </a:gs>
              </a:gsLst>
              <a:lin ang="0" scaled="1"/>
            </a:gradFill>
            <a:ln w="9525">
              <a:noFill/>
              <a:round/>
              <a:headEnd/>
              <a:tailEnd/>
            </a:ln>
          </p:spPr>
          <p:txBody>
            <a:bodyPr/>
            <a:lstStyle/>
            <a:p>
              <a:pPr>
                <a:defRPr/>
              </a:pPr>
              <a:endParaRPr lang="en-GB">
                <a:latin typeface="Arial" charset="0"/>
              </a:endParaRPr>
            </a:p>
          </p:txBody>
        </p:sp>
        <p:sp>
          <p:nvSpPr>
            <p:cNvPr id="37921" name="Freeform 33">
              <a:extLst>
                <a:ext uri="{FF2B5EF4-FFF2-40B4-BE49-F238E27FC236}">
                  <a16:creationId xmlns:a16="http://schemas.microsoft.com/office/drawing/2014/main" id="{E8FABD22-8D80-4EC7-AF51-AFF07639682F}"/>
                </a:ext>
              </a:extLst>
            </p:cNvPr>
            <p:cNvSpPr>
              <a:spLocks/>
            </p:cNvSpPr>
            <p:nvPr/>
          </p:nvSpPr>
          <p:spPr bwMode="hidden">
            <a:xfrm>
              <a:off x="1297" y="0"/>
              <a:ext cx="4457" cy="3177"/>
            </a:xfrm>
            <a:custGeom>
              <a:avLst/>
              <a:gdLst/>
              <a:ahLst/>
              <a:cxnLst>
                <a:cxn ang="0">
                  <a:pos x="0" y="0"/>
                </a:cxn>
                <a:cxn ang="0">
                  <a:pos x="4448" y="3177"/>
                </a:cxn>
                <a:cxn ang="0">
                  <a:pos x="4448" y="3153"/>
                </a:cxn>
                <a:cxn ang="0">
                  <a:pos x="125" y="0"/>
                </a:cxn>
                <a:cxn ang="0">
                  <a:pos x="0" y="0"/>
                </a:cxn>
                <a:cxn ang="0">
                  <a:pos x="0" y="0"/>
                </a:cxn>
              </a:cxnLst>
              <a:rect l="0" t="0" r="r" b="b"/>
              <a:pathLst>
                <a:path w="4448" h="3177">
                  <a:moveTo>
                    <a:pt x="0" y="0"/>
                  </a:moveTo>
                  <a:lnTo>
                    <a:pt x="4448" y="3177"/>
                  </a:lnTo>
                  <a:lnTo>
                    <a:pt x="4448" y="3153"/>
                  </a:lnTo>
                  <a:lnTo>
                    <a:pt x="125" y="0"/>
                  </a:lnTo>
                  <a:lnTo>
                    <a:pt x="0" y="0"/>
                  </a:lnTo>
                  <a:lnTo>
                    <a:pt x="0" y="0"/>
                  </a:lnTo>
                  <a:close/>
                </a:path>
              </a:pathLst>
            </a:custGeom>
            <a:gradFill rotWithShape="0">
              <a:gsLst>
                <a:gs pos="0">
                  <a:schemeClr val="bg1">
                    <a:gamma/>
                    <a:shade val="48627"/>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922" name="Freeform 34">
              <a:extLst>
                <a:ext uri="{FF2B5EF4-FFF2-40B4-BE49-F238E27FC236}">
                  <a16:creationId xmlns:a16="http://schemas.microsoft.com/office/drawing/2014/main" id="{B036DAF0-284D-40DA-9131-6DB2979C4FE8}"/>
                </a:ext>
              </a:extLst>
            </p:cNvPr>
            <p:cNvSpPr>
              <a:spLocks/>
            </p:cNvSpPr>
            <p:nvPr/>
          </p:nvSpPr>
          <p:spPr bwMode="hidden">
            <a:xfrm>
              <a:off x="3321" y="0"/>
              <a:ext cx="2433" cy="2614"/>
            </a:xfrm>
            <a:custGeom>
              <a:avLst/>
              <a:gdLst/>
              <a:ahLst/>
              <a:cxnLst>
                <a:cxn ang="0">
                  <a:pos x="0" y="0"/>
                </a:cxn>
                <a:cxn ang="0">
                  <a:pos x="2428" y="2614"/>
                </a:cxn>
                <a:cxn ang="0">
                  <a:pos x="2428" y="2608"/>
                </a:cxn>
                <a:cxn ang="0">
                  <a:pos x="66" y="0"/>
                </a:cxn>
                <a:cxn ang="0">
                  <a:pos x="0" y="0"/>
                </a:cxn>
                <a:cxn ang="0">
                  <a:pos x="0" y="0"/>
                </a:cxn>
              </a:cxnLst>
              <a:rect l="0" t="0" r="r" b="b"/>
              <a:pathLst>
                <a:path w="2428" h="2614">
                  <a:moveTo>
                    <a:pt x="0" y="0"/>
                  </a:moveTo>
                  <a:lnTo>
                    <a:pt x="2428" y="2614"/>
                  </a:lnTo>
                  <a:lnTo>
                    <a:pt x="2428" y="2608"/>
                  </a:lnTo>
                  <a:lnTo>
                    <a:pt x="66" y="0"/>
                  </a:lnTo>
                  <a:lnTo>
                    <a:pt x="0" y="0"/>
                  </a:lnTo>
                  <a:lnTo>
                    <a:pt x="0" y="0"/>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923" name="Freeform 35">
              <a:extLst>
                <a:ext uri="{FF2B5EF4-FFF2-40B4-BE49-F238E27FC236}">
                  <a16:creationId xmlns:a16="http://schemas.microsoft.com/office/drawing/2014/main" id="{1298BB45-3DBB-4FDE-91C5-EE9EAECADC7A}"/>
                </a:ext>
              </a:extLst>
            </p:cNvPr>
            <p:cNvSpPr>
              <a:spLocks/>
            </p:cNvSpPr>
            <p:nvPr/>
          </p:nvSpPr>
          <p:spPr bwMode="hidden">
            <a:xfrm>
              <a:off x="3950" y="0"/>
              <a:ext cx="1804" cy="2464"/>
            </a:xfrm>
            <a:custGeom>
              <a:avLst/>
              <a:gdLst/>
              <a:ahLst/>
              <a:cxnLst>
                <a:cxn ang="0">
                  <a:pos x="485" y="0"/>
                </a:cxn>
                <a:cxn ang="0">
                  <a:pos x="0" y="0"/>
                </a:cxn>
                <a:cxn ang="0">
                  <a:pos x="1800" y="2464"/>
                </a:cxn>
                <a:cxn ang="0">
                  <a:pos x="1800" y="2248"/>
                </a:cxn>
                <a:cxn ang="0">
                  <a:pos x="1794" y="2248"/>
                </a:cxn>
                <a:cxn ang="0">
                  <a:pos x="485" y="0"/>
                </a:cxn>
                <a:cxn ang="0">
                  <a:pos x="485" y="0"/>
                </a:cxn>
              </a:cxnLst>
              <a:rect l="0" t="0" r="r" b="b"/>
              <a:pathLst>
                <a:path w="1800" h="2464">
                  <a:moveTo>
                    <a:pt x="485" y="0"/>
                  </a:moveTo>
                  <a:lnTo>
                    <a:pt x="0" y="0"/>
                  </a:lnTo>
                  <a:lnTo>
                    <a:pt x="1800" y="2464"/>
                  </a:lnTo>
                  <a:lnTo>
                    <a:pt x="1800" y="2248"/>
                  </a:lnTo>
                  <a:lnTo>
                    <a:pt x="1794" y="2248"/>
                  </a:lnTo>
                  <a:lnTo>
                    <a:pt x="485" y="0"/>
                  </a:lnTo>
                  <a:lnTo>
                    <a:pt x="485" y="0"/>
                  </a:lnTo>
                  <a:close/>
                </a:path>
              </a:pathLst>
            </a:custGeom>
            <a:gradFill rotWithShape="0">
              <a:gsLst>
                <a:gs pos="0">
                  <a:schemeClr val="bg2">
                    <a:gamma/>
                    <a:shade val="78824"/>
                    <a:invGamma/>
                  </a:schemeClr>
                </a:gs>
                <a:gs pos="100000">
                  <a:schemeClr val="bg2"/>
                </a:gs>
              </a:gsLst>
              <a:lin ang="5400000" scaled="1"/>
            </a:gradFill>
            <a:ln w="9525">
              <a:noFill/>
              <a:round/>
              <a:headEnd/>
              <a:tailEnd/>
            </a:ln>
          </p:spPr>
          <p:txBody>
            <a:bodyPr/>
            <a:lstStyle/>
            <a:p>
              <a:pPr>
                <a:defRPr/>
              </a:pPr>
              <a:endParaRPr lang="en-GB">
                <a:latin typeface="Arial" charset="0"/>
              </a:endParaRPr>
            </a:p>
          </p:txBody>
        </p:sp>
        <p:sp>
          <p:nvSpPr>
            <p:cNvPr id="37924" name="Freeform 36">
              <a:extLst>
                <a:ext uri="{FF2B5EF4-FFF2-40B4-BE49-F238E27FC236}">
                  <a16:creationId xmlns:a16="http://schemas.microsoft.com/office/drawing/2014/main" id="{8E61CB30-2D23-4069-A129-803FC1F3A70E}"/>
                </a:ext>
              </a:extLst>
            </p:cNvPr>
            <p:cNvSpPr>
              <a:spLocks/>
            </p:cNvSpPr>
            <p:nvPr/>
          </p:nvSpPr>
          <p:spPr bwMode="hidden">
            <a:xfrm>
              <a:off x="4519" y="0"/>
              <a:ext cx="1235" cy="2074"/>
            </a:xfrm>
            <a:custGeom>
              <a:avLst/>
              <a:gdLst/>
              <a:ahLst/>
              <a:cxnLst>
                <a:cxn ang="0">
                  <a:pos x="0" y="0"/>
                </a:cxn>
                <a:cxn ang="0">
                  <a:pos x="1232" y="2074"/>
                </a:cxn>
                <a:cxn ang="0">
                  <a:pos x="1232" y="2038"/>
                </a:cxn>
                <a:cxn ang="0">
                  <a:pos x="42" y="0"/>
                </a:cxn>
                <a:cxn ang="0">
                  <a:pos x="0" y="0"/>
                </a:cxn>
                <a:cxn ang="0">
                  <a:pos x="0" y="0"/>
                </a:cxn>
              </a:cxnLst>
              <a:rect l="0" t="0" r="r" b="b"/>
              <a:pathLst>
                <a:path w="1232" h="2074">
                  <a:moveTo>
                    <a:pt x="0" y="0"/>
                  </a:moveTo>
                  <a:lnTo>
                    <a:pt x="1232" y="2074"/>
                  </a:lnTo>
                  <a:lnTo>
                    <a:pt x="1232" y="2038"/>
                  </a:lnTo>
                  <a:lnTo>
                    <a:pt x="42" y="0"/>
                  </a:lnTo>
                  <a:lnTo>
                    <a:pt x="0" y="0"/>
                  </a:lnTo>
                  <a:lnTo>
                    <a:pt x="0" y="0"/>
                  </a:lnTo>
                  <a:close/>
                </a:path>
              </a:pathLst>
            </a:custGeom>
            <a:gradFill rotWithShape="0">
              <a:gsLst>
                <a:gs pos="0">
                  <a:schemeClr val="bg1">
                    <a:gamma/>
                    <a:shade val="57647"/>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925" name="Freeform 37">
              <a:extLst>
                <a:ext uri="{FF2B5EF4-FFF2-40B4-BE49-F238E27FC236}">
                  <a16:creationId xmlns:a16="http://schemas.microsoft.com/office/drawing/2014/main" id="{01D5CE72-AB9A-404F-A590-22AD5931BB55}"/>
                </a:ext>
              </a:extLst>
            </p:cNvPr>
            <p:cNvSpPr>
              <a:spLocks/>
            </p:cNvSpPr>
            <p:nvPr/>
          </p:nvSpPr>
          <p:spPr bwMode="hidden">
            <a:xfrm>
              <a:off x="4694" y="0"/>
              <a:ext cx="1060" cy="1936"/>
            </a:xfrm>
            <a:custGeom>
              <a:avLst/>
              <a:gdLst/>
              <a:ahLst/>
              <a:cxnLst>
                <a:cxn ang="0">
                  <a:pos x="0" y="0"/>
                </a:cxn>
                <a:cxn ang="0">
                  <a:pos x="1058" y="1936"/>
                </a:cxn>
                <a:cxn ang="0">
                  <a:pos x="1058" y="1930"/>
                </a:cxn>
                <a:cxn ang="0">
                  <a:pos x="54" y="0"/>
                </a:cxn>
                <a:cxn ang="0">
                  <a:pos x="0" y="0"/>
                </a:cxn>
                <a:cxn ang="0">
                  <a:pos x="0" y="0"/>
                </a:cxn>
              </a:cxnLst>
              <a:rect l="0" t="0" r="r" b="b"/>
              <a:pathLst>
                <a:path w="1058" h="1936">
                  <a:moveTo>
                    <a:pt x="0" y="0"/>
                  </a:moveTo>
                  <a:lnTo>
                    <a:pt x="1058" y="1936"/>
                  </a:lnTo>
                  <a:lnTo>
                    <a:pt x="1058" y="1930"/>
                  </a:lnTo>
                  <a:lnTo>
                    <a:pt x="54" y="0"/>
                  </a:lnTo>
                  <a:lnTo>
                    <a:pt x="0" y="0"/>
                  </a:lnTo>
                  <a:lnTo>
                    <a:pt x="0" y="0"/>
                  </a:lnTo>
                  <a:close/>
                </a:path>
              </a:pathLst>
            </a:custGeom>
            <a:gradFill rotWithShape="0">
              <a:gsLst>
                <a:gs pos="0">
                  <a:schemeClr val="bg1">
                    <a:gamma/>
                    <a:shade val="72549"/>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sp>
          <p:nvSpPr>
            <p:cNvPr id="37926" name="Freeform 38">
              <a:extLst>
                <a:ext uri="{FF2B5EF4-FFF2-40B4-BE49-F238E27FC236}">
                  <a16:creationId xmlns:a16="http://schemas.microsoft.com/office/drawing/2014/main" id="{A2444ECB-2E9C-48C4-AABE-52B8E0254B4D}"/>
                </a:ext>
              </a:extLst>
            </p:cNvPr>
            <p:cNvSpPr>
              <a:spLocks/>
            </p:cNvSpPr>
            <p:nvPr/>
          </p:nvSpPr>
          <p:spPr bwMode="hidden">
            <a:xfrm>
              <a:off x="4981" y="0"/>
              <a:ext cx="773" cy="1487"/>
            </a:xfrm>
            <a:custGeom>
              <a:avLst/>
              <a:gdLst/>
              <a:ahLst/>
              <a:cxnLst>
                <a:cxn ang="0">
                  <a:pos x="771" y="1433"/>
                </a:cxn>
                <a:cxn ang="0">
                  <a:pos x="42" y="0"/>
                </a:cxn>
                <a:cxn ang="0">
                  <a:pos x="0" y="0"/>
                </a:cxn>
                <a:cxn ang="0">
                  <a:pos x="771" y="1487"/>
                </a:cxn>
                <a:cxn ang="0">
                  <a:pos x="771" y="1433"/>
                </a:cxn>
                <a:cxn ang="0">
                  <a:pos x="771" y="1433"/>
                </a:cxn>
              </a:cxnLst>
              <a:rect l="0" t="0" r="r" b="b"/>
              <a:pathLst>
                <a:path w="771" h="1487">
                  <a:moveTo>
                    <a:pt x="771" y="1433"/>
                  </a:moveTo>
                  <a:lnTo>
                    <a:pt x="42" y="0"/>
                  </a:lnTo>
                  <a:lnTo>
                    <a:pt x="0" y="0"/>
                  </a:lnTo>
                  <a:lnTo>
                    <a:pt x="771" y="1487"/>
                  </a:lnTo>
                  <a:lnTo>
                    <a:pt x="771" y="1433"/>
                  </a:lnTo>
                  <a:lnTo>
                    <a:pt x="771" y="1433"/>
                  </a:lnTo>
                  <a:close/>
                </a:path>
              </a:pathLst>
            </a:custGeom>
            <a:gradFill rotWithShape="0">
              <a:gsLst>
                <a:gs pos="0">
                  <a:schemeClr val="bg1">
                    <a:gamma/>
                    <a:shade val="78824"/>
                    <a:invGamma/>
                  </a:schemeClr>
                </a:gs>
                <a:gs pos="100000">
                  <a:schemeClr val="bg1"/>
                </a:gs>
              </a:gsLst>
              <a:lin ang="2700000" scaled="1"/>
            </a:gradFill>
            <a:ln w="9525">
              <a:noFill/>
              <a:round/>
              <a:headEnd/>
              <a:tailEnd/>
            </a:ln>
          </p:spPr>
          <p:txBody>
            <a:bodyPr/>
            <a:lstStyle/>
            <a:p>
              <a:pPr>
                <a:defRPr/>
              </a:pPr>
              <a:endParaRPr lang="en-GB">
                <a:latin typeface="Arial" charset="0"/>
              </a:endParaRPr>
            </a:p>
          </p:txBody>
        </p:sp>
        <p:grpSp>
          <p:nvGrpSpPr>
            <p:cNvPr id="1068" name="Group 39">
              <a:extLst>
                <a:ext uri="{FF2B5EF4-FFF2-40B4-BE49-F238E27FC236}">
                  <a16:creationId xmlns:a16="http://schemas.microsoft.com/office/drawing/2014/main" id="{1D4E3BF7-8DCE-4747-B0E9-DF3FA5E0E8BB}"/>
                </a:ext>
              </a:extLst>
            </p:cNvPr>
            <p:cNvGrpSpPr>
              <a:grpSpLocks/>
            </p:cNvGrpSpPr>
            <p:nvPr userDrawn="1"/>
          </p:nvGrpSpPr>
          <p:grpSpPr bwMode="auto">
            <a:xfrm>
              <a:off x="0" y="1632"/>
              <a:ext cx="5758" cy="1858"/>
              <a:chOff x="0" y="1632"/>
              <a:chExt cx="5758" cy="1858"/>
            </a:xfrm>
          </p:grpSpPr>
          <p:sp>
            <p:nvSpPr>
              <p:cNvPr id="37928" name="Freeform 40">
                <a:extLst>
                  <a:ext uri="{FF2B5EF4-FFF2-40B4-BE49-F238E27FC236}">
                    <a16:creationId xmlns:a16="http://schemas.microsoft.com/office/drawing/2014/main" id="{DACB0451-1151-41C1-B9D2-B4EDBD19DAEF}"/>
                  </a:ext>
                </a:extLst>
              </p:cNvPr>
              <p:cNvSpPr>
                <a:spLocks/>
              </p:cNvSpPr>
              <p:nvPr/>
            </p:nvSpPr>
            <p:spPr bwMode="hidden">
              <a:xfrm>
                <a:off x="0" y="1632"/>
                <a:ext cx="3670" cy="1313"/>
              </a:xfrm>
              <a:custGeom>
                <a:avLst/>
                <a:gdLst/>
                <a:ahLst/>
                <a:cxnLst>
                  <a:cxn ang="0">
                    <a:pos x="0" y="0"/>
                  </a:cxn>
                  <a:cxn ang="0">
                    <a:pos x="0" y="366"/>
                  </a:cxn>
                  <a:cxn ang="0">
                    <a:pos x="3635" y="1313"/>
                  </a:cxn>
                  <a:cxn ang="0">
                    <a:pos x="3647" y="1235"/>
                  </a:cxn>
                  <a:cxn ang="0">
                    <a:pos x="3659" y="1163"/>
                  </a:cxn>
                  <a:cxn ang="0">
                    <a:pos x="0" y="0"/>
                  </a:cxn>
                  <a:cxn ang="0">
                    <a:pos x="0" y="0"/>
                  </a:cxn>
                </a:cxnLst>
                <a:rect l="0" t="0" r="r" b="b"/>
                <a:pathLst>
                  <a:path w="3659" h="1313">
                    <a:moveTo>
                      <a:pt x="0" y="0"/>
                    </a:moveTo>
                    <a:lnTo>
                      <a:pt x="0" y="366"/>
                    </a:lnTo>
                    <a:lnTo>
                      <a:pt x="3635" y="1313"/>
                    </a:lnTo>
                    <a:lnTo>
                      <a:pt x="3647" y="1235"/>
                    </a:lnTo>
                    <a:lnTo>
                      <a:pt x="3659" y="1163"/>
                    </a:lnTo>
                    <a:lnTo>
                      <a:pt x="0" y="0"/>
                    </a:lnTo>
                    <a:lnTo>
                      <a:pt x="0" y="0"/>
                    </a:lnTo>
                    <a:close/>
                  </a:path>
                </a:pathLst>
              </a:custGeom>
              <a:gradFill rotWithShape="0">
                <a:gsLst>
                  <a:gs pos="0">
                    <a:schemeClr val="bg1">
                      <a:gamma/>
                      <a:shade val="72549"/>
                      <a:invGamma/>
                    </a:schemeClr>
                  </a:gs>
                  <a:gs pos="100000">
                    <a:schemeClr val="bg1"/>
                  </a:gs>
                </a:gsLst>
                <a:lin ang="0" scaled="1"/>
              </a:gradFill>
              <a:ln w="9525">
                <a:noFill/>
                <a:round/>
                <a:headEnd/>
                <a:tailEnd/>
              </a:ln>
            </p:spPr>
            <p:txBody>
              <a:bodyPr/>
              <a:lstStyle/>
              <a:p>
                <a:pPr>
                  <a:defRPr/>
                </a:pPr>
                <a:endParaRPr lang="en-GB">
                  <a:latin typeface="Arial" charset="0"/>
                </a:endParaRPr>
              </a:p>
            </p:txBody>
          </p:sp>
          <p:sp>
            <p:nvSpPr>
              <p:cNvPr id="37929" name="Freeform 41">
                <a:extLst>
                  <a:ext uri="{FF2B5EF4-FFF2-40B4-BE49-F238E27FC236}">
                    <a16:creationId xmlns:a16="http://schemas.microsoft.com/office/drawing/2014/main" id="{1A3C6D2F-0294-416D-BFCB-5578871AAB59}"/>
                  </a:ext>
                </a:extLst>
              </p:cNvPr>
              <p:cNvSpPr>
                <a:spLocks/>
              </p:cNvSpPr>
              <p:nvPr/>
            </p:nvSpPr>
            <p:spPr bwMode="hidden">
              <a:xfrm>
                <a:off x="3646" y="2795"/>
                <a:ext cx="2112" cy="695"/>
              </a:xfrm>
              <a:custGeom>
                <a:avLst/>
                <a:gdLst/>
                <a:ahLst/>
                <a:cxnLst>
                  <a:cxn ang="0">
                    <a:pos x="2105" y="665"/>
                  </a:cxn>
                  <a:cxn ang="0">
                    <a:pos x="24" y="0"/>
                  </a:cxn>
                  <a:cxn ang="0">
                    <a:pos x="12" y="72"/>
                  </a:cxn>
                  <a:cxn ang="0">
                    <a:pos x="0" y="150"/>
                  </a:cxn>
                  <a:cxn ang="0">
                    <a:pos x="2105" y="695"/>
                  </a:cxn>
                  <a:cxn ang="0">
                    <a:pos x="2105" y="665"/>
                  </a:cxn>
                  <a:cxn ang="0">
                    <a:pos x="2105" y="665"/>
                  </a:cxn>
                </a:cxnLst>
                <a:rect l="0" t="0" r="r" b="b"/>
                <a:pathLst>
                  <a:path w="2105" h="695">
                    <a:moveTo>
                      <a:pt x="2105" y="665"/>
                    </a:moveTo>
                    <a:lnTo>
                      <a:pt x="24" y="0"/>
                    </a:lnTo>
                    <a:lnTo>
                      <a:pt x="12" y="72"/>
                    </a:lnTo>
                    <a:lnTo>
                      <a:pt x="0" y="150"/>
                    </a:lnTo>
                    <a:lnTo>
                      <a:pt x="2105" y="695"/>
                    </a:lnTo>
                    <a:lnTo>
                      <a:pt x="2105" y="665"/>
                    </a:lnTo>
                    <a:lnTo>
                      <a:pt x="2105" y="665"/>
                    </a:lnTo>
                    <a:close/>
                  </a:path>
                </a:pathLst>
              </a:custGeom>
              <a:gradFill rotWithShape="0">
                <a:gsLst>
                  <a:gs pos="0">
                    <a:schemeClr val="bg1"/>
                  </a:gs>
                  <a:gs pos="100000">
                    <a:schemeClr val="bg1">
                      <a:gamma/>
                      <a:tint val="90980"/>
                      <a:invGamma/>
                    </a:schemeClr>
                  </a:gs>
                </a:gsLst>
                <a:lin ang="0" scaled="1"/>
              </a:gradFill>
              <a:ln w="9525">
                <a:noFill/>
                <a:round/>
                <a:headEnd/>
                <a:tailEnd/>
              </a:ln>
            </p:spPr>
            <p:txBody>
              <a:bodyPr/>
              <a:lstStyle/>
              <a:p>
                <a:pPr>
                  <a:defRPr/>
                </a:pPr>
                <a:endParaRPr lang="en-GB">
                  <a:latin typeface="Arial" charset="0"/>
                </a:endParaRPr>
              </a:p>
            </p:txBody>
          </p:sp>
        </p:grpSp>
      </p:grpSp>
      <p:sp>
        <p:nvSpPr>
          <p:cNvPr id="37930" name="Rectangle 42">
            <a:extLst>
              <a:ext uri="{FF2B5EF4-FFF2-40B4-BE49-F238E27FC236}">
                <a16:creationId xmlns:a16="http://schemas.microsoft.com/office/drawing/2014/main" id="{8322959A-51A6-42AC-AB79-F6DE72187D90}"/>
              </a:ext>
            </a:extLst>
          </p:cNvPr>
          <p:cNvSpPr>
            <a:spLocks noGrp="1" noChangeArrowheads="1"/>
          </p:cNvSpPr>
          <p:nvPr>
            <p:ph type="title"/>
          </p:nvPr>
        </p:nvSpPr>
        <p:spPr bwMode="auto">
          <a:xfrm>
            <a:off x="457200" y="277813"/>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37931" name="Rectangle 43">
            <a:extLst>
              <a:ext uri="{FF2B5EF4-FFF2-40B4-BE49-F238E27FC236}">
                <a16:creationId xmlns:a16="http://schemas.microsoft.com/office/drawing/2014/main" id="{B1AAC6B0-B713-4390-97C1-F74524E36155}"/>
              </a:ext>
            </a:extLst>
          </p:cNvPr>
          <p:cNvSpPr>
            <a:spLocks noGrp="1" noChangeArrowheads="1"/>
          </p:cNvSpPr>
          <p:nvPr>
            <p:ph type="body" idx="1"/>
          </p:nvPr>
        </p:nvSpPr>
        <p:spPr bwMode="auto">
          <a:xfrm>
            <a:off x="457200" y="1600200"/>
            <a:ext cx="8229600" cy="45307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7932" name="Rectangle 44">
            <a:extLst>
              <a:ext uri="{FF2B5EF4-FFF2-40B4-BE49-F238E27FC236}">
                <a16:creationId xmlns:a16="http://schemas.microsoft.com/office/drawing/2014/main" id="{5C178E55-92DE-4269-8CD8-C52E91BB937D}"/>
              </a:ext>
            </a:extLst>
          </p:cNvPr>
          <p:cNvSpPr>
            <a:spLocks noGrp="1" noChangeArrowheads="1"/>
          </p:cNvSpPr>
          <p:nvPr>
            <p:ph type="dt" sz="half" idx="2"/>
          </p:nvPr>
        </p:nvSpPr>
        <p:spPr bwMode="auto">
          <a:xfrm>
            <a:off x="457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Arial" charset="0"/>
              </a:defRPr>
            </a:lvl1pPr>
          </a:lstStyle>
          <a:p>
            <a:pPr>
              <a:defRPr/>
            </a:pPr>
            <a:endParaRPr lang="en-GB"/>
          </a:p>
        </p:txBody>
      </p:sp>
      <p:sp>
        <p:nvSpPr>
          <p:cNvPr id="37933" name="Rectangle 45">
            <a:extLst>
              <a:ext uri="{FF2B5EF4-FFF2-40B4-BE49-F238E27FC236}">
                <a16:creationId xmlns:a16="http://schemas.microsoft.com/office/drawing/2014/main" id="{60A0DFCF-D07D-44CD-892C-85763644486E}"/>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latin typeface="Arial" charset="0"/>
              </a:defRPr>
            </a:lvl1pPr>
          </a:lstStyle>
          <a:p>
            <a:pPr>
              <a:defRPr/>
            </a:pPr>
            <a:endParaRPr lang="en-GB"/>
          </a:p>
        </p:txBody>
      </p:sp>
      <p:sp>
        <p:nvSpPr>
          <p:cNvPr id="37934" name="Rectangle 46">
            <a:extLst>
              <a:ext uri="{FF2B5EF4-FFF2-40B4-BE49-F238E27FC236}">
                <a16:creationId xmlns:a16="http://schemas.microsoft.com/office/drawing/2014/main" id="{59FCEC67-F0F8-451C-897C-DD03EC9E7008}"/>
              </a:ext>
            </a:extLst>
          </p:cNvPr>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defRPr>
            </a:lvl1pPr>
          </a:lstStyle>
          <a:p>
            <a:fld id="{65360365-5F60-4280-962E-7A8589EBC0C9}"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5841" r:id="rId1"/>
    <p:sldLayoutId id="2147485811" r:id="rId2"/>
    <p:sldLayoutId id="2147485812" r:id="rId3"/>
    <p:sldLayoutId id="2147485813" r:id="rId4"/>
    <p:sldLayoutId id="2147485814" r:id="rId5"/>
    <p:sldLayoutId id="2147485815" r:id="rId6"/>
    <p:sldLayoutId id="2147485816" r:id="rId7"/>
    <p:sldLayoutId id="2147485817" r:id="rId8"/>
    <p:sldLayoutId id="2147485818" r:id="rId9"/>
    <p:sldLayoutId id="2147485819" r:id="rId10"/>
    <p:sldLayoutId id="2147485820" r:id="rId11"/>
    <p:sldLayoutId id="2147485821" r:id="rId12"/>
    <p:sldLayoutId id="2147485822" r:id="rId13"/>
    <p:sldLayoutId id="2147485823" r:id="rId14"/>
    <p:sldLayoutId id="2147485824" r:id="rId15"/>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eaLnBrk="0" fontAlgn="base" hangingPunct="0">
        <a:spcBef>
          <a:spcPct val="20000"/>
        </a:spcBef>
        <a:spcAft>
          <a:spcPct val="0"/>
        </a:spcAft>
        <a:buClr>
          <a:schemeClr val="hlink"/>
        </a:buClr>
        <a:buSzPct val="90000"/>
        <a:buFont typeface="Wingdings" panose="05000000000000000000" pitchFamily="2" charset="2"/>
        <a:buBlip>
          <a:blip r:embed="rId17"/>
        </a:buBlip>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accent2"/>
        </a:buClr>
        <a:buSzPct val="90000"/>
        <a:buFont typeface="Wingdings" panose="05000000000000000000" pitchFamily="2" charset="2"/>
        <a:buBlip>
          <a:blip r:embed="rId18"/>
        </a:buBlip>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folHlink"/>
        </a:buClr>
        <a:buSzPct val="90000"/>
        <a:buFont typeface="Wingdings" panose="05000000000000000000" pitchFamily="2" charset="2"/>
        <a:buBlip>
          <a:blip r:embed="rId19"/>
        </a:buBlip>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90000"/>
        <a:buFont typeface="Wingdings" pitchFamily="2" charset="2"/>
        <a:buBlip>
          <a:blip r:embed="rId19"/>
        </a:buBlip>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90000"/>
        <a:buFont typeface="Wingdings" pitchFamily="2" charset="2"/>
        <a:buBlip>
          <a:blip r:embed="rId19"/>
        </a:buBlip>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90000"/>
        <a:buFont typeface="Wingdings" pitchFamily="2" charset="2"/>
        <a:buBlip>
          <a:blip r:embed="rId19"/>
        </a:buBlip>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90000"/>
        <a:buFont typeface="Wingdings" pitchFamily="2" charset="2"/>
        <a:buBlip>
          <a:blip r:embed="rId19"/>
        </a:buBlip>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03CB2D-F43E-4EE0-BDB7-CC1239A1817A}" type="datetimeFigureOut">
              <a:rPr lang="en-GB" smtClean="0"/>
              <a:pPr/>
              <a:t>01/10/2019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28D95-43B7-45B8-9658-702A8A265166}" type="slidenum">
              <a:rPr lang="en-GB" smtClean="0"/>
              <a:pPr/>
              <a:t>‹#›</a:t>
            </a:fld>
            <a:endParaRPr lang="en-GB"/>
          </a:p>
        </p:txBody>
      </p:sp>
    </p:spTree>
    <p:extLst>
      <p:ext uri="{BB962C8B-B14F-4D97-AF65-F5344CB8AC3E}">
        <p14:creationId xmlns:p14="http://schemas.microsoft.com/office/powerpoint/2010/main" val="2154691188"/>
      </p:ext>
    </p:extLst>
  </p:cSld>
  <p:clrMap bg1="lt1" tx1="dk1" bg2="lt2" tx2="dk2" accent1="accent1" accent2="accent2" accent3="accent3" accent4="accent4" accent5="accent5" accent6="accent6" hlink="hlink" folHlink="folHlink"/>
  <p:sldLayoutIdLst>
    <p:sldLayoutId id="2147485858" r:id="rId1"/>
    <p:sldLayoutId id="2147485859" r:id="rId2"/>
    <p:sldLayoutId id="2147485860" r:id="rId3"/>
    <p:sldLayoutId id="2147485861" r:id="rId4"/>
    <p:sldLayoutId id="2147485862" r:id="rId5"/>
    <p:sldLayoutId id="2147485863" r:id="rId6"/>
    <p:sldLayoutId id="2147485864" r:id="rId7"/>
    <p:sldLayoutId id="2147485865" r:id="rId8"/>
    <p:sldLayoutId id="2147485866" r:id="rId9"/>
    <p:sldLayoutId id="2147485867" r:id="rId10"/>
    <p:sldLayoutId id="2147485868" r:id="rId11"/>
    <p:sldLayoutId id="2147485869" r:id="rId12"/>
    <p:sldLayoutId id="2147485870"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notesSlide" Target="../notesSlides/notesSlide2.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9.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7.xml"/><Relationship Id="rId1" Type="http://schemas.openxmlformats.org/officeDocument/2006/relationships/vmlDrawing" Target="../drawings/vmlDrawing2.vml"/><Relationship Id="rId5" Type="http://schemas.openxmlformats.org/officeDocument/2006/relationships/image" Target="../media/image11.jp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png"/><Relationship Id="rId1" Type="http://schemas.openxmlformats.org/officeDocument/2006/relationships/slideLayout" Target="../slideLayouts/slideLayout19.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image" Target="file:///D:\PPT_ImageInsertion\test\Chapter30\jpg\Figure%2030.015.jpg" TargetMode="External"/><Relationship Id="rId2" Type="http://schemas.openxmlformats.org/officeDocument/2006/relationships/image" Target="../media/image16.jpe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a:extLst>
              <a:ext uri="{FF2B5EF4-FFF2-40B4-BE49-F238E27FC236}">
                <a16:creationId xmlns:a16="http://schemas.microsoft.com/office/drawing/2014/main" id="{29F8C0D5-10B2-4548-94C6-CA8B9DC5B38B}"/>
              </a:ext>
            </a:extLst>
          </p:cNvPr>
          <p:cNvSpPr>
            <a:spLocks noGrp="1" noChangeArrowheads="1"/>
          </p:cNvSpPr>
          <p:nvPr>
            <p:ph type="ctrTitle" sz="quarter"/>
          </p:nvPr>
        </p:nvSpPr>
        <p:spPr/>
        <p:txBody>
          <a:bodyPr/>
          <a:lstStyle/>
          <a:p>
            <a:pPr>
              <a:defRPr/>
            </a:pPr>
            <a:r>
              <a:rPr lang="en-GB" sz="3600" dirty="0">
                <a:solidFill>
                  <a:schemeClr val="tx1"/>
                </a:solidFill>
              </a:rPr>
              <a:t>An Introduction to Cells</a:t>
            </a:r>
            <a:r>
              <a:rPr lang="en-GB" sz="3200" dirty="0">
                <a:solidFill>
                  <a:schemeClr val="tx1"/>
                </a:solidFill>
              </a:rPr>
              <a:t/>
            </a:r>
            <a:br>
              <a:rPr lang="en-GB" sz="3200" dirty="0">
                <a:solidFill>
                  <a:schemeClr val="tx1"/>
                </a:solidFill>
              </a:rPr>
            </a:br>
            <a:r>
              <a:rPr lang="en-GB" sz="3200" dirty="0">
                <a:solidFill>
                  <a:schemeClr val="tx1"/>
                </a:solidFill>
              </a:rPr>
              <a:t/>
            </a:r>
            <a:br>
              <a:rPr lang="en-GB" sz="3200" dirty="0">
                <a:solidFill>
                  <a:schemeClr val="tx1"/>
                </a:solidFill>
              </a:rPr>
            </a:br>
            <a:endParaRPr lang="en-GB" sz="4000" dirty="0"/>
          </a:p>
        </p:txBody>
      </p:sp>
      <p:sp>
        <p:nvSpPr>
          <p:cNvPr id="330755" name="Rectangle 3">
            <a:extLst>
              <a:ext uri="{FF2B5EF4-FFF2-40B4-BE49-F238E27FC236}">
                <a16:creationId xmlns:a16="http://schemas.microsoft.com/office/drawing/2014/main" id="{881DD470-7E84-47EE-A47D-54CEA5D93FBF}"/>
              </a:ext>
            </a:extLst>
          </p:cNvPr>
          <p:cNvSpPr>
            <a:spLocks noGrp="1" noChangeArrowheads="1"/>
          </p:cNvSpPr>
          <p:nvPr>
            <p:ph type="subTitle" sz="quarter" idx="1"/>
          </p:nvPr>
        </p:nvSpPr>
        <p:spPr>
          <a:xfrm>
            <a:off x="1371600" y="3886200"/>
            <a:ext cx="6400800" cy="622920"/>
          </a:xfrm>
        </p:spPr>
        <p:txBody>
          <a:bodyPr/>
          <a:lstStyle/>
          <a:p>
            <a:pPr>
              <a:lnSpc>
                <a:spcPct val="80000"/>
              </a:lnSpc>
              <a:defRPr/>
            </a:pPr>
            <a:r>
              <a:rPr lang="en-GB" sz="1400" dirty="0"/>
              <a:t>Dr Simon Williams</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34678006"/>
              </p:ext>
            </p:extLst>
          </p:nvPr>
        </p:nvGraphicFramePr>
        <p:xfrm>
          <a:off x="457200" y="548682"/>
          <a:ext cx="8147248" cy="5472610"/>
        </p:xfrm>
        <a:graphic>
          <a:graphicData uri="http://schemas.openxmlformats.org/drawingml/2006/table">
            <a:tbl>
              <a:tblPr firstRow="1" firstCol="1" bandRow="1">
                <a:tableStyleId>{5C22544A-7EE6-4342-B048-85BDC9FD1C3A}</a:tableStyleId>
              </a:tblPr>
              <a:tblGrid>
                <a:gridCol w="2715448">
                  <a:extLst>
                    <a:ext uri="{9D8B030D-6E8A-4147-A177-3AD203B41FA5}">
                      <a16:colId xmlns:a16="http://schemas.microsoft.com/office/drawing/2014/main" val="755370786"/>
                    </a:ext>
                  </a:extLst>
                </a:gridCol>
                <a:gridCol w="2715448">
                  <a:extLst>
                    <a:ext uri="{9D8B030D-6E8A-4147-A177-3AD203B41FA5}">
                      <a16:colId xmlns:a16="http://schemas.microsoft.com/office/drawing/2014/main" val="1260689318"/>
                    </a:ext>
                  </a:extLst>
                </a:gridCol>
                <a:gridCol w="2716352">
                  <a:extLst>
                    <a:ext uri="{9D8B030D-6E8A-4147-A177-3AD203B41FA5}">
                      <a16:colId xmlns:a16="http://schemas.microsoft.com/office/drawing/2014/main" val="3011161778"/>
                    </a:ext>
                  </a:extLst>
                </a:gridCol>
              </a:tblGrid>
              <a:tr h="387968">
                <a:tc>
                  <a:txBody>
                    <a:bodyPr/>
                    <a:lstStyle/>
                    <a:p>
                      <a:pPr>
                        <a:lnSpc>
                          <a:spcPct val="107000"/>
                        </a:lnSpc>
                        <a:spcAft>
                          <a:spcPts val="0"/>
                        </a:spcAft>
                      </a:pPr>
                      <a:r>
                        <a:rPr lang="en-GB" sz="1100">
                          <a:effectLst/>
                        </a:rPr>
                        <a:t>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Topic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Staff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75200468"/>
                  </a:ext>
                </a:extLst>
              </a:tr>
              <a:tr h="796465">
                <a:tc>
                  <a:txBody>
                    <a:bodyPr/>
                    <a:lstStyle/>
                    <a:p>
                      <a:pPr>
                        <a:lnSpc>
                          <a:spcPct val="107000"/>
                        </a:lnSpc>
                        <a:spcAft>
                          <a:spcPts val="0"/>
                        </a:spcAft>
                      </a:pPr>
                      <a:r>
                        <a:rPr lang="en-GB" sz="1100">
                          <a:effectLst/>
                        </a:rPr>
                        <a:t>1</a:t>
                      </a:r>
                      <a:r>
                        <a:rPr lang="en-GB" sz="1100" baseline="30000">
                          <a:effectLst/>
                        </a:rPr>
                        <a:t>st</a:t>
                      </a:r>
                      <a:r>
                        <a:rPr lang="en-GB" sz="1100">
                          <a:effectLst/>
                        </a:rPr>
                        <a:t> October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Cell Physiology and Genetics 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Simon Williams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52766233"/>
                  </a:ext>
                </a:extLst>
              </a:tr>
              <a:tr h="796465">
                <a:tc>
                  <a:txBody>
                    <a:bodyPr/>
                    <a:lstStyle/>
                    <a:p>
                      <a:pPr>
                        <a:lnSpc>
                          <a:spcPct val="107000"/>
                        </a:lnSpc>
                        <a:spcAft>
                          <a:spcPts val="0"/>
                        </a:spcAft>
                      </a:pPr>
                      <a:r>
                        <a:rPr lang="en-GB" sz="1100">
                          <a:effectLst/>
                        </a:rPr>
                        <a:t>8</a:t>
                      </a:r>
                      <a:r>
                        <a:rPr lang="en-GB" sz="1100" baseline="30000">
                          <a:effectLst/>
                        </a:rPr>
                        <a:t>th</a:t>
                      </a:r>
                      <a:r>
                        <a:rPr lang="en-GB" sz="1100">
                          <a:effectLst/>
                        </a:rPr>
                        <a:t> October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Cell Physiology and Genetics 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Simon Williams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12785657"/>
                  </a:ext>
                </a:extLst>
              </a:tr>
              <a:tr h="387968">
                <a:tc>
                  <a:txBody>
                    <a:bodyPr/>
                    <a:lstStyle/>
                    <a:p>
                      <a:pPr>
                        <a:lnSpc>
                          <a:spcPct val="107000"/>
                        </a:lnSpc>
                        <a:spcAft>
                          <a:spcPts val="0"/>
                        </a:spcAft>
                      </a:pPr>
                      <a:r>
                        <a:rPr lang="en-GB" sz="1100">
                          <a:effectLst/>
                        </a:rPr>
                        <a:t>15</a:t>
                      </a:r>
                      <a:r>
                        <a:rPr lang="en-GB" sz="1100" baseline="30000">
                          <a:effectLst/>
                        </a:rPr>
                        <a:t>th</a:t>
                      </a:r>
                      <a:r>
                        <a:rPr lang="en-GB" sz="1100">
                          <a:effectLst/>
                        </a:rPr>
                        <a:t> October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Muscular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Dan Martin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67487257"/>
                  </a:ext>
                </a:extLst>
              </a:tr>
              <a:tr h="387968">
                <a:tc>
                  <a:txBody>
                    <a:bodyPr/>
                    <a:lstStyle/>
                    <a:p>
                      <a:pPr>
                        <a:lnSpc>
                          <a:spcPct val="107000"/>
                        </a:lnSpc>
                        <a:spcAft>
                          <a:spcPts val="0"/>
                        </a:spcAft>
                      </a:pPr>
                      <a:r>
                        <a:rPr lang="en-GB" sz="1100">
                          <a:effectLst/>
                        </a:rPr>
                        <a:t>22</a:t>
                      </a:r>
                      <a:r>
                        <a:rPr lang="en-GB" sz="1100" baseline="30000">
                          <a:effectLst/>
                        </a:rPr>
                        <a:t>nd</a:t>
                      </a:r>
                      <a:r>
                        <a:rPr lang="en-GB" sz="1100">
                          <a:effectLst/>
                        </a:rPr>
                        <a:t> October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Skeletal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Dan Martin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84983749"/>
                  </a:ext>
                </a:extLst>
              </a:tr>
              <a:tr h="387968">
                <a:tc>
                  <a:txBody>
                    <a:bodyPr/>
                    <a:lstStyle/>
                    <a:p>
                      <a:pPr>
                        <a:lnSpc>
                          <a:spcPct val="107000"/>
                        </a:lnSpc>
                        <a:spcAft>
                          <a:spcPts val="0"/>
                        </a:spcAft>
                      </a:pPr>
                      <a:r>
                        <a:rPr lang="en-GB" sz="1100">
                          <a:effectLst/>
                        </a:rPr>
                        <a:t>29</a:t>
                      </a:r>
                      <a:r>
                        <a:rPr lang="en-GB" sz="1100" baseline="30000">
                          <a:effectLst/>
                        </a:rPr>
                        <a:t>th</a:t>
                      </a:r>
                      <a:r>
                        <a:rPr lang="en-GB" sz="1100">
                          <a:effectLst/>
                        </a:rPr>
                        <a:t> October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Respiratory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Geraint Forster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82154200"/>
                  </a:ext>
                </a:extLst>
              </a:tr>
              <a:tr h="387968">
                <a:tc>
                  <a:txBody>
                    <a:bodyPr/>
                    <a:lstStyle/>
                    <a:p>
                      <a:pPr>
                        <a:lnSpc>
                          <a:spcPct val="107000"/>
                        </a:lnSpc>
                        <a:spcAft>
                          <a:spcPts val="0"/>
                        </a:spcAft>
                      </a:pPr>
                      <a:r>
                        <a:rPr lang="en-GB" sz="1100">
                          <a:effectLst/>
                        </a:rPr>
                        <a:t>5</a:t>
                      </a:r>
                      <a:r>
                        <a:rPr lang="en-GB" sz="1100" baseline="30000">
                          <a:effectLst/>
                        </a:rPr>
                        <a:t>th</a:t>
                      </a:r>
                      <a:r>
                        <a:rPr lang="en-GB" sz="1100">
                          <a:effectLst/>
                        </a:rPr>
                        <a:t> November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Cardiovascular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Geraint Forster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4854157"/>
                  </a:ext>
                </a:extLst>
              </a:tr>
              <a:tr h="387968">
                <a:tc>
                  <a:txBody>
                    <a:bodyPr/>
                    <a:lstStyle/>
                    <a:p>
                      <a:pPr>
                        <a:lnSpc>
                          <a:spcPct val="107000"/>
                        </a:lnSpc>
                        <a:spcAft>
                          <a:spcPts val="0"/>
                        </a:spcAft>
                      </a:pPr>
                      <a:r>
                        <a:rPr lang="en-GB" sz="1100">
                          <a:effectLst/>
                        </a:rPr>
                        <a:t>12</a:t>
                      </a:r>
                      <a:r>
                        <a:rPr lang="en-GB" sz="1100" baseline="30000">
                          <a:effectLst/>
                        </a:rPr>
                        <a:t>th</a:t>
                      </a:r>
                      <a:r>
                        <a:rPr lang="en-GB" sz="1100">
                          <a:effectLst/>
                        </a:rPr>
                        <a:t> November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Nervous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Simon Williams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82495944"/>
                  </a:ext>
                </a:extLst>
              </a:tr>
              <a:tr h="387968">
                <a:tc>
                  <a:txBody>
                    <a:bodyPr/>
                    <a:lstStyle/>
                    <a:p>
                      <a:pPr>
                        <a:lnSpc>
                          <a:spcPct val="107000"/>
                        </a:lnSpc>
                        <a:spcAft>
                          <a:spcPts val="0"/>
                        </a:spcAft>
                      </a:pPr>
                      <a:r>
                        <a:rPr lang="en-GB" sz="1100">
                          <a:effectLst/>
                        </a:rPr>
                        <a:t>19</a:t>
                      </a:r>
                      <a:r>
                        <a:rPr lang="en-GB" sz="1100" baseline="30000">
                          <a:effectLst/>
                        </a:rPr>
                        <a:t>th</a:t>
                      </a:r>
                      <a:r>
                        <a:rPr lang="en-GB" sz="1100">
                          <a:effectLst/>
                        </a:rPr>
                        <a:t> November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Endocrine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Simon Williams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48053781"/>
                  </a:ext>
                </a:extLst>
              </a:tr>
              <a:tr h="387968">
                <a:tc>
                  <a:txBody>
                    <a:bodyPr/>
                    <a:lstStyle/>
                    <a:p>
                      <a:pPr>
                        <a:lnSpc>
                          <a:spcPct val="107000"/>
                        </a:lnSpc>
                        <a:spcAft>
                          <a:spcPts val="0"/>
                        </a:spcAft>
                      </a:pPr>
                      <a:r>
                        <a:rPr lang="en-GB" sz="1100">
                          <a:effectLst/>
                        </a:rPr>
                        <a:t>26</a:t>
                      </a:r>
                      <a:r>
                        <a:rPr lang="en-GB" sz="1100" baseline="30000">
                          <a:effectLst/>
                        </a:rPr>
                        <a:t>th</a:t>
                      </a:r>
                      <a:r>
                        <a:rPr lang="en-GB" sz="1100">
                          <a:effectLst/>
                        </a:rPr>
                        <a:t> November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Gastrointestinal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Simon Williams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47748"/>
                  </a:ext>
                </a:extLst>
              </a:tr>
              <a:tr h="387968">
                <a:tc>
                  <a:txBody>
                    <a:bodyPr/>
                    <a:lstStyle/>
                    <a:p>
                      <a:pPr>
                        <a:lnSpc>
                          <a:spcPct val="107000"/>
                        </a:lnSpc>
                        <a:spcAft>
                          <a:spcPts val="0"/>
                        </a:spcAft>
                      </a:pPr>
                      <a:r>
                        <a:rPr lang="en-GB" sz="1100">
                          <a:effectLst/>
                        </a:rPr>
                        <a:t>3</a:t>
                      </a:r>
                      <a:r>
                        <a:rPr lang="en-GB" sz="1100" baseline="30000">
                          <a:effectLst/>
                        </a:rPr>
                        <a:t>rd</a:t>
                      </a:r>
                      <a:r>
                        <a:rPr lang="en-GB" sz="1100">
                          <a:effectLst/>
                        </a:rPr>
                        <a:t> December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Lymphatic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Dan Martin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394383"/>
                  </a:ext>
                </a:extLst>
              </a:tr>
              <a:tr h="387968">
                <a:tc>
                  <a:txBody>
                    <a:bodyPr/>
                    <a:lstStyle/>
                    <a:p>
                      <a:pPr>
                        <a:lnSpc>
                          <a:spcPct val="107000"/>
                        </a:lnSpc>
                        <a:spcAft>
                          <a:spcPts val="0"/>
                        </a:spcAft>
                      </a:pPr>
                      <a:r>
                        <a:rPr lang="en-GB" sz="1100">
                          <a:effectLst/>
                        </a:rPr>
                        <a:t>10</a:t>
                      </a:r>
                      <a:r>
                        <a:rPr lang="en-GB" sz="1100" baseline="30000">
                          <a:effectLst/>
                        </a:rPr>
                        <a:t>th</a:t>
                      </a:r>
                      <a:r>
                        <a:rPr lang="en-GB" sz="1100">
                          <a:effectLst/>
                        </a:rPr>
                        <a:t> December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Excretory System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Geraint Forster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19654666"/>
                  </a:ext>
                </a:extLst>
              </a:tr>
            </a:tbl>
          </a:graphicData>
        </a:graphic>
      </p:graphicFrame>
      <p:sp>
        <p:nvSpPr>
          <p:cNvPr id="5" name="Rectangle 1"/>
          <p:cNvSpPr>
            <a:spLocks noChangeArrowheads="1"/>
          </p:cNvSpPr>
          <p:nvPr/>
        </p:nvSpPr>
        <p:spPr bwMode="auto">
          <a:xfrm>
            <a:off x="-1999996" y="-121356"/>
            <a:ext cx="13012462" cy="650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556653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a:extLst>
              <a:ext uri="{FF2B5EF4-FFF2-40B4-BE49-F238E27FC236}">
                <a16:creationId xmlns:a16="http://schemas.microsoft.com/office/drawing/2014/main" id="{1236AA2B-F7EF-4A3A-A2C4-B18CA055A3CD}"/>
              </a:ext>
            </a:extLst>
          </p:cNvPr>
          <p:cNvSpPr>
            <a:spLocks noGrp="1" noChangeArrowheads="1"/>
          </p:cNvSpPr>
          <p:nvPr>
            <p:ph type="title"/>
          </p:nvPr>
        </p:nvSpPr>
        <p:spPr>
          <a:xfrm>
            <a:off x="457200" y="277813"/>
            <a:ext cx="8229600" cy="777875"/>
          </a:xfrm>
        </p:spPr>
        <p:txBody>
          <a:bodyPr/>
          <a:lstStyle/>
          <a:p>
            <a:pPr eaLnBrk="1" hangingPunct="1">
              <a:defRPr/>
            </a:pPr>
            <a:r>
              <a:rPr lang="en-GB" dirty="0">
                <a:solidFill>
                  <a:srgbClr val="FFFF00"/>
                </a:solidFill>
              </a:rPr>
              <a:t>Aims</a:t>
            </a:r>
          </a:p>
        </p:txBody>
      </p:sp>
      <p:sp>
        <p:nvSpPr>
          <p:cNvPr id="330755" name="Rectangle 3">
            <a:extLst>
              <a:ext uri="{FF2B5EF4-FFF2-40B4-BE49-F238E27FC236}">
                <a16:creationId xmlns:a16="http://schemas.microsoft.com/office/drawing/2014/main" id="{A7673E8B-9147-4537-9015-AE424E9F31ED}"/>
              </a:ext>
            </a:extLst>
          </p:cNvPr>
          <p:cNvSpPr>
            <a:spLocks noGrp="1" noChangeArrowheads="1"/>
          </p:cNvSpPr>
          <p:nvPr>
            <p:ph type="body" idx="1"/>
          </p:nvPr>
        </p:nvSpPr>
        <p:spPr>
          <a:xfrm>
            <a:off x="468313" y="1341438"/>
            <a:ext cx="8229600" cy="3382962"/>
          </a:xfrm>
        </p:spPr>
        <p:txBody>
          <a:bodyPr/>
          <a:lstStyle/>
          <a:p>
            <a:pPr eaLnBrk="1" hangingPunct="1">
              <a:buFont typeface="Wingdings" panose="05000000000000000000" pitchFamily="2" charset="2"/>
              <a:buNone/>
              <a:defRPr/>
            </a:pPr>
            <a:r>
              <a:rPr lang="en-GB" dirty="0"/>
              <a:t>After this lecture you should be able to...</a:t>
            </a:r>
          </a:p>
          <a:p>
            <a:pPr eaLnBrk="1" hangingPunct="1">
              <a:buFont typeface="Arial" pitchFamily="34" charset="0"/>
              <a:buChar char="•"/>
              <a:defRPr/>
            </a:pPr>
            <a:r>
              <a:rPr lang="en-GB" dirty="0"/>
              <a:t>Describe the basic structure and function  of a human cell.</a:t>
            </a:r>
          </a:p>
          <a:p>
            <a:pPr eaLnBrk="1" hangingPunct="1">
              <a:buFont typeface="Arial" pitchFamily="34" charset="0"/>
              <a:buChar char="•"/>
              <a:defRPr/>
            </a:pPr>
            <a:r>
              <a:rPr lang="en-GB" dirty="0"/>
              <a:t>Describe the function of the adipocyte</a:t>
            </a:r>
          </a:p>
          <a:p>
            <a:pPr eaLnBrk="1" hangingPunct="1">
              <a:buFont typeface="Arial" pitchFamily="34" charset="0"/>
              <a:buChar char="•"/>
              <a:defRPr/>
            </a:pPr>
            <a:r>
              <a:rPr lang="en-GB" dirty="0"/>
              <a:t>Describe the basic structure and function of the cell membrane, including different transport mechanisms</a:t>
            </a:r>
          </a:p>
          <a:p>
            <a:pPr eaLnBrk="1" hangingPunct="1">
              <a:defRPr/>
            </a:pPr>
            <a:endParaRPr lang="en-GB" dirty="0">
              <a:solidFill>
                <a:schemeClr val="hlink"/>
              </a:solidFill>
            </a:endParaRPr>
          </a:p>
          <a:p>
            <a:pPr eaLnBrk="1" hangingPunct="1">
              <a:buFont typeface="Wingdings" panose="05000000000000000000" pitchFamily="2" charset="2"/>
              <a:buNone/>
              <a:defRPr/>
            </a:pPr>
            <a:endParaRPr lang="en-GB" dirty="0">
              <a:solidFill>
                <a:schemeClr val="hlink"/>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a:xfrm>
            <a:off x="457200" y="277813"/>
            <a:ext cx="8229600" cy="708693"/>
          </a:xfrm>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457200" y="1124744"/>
            <a:ext cx="4186808" cy="5328592"/>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788024" y="1124745"/>
            <a:ext cx="4038600" cy="4746750"/>
          </a:xfrm>
        </p:spPr>
        <p:txBody>
          <a:bodyPr/>
          <a:lstStyle/>
          <a:p>
            <a:r>
              <a:rPr lang="en-US" dirty="0"/>
              <a:t>Basic structure of a eukaryotic cell – a cell with a </a:t>
            </a:r>
            <a:r>
              <a:rPr lang="en-US" dirty="0" smtClean="0"/>
              <a:t>nucleus – and the organelles</a:t>
            </a:r>
            <a:endParaRPr lang="en-US" dirty="0"/>
          </a:p>
          <a:p>
            <a:r>
              <a:rPr lang="en-US" dirty="0"/>
              <a:t>Cells have specialized functions</a:t>
            </a:r>
          </a:p>
          <a:p>
            <a:pPr lvl="1"/>
            <a:r>
              <a:rPr lang="en-US" dirty="0"/>
              <a:t>Skeletal muscle cells</a:t>
            </a:r>
          </a:p>
          <a:p>
            <a:pPr lvl="1"/>
            <a:r>
              <a:rPr lang="en-US" dirty="0"/>
              <a:t>Cardiac muscle cells</a:t>
            </a:r>
          </a:p>
          <a:p>
            <a:pPr lvl="1"/>
            <a:r>
              <a:rPr lang="en-US" dirty="0" smtClean="0"/>
              <a:t>Adipocytes</a:t>
            </a:r>
            <a:endParaRPr lang="en-US" dirty="0"/>
          </a:p>
          <a:p>
            <a:pPr lvl="1"/>
            <a:r>
              <a:rPr lang="en-US" dirty="0"/>
              <a:t>Parietal stomach </a:t>
            </a:r>
            <a:r>
              <a:rPr lang="en-US" dirty="0" smtClean="0"/>
              <a:t>cells</a:t>
            </a:r>
          </a:p>
          <a:p>
            <a:pPr lvl="1"/>
            <a:r>
              <a:rPr lang="en-US" dirty="0" smtClean="0"/>
              <a:t>Pancreatic beta-cells</a:t>
            </a:r>
            <a:endParaRPr lang="en-US" dirty="0"/>
          </a:p>
          <a:p>
            <a:pPr lvl="1"/>
            <a:endParaRPr lang="en-US" dirty="0"/>
          </a:p>
          <a:p>
            <a:pPr marL="457200" lvl="1" indent="0">
              <a:buNone/>
            </a:pPr>
            <a:endParaRPr lang="en-GB" dirty="0"/>
          </a:p>
        </p:txBody>
      </p:sp>
    </p:spTree>
    <p:extLst>
      <p:ext uri="{BB962C8B-B14F-4D97-AF65-F5344CB8AC3E}">
        <p14:creationId xmlns:p14="http://schemas.microsoft.com/office/powerpoint/2010/main" val="712162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79512" y="1340768"/>
            <a:ext cx="4608512" cy="5040560"/>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788024" y="1340769"/>
            <a:ext cx="4038600" cy="3900044"/>
          </a:xfrm>
        </p:spPr>
        <p:txBody>
          <a:bodyPr/>
          <a:lstStyle/>
          <a:p>
            <a:r>
              <a:rPr lang="en-US" sz="2400" dirty="0"/>
              <a:t>Structures inside a cell are called organelles</a:t>
            </a:r>
          </a:p>
          <a:p>
            <a:r>
              <a:rPr lang="en-US" sz="2400" dirty="0"/>
              <a:t>Cell is a single living unit – so the organelles can be considered as the equivalent of the organs</a:t>
            </a:r>
          </a:p>
          <a:p>
            <a:r>
              <a:rPr lang="en-US" sz="2400" dirty="0"/>
              <a:t>Cytoplasm, all of the material inside the cell, enclosed by the cell membrane, but not the nucleus. </a:t>
            </a:r>
            <a:endParaRPr lang="en-GB" sz="2400" dirty="0"/>
          </a:p>
          <a:p>
            <a:endParaRPr lang="en-GB" sz="2400" dirty="0"/>
          </a:p>
        </p:txBody>
      </p:sp>
      <p:sp>
        <p:nvSpPr>
          <p:cNvPr id="8" name="Oval 7">
            <a:extLst>
              <a:ext uri="{FF2B5EF4-FFF2-40B4-BE49-F238E27FC236}">
                <a16:creationId xmlns:a16="http://schemas.microsoft.com/office/drawing/2014/main" id="{6C938CAC-60EC-447A-8A95-D2E3C42A7B08}"/>
              </a:ext>
            </a:extLst>
          </p:cNvPr>
          <p:cNvSpPr/>
          <p:nvPr/>
        </p:nvSpPr>
        <p:spPr>
          <a:xfrm>
            <a:off x="971600" y="2215704"/>
            <a:ext cx="1080120" cy="42120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9210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3665" y="1420813"/>
            <a:ext cx="4634359" cy="4392487"/>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788024" y="1340769"/>
            <a:ext cx="4038600" cy="4530725"/>
          </a:xfrm>
        </p:spPr>
        <p:txBody>
          <a:bodyPr/>
          <a:lstStyle/>
          <a:p>
            <a:r>
              <a:rPr lang="en-US" dirty="0"/>
              <a:t>Plasma membrane</a:t>
            </a:r>
          </a:p>
          <a:p>
            <a:pPr lvl="1"/>
            <a:r>
              <a:rPr lang="en-US" dirty="0"/>
              <a:t>Regulates movement of substances into and out of the cell.</a:t>
            </a:r>
          </a:p>
          <a:p>
            <a:pPr lvl="1"/>
            <a:r>
              <a:rPr lang="en-US" dirty="0"/>
              <a:t>Regulates the response of a cell to a variety of signals (e.g. hormones like insulin)</a:t>
            </a:r>
            <a:endParaRPr lang="en-GB" dirty="0"/>
          </a:p>
        </p:txBody>
      </p:sp>
      <p:sp>
        <p:nvSpPr>
          <p:cNvPr id="3" name="Oval 2">
            <a:extLst>
              <a:ext uri="{FF2B5EF4-FFF2-40B4-BE49-F238E27FC236}">
                <a16:creationId xmlns:a16="http://schemas.microsoft.com/office/drawing/2014/main" id="{A38E2E40-E50A-4227-9469-EA1E7F1223BD}"/>
              </a:ext>
            </a:extLst>
          </p:cNvPr>
          <p:cNvSpPr/>
          <p:nvPr/>
        </p:nvSpPr>
        <p:spPr>
          <a:xfrm>
            <a:off x="3563888" y="1844824"/>
            <a:ext cx="1080120" cy="288032"/>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28960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8B6C9949-C936-4D3F-9F3F-5082E6FE24B7}"/>
              </a:ext>
            </a:extLst>
          </p:cNvPr>
          <p:cNvSpPr>
            <a:spLocks noGrp="1" noChangeArrowheads="1"/>
          </p:cNvSpPr>
          <p:nvPr>
            <p:ph type="title"/>
          </p:nvPr>
        </p:nvSpPr>
        <p:spPr>
          <a:xfrm>
            <a:off x="323850" y="277813"/>
            <a:ext cx="8569325" cy="1350962"/>
          </a:xfrm>
        </p:spPr>
        <p:txBody>
          <a:bodyPr/>
          <a:lstStyle/>
          <a:p>
            <a:pPr eaLnBrk="1" hangingPunct="1">
              <a:defRPr/>
            </a:pPr>
            <a:r>
              <a:rPr lang="en-GB" sz="4000" dirty="0">
                <a:solidFill>
                  <a:srgbClr val="FFFF00"/>
                </a:solidFill>
              </a:rPr>
              <a:t>Glucose transport (GLUT 4 – the ‘insulin sensitive glucose transporter’)</a:t>
            </a:r>
          </a:p>
        </p:txBody>
      </p:sp>
      <p:pic>
        <p:nvPicPr>
          <p:cNvPr id="24579" name="Picture 3" descr="Glut 4 (1)"/>
          <p:cNvPicPr>
            <a:picLocks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1916113"/>
            <a:ext cx="8207375" cy="4711700"/>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8352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988DD2BB-C545-4B2E-BE13-46BFD760127B}"/>
              </a:ext>
            </a:extLst>
          </p:cNvPr>
          <p:cNvSpPr>
            <a:spLocks noGrp="1" noChangeArrowheads="1"/>
          </p:cNvSpPr>
          <p:nvPr>
            <p:ph type="title"/>
          </p:nvPr>
        </p:nvSpPr>
        <p:spPr>
          <a:xfrm>
            <a:off x="539552" y="175419"/>
            <a:ext cx="7431088" cy="1233488"/>
          </a:xfrm>
        </p:spPr>
        <p:txBody>
          <a:bodyPr/>
          <a:lstStyle/>
          <a:p>
            <a:pPr algn="l" eaLnBrk="1" hangingPunct="1">
              <a:defRPr/>
            </a:pPr>
            <a:r>
              <a:rPr lang="en-GB" sz="3200" dirty="0">
                <a:solidFill>
                  <a:srgbClr val="FFFF00"/>
                </a:solidFill>
              </a:rPr>
              <a:t>Glucose Transport, GLUT 4 activity and Insulin Sensitivity</a:t>
            </a:r>
            <a:endParaRPr lang="en-GB" dirty="0">
              <a:solidFill>
                <a:srgbClr val="FFFF00"/>
              </a:solidFill>
            </a:endParaRPr>
          </a:p>
        </p:txBody>
      </p:sp>
      <p:graphicFrame>
        <p:nvGraphicFramePr>
          <p:cNvPr id="25603" name="Object 3"/>
          <p:cNvGraphicFramePr>
            <a:graphicFrameLocks noChangeAspect="1"/>
          </p:cNvGraphicFramePr>
          <p:nvPr>
            <p:ph idx="1"/>
          </p:nvPr>
        </p:nvGraphicFramePr>
        <p:xfrm>
          <a:off x="609600" y="1484313"/>
          <a:ext cx="5943600" cy="5013325"/>
        </p:xfrm>
        <a:graphic>
          <a:graphicData uri="http://schemas.openxmlformats.org/presentationml/2006/ole">
            <mc:AlternateContent xmlns:mc="http://schemas.openxmlformats.org/markup-compatibility/2006">
              <mc:Choice xmlns:v="urn:schemas-microsoft-com:vml" Requires="v">
                <p:oleObj spid="_x0000_s122884" name="PhotoHouse" r:id="rId4" imgW="11114286" imgH="13285714" progId="CorelPhotoHouse.Document">
                  <p:embed/>
                </p:oleObj>
              </mc:Choice>
              <mc:Fallback>
                <p:oleObj name="PhotoHouse" r:id="rId4" imgW="11114286" imgH="13285714" progId="CorelPhotoHouse.Document">
                  <p:embed/>
                  <p:pic>
                    <p:nvPicPr>
                      <p:cNvPr id="25603"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 y="1484313"/>
                        <a:ext cx="5943600" cy="501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5604" name="Text Box 4"/>
          <p:cNvSpPr txBox="1">
            <a:spLocks noChangeArrowheads="1"/>
          </p:cNvSpPr>
          <p:nvPr/>
        </p:nvSpPr>
        <p:spPr bwMode="auto">
          <a:xfrm>
            <a:off x="6781800" y="1524000"/>
            <a:ext cx="2125663"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90000"/>
              <a:buFont typeface="Wingdings" panose="05000000000000000000" pitchFamily="2" charset="2"/>
              <a:buBlip>
                <a:blip r:embed="rId6"/>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7"/>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2800" b="1" i="1">
                <a:latin typeface="Times New Roman" panose="02020603050405020304" pitchFamily="18" charset="0"/>
              </a:rPr>
              <a:t>Exercise</a:t>
            </a:r>
          </a:p>
          <a:p>
            <a:pPr eaLnBrk="1" hangingPunct="1">
              <a:spcBef>
                <a:spcPct val="0"/>
              </a:spcBef>
              <a:buClrTx/>
              <a:buSzTx/>
              <a:buFontTx/>
              <a:buNone/>
            </a:pPr>
            <a:r>
              <a:rPr lang="en-GB" altLang="en-US" sz="2800" b="1" i="1">
                <a:latin typeface="Times New Roman" panose="02020603050405020304" pitchFamily="18" charset="0"/>
              </a:rPr>
              <a:t>also activates</a:t>
            </a:r>
          </a:p>
          <a:p>
            <a:pPr eaLnBrk="1" hangingPunct="1">
              <a:spcBef>
                <a:spcPct val="0"/>
              </a:spcBef>
              <a:buClrTx/>
              <a:buSzTx/>
              <a:buFontTx/>
              <a:buNone/>
            </a:pPr>
            <a:r>
              <a:rPr lang="en-GB" altLang="en-US" sz="2800" b="1" i="1">
                <a:latin typeface="Times New Roman" panose="02020603050405020304" pitchFamily="18" charset="0"/>
              </a:rPr>
              <a:t>GLUT 4</a:t>
            </a:r>
            <a:endParaRPr lang="en-GB" altLang="en-US" sz="2400">
              <a:latin typeface="Times New Roman" panose="02020603050405020304" pitchFamily="18" charset="0"/>
            </a:endParaRPr>
          </a:p>
        </p:txBody>
      </p:sp>
      <p:sp>
        <p:nvSpPr>
          <p:cNvPr id="25605" name="AutoShape 5"/>
          <p:cNvSpPr>
            <a:spLocks noChangeArrowheads="1"/>
          </p:cNvSpPr>
          <p:nvPr/>
        </p:nvSpPr>
        <p:spPr bwMode="auto">
          <a:xfrm rot="2562420">
            <a:off x="5795963" y="1700213"/>
            <a:ext cx="533400" cy="1600200"/>
          </a:xfrm>
          <a:prstGeom prst="downArrow">
            <a:avLst>
              <a:gd name="adj1" fmla="val 50000"/>
              <a:gd name="adj2" fmla="val 75000"/>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90000"/>
              <a:buFont typeface="Wingdings" panose="05000000000000000000" pitchFamily="2" charset="2"/>
              <a:buBlip>
                <a:blip r:embed="rId6"/>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7"/>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25606" name="Text Box 6"/>
          <p:cNvSpPr txBox="1">
            <a:spLocks noChangeArrowheads="1"/>
          </p:cNvSpPr>
          <p:nvPr/>
        </p:nvSpPr>
        <p:spPr bwMode="auto">
          <a:xfrm>
            <a:off x="6553200" y="3048000"/>
            <a:ext cx="243840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90000"/>
              <a:buFont typeface="Wingdings" panose="05000000000000000000" pitchFamily="2" charset="2"/>
              <a:buBlip>
                <a:blip r:embed="rId6"/>
              </a:buBlip>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lr>
                <a:schemeClr val="accent2"/>
              </a:buClr>
              <a:buSzPct val="90000"/>
              <a:buFont typeface="Wingdings" panose="05000000000000000000" pitchFamily="2" charset="2"/>
              <a:buBlip>
                <a:blip r:embed="rId7"/>
              </a:buBlip>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8"/>
              </a:buBlip>
              <a:defRPr sz="2000">
                <a:solidFill>
                  <a:schemeClr val="tx1"/>
                </a:solidFill>
                <a:latin typeface="Arial" panose="020B0604020202020204" pitchFamily="34" charset="0"/>
              </a:defRPr>
            </a:lvl9pPr>
          </a:lstStyle>
          <a:p>
            <a:pPr eaLnBrk="1" hangingPunct="1">
              <a:spcBef>
                <a:spcPct val="0"/>
              </a:spcBef>
              <a:buClrTx/>
              <a:buSzTx/>
              <a:buFontTx/>
              <a:buChar char="•"/>
            </a:pPr>
            <a:r>
              <a:rPr lang="en-GB" altLang="en-US" sz="2400">
                <a:latin typeface="Times New Roman" panose="02020603050405020304" pitchFamily="18" charset="0"/>
              </a:rPr>
              <a:t> Distinct GLUT 4 pool</a:t>
            </a:r>
          </a:p>
          <a:p>
            <a:pPr eaLnBrk="1" hangingPunct="1">
              <a:spcBef>
                <a:spcPct val="0"/>
              </a:spcBef>
              <a:buClrTx/>
              <a:buSzTx/>
              <a:buFontTx/>
              <a:buChar char="•"/>
            </a:pPr>
            <a:r>
              <a:rPr lang="en-GB" altLang="en-US" sz="2400">
                <a:latin typeface="Times New Roman" panose="02020603050405020304" pitchFamily="18" charset="0"/>
              </a:rPr>
              <a:t> Responsive to exercise in ‘normal’ and diabetic subjects</a:t>
            </a:r>
          </a:p>
          <a:p>
            <a:pPr eaLnBrk="1" hangingPunct="1">
              <a:spcBef>
                <a:spcPct val="0"/>
              </a:spcBef>
              <a:buClrTx/>
              <a:buSzTx/>
              <a:buFontTx/>
              <a:buChar char="•"/>
            </a:pPr>
            <a:endParaRPr lang="en-GB" altLang="en-US" sz="2400">
              <a:latin typeface="Times New Roman" panose="02020603050405020304" pitchFamily="18" charset="0"/>
            </a:endParaRPr>
          </a:p>
        </p:txBody>
      </p:sp>
    </p:spTree>
    <p:extLst>
      <p:ext uri="{BB962C8B-B14F-4D97-AF65-F5344CB8AC3E}">
        <p14:creationId xmlns:p14="http://schemas.microsoft.com/office/powerpoint/2010/main" val="37362112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61967" y="1420813"/>
            <a:ext cx="4554050" cy="5032523"/>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716016" y="1340769"/>
            <a:ext cx="4266018" cy="4536503"/>
          </a:xfrm>
        </p:spPr>
        <p:txBody>
          <a:bodyPr/>
          <a:lstStyle/>
          <a:p>
            <a:r>
              <a:rPr lang="en-US" dirty="0"/>
              <a:t>Nucleus, nucleolus, chromatin, nuclear pore, nuclear envelop</a:t>
            </a:r>
          </a:p>
          <a:p>
            <a:pPr lvl="1"/>
            <a:r>
              <a:rPr lang="en-US" dirty="0"/>
              <a:t>Nucleus contains the </a:t>
            </a:r>
            <a:r>
              <a:rPr lang="en-US" u="sng" dirty="0"/>
              <a:t>DNA</a:t>
            </a:r>
            <a:r>
              <a:rPr lang="en-US" dirty="0"/>
              <a:t> (deoxyribonucleic acid) which combines with proteins called </a:t>
            </a:r>
            <a:r>
              <a:rPr lang="en-US" u="sng" dirty="0"/>
              <a:t>histones</a:t>
            </a:r>
            <a:r>
              <a:rPr lang="en-US" dirty="0"/>
              <a:t> to form </a:t>
            </a:r>
            <a:r>
              <a:rPr lang="en-US" u="sng" dirty="0"/>
              <a:t>chromatin</a:t>
            </a:r>
          </a:p>
          <a:p>
            <a:pPr lvl="1"/>
            <a:r>
              <a:rPr lang="en-US" dirty="0"/>
              <a:t>This is the genetic material of the cell</a:t>
            </a:r>
          </a:p>
          <a:p>
            <a:pPr lvl="1"/>
            <a:r>
              <a:rPr lang="en-US" dirty="0"/>
              <a:t>Nucleolus manufactures ribosomes</a:t>
            </a:r>
            <a:endParaRPr lang="en-GB" dirty="0"/>
          </a:p>
        </p:txBody>
      </p:sp>
      <p:sp>
        <p:nvSpPr>
          <p:cNvPr id="3" name="Oval 2">
            <a:extLst>
              <a:ext uri="{FF2B5EF4-FFF2-40B4-BE49-F238E27FC236}">
                <a16:creationId xmlns:a16="http://schemas.microsoft.com/office/drawing/2014/main" id="{A38E2E40-E50A-4227-9469-EA1E7F1223BD}"/>
              </a:ext>
            </a:extLst>
          </p:cNvPr>
          <p:cNvSpPr/>
          <p:nvPr/>
        </p:nvSpPr>
        <p:spPr>
          <a:xfrm>
            <a:off x="2958482" y="4861123"/>
            <a:ext cx="1511755" cy="115212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5387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238596" y="1489932"/>
            <a:ext cx="4634359" cy="4392487"/>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939308" y="1420813"/>
            <a:ext cx="3894584" cy="4530725"/>
          </a:xfrm>
        </p:spPr>
        <p:txBody>
          <a:bodyPr/>
          <a:lstStyle/>
          <a:p>
            <a:r>
              <a:rPr lang="en-US" dirty="0"/>
              <a:t>Ribosomes</a:t>
            </a:r>
          </a:p>
          <a:p>
            <a:pPr lvl="1"/>
            <a:r>
              <a:rPr lang="en-US" dirty="0" smtClean="0"/>
              <a:t>Involved </a:t>
            </a:r>
            <a:r>
              <a:rPr lang="en-US" dirty="0"/>
              <a:t>in the production of new proteins (e.g. enzymes, some hormones, membrane proteins)</a:t>
            </a:r>
            <a:endParaRPr lang="en-GB" dirty="0"/>
          </a:p>
        </p:txBody>
      </p:sp>
      <p:sp>
        <p:nvSpPr>
          <p:cNvPr id="3" name="Oval 2">
            <a:extLst>
              <a:ext uri="{FF2B5EF4-FFF2-40B4-BE49-F238E27FC236}">
                <a16:creationId xmlns:a16="http://schemas.microsoft.com/office/drawing/2014/main" id="{A38E2E40-E50A-4227-9469-EA1E7F1223BD}"/>
              </a:ext>
            </a:extLst>
          </p:cNvPr>
          <p:cNvSpPr/>
          <p:nvPr/>
        </p:nvSpPr>
        <p:spPr>
          <a:xfrm>
            <a:off x="2699792" y="1420464"/>
            <a:ext cx="1080120" cy="288032"/>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3017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7857" y="1420813"/>
            <a:ext cx="4634359" cy="4392487"/>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939308" y="1420813"/>
            <a:ext cx="3894584" cy="4530725"/>
          </a:xfrm>
        </p:spPr>
        <p:txBody>
          <a:bodyPr/>
          <a:lstStyle/>
          <a:p>
            <a:r>
              <a:rPr lang="en-US" dirty="0"/>
              <a:t>Rough and smooth endoplasmic reticulum</a:t>
            </a:r>
          </a:p>
          <a:p>
            <a:pPr lvl="1"/>
            <a:r>
              <a:rPr lang="en-US" sz="2000" dirty="0"/>
              <a:t>A system of membranes that extends throughout the cytoplasm</a:t>
            </a:r>
          </a:p>
          <a:p>
            <a:pPr lvl="1"/>
            <a:r>
              <a:rPr lang="en-US" sz="2000" dirty="0"/>
              <a:t>Multiple functions</a:t>
            </a:r>
            <a:r>
              <a:rPr lang="en-GB" sz="2000" dirty="0"/>
              <a:t> (e.g. protein and lipid synthesis, </a:t>
            </a:r>
            <a:r>
              <a:rPr lang="en-GB" sz="2000" dirty="0" smtClean="0"/>
              <a:t>calcium accumulation</a:t>
            </a:r>
            <a:r>
              <a:rPr lang="en-GB" sz="2000" dirty="0"/>
              <a:t>)</a:t>
            </a:r>
          </a:p>
          <a:p>
            <a:pPr lvl="1"/>
            <a:r>
              <a:rPr lang="en-GB" sz="2000" dirty="0"/>
              <a:t>Initiation of skeletal muscle contraction (sarcoplasmic reticulum)</a:t>
            </a:r>
          </a:p>
          <a:p>
            <a:pPr marL="457200" lvl="1" indent="0">
              <a:buNone/>
            </a:pPr>
            <a:endParaRPr lang="en-US" dirty="0"/>
          </a:p>
        </p:txBody>
      </p:sp>
      <p:sp>
        <p:nvSpPr>
          <p:cNvPr id="3" name="Oval 2">
            <a:extLst>
              <a:ext uri="{FF2B5EF4-FFF2-40B4-BE49-F238E27FC236}">
                <a16:creationId xmlns:a16="http://schemas.microsoft.com/office/drawing/2014/main" id="{A38E2E40-E50A-4227-9469-EA1E7F1223BD}"/>
              </a:ext>
            </a:extLst>
          </p:cNvPr>
          <p:cNvSpPr/>
          <p:nvPr/>
        </p:nvSpPr>
        <p:spPr>
          <a:xfrm>
            <a:off x="3203848" y="1556792"/>
            <a:ext cx="1735460" cy="288032"/>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38117AA-A37A-4B55-B614-997118C3A2AE}"/>
              </a:ext>
            </a:extLst>
          </p:cNvPr>
          <p:cNvSpPr/>
          <p:nvPr/>
        </p:nvSpPr>
        <p:spPr>
          <a:xfrm>
            <a:off x="0" y="4797152"/>
            <a:ext cx="1735460" cy="43204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0535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7857" y="1420813"/>
            <a:ext cx="4634359" cy="4392487"/>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939308" y="1420813"/>
            <a:ext cx="3894584" cy="4744491"/>
          </a:xfrm>
        </p:spPr>
        <p:txBody>
          <a:bodyPr/>
          <a:lstStyle/>
          <a:p>
            <a:r>
              <a:rPr lang="en-US" dirty="0"/>
              <a:t>Golgi body or apparatus</a:t>
            </a:r>
          </a:p>
          <a:p>
            <a:pPr lvl="1"/>
            <a:r>
              <a:rPr lang="en-US" sz="2000" dirty="0"/>
              <a:t>The cells ‘post office’</a:t>
            </a:r>
          </a:p>
          <a:p>
            <a:pPr lvl="1"/>
            <a:r>
              <a:rPr lang="en-US" sz="2000" dirty="0"/>
              <a:t>Stores, modifies and packages proteins for secretion or use by the cell</a:t>
            </a:r>
          </a:p>
          <a:p>
            <a:r>
              <a:rPr lang="en-US" sz="2400" dirty="0"/>
              <a:t>Lysosome</a:t>
            </a:r>
          </a:p>
          <a:p>
            <a:pPr lvl="1"/>
            <a:r>
              <a:rPr lang="en-US" sz="2000" dirty="0"/>
              <a:t>Act as the waste disposal unit of the cell by digesting obsolete or unused material in the cytoplasm</a:t>
            </a:r>
          </a:p>
          <a:p>
            <a:pPr lvl="1"/>
            <a:endParaRPr lang="en-GB" sz="2000" dirty="0"/>
          </a:p>
          <a:p>
            <a:pPr marL="457200" lvl="1" indent="0">
              <a:buNone/>
            </a:pPr>
            <a:endParaRPr lang="en-US" dirty="0"/>
          </a:p>
        </p:txBody>
      </p:sp>
      <p:sp>
        <p:nvSpPr>
          <p:cNvPr id="8" name="Oval 7">
            <a:extLst>
              <a:ext uri="{FF2B5EF4-FFF2-40B4-BE49-F238E27FC236}">
                <a16:creationId xmlns:a16="http://schemas.microsoft.com/office/drawing/2014/main" id="{A38117AA-A37A-4B55-B614-997118C3A2AE}"/>
              </a:ext>
            </a:extLst>
          </p:cNvPr>
          <p:cNvSpPr/>
          <p:nvPr/>
        </p:nvSpPr>
        <p:spPr>
          <a:xfrm>
            <a:off x="2627784" y="5357275"/>
            <a:ext cx="1443794" cy="43204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4AB9E1B6-C92D-4EF2-93A6-98CE1854C369}"/>
              </a:ext>
            </a:extLst>
          </p:cNvPr>
          <p:cNvSpPr/>
          <p:nvPr/>
        </p:nvSpPr>
        <p:spPr>
          <a:xfrm>
            <a:off x="251520" y="2852936"/>
            <a:ext cx="1443794" cy="43204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2368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A4BCB-3C8B-4420-9001-227DB9B49E97}"/>
              </a:ext>
            </a:extLst>
          </p:cNvPr>
          <p:cNvSpPr>
            <a:spLocks noGrp="1"/>
          </p:cNvSpPr>
          <p:nvPr>
            <p:ph type="title"/>
          </p:nvPr>
        </p:nvSpPr>
        <p:spPr/>
        <p:txBody>
          <a:bodyPr/>
          <a:lstStyle/>
          <a:p>
            <a:r>
              <a:rPr lang="en-US" dirty="0"/>
              <a:t>Eukaryotic Cell Structure</a:t>
            </a:r>
            <a:endParaRPr lang="en-GB" dirty="0"/>
          </a:p>
        </p:txBody>
      </p:sp>
      <p:pic>
        <p:nvPicPr>
          <p:cNvPr id="7" name="Content Placeholder 6">
            <a:extLst>
              <a:ext uri="{FF2B5EF4-FFF2-40B4-BE49-F238E27FC236}">
                <a16:creationId xmlns:a16="http://schemas.microsoft.com/office/drawing/2014/main" id="{EDAD6699-75BB-4487-9060-C9B16FFF1568}"/>
              </a:ext>
            </a:extLst>
          </p:cNvPr>
          <p:cNvPicPr>
            <a:picLocks noGrp="1" noChangeAspect="1"/>
          </p:cNvPicPr>
          <p:nvPr>
            <p:ph sz="half" idx="1"/>
          </p:nvPr>
        </p:nvPicPr>
        <p:blipFill>
          <a:blip r:embed="rId2"/>
          <a:stretch>
            <a:fillRect/>
          </a:stretch>
        </p:blipFill>
        <p:spPr>
          <a:xfrm>
            <a:off x="157857" y="1420813"/>
            <a:ext cx="4634359" cy="5159374"/>
          </a:xfrm>
          <a:prstGeom prst="rect">
            <a:avLst/>
          </a:prstGeom>
        </p:spPr>
      </p:pic>
      <p:sp>
        <p:nvSpPr>
          <p:cNvPr id="6" name="Content Placeholder 5">
            <a:extLst>
              <a:ext uri="{FF2B5EF4-FFF2-40B4-BE49-F238E27FC236}">
                <a16:creationId xmlns:a16="http://schemas.microsoft.com/office/drawing/2014/main" id="{98E3D1CF-583F-4A8F-8340-85ECD644BBB3}"/>
              </a:ext>
            </a:extLst>
          </p:cNvPr>
          <p:cNvSpPr>
            <a:spLocks noGrp="1"/>
          </p:cNvSpPr>
          <p:nvPr>
            <p:ph sz="half" idx="2"/>
          </p:nvPr>
        </p:nvSpPr>
        <p:spPr>
          <a:xfrm>
            <a:off x="4939308" y="1420813"/>
            <a:ext cx="3894584" cy="5159374"/>
          </a:xfrm>
        </p:spPr>
        <p:txBody>
          <a:bodyPr/>
          <a:lstStyle/>
          <a:p>
            <a:r>
              <a:rPr lang="en-US" sz="2000" dirty="0"/>
              <a:t>Mitochondrion</a:t>
            </a:r>
          </a:p>
          <a:p>
            <a:pPr lvl="1"/>
            <a:r>
              <a:rPr lang="en-US" sz="2000" dirty="0"/>
              <a:t>The site in the cell where most ATP synthesis occurs via process called </a:t>
            </a:r>
            <a:r>
              <a:rPr lang="en-US" sz="2000" b="1" dirty="0"/>
              <a:t>oxidative phosphorylation</a:t>
            </a:r>
          </a:p>
          <a:p>
            <a:pPr lvl="1"/>
            <a:r>
              <a:rPr lang="en-US" sz="2000" dirty="0"/>
              <a:t>ATP = </a:t>
            </a:r>
            <a:r>
              <a:rPr lang="en-US" sz="2000" b="1" dirty="0"/>
              <a:t>adenosine triphosphate</a:t>
            </a:r>
            <a:r>
              <a:rPr lang="en-US" sz="2000" dirty="0"/>
              <a:t>, the chemical (usable) energy in the cell</a:t>
            </a:r>
          </a:p>
          <a:p>
            <a:pPr lvl="1"/>
            <a:r>
              <a:rPr lang="en-US" sz="2000" dirty="0"/>
              <a:t>Dietary energy from glucose and fat combining with oxygen to produce ATP</a:t>
            </a:r>
          </a:p>
        </p:txBody>
      </p:sp>
      <p:sp>
        <p:nvSpPr>
          <p:cNvPr id="9" name="Oval 8">
            <a:extLst>
              <a:ext uri="{FF2B5EF4-FFF2-40B4-BE49-F238E27FC236}">
                <a16:creationId xmlns:a16="http://schemas.microsoft.com/office/drawing/2014/main" id="{4AB9E1B6-C92D-4EF2-93A6-98CE1854C369}"/>
              </a:ext>
            </a:extLst>
          </p:cNvPr>
          <p:cNvSpPr/>
          <p:nvPr/>
        </p:nvSpPr>
        <p:spPr>
          <a:xfrm>
            <a:off x="1115616" y="1556792"/>
            <a:ext cx="1443794" cy="432048"/>
          </a:xfrm>
          <a:prstGeom prst="ellipse">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62794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B73CE99-DE3F-468C-9C6F-8A48F98A2A61}"/>
              </a:ext>
            </a:extLst>
          </p:cNvPr>
          <p:cNvSpPr>
            <a:spLocks noGrp="1"/>
          </p:cNvSpPr>
          <p:nvPr>
            <p:ph type="ctrTitle" sz="quarter"/>
          </p:nvPr>
        </p:nvSpPr>
        <p:spPr/>
        <p:txBody>
          <a:bodyPr/>
          <a:lstStyle/>
          <a:p>
            <a:r>
              <a:rPr lang="en-US" sz="4000" dirty="0"/>
              <a:t>Fat, Body Fat, Adipose Tissue &amp; Fat Cells – What’s the Difference?</a:t>
            </a:r>
            <a:endParaRPr lang="en-GB" sz="4000" dirty="0"/>
          </a:p>
        </p:txBody>
      </p:sp>
      <p:sp>
        <p:nvSpPr>
          <p:cNvPr id="6" name="Subtitle 5">
            <a:extLst>
              <a:ext uri="{FF2B5EF4-FFF2-40B4-BE49-F238E27FC236}">
                <a16:creationId xmlns:a16="http://schemas.microsoft.com/office/drawing/2014/main" id="{27EE3D5B-FAF1-4A57-979C-83FAC1892192}"/>
              </a:ext>
            </a:extLst>
          </p:cNvPr>
          <p:cNvSpPr>
            <a:spLocks noGrp="1"/>
          </p:cNvSpPr>
          <p:nvPr>
            <p:ph type="subTitle" sz="quarter" idx="1"/>
          </p:nvPr>
        </p:nvSpPr>
        <p:spPr/>
        <p:txBody>
          <a:bodyPr/>
          <a:lstStyle/>
          <a:p>
            <a:endParaRPr lang="en-GB"/>
          </a:p>
        </p:txBody>
      </p:sp>
    </p:spTree>
    <p:extLst>
      <p:ext uri="{BB962C8B-B14F-4D97-AF65-F5344CB8AC3E}">
        <p14:creationId xmlns:p14="http://schemas.microsoft.com/office/powerpoint/2010/main" val="1371416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4"/>
          <p:cNvSpPr>
            <a:spLocks noGrp="1" noRot="1" noChangeArrowheads="1"/>
          </p:cNvSpPr>
          <p:nvPr>
            <p:ph type="title"/>
          </p:nvPr>
        </p:nvSpPr>
        <p:spPr>
          <a:xfrm>
            <a:off x="361340" y="664046"/>
            <a:ext cx="4546848" cy="1641475"/>
          </a:xfrm>
        </p:spPr>
        <p:txBody>
          <a:bodyPr>
            <a:normAutofit fontScale="90000"/>
          </a:bodyPr>
          <a:lstStyle/>
          <a:p>
            <a:pPr algn="l">
              <a:defRPr/>
            </a:pPr>
            <a:r>
              <a:rPr lang="en-GB" sz="4000" dirty="0"/>
              <a:t>What is triacylglycerol</a:t>
            </a:r>
            <a:br>
              <a:rPr lang="en-GB" sz="4000" dirty="0"/>
            </a:br>
            <a:r>
              <a:rPr lang="en-GB" sz="4000" dirty="0"/>
              <a:t>(triglyceride)</a:t>
            </a:r>
            <a:br>
              <a:rPr lang="en-GB" sz="4000" dirty="0"/>
            </a:br>
            <a:r>
              <a:rPr lang="en-GB" sz="4000" dirty="0"/>
              <a:t>and what is its function?</a:t>
            </a:r>
            <a:br>
              <a:rPr lang="en-GB" sz="4000" dirty="0"/>
            </a:br>
            <a:r>
              <a:rPr lang="en-GB" sz="2400" dirty="0"/>
              <a:t>A triglyceride molecule</a:t>
            </a:r>
          </a:p>
        </p:txBody>
      </p:sp>
      <p:pic>
        <p:nvPicPr>
          <p:cNvPr id="16387" name="Picture 7" descr="fat"/>
          <p:cNvPicPr>
            <a:picLocks noGrp="1" noChangeAspect="1" noChangeArrowheads="1"/>
          </p:cNvPicPr>
          <p:nvPr>
            <p:ph sz="half" idx="1"/>
          </p:nvPr>
        </p:nvPicPr>
        <p:blipFill>
          <a:blip r:embed="rId2" cstate="print"/>
          <a:srcRect/>
          <a:stretch>
            <a:fillRect/>
          </a:stretch>
        </p:blipFill>
        <p:spPr>
          <a:xfrm>
            <a:off x="251520" y="2852935"/>
            <a:ext cx="4320480" cy="3960439"/>
          </a:xfrm>
          <a:noFill/>
        </p:spPr>
      </p:pic>
      <p:pic>
        <p:nvPicPr>
          <p:cNvPr id="16388" name="Picture 8" descr="Trig"/>
          <p:cNvPicPr>
            <a:picLocks noGrp="1" noChangeAspect="1" noChangeArrowheads="1"/>
          </p:cNvPicPr>
          <p:nvPr>
            <p:ph sz="half" idx="2"/>
          </p:nvPr>
        </p:nvPicPr>
        <p:blipFill>
          <a:blip r:embed="rId3" cstate="print"/>
          <a:srcRect/>
          <a:stretch>
            <a:fillRect/>
          </a:stretch>
        </p:blipFill>
        <p:spPr>
          <a:xfrm>
            <a:off x="4572000" y="2849002"/>
            <a:ext cx="4465191" cy="3964373"/>
          </a:xfrm>
          <a:noFill/>
        </p:spPr>
      </p:pic>
      <p:pic>
        <p:nvPicPr>
          <p:cNvPr id="5" name="Picture 8" descr="red meat">
            <a:extLst>
              <a:ext uri="{FF2B5EF4-FFF2-40B4-BE49-F238E27FC236}">
                <a16:creationId xmlns:a16="http://schemas.microsoft.com/office/drawing/2014/main" id="{6DFF0A69-0661-453B-9A4C-36483531281B}"/>
              </a:ext>
            </a:extLst>
          </p:cNvPr>
          <p:cNvPicPr>
            <a:picLocks noChangeAspect="1" noChangeArrowheads="1"/>
          </p:cNvPicPr>
          <p:nvPr/>
        </p:nvPicPr>
        <p:blipFill>
          <a:blip r:embed="rId4" cstate="print"/>
          <a:srcRect/>
          <a:stretch>
            <a:fillRect/>
          </a:stretch>
        </p:blipFill>
        <p:spPr>
          <a:xfrm>
            <a:off x="4716015" y="362230"/>
            <a:ext cx="4321175" cy="234669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Object 2"/>
          <p:cNvGraphicFramePr>
            <a:graphicFrameLocks noGrp="1" noChangeAspect="1"/>
          </p:cNvGraphicFramePr>
          <p:nvPr>
            <p:ph/>
            <p:extLst>
              <p:ext uri="{D42A27DB-BD31-4B8C-83A1-F6EECF244321}">
                <p14:modId xmlns:p14="http://schemas.microsoft.com/office/powerpoint/2010/main" val="969759049"/>
              </p:ext>
            </p:extLst>
          </p:nvPr>
        </p:nvGraphicFramePr>
        <p:xfrm>
          <a:off x="3805891" y="1916832"/>
          <a:ext cx="5334744" cy="4339952"/>
        </p:xfrm>
        <a:graphic>
          <a:graphicData uri="http://schemas.openxmlformats.org/presentationml/2006/ole">
            <mc:AlternateContent xmlns:mc="http://schemas.openxmlformats.org/markup-compatibility/2006">
              <mc:Choice xmlns:v="urn:schemas-microsoft-com:vml" Requires="v">
                <p:oleObj spid="_x0000_s119828" name="Bitmap Image" r:id="rId3" imgW="15077332" imgH="9819925" progId="PBrush">
                  <p:embed/>
                </p:oleObj>
              </mc:Choice>
              <mc:Fallback>
                <p:oleObj name="Bitmap Image" r:id="rId3" imgW="15077332" imgH="9819925" progId="PBrush">
                  <p:embed/>
                  <p:pic>
                    <p:nvPicPr>
                      <p:cNvPr id="3074"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05891" y="1916832"/>
                        <a:ext cx="5334744" cy="4339952"/>
                      </a:xfrm>
                      <a:prstGeom prst="rect">
                        <a:avLst/>
                      </a:prstGeom>
                      <a:noFill/>
                    </p:spPr>
                  </p:pic>
                </p:oleObj>
              </mc:Fallback>
            </mc:AlternateContent>
          </a:graphicData>
        </a:graphic>
      </p:graphicFrame>
      <p:pic>
        <p:nvPicPr>
          <p:cNvPr id="3" name="Picture 2" descr="A picture containing indoor, sitting, table, plastic&#10;&#10;Description automatically generated">
            <a:extLst>
              <a:ext uri="{FF2B5EF4-FFF2-40B4-BE49-F238E27FC236}">
                <a16:creationId xmlns:a16="http://schemas.microsoft.com/office/drawing/2014/main" id="{BF7B3183-602D-4B70-A2F3-F47435992A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8856" y="1556792"/>
            <a:ext cx="3600400" cy="4769768"/>
          </a:xfrm>
          <a:prstGeom prst="rect">
            <a:avLst/>
          </a:prstGeom>
        </p:spPr>
      </p:pic>
      <p:sp>
        <p:nvSpPr>
          <p:cNvPr id="4" name="TextBox 3">
            <a:extLst>
              <a:ext uri="{FF2B5EF4-FFF2-40B4-BE49-F238E27FC236}">
                <a16:creationId xmlns:a16="http://schemas.microsoft.com/office/drawing/2014/main" id="{218E8A62-32D1-4A39-9D72-D39B80080FC5}"/>
              </a:ext>
            </a:extLst>
          </p:cNvPr>
          <p:cNvSpPr txBox="1"/>
          <p:nvPr/>
        </p:nvSpPr>
        <p:spPr>
          <a:xfrm>
            <a:off x="971600" y="278050"/>
            <a:ext cx="6984776" cy="954107"/>
          </a:xfrm>
          <a:prstGeom prst="rect">
            <a:avLst/>
          </a:prstGeom>
          <a:noFill/>
        </p:spPr>
        <p:txBody>
          <a:bodyPr wrap="square" rtlCol="0">
            <a:spAutoFit/>
          </a:bodyPr>
          <a:lstStyle/>
          <a:p>
            <a:r>
              <a:rPr lang="en-US" sz="2800" dirty="0"/>
              <a:t>Dietary Fat Appears in the Bloodstream after a Fatty Meal</a:t>
            </a:r>
            <a:endParaRPr lang="en-GB"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device&#10;&#10;Description automatically generated">
            <a:extLst>
              <a:ext uri="{FF2B5EF4-FFF2-40B4-BE49-F238E27FC236}">
                <a16:creationId xmlns:a16="http://schemas.microsoft.com/office/drawing/2014/main" id="{34D15B4F-CD49-4A2B-92E1-A03EBC6CF921}"/>
              </a:ext>
            </a:extLst>
          </p:cNvPr>
          <p:cNvPicPr>
            <a:picLocks noGrp="1" noChangeAspect="1"/>
          </p:cNvPicPr>
          <p:nvPr>
            <p:ph/>
          </p:nvPr>
        </p:nvPicPr>
        <p:blipFill>
          <a:blip r:embed="rId2">
            <a:extLst>
              <a:ext uri="{28A0092B-C50C-407E-A947-70E740481C1C}">
                <a14:useLocalDpi xmlns:a14="http://schemas.microsoft.com/office/drawing/2010/main" val="0"/>
              </a:ext>
            </a:extLst>
          </a:blip>
          <a:stretch>
            <a:fillRect/>
          </a:stretch>
        </p:blipFill>
        <p:spPr>
          <a:xfrm>
            <a:off x="1219200" y="1628800"/>
            <a:ext cx="6705600" cy="4657725"/>
          </a:xfrm>
        </p:spPr>
      </p:pic>
      <p:sp>
        <p:nvSpPr>
          <p:cNvPr id="5" name="TextBox 4">
            <a:extLst>
              <a:ext uri="{FF2B5EF4-FFF2-40B4-BE49-F238E27FC236}">
                <a16:creationId xmlns:a16="http://schemas.microsoft.com/office/drawing/2014/main" id="{067B620A-41DB-4F54-8D9C-FBEC25DB4E71}"/>
              </a:ext>
            </a:extLst>
          </p:cNvPr>
          <p:cNvSpPr txBox="1"/>
          <p:nvPr/>
        </p:nvSpPr>
        <p:spPr>
          <a:xfrm flipH="1">
            <a:off x="1089327" y="620688"/>
            <a:ext cx="6835473" cy="830997"/>
          </a:xfrm>
          <a:prstGeom prst="rect">
            <a:avLst/>
          </a:prstGeom>
          <a:noFill/>
        </p:spPr>
        <p:txBody>
          <a:bodyPr wrap="square" rtlCol="0">
            <a:spAutoFit/>
          </a:bodyPr>
          <a:lstStyle/>
          <a:p>
            <a:r>
              <a:rPr lang="en-US" sz="2400" dirty="0"/>
              <a:t>The Adipocyte or Fat Cell is a </a:t>
            </a:r>
            <a:r>
              <a:rPr lang="en-US" sz="2400" dirty="0" err="1"/>
              <a:t>Specialised</a:t>
            </a:r>
            <a:r>
              <a:rPr lang="en-US" sz="2400" dirty="0"/>
              <a:t> Eukaryotic Cell for Storing Fat </a:t>
            </a:r>
            <a:endParaRPr lang="en-GB" sz="2400" dirty="0"/>
          </a:p>
        </p:txBody>
      </p:sp>
    </p:spTree>
    <p:extLst>
      <p:ext uri="{BB962C8B-B14F-4D97-AF65-F5344CB8AC3E}">
        <p14:creationId xmlns:p14="http://schemas.microsoft.com/office/powerpoint/2010/main" val="31083765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White Adipose Tissue</a:t>
            </a:r>
          </a:p>
        </p:txBody>
      </p:sp>
      <p:pic>
        <p:nvPicPr>
          <p:cNvPr id="6" name="Content Placeholder 5" descr="Human white adipose tissue.bmp"/>
          <p:cNvPicPr>
            <a:picLocks noGrp="1" noChangeAspect="1"/>
          </p:cNvPicPr>
          <p:nvPr>
            <p:ph sz="half" idx="1"/>
          </p:nvPr>
        </p:nvPicPr>
        <p:blipFill>
          <a:blip r:embed="rId2" cstate="print"/>
          <a:stretch>
            <a:fillRect/>
          </a:stretch>
        </p:blipFill>
        <p:spPr>
          <a:xfrm>
            <a:off x="611560" y="1124744"/>
            <a:ext cx="4038600" cy="3018854"/>
          </a:xfrm>
        </p:spPr>
      </p:pic>
      <p:pic>
        <p:nvPicPr>
          <p:cNvPr id="10243" name="Picture 3" descr="C:\Documents and Settings\swilliam\My Documents\My Pictures\loadBinary.gif"/>
          <p:cNvPicPr>
            <a:picLocks noChangeAspect="1" noChangeArrowheads="1"/>
          </p:cNvPicPr>
          <p:nvPr/>
        </p:nvPicPr>
        <p:blipFill>
          <a:blip r:embed="rId3" cstate="print"/>
          <a:srcRect/>
          <a:stretch>
            <a:fillRect/>
          </a:stretch>
        </p:blipFill>
        <p:spPr bwMode="auto">
          <a:xfrm>
            <a:off x="1547664" y="4149080"/>
            <a:ext cx="2438400" cy="2487935"/>
          </a:xfrm>
          <a:prstGeom prst="rect">
            <a:avLst/>
          </a:prstGeom>
          <a:noFill/>
        </p:spPr>
      </p:pic>
      <p:sp>
        <p:nvSpPr>
          <p:cNvPr id="10" name="TextBox 9"/>
          <p:cNvSpPr txBox="1"/>
          <p:nvPr/>
        </p:nvSpPr>
        <p:spPr>
          <a:xfrm>
            <a:off x="4788024" y="4941168"/>
            <a:ext cx="3990323"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Main features: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Poor vascularisation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Large single lipid droplet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Low oxygen consumption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Responds to insulin and other hormones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Yellow in colour</a:t>
            </a:r>
          </a:p>
        </p:txBody>
      </p:sp>
      <p:sp>
        <p:nvSpPr>
          <p:cNvPr id="4" name="Content Placeholder 3">
            <a:extLst>
              <a:ext uri="{FF2B5EF4-FFF2-40B4-BE49-F238E27FC236}">
                <a16:creationId xmlns:a16="http://schemas.microsoft.com/office/drawing/2014/main" id="{B8624732-2FBA-47CA-B731-63DEEE309863}"/>
              </a:ext>
            </a:extLst>
          </p:cNvPr>
          <p:cNvSpPr>
            <a:spLocks noGrp="1"/>
          </p:cNvSpPr>
          <p:nvPr>
            <p:ph sz="half" idx="2"/>
          </p:nvPr>
        </p:nvSpPr>
        <p:spPr>
          <a:xfrm>
            <a:off x="4648200" y="4371837"/>
            <a:ext cx="4038600" cy="1754326"/>
          </a:xfrm>
        </p:spPr>
        <p:txBody>
          <a:bodyPr/>
          <a:lstStyle/>
          <a:p>
            <a:endParaRPr lang="en-GB" dirty="0"/>
          </a:p>
        </p:txBody>
      </p:sp>
      <p:pic>
        <p:nvPicPr>
          <p:cNvPr id="120834" name="Picture 2">
            <a:extLst>
              <a:ext uri="{FF2B5EF4-FFF2-40B4-BE49-F238E27FC236}">
                <a16:creationId xmlns:a16="http://schemas.microsoft.com/office/drawing/2014/main" id="{AF973587-BD33-4934-AD63-47F95E4FAD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92467" y="1099727"/>
            <a:ext cx="4344029" cy="30438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188640"/>
            <a:ext cx="8229600" cy="1138138"/>
          </a:xfrm>
        </p:spPr>
        <p:txBody>
          <a:bodyPr>
            <a:normAutofit/>
          </a:bodyPr>
          <a:lstStyle/>
          <a:p>
            <a:r>
              <a:rPr lang="en-GB" sz="3200" dirty="0"/>
              <a:t>Adipose Tissue </a:t>
            </a:r>
            <a:r>
              <a:rPr lang="en-GB" sz="3200" dirty="0" err="1"/>
              <a:t>Cellularity</a:t>
            </a:r>
            <a:r>
              <a:rPr lang="en-GB" sz="3200" dirty="0"/>
              <a:t> and Obesity</a:t>
            </a:r>
            <a:br>
              <a:rPr lang="en-GB" sz="3200" dirty="0"/>
            </a:br>
            <a:r>
              <a:rPr lang="en-GB" sz="2800" dirty="0"/>
              <a:t>Fat cell hypertrophy or fat cell hyperplasia?</a:t>
            </a:r>
          </a:p>
        </p:txBody>
      </p:sp>
      <p:sp>
        <p:nvSpPr>
          <p:cNvPr id="8" name="Content Placeholder 7"/>
          <p:cNvSpPr>
            <a:spLocks noGrp="1"/>
          </p:cNvSpPr>
          <p:nvPr>
            <p:ph sz="half" idx="1"/>
          </p:nvPr>
        </p:nvSpPr>
        <p:spPr>
          <a:xfrm>
            <a:off x="457200" y="1484784"/>
            <a:ext cx="4038600" cy="4968552"/>
          </a:xfrm>
        </p:spPr>
        <p:txBody>
          <a:bodyPr>
            <a:normAutofit/>
          </a:bodyPr>
          <a:lstStyle/>
          <a:p>
            <a:r>
              <a:rPr lang="en-GB" sz="2000" dirty="0"/>
              <a:t>An adult with ‘normal’ body composition has about 25 to 75 billion fat cells. In the case of severe obesity, fat cells can number as high as 250 to 300 billion.</a:t>
            </a:r>
          </a:p>
          <a:p>
            <a:r>
              <a:rPr lang="en-GB" sz="2000" dirty="0"/>
              <a:t>In adults, fat gain generally occurs as a result of hypertrophy and then hyperplasia.</a:t>
            </a:r>
          </a:p>
          <a:p>
            <a:r>
              <a:rPr lang="en-GB" sz="2000" dirty="0"/>
              <a:t>There are regional differences in fat cell size and density (i.e. number of cells per unit mass). </a:t>
            </a:r>
          </a:p>
          <a:p>
            <a:r>
              <a:rPr lang="en-GB" sz="2000" dirty="0" err="1"/>
              <a:t>Gluteo</a:t>
            </a:r>
            <a:r>
              <a:rPr lang="en-GB" sz="2000" dirty="0"/>
              <a:t>-femoral fat cells seem to increase in number more than abdominal.</a:t>
            </a:r>
          </a:p>
        </p:txBody>
      </p:sp>
      <p:pic>
        <p:nvPicPr>
          <p:cNvPr id="5" name="Picture 3" descr="D:\PPT_ImageInsertion\test\Chapter30\jpg\Figure 30.015.jpg"/>
          <p:cNvPicPr>
            <a:picLocks noGrp="1" noChangeAspect="1" noChangeArrowheads="1"/>
          </p:cNvPicPr>
          <p:nvPr>
            <p:ph sz="half" idx="2"/>
          </p:nvPr>
        </p:nvPicPr>
        <p:blipFill>
          <a:blip r:embed="rId2" r:link="rId3" cstate="print"/>
          <a:srcRect/>
          <a:stretch>
            <a:fillRect/>
          </a:stretch>
        </p:blipFill>
        <p:spPr bwMode="auto">
          <a:xfrm>
            <a:off x="4648200" y="1700808"/>
            <a:ext cx="4038600" cy="4536504"/>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wipe(down)">
                                      <p:cBhvr>
                                        <p:cTn id="10" dur="500"/>
                                        <p:tgtEl>
                                          <p:spTgt spid="8">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wipe(down)">
                                      <p:cBhvr>
                                        <p:cTn id="13" dur="500"/>
                                        <p:tgtEl>
                                          <p:spTgt spid="8">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xEl>
                                              <p:pRg st="3" end="3"/>
                                            </p:txEl>
                                          </p:spTgt>
                                        </p:tgtEl>
                                        <p:attrNameLst>
                                          <p:attrName>style.visibility</p:attrName>
                                        </p:attrNameLst>
                                      </p:cBhvr>
                                      <p:to>
                                        <p:strVal val="visible"/>
                                      </p:to>
                                    </p:set>
                                    <p:animEffect transition="in" filter="wipe(down)">
                                      <p:cBhvr>
                                        <p:cTn id="16"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defRPr/>
            </a:pPr>
            <a:r>
              <a:rPr lang="en-GB" sz="4000"/>
              <a:t>Overview of the adipocyte as a secretory cell</a:t>
            </a:r>
          </a:p>
        </p:txBody>
      </p:sp>
      <p:sp>
        <p:nvSpPr>
          <p:cNvPr id="41987" name="Oval 3"/>
          <p:cNvSpPr>
            <a:spLocks noChangeArrowheads="1"/>
          </p:cNvSpPr>
          <p:nvPr/>
        </p:nvSpPr>
        <p:spPr bwMode="auto">
          <a:xfrm>
            <a:off x="2555875" y="1989138"/>
            <a:ext cx="4032250" cy="3960812"/>
          </a:xfrm>
          <a:prstGeom prst="ellipse">
            <a:avLst/>
          </a:prstGeom>
          <a:solidFill>
            <a:srgbClr val="777777"/>
          </a:solidFill>
          <a:ln w="9525">
            <a:solidFill>
              <a:schemeClr val="tx1"/>
            </a:solidFill>
            <a:round/>
            <a:headEnd/>
            <a:tailEn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41988" name="Oval 4"/>
          <p:cNvSpPr>
            <a:spLocks noChangeArrowheads="1"/>
          </p:cNvSpPr>
          <p:nvPr/>
        </p:nvSpPr>
        <p:spPr bwMode="auto">
          <a:xfrm>
            <a:off x="3276600" y="2276475"/>
            <a:ext cx="3095625" cy="3455988"/>
          </a:xfrm>
          <a:prstGeom prst="ellipse">
            <a:avLst/>
          </a:prstGeom>
          <a:solidFill>
            <a:srgbClr val="969696"/>
          </a:solidFill>
          <a:ln w="9525">
            <a:solidFill>
              <a:schemeClr val="tx1"/>
            </a:solidFill>
            <a:round/>
            <a:headEnd/>
            <a:tailEnd/>
          </a:ln>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TG</a:t>
            </a:r>
          </a:p>
        </p:txBody>
      </p:sp>
      <p:sp>
        <p:nvSpPr>
          <p:cNvPr id="41989" name="Text Box 5"/>
          <p:cNvSpPr txBox="1">
            <a:spLocks noChangeArrowheads="1"/>
          </p:cNvSpPr>
          <p:nvPr/>
        </p:nvSpPr>
        <p:spPr bwMode="auto">
          <a:xfrm>
            <a:off x="900113" y="2276475"/>
            <a:ext cx="730250" cy="366713"/>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leptin</a:t>
            </a:r>
          </a:p>
        </p:txBody>
      </p:sp>
      <p:sp>
        <p:nvSpPr>
          <p:cNvPr id="41990" name="Line 6"/>
          <p:cNvSpPr>
            <a:spLocks noChangeShapeType="1"/>
          </p:cNvSpPr>
          <p:nvPr/>
        </p:nvSpPr>
        <p:spPr bwMode="auto">
          <a:xfrm flipH="1" flipV="1">
            <a:off x="1835150" y="2636838"/>
            <a:ext cx="936625" cy="360362"/>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1" name="Line 7"/>
          <p:cNvSpPr>
            <a:spLocks noChangeShapeType="1"/>
          </p:cNvSpPr>
          <p:nvPr/>
        </p:nvSpPr>
        <p:spPr bwMode="auto">
          <a:xfrm flipH="1" flipV="1">
            <a:off x="1692275" y="3500438"/>
            <a:ext cx="863600" cy="144462"/>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2" name="Text Box 8"/>
          <p:cNvSpPr txBox="1">
            <a:spLocks noChangeArrowheads="1"/>
          </p:cNvSpPr>
          <p:nvPr/>
        </p:nvSpPr>
        <p:spPr bwMode="auto">
          <a:xfrm>
            <a:off x="376238" y="3232150"/>
            <a:ext cx="908050" cy="366713"/>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adipsin</a:t>
            </a:r>
          </a:p>
        </p:txBody>
      </p:sp>
      <p:sp>
        <p:nvSpPr>
          <p:cNvPr id="41993" name="Line 9"/>
          <p:cNvSpPr>
            <a:spLocks noChangeShapeType="1"/>
          </p:cNvSpPr>
          <p:nvPr/>
        </p:nvSpPr>
        <p:spPr bwMode="auto">
          <a:xfrm flipH="1">
            <a:off x="1619250" y="4149725"/>
            <a:ext cx="865188" cy="0"/>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4" name="Text Box 10"/>
          <p:cNvSpPr txBox="1">
            <a:spLocks noChangeArrowheads="1"/>
          </p:cNvSpPr>
          <p:nvPr/>
        </p:nvSpPr>
        <p:spPr bwMode="auto">
          <a:xfrm>
            <a:off x="250825" y="3933825"/>
            <a:ext cx="1352550" cy="366713"/>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adiponectin</a:t>
            </a:r>
          </a:p>
        </p:txBody>
      </p:sp>
      <p:sp>
        <p:nvSpPr>
          <p:cNvPr id="41995" name="Line 11"/>
          <p:cNvSpPr>
            <a:spLocks noChangeShapeType="1"/>
          </p:cNvSpPr>
          <p:nvPr/>
        </p:nvSpPr>
        <p:spPr bwMode="auto">
          <a:xfrm flipH="1">
            <a:off x="1763713" y="4652963"/>
            <a:ext cx="863600" cy="144462"/>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6" name="Text Box 12"/>
          <p:cNvSpPr txBox="1">
            <a:spLocks noChangeArrowheads="1"/>
          </p:cNvSpPr>
          <p:nvPr/>
        </p:nvSpPr>
        <p:spPr bwMode="auto">
          <a:xfrm>
            <a:off x="755650" y="4652963"/>
            <a:ext cx="641350" cy="36671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ASP</a:t>
            </a:r>
          </a:p>
        </p:txBody>
      </p:sp>
      <p:sp>
        <p:nvSpPr>
          <p:cNvPr id="41997" name="Line 13"/>
          <p:cNvSpPr>
            <a:spLocks noChangeShapeType="1"/>
          </p:cNvSpPr>
          <p:nvPr/>
        </p:nvSpPr>
        <p:spPr bwMode="auto">
          <a:xfrm flipH="1">
            <a:off x="1979613" y="5084763"/>
            <a:ext cx="863600" cy="360362"/>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1998" name="Text Box 14"/>
          <p:cNvSpPr txBox="1">
            <a:spLocks noChangeArrowheads="1"/>
          </p:cNvSpPr>
          <p:nvPr/>
        </p:nvSpPr>
        <p:spPr bwMode="auto">
          <a:xfrm>
            <a:off x="1042988" y="5373688"/>
            <a:ext cx="590550" cy="36671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LPL</a:t>
            </a:r>
          </a:p>
        </p:txBody>
      </p:sp>
      <p:sp>
        <p:nvSpPr>
          <p:cNvPr id="41999" name="Line 15"/>
          <p:cNvSpPr>
            <a:spLocks noChangeShapeType="1"/>
          </p:cNvSpPr>
          <p:nvPr/>
        </p:nvSpPr>
        <p:spPr bwMode="auto">
          <a:xfrm flipH="1">
            <a:off x="2339975" y="5445125"/>
            <a:ext cx="792163" cy="431800"/>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00" name="Text Box 16"/>
          <p:cNvSpPr txBox="1">
            <a:spLocks noChangeArrowheads="1"/>
          </p:cNvSpPr>
          <p:nvPr/>
        </p:nvSpPr>
        <p:spPr bwMode="auto">
          <a:xfrm>
            <a:off x="1547813" y="5949950"/>
            <a:ext cx="577850" cy="366713"/>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IL-6</a:t>
            </a:r>
          </a:p>
        </p:txBody>
      </p:sp>
      <p:sp>
        <p:nvSpPr>
          <p:cNvPr id="42001" name="Line 17"/>
          <p:cNvSpPr>
            <a:spLocks noChangeShapeType="1"/>
          </p:cNvSpPr>
          <p:nvPr/>
        </p:nvSpPr>
        <p:spPr bwMode="auto">
          <a:xfrm flipH="1">
            <a:off x="2916238" y="5805488"/>
            <a:ext cx="647700" cy="431800"/>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02" name="Text Box 18"/>
          <p:cNvSpPr txBox="1">
            <a:spLocks noChangeArrowheads="1"/>
          </p:cNvSpPr>
          <p:nvPr/>
        </p:nvSpPr>
        <p:spPr bwMode="auto">
          <a:xfrm>
            <a:off x="2176463" y="6329363"/>
            <a:ext cx="836612" cy="36671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TNF-</a:t>
            </a:r>
            <a:r>
              <a:rPr kumimoji="0" lang="el-GR" sz="1800" b="0" i="0" u="none" strike="noStrike" kern="1200" cap="none" spc="0" normalizeH="0" baseline="0" noProof="0">
                <a:ln>
                  <a:noFill/>
                </a:ln>
                <a:solidFill>
                  <a:prstClr val="black"/>
                </a:solidFill>
                <a:effectLst/>
                <a:uLnTx/>
                <a:uFillTx/>
                <a:latin typeface="Arial" charset="0"/>
                <a:ea typeface="+mn-ea"/>
                <a:cs typeface="Arial" charset="0"/>
              </a:rPr>
              <a:t>α</a:t>
            </a:r>
          </a:p>
        </p:txBody>
      </p:sp>
      <p:sp>
        <p:nvSpPr>
          <p:cNvPr id="42003" name="Line 19"/>
          <p:cNvSpPr>
            <a:spLocks noChangeShapeType="1"/>
          </p:cNvSpPr>
          <p:nvPr/>
        </p:nvSpPr>
        <p:spPr bwMode="auto">
          <a:xfrm flipV="1">
            <a:off x="6300788" y="2420938"/>
            <a:ext cx="1008062" cy="287337"/>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04" name="Text Box 20"/>
          <p:cNvSpPr txBox="1">
            <a:spLocks noChangeArrowheads="1"/>
          </p:cNvSpPr>
          <p:nvPr/>
        </p:nvSpPr>
        <p:spPr bwMode="auto">
          <a:xfrm>
            <a:off x="7359650" y="2224088"/>
            <a:ext cx="1860550" cy="36671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angiotensinogen</a:t>
            </a:r>
          </a:p>
        </p:txBody>
      </p:sp>
      <p:sp>
        <p:nvSpPr>
          <p:cNvPr id="42005" name="Line 21"/>
          <p:cNvSpPr>
            <a:spLocks noChangeShapeType="1"/>
          </p:cNvSpPr>
          <p:nvPr/>
        </p:nvSpPr>
        <p:spPr bwMode="auto">
          <a:xfrm flipV="1">
            <a:off x="6516688" y="3141663"/>
            <a:ext cx="863600" cy="142875"/>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06" name="Text Box 22"/>
          <p:cNvSpPr txBox="1">
            <a:spLocks noChangeArrowheads="1"/>
          </p:cNvSpPr>
          <p:nvPr/>
        </p:nvSpPr>
        <p:spPr bwMode="auto">
          <a:xfrm>
            <a:off x="7575550" y="2944813"/>
            <a:ext cx="755650" cy="36671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PAI-1</a:t>
            </a:r>
          </a:p>
        </p:txBody>
      </p:sp>
      <p:sp>
        <p:nvSpPr>
          <p:cNvPr id="42007" name="Line 23"/>
          <p:cNvSpPr>
            <a:spLocks noChangeShapeType="1"/>
          </p:cNvSpPr>
          <p:nvPr/>
        </p:nvSpPr>
        <p:spPr bwMode="auto">
          <a:xfrm>
            <a:off x="6659563" y="3933825"/>
            <a:ext cx="936625" cy="0"/>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08" name="Text Box 24"/>
          <p:cNvSpPr txBox="1">
            <a:spLocks noChangeArrowheads="1"/>
          </p:cNvSpPr>
          <p:nvPr/>
        </p:nvSpPr>
        <p:spPr bwMode="auto">
          <a:xfrm>
            <a:off x="7648575" y="3736975"/>
            <a:ext cx="768350" cy="366713"/>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IGF-1</a:t>
            </a:r>
          </a:p>
        </p:txBody>
      </p:sp>
      <p:sp>
        <p:nvSpPr>
          <p:cNvPr id="42009" name="Line 25"/>
          <p:cNvSpPr>
            <a:spLocks noChangeShapeType="1"/>
          </p:cNvSpPr>
          <p:nvPr/>
        </p:nvSpPr>
        <p:spPr bwMode="auto">
          <a:xfrm>
            <a:off x="6588125" y="4508500"/>
            <a:ext cx="1081088" cy="144463"/>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10" name="Text Box 26"/>
          <p:cNvSpPr txBox="1">
            <a:spLocks noChangeArrowheads="1"/>
          </p:cNvSpPr>
          <p:nvPr/>
        </p:nvSpPr>
        <p:spPr bwMode="auto">
          <a:xfrm>
            <a:off x="7720013" y="4456113"/>
            <a:ext cx="1314450" cy="36671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oestrogens</a:t>
            </a:r>
          </a:p>
        </p:txBody>
      </p:sp>
      <p:sp>
        <p:nvSpPr>
          <p:cNvPr id="42011" name="Line 27"/>
          <p:cNvSpPr>
            <a:spLocks noChangeShapeType="1"/>
          </p:cNvSpPr>
          <p:nvPr/>
        </p:nvSpPr>
        <p:spPr bwMode="auto">
          <a:xfrm>
            <a:off x="6372225" y="5013325"/>
            <a:ext cx="1079500" cy="360363"/>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12" name="Text Box 28"/>
          <p:cNvSpPr txBox="1">
            <a:spLocks noChangeArrowheads="1"/>
          </p:cNvSpPr>
          <p:nvPr/>
        </p:nvSpPr>
        <p:spPr bwMode="auto">
          <a:xfrm>
            <a:off x="7575550" y="5176838"/>
            <a:ext cx="819150" cy="36671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others</a:t>
            </a:r>
          </a:p>
        </p:txBody>
      </p:sp>
      <p:sp>
        <p:nvSpPr>
          <p:cNvPr id="42013" name="Oval 29"/>
          <p:cNvSpPr>
            <a:spLocks noChangeArrowheads="1"/>
          </p:cNvSpPr>
          <p:nvPr/>
        </p:nvSpPr>
        <p:spPr bwMode="auto">
          <a:xfrm>
            <a:off x="2771775" y="3573463"/>
            <a:ext cx="287338" cy="935037"/>
          </a:xfrm>
          <a:prstGeom prst="ellipse">
            <a:avLst/>
          </a:prstGeom>
          <a:solidFill>
            <a:srgbClr val="4D4D4D"/>
          </a:solidFill>
          <a:ln w="9525">
            <a:solidFill>
              <a:schemeClr val="tx1"/>
            </a:solidFill>
            <a:round/>
            <a:headEnd/>
            <a:tailEn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42014" name="Line 30"/>
          <p:cNvSpPr>
            <a:spLocks noChangeShapeType="1"/>
          </p:cNvSpPr>
          <p:nvPr/>
        </p:nvSpPr>
        <p:spPr bwMode="auto">
          <a:xfrm flipH="1" flipV="1">
            <a:off x="5795963" y="5661025"/>
            <a:ext cx="576262" cy="431800"/>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15" name="Text Box 31"/>
          <p:cNvSpPr txBox="1">
            <a:spLocks noChangeArrowheads="1"/>
          </p:cNvSpPr>
          <p:nvPr/>
        </p:nvSpPr>
        <p:spPr bwMode="auto">
          <a:xfrm>
            <a:off x="5992813" y="6184900"/>
            <a:ext cx="1733550" cy="366713"/>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Cell membrane</a:t>
            </a:r>
          </a:p>
        </p:txBody>
      </p:sp>
      <p:sp>
        <p:nvSpPr>
          <p:cNvPr id="42016" name="Line 32"/>
          <p:cNvSpPr>
            <a:spLocks noChangeShapeType="1"/>
          </p:cNvSpPr>
          <p:nvPr/>
        </p:nvSpPr>
        <p:spPr bwMode="auto">
          <a:xfrm flipH="1" flipV="1">
            <a:off x="2268538" y="2205038"/>
            <a:ext cx="719137" cy="431800"/>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17" name="Text Box 33"/>
          <p:cNvSpPr txBox="1">
            <a:spLocks noChangeArrowheads="1"/>
          </p:cNvSpPr>
          <p:nvPr/>
        </p:nvSpPr>
        <p:spPr bwMode="auto">
          <a:xfrm>
            <a:off x="1239838" y="1792288"/>
            <a:ext cx="908050" cy="36671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resistin</a:t>
            </a:r>
          </a:p>
        </p:txBody>
      </p:sp>
      <p:sp>
        <p:nvSpPr>
          <p:cNvPr id="42018" name="Line 34"/>
          <p:cNvSpPr>
            <a:spLocks noChangeShapeType="1"/>
          </p:cNvSpPr>
          <p:nvPr/>
        </p:nvSpPr>
        <p:spPr bwMode="auto">
          <a:xfrm flipV="1">
            <a:off x="5867400" y="1916113"/>
            <a:ext cx="792163" cy="360362"/>
          </a:xfrm>
          <a:prstGeom prst="line">
            <a:avLst/>
          </a:prstGeom>
          <a:noFill/>
          <a:ln w="9525">
            <a:solidFill>
              <a:schemeClr val="tx1"/>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2019" name="Text Box 35"/>
          <p:cNvSpPr txBox="1">
            <a:spLocks noChangeArrowheads="1"/>
          </p:cNvSpPr>
          <p:nvPr/>
        </p:nvSpPr>
        <p:spPr bwMode="auto">
          <a:xfrm>
            <a:off x="6784975" y="1647825"/>
            <a:ext cx="895350" cy="366713"/>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visfatin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910C0DBC-4BA0-44A0-87C0-F2A89A7A3BDD}"/>
              </a:ext>
            </a:extLst>
          </p:cNvPr>
          <p:cNvSpPr>
            <a:spLocks noGrp="1" noChangeArrowheads="1"/>
          </p:cNvSpPr>
          <p:nvPr>
            <p:ph type="title"/>
          </p:nvPr>
        </p:nvSpPr>
        <p:spPr/>
        <p:txBody>
          <a:bodyPr/>
          <a:lstStyle/>
          <a:p>
            <a:pPr eaLnBrk="1" hangingPunct="1">
              <a:defRPr/>
            </a:pPr>
            <a:r>
              <a:rPr lang="en-GB" dirty="0"/>
              <a:t>In Summary</a:t>
            </a:r>
          </a:p>
        </p:txBody>
      </p:sp>
      <p:sp>
        <p:nvSpPr>
          <p:cNvPr id="75779" name="Rectangle 3">
            <a:extLst>
              <a:ext uri="{FF2B5EF4-FFF2-40B4-BE49-F238E27FC236}">
                <a16:creationId xmlns:a16="http://schemas.microsoft.com/office/drawing/2014/main" id="{81F4C58A-3F20-485B-95DC-8BE10BEB69B2}"/>
              </a:ext>
            </a:extLst>
          </p:cNvPr>
          <p:cNvSpPr>
            <a:spLocks noGrp="1" noChangeArrowheads="1"/>
          </p:cNvSpPr>
          <p:nvPr>
            <p:ph type="body" idx="1"/>
          </p:nvPr>
        </p:nvSpPr>
        <p:spPr>
          <a:xfrm>
            <a:off x="487205" y="1411272"/>
            <a:ext cx="8229600" cy="4530725"/>
          </a:xfrm>
        </p:spPr>
        <p:txBody>
          <a:bodyPr/>
          <a:lstStyle/>
          <a:p>
            <a:pPr algn="just" eaLnBrk="1" hangingPunct="1">
              <a:defRPr/>
            </a:pPr>
            <a:r>
              <a:rPr lang="en-US" sz="2800" dirty="0"/>
              <a:t>Mammalian eukaryotic cells are highly specialized cells that also share many similar characteristics.</a:t>
            </a:r>
          </a:p>
          <a:p>
            <a:pPr algn="just" eaLnBrk="1" hangingPunct="1">
              <a:defRPr/>
            </a:pPr>
            <a:r>
              <a:rPr lang="en-US" sz="2800" dirty="0"/>
              <a:t>The cell contains the genetic material that codes for the production of many different proteins and, coupled with the environment in which we live and grow up in, these genes make us who we are.</a:t>
            </a:r>
          </a:p>
          <a:p>
            <a:pPr algn="just" eaLnBrk="1" hangingPunct="1">
              <a:defRPr/>
            </a:pPr>
            <a:r>
              <a:rPr lang="en-US" sz="2800" dirty="0"/>
              <a:t>As exercise specialists we should be familiar with the characteristics of particular specialized cells</a:t>
            </a:r>
            <a:r>
              <a:rPr lang="en-US" dirty="0"/>
              <a:t> </a:t>
            </a:r>
          </a:p>
        </p:txBody>
      </p:sp>
    </p:spTree>
  </p:cSld>
  <p:clrMapOvr>
    <a:masterClrMapping/>
  </p:clrMapOvr>
</p:sld>
</file>

<file path=ppt/theme/theme1.xml><?xml version="1.0" encoding="utf-8"?>
<a:theme xmlns:a="http://schemas.openxmlformats.org/drawingml/2006/main" name="Beam">
  <a:themeElements>
    <a:clrScheme name="Beam 2">
      <a:dk1>
        <a:srgbClr val="000080"/>
      </a:dk1>
      <a:lt1>
        <a:srgbClr val="FFFFFF"/>
      </a:lt1>
      <a:dk2>
        <a:srgbClr val="000099"/>
      </a:dk2>
      <a:lt2>
        <a:srgbClr val="FFFFFF"/>
      </a:lt2>
      <a:accent1>
        <a:srgbClr val="3366FF"/>
      </a:accent1>
      <a:accent2>
        <a:srgbClr val="7B46D0"/>
      </a:accent2>
      <a:accent3>
        <a:srgbClr val="AAAACA"/>
      </a:accent3>
      <a:accent4>
        <a:srgbClr val="DADADA"/>
      </a:accent4>
      <a:accent5>
        <a:srgbClr val="ADB8FF"/>
      </a:accent5>
      <a:accent6>
        <a:srgbClr val="6F3FBC"/>
      </a:accent6>
      <a:hlink>
        <a:srgbClr val="86D1EC"/>
      </a:hlink>
      <a:folHlink>
        <a:srgbClr val="45C984"/>
      </a:folHlink>
    </a:clrScheme>
    <a:fontScheme name="Beam">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eam 1">
        <a:dk1>
          <a:srgbClr val="1A006C"/>
        </a:dk1>
        <a:lt1>
          <a:srgbClr val="FFFFFF"/>
        </a:lt1>
        <a:dk2>
          <a:srgbClr val="000066"/>
        </a:dk2>
        <a:lt2>
          <a:srgbClr val="CCCCFF"/>
        </a:lt2>
        <a:accent1>
          <a:srgbClr val="0099CC"/>
        </a:accent1>
        <a:accent2>
          <a:srgbClr val="6600CC"/>
        </a:accent2>
        <a:accent3>
          <a:srgbClr val="AAAAB8"/>
        </a:accent3>
        <a:accent4>
          <a:srgbClr val="DADADA"/>
        </a:accent4>
        <a:accent5>
          <a:srgbClr val="AACAE2"/>
        </a:accent5>
        <a:accent6>
          <a:srgbClr val="5C00B9"/>
        </a:accent6>
        <a:hlink>
          <a:srgbClr val="9999FF"/>
        </a:hlink>
        <a:folHlink>
          <a:srgbClr val="33CCCC"/>
        </a:folHlink>
      </a:clrScheme>
      <a:clrMap bg1="dk2" tx1="lt1" bg2="dk1" tx2="lt2" accent1="accent1" accent2="accent2" accent3="accent3" accent4="accent4" accent5="accent5" accent6="accent6" hlink="hlink" folHlink="folHlink"/>
    </a:extraClrScheme>
    <a:extraClrScheme>
      <a:clrScheme name="Beam 2">
        <a:dk1>
          <a:srgbClr val="000080"/>
        </a:dk1>
        <a:lt1>
          <a:srgbClr val="FFFFFF"/>
        </a:lt1>
        <a:dk2>
          <a:srgbClr val="000099"/>
        </a:dk2>
        <a:lt2>
          <a:srgbClr val="FFFFFF"/>
        </a:lt2>
        <a:accent1>
          <a:srgbClr val="3366FF"/>
        </a:accent1>
        <a:accent2>
          <a:srgbClr val="7B46D0"/>
        </a:accent2>
        <a:accent3>
          <a:srgbClr val="AAAACA"/>
        </a:accent3>
        <a:accent4>
          <a:srgbClr val="DADADA"/>
        </a:accent4>
        <a:accent5>
          <a:srgbClr val="ADB8FF"/>
        </a:accent5>
        <a:accent6>
          <a:srgbClr val="6F3FBC"/>
        </a:accent6>
        <a:hlink>
          <a:srgbClr val="86D1EC"/>
        </a:hlink>
        <a:folHlink>
          <a:srgbClr val="45C984"/>
        </a:folHlink>
      </a:clrScheme>
      <a:clrMap bg1="dk2" tx1="lt1" bg2="dk1" tx2="lt2" accent1="accent1" accent2="accent2" accent3="accent3" accent4="accent4" accent5="accent5" accent6="accent6" hlink="hlink" folHlink="folHlink"/>
    </a:extraClrScheme>
    <a:extraClrScheme>
      <a:clrScheme name="Beam 3">
        <a:dk1>
          <a:srgbClr val="3F4873"/>
        </a:dk1>
        <a:lt1>
          <a:srgbClr val="FFFFFF"/>
        </a:lt1>
        <a:dk2>
          <a:srgbClr val="4F598D"/>
        </a:dk2>
        <a:lt2>
          <a:srgbClr val="CCECFF"/>
        </a:lt2>
        <a:accent1>
          <a:srgbClr val="0099CC"/>
        </a:accent1>
        <a:accent2>
          <a:srgbClr val="4C8470"/>
        </a:accent2>
        <a:accent3>
          <a:srgbClr val="B2B5C5"/>
        </a:accent3>
        <a:accent4>
          <a:srgbClr val="DADADA"/>
        </a:accent4>
        <a:accent5>
          <a:srgbClr val="AACAE2"/>
        </a:accent5>
        <a:accent6>
          <a:srgbClr val="447765"/>
        </a:accent6>
        <a:hlink>
          <a:srgbClr val="99CC00"/>
        </a:hlink>
        <a:folHlink>
          <a:srgbClr val="96A4C8"/>
        </a:folHlink>
      </a:clrScheme>
      <a:clrMap bg1="dk2" tx1="lt1" bg2="dk1" tx2="lt2" accent1="accent1" accent2="accent2" accent3="accent3" accent4="accent4" accent5="accent5" accent6="accent6" hlink="hlink" folHlink="folHlink"/>
    </a:extraClrScheme>
    <a:extraClrScheme>
      <a:clrScheme name="Beam 4">
        <a:dk1>
          <a:srgbClr val="006E6B"/>
        </a:dk1>
        <a:lt1>
          <a:srgbClr val="FFFFFF"/>
        </a:lt1>
        <a:dk2>
          <a:srgbClr val="008080"/>
        </a:dk2>
        <a:lt2>
          <a:srgbClr val="E2EFCD"/>
        </a:lt2>
        <a:accent1>
          <a:srgbClr val="33CCCC"/>
        </a:accent1>
        <a:accent2>
          <a:srgbClr val="6352B8"/>
        </a:accent2>
        <a:accent3>
          <a:srgbClr val="AAC0C0"/>
        </a:accent3>
        <a:accent4>
          <a:srgbClr val="DADADA"/>
        </a:accent4>
        <a:accent5>
          <a:srgbClr val="ADE2E2"/>
        </a:accent5>
        <a:accent6>
          <a:srgbClr val="5949A6"/>
        </a:accent6>
        <a:hlink>
          <a:srgbClr val="CCFFFF"/>
        </a:hlink>
        <a:folHlink>
          <a:srgbClr val="99CCFF"/>
        </a:folHlink>
      </a:clrScheme>
      <a:clrMap bg1="dk2" tx1="lt1" bg2="dk1" tx2="lt2" accent1="accent1" accent2="accent2" accent3="accent3" accent4="accent4" accent5="accent5" accent6="accent6" hlink="hlink" folHlink="folHlink"/>
    </a:extraClrScheme>
    <a:extraClrScheme>
      <a:clrScheme name="Beam 5">
        <a:dk1>
          <a:srgbClr val="48562C"/>
        </a:dk1>
        <a:lt1>
          <a:srgbClr val="FFFFFF"/>
        </a:lt1>
        <a:dk2>
          <a:srgbClr val="546434"/>
        </a:dk2>
        <a:lt2>
          <a:srgbClr val="FFFFCC"/>
        </a:lt2>
        <a:accent1>
          <a:srgbClr val="7B8A6E"/>
        </a:accent1>
        <a:accent2>
          <a:srgbClr val="527C3A"/>
        </a:accent2>
        <a:accent3>
          <a:srgbClr val="B3B8AE"/>
        </a:accent3>
        <a:accent4>
          <a:srgbClr val="DADADA"/>
        </a:accent4>
        <a:accent5>
          <a:srgbClr val="BFC4BA"/>
        </a:accent5>
        <a:accent6>
          <a:srgbClr val="497034"/>
        </a:accent6>
        <a:hlink>
          <a:srgbClr val="55B55E"/>
        </a:hlink>
        <a:folHlink>
          <a:srgbClr val="85B3B1"/>
        </a:folHlink>
      </a:clrScheme>
      <a:clrMap bg1="dk2" tx1="lt1" bg2="dk1" tx2="lt2" accent1="accent1" accent2="accent2" accent3="accent3" accent4="accent4" accent5="accent5" accent6="accent6" hlink="hlink" folHlink="folHlink"/>
    </a:extraClrScheme>
    <a:extraClrScheme>
      <a:clrScheme name="Beam 6">
        <a:dk1>
          <a:srgbClr val="96B29E"/>
        </a:dk1>
        <a:lt1>
          <a:srgbClr val="FFFFFF"/>
        </a:lt1>
        <a:dk2>
          <a:srgbClr val="A5BDAC"/>
        </a:dk2>
        <a:lt2>
          <a:srgbClr val="FFFFCC"/>
        </a:lt2>
        <a:accent1>
          <a:srgbClr val="4E8880"/>
        </a:accent1>
        <a:accent2>
          <a:srgbClr val="2F71B9"/>
        </a:accent2>
        <a:accent3>
          <a:srgbClr val="CFDBD2"/>
        </a:accent3>
        <a:accent4>
          <a:srgbClr val="DADADA"/>
        </a:accent4>
        <a:accent5>
          <a:srgbClr val="B2C3C0"/>
        </a:accent5>
        <a:accent6>
          <a:srgbClr val="2A66A7"/>
        </a:accent6>
        <a:hlink>
          <a:srgbClr val="9DC0E7"/>
        </a:hlink>
        <a:folHlink>
          <a:srgbClr val="54CA89"/>
        </a:folHlink>
      </a:clrScheme>
      <a:clrMap bg1="dk2" tx1="lt1" bg2="dk1" tx2="lt2" accent1="accent1" accent2="accent2" accent3="accent3" accent4="accent4" accent5="accent5" accent6="accent6" hlink="hlink" folHlink="folHlink"/>
    </a:extraClrScheme>
    <a:extraClrScheme>
      <a:clrScheme name="Beam 7">
        <a:dk1>
          <a:srgbClr val="D49C00"/>
        </a:dk1>
        <a:lt1>
          <a:srgbClr val="FFFFFF"/>
        </a:lt1>
        <a:dk2>
          <a:srgbClr val="CC9900"/>
        </a:dk2>
        <a:lt2>
          <a:srgbClr val="CEBD40"/>
        </a:lt2>
        <a:accent1>
          <a:srgbClr val="CC6600"/>
        </a:accent1>
        <a:accent2>
          <a:srgbClr val="808000"/>
        </a:accent2>
        <a:accent3>
          <a:srgbClr val="E2CAAA"/>
        </a:accent3>
        <a:accent4>
          <a:srgbClr val="DADADA"/>
        </a:accent4>
        <a:accent5>
          <a:srgbClr val="E2B8AA"/>
        </a:accent5>
        <a:accent6>
          <a:srgbClr val="737300"/>
        </a:accent6>
        <a:hlink>
          <a:srgbClr val="FF9900"/>
        </a:hlink>
        <a:folHlink>
          <a:srgbClr val="FFFF99"/>
        </a:folHlink>
      </a:clrScheme>
      <a:clrMap bg1="dk2" tx1="lt1" bg2="dk1" tx2="lt2" accent1="accent1" accent2="accent2" accent3="accent3" accent4="accent4" accent5="accent5" accent6="accent6" hlink="hlink" folHlink="folHlink"/>
    </a:extraClrScheme>
    <a:extraClrScheme>
      <a:clrScheme name="Beam 8">
        <a:dk1>
          <a:srgbClr val="881700"/>
        </a:dk1>
        <a:lt1>
          <a:srgbClr val="FAF9E6"/>
        </a:lt1>
        <a:dk2>
          <a:srgbClr val="990000"/>
        </a:dk2>
        <a:lt2>
          <a:srgbClr val="EADC78"/>
        </a:lt2>
        <a:accent1>
          <a:srgbClr val="FF6600"/>
        </a:accent1>
        <a:accent2>
          <a:srgbClr val="B86D52"/>
        </a:accent2>
        <a:accent3>
          <a:srgbClr val="CAAAAA"/>
        </a:accent3>
        <a:accent4>
          <a:srgbClr val="D6D5C4"/>
        </a:accent4>
        <a:accent5>
          <a:srgbClr val="FFB8AA"/>
        </a:accent5>
        <a:accent6>
          <a:srgbClr val="A66249"/>
        </a:accent6>
        <a:hlink>
          <a:srgbClr val="D78D15"/>
        </a:hlink>
        <a:folHlink>
          <a:srgbClr val="C6B37E"/>
        </a:folHlink>
      </a:clrScheme>
      <a:clrMap bg1="dk2" tx1="lt1" bg2="dk1" tx2="lt2" accent1="accent1" accent2="accent2" accent3="accent3" accent4="accent4" accent5="accent5" accent6="accent6" hlink="hlink" folHlink="folHlink"/>
    </a:extraClrScheme>
    <a:extraClrScheme>
      <a:clrScheme name="Beam 9">
        <a:dk1>
          <a:srgbClr val="000000"/>
        </a:dk1>
        <a:lt1>
          <a:srgbClr val="FFFFFF"/>
        </a:lt1>
        <a:dk2>
          <a:srgbClr val="000000"/>
        </a:dk2>
        <a:lt2>
          <a:srgbClr val="DDDDDD"/>
        </a:lt2>
        <a:accent1>
          <a:srgbClr val="E6F5F6"/>
        </a:accent1>
        <a:accent2>
          <a:srgbClr val="A5E1A8"/>
        </a:accent2>
        <a:accent3>
          <a:srgbClr val="FFFFFF"/>
        </a:accent3>
        <a:accent4>
          <a:srgbClr val="000000"/>
        </a:accent4>
        <a:accent5>
          <a:srgbClr val="F0F9FA"/>
        </a:accent5>
        <a:accent6>
          <a:srgbClr val="95CC98"/>
        </a:accent6>
        <a:hlink>
          <a:srgbClr val="5B00B6"/>
        </a:hlink>
        <a:folHlink>
          <a:srgbClr val="34988E"/>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Beam</Template>
  <TotalTime>3787</TotalTime>
  <Words>729</Words>
  <Application>Microsoft Office PowerPoint</Application>
  <PresentationFormat>On-screen Show (4:3)</PresentationFormat>
  <Paragraphs>129</Paragraphs>
  <Slides>21</Slides>
  <Notes>2</Notes>
  <HiddenSlides>0</HiddenSlides>
  <MMClips>0</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2</vt:i4>
      </vt:variant>
      <vt:variant>
        <vt:lpstr>Slide Titles</vt:lpstr>
      </vt:variant>
      <vt:variant>
        <vt:i4>21</vt:i4>
      </vt:variant>
    </vt:vector>
  </HeadingPairs>
  <TitlesOfParts>
    <vt:vector size="29" baseType="lpstr">
      <vt:lpstr>Arial</vt:lpstr>
      <vt:lpstr>Calibri</vt:lpstr>
      <vt:lpstr>Times New Roman</vt:lpstr>
      <vt:lpstr>Wingdings</vt:lpstr>
      <vt:lpstr>Beam</vt:lpstr>
      <vt:lpstr>1_Office Theme</vt:lpstr>
      <vt:lpstr>Bitmap Image</vt:lpstr>
      <vt:lpstr>Corel Photo House Image</vt:lpstr>
      <vt:lpstr>An Introduction to Cells  </vt:lpstr>
      <vt:lpstr>PowerPoint Presentation</vt:lpstr>
      <vt:lpstr>Aims</vt:lpstr>
      <vt:lpstr>Eukaryotic Cell Structure</vt:lpstr>
      <vt:lpstr>Eukaryotic Cell Structure</vt:lpstr>
      <vt:lpstr>Eukaryotic Cell Structure</vt:lpstr>
      <vt:lpstr>Glucose transport (GLUT 4 – the ‘insulin sensitive glucose transporter’)</vt:lpstr>
      <vt:lpstr>Glucose Transport, GLUT 4 activity and Insulin Sensitivity</vt:lpstr>
      <vt:lpstr>Eukaryotic Cell Structure</vt:lpstr>
      <vt:lpstr>Eukaryotic Cell Structure</vt:lpstr>
      <vt:lpstr>Eukaryotic Cell Structure</vt:lpstr>
      <vt:lpstr>Eukaryotic Cell Structure</vt:lpstr>
      <vt:lpstr>Eukaryotic Cell Structure</vt:lpstr>
      <vt:lpstr>Fat, Body Fat, Adipose Tissue &amp; Fat Cells – What’s the Difference?</vt:lpstr>
      <vt:lpstr>What is triacylglycerol (triglyceride) and what is its function? A triglyceride molecule</vt:lpstr>
      <vt:lpstr>PowerPoint Presentation</vt:lpstr>
      <vt:lpstr>PowerPoint Presentation</vt:lpstr>
      <vt:lpstr>White Adipose Tissue</vt:lpstr>
      <vt:lpstr>Adipose Tissue Cellularity and Obesity Fat cell hypertrophy or fat cell hyperplasia?</vt:lpstr>
      <vt:lpstr>Overview of the adipocyte as a secretory cell</vt:lpstr>
      <vt:lpstr>In Summary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swilliam</dc:creator>
  <cp:lastModifiedBy>Simon Williams (IMH)</cp:lastModifiedBy>
  <cp:revision>597</cp:revision>
  <dcterms:created xsi:type="dcterms:W3CDTF">2005-01-29T13:08:36Z</dcterms:created>
  <dcterms:modified xsi:type="dcterms:W3CDTF">2019-10-01T07:34:38Z</dcterms:modified>
</cp:coreProperties>
</file>