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5" r:id="rId8"/>
    <p:sldId id="266" r:id="rId9"/>
    <p:sldId id="267" r:id="rId10"/>
    <p:sldId id="262" r:id="rId11"/>
    <p:sldId id="263" r:id="rId12"/>
    <p:sldId id="264"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67EEEA-DCFD-475D-975A-41E1D844398B}" type="datetimeFigureOut">
              <a:t>12/15/2024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83AB8E-696E-49F0-9E26-5BDA0C9C416D}" type="slidenum">
              <a:t>‹#›</a:t>
            </a:fld>
            <a:endParaRPr lang="en-US"/>
          </a:p>
        </p:txBody>
      </p:sp>
    </p:spTree>
    <p:extLst>
      <p:ext uri="{BB962C8B-B14F-4D97-AF65-F5344CB8AC3E}">
        <p14:creationId xmlns:p14="http://schemas.microsoft.com/office/powerpoint/2010/main" val="1670594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objective of this presentation is to present a business idea that will deliver innovative solutions in addition to filling a market gap. I will outline the critical strategic elements for the success of the venture as we proceed.</a:t>
            </a:r>
          </a:p>
        </p:txBody>
      </p:sp>
      <p:sp>
        <p:nvSpPr>
          <p:cNvPr id="4" name="Slide Number Placeholder 3"/>
          <p:cNvSpPr>
            <a:spLocks noGrp="1"/>
          </p:cNvSpPr>
          <p:nvPr>
            <p:ph type="sldNum" sz="quarter" idx="5"/>
          </p:nvPr>
        </p:nvSpPr>
        <p:spPr/>
        <p:txBody>
          <a:bodyPr/>
          <a:lstStyle/>
          <a:p>
            <a:fld id="{7A83AB8E-696E-49F0-9E26-5BDA0C9C416D}" type="slidenum">
              <a:t>2</a:t>
            </a:fld>
            <a:endParaRPr lang="en-US"/>
          </a:p>
        </p:txBody>
      </p:sp>
    </p:spTree>
    <p:extLst>
      <p:ext uri="{BB962C8B-B14F-4D97-AF65-F5344CB8AC3E}">
        <p14:creationId xmlns:p14="http://schemas.microsoft.com/office/powerpoint/2010/main" val="2513229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section, I’ll summarize the most important facets of the business concept, focusing on the target market, key product offerings, and the role of sustainability in the idea. This distinguishes it from a typical café.</a:t>
            </a:r>
          </a:p>
        </p:txBody>
      </p:sp>
      <p:sp>
        <p:nvSpPr>
          <p:cNvPr id="4" name="Slide Number Placeholder 3"/>
          <p:cNvSpPr>
            <a:spLocks noGrp="1"/>
          </p:cNvSpPr>
          <p:nvPr>
            <p:ph type="sldNum" sz="quarter" idx="5"/>
          </p:nvPr>
        </p:nvSpPr>
        <p:spPr/>
        <p:txBody>
          <a:bodyPr/>
          <a:lstStyle/>
          <a:p>
            <a:fld id="{7A83AB8E-696E-49F0-9E26-5BDA0C9C416D}" type="slidenum">
              <a:t>3</a:t>
            </a:fld>
            <a:endParaRPr lang="en-US"/>
          </a:p>
        </p:txBody>
      </p:sp>
    </p:spTree>
    <p:extLst>
      <p:ext uri="{BB962C8B-B14F-4D97-AF65-F5344CB8AC3E}">
        <p14:creationId xmlns:p14="http://schemas.microsoft.com/office/powerpoint/2010/main" val="1356998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 shall briefly explain the reasoning behind choosing the LLC format, highlighting how the ownership structure allows management autonomy and facilitates optimal allocation of resources. The three partners make a strong basis for the venture.</a:t>
            </a:r>
          </a:p>
        </p:txBody>
      </p:sp>
      <p:sp>
        <p:nvSpPr>
          <p:cNvPr id="4" name="Slide Number Placeholder 3"/>
          <p:cNvSpPr>
            <a:spLocks noGrp="1"/>
          </p:cNvSpPr>
          <p:nvPr>
            <p:ph type="sldNum" sz="quarter" idx="5"/>
          </p:nvPr>
        </p:nvSpPr>
        <p:spPr/>
        <p:txBody>
          <a:bodyPr/>
          <a:lstStyle/>
          <a:p>
            <a:fld id="{7A83AB8E-696E-49F0-9E26-5BDA0C9C416D}" type="slidenum">
              <a:t>4</a:t>
            </a:fld>
            <a:endParaRPr lang="en-US"/>
          </a:p>
        </p:txBody>
      </p:sp>
    </p:spTree>
    <p:extLst>
      <p:ext uri="{BB962C8B-B14F-4D97-AF65-F5344CB8AC3E}">
        <p14:creationId xmlns:p14="http://schemas.microsoft.com/office/powerpoint/2010/main" val="2567510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common motto, “Behind every successful company, strong leadership.” When it draws on the experience of a diverse workforce the business is better positioned to tackle challenges and seize good opportunities.</a:t>
            </a:r>
          </a:p>
        </p:txBody>
      </p:sp>
      <p:sp>
        <p:nvSpPr>
          <p:cNvPr id="4" name="Slide Number Placeholder 3"/>
          <p:cNvSpPr>
            <a:spLocks noGrp="1"/>
          </p:cNvSpPr>
          <p:nvPr>
            <p:ph type="sldNum" sz="quarter" idx="5"/>
          </p:nvPr>
        </p:nvSpPr>
        <p:spPr/>
        <p:txBody>
          <a:bodyPr/>
          <a:lstStyle/>
          <a:p>
            <a:fld id="{7A83AB8E-696E-49F0-9E26-5BDA0C9C416D}" type="slidenum">
              <a:t>5</a:t>
            </a:fld>
            <a:endParaRPr lang="en-US"/>
          </a:p>
        </p:txBody>
      </p:sp>
    </p:spTree>
    <p:extLst>
      <p:ext uri="{BB962C8B-B14F-4D97-AF65-F5344CB8AC3E}">
        <p14:creationId xmlns:p14="http://schemas.microsoft.com/office/powerpoint/2010/main" val="3334506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highlights the showing the unique value proposition of the company as well as their lean operating strategy in comparison to competitors. Branding and customer service practices will determine the success of the company in its startup phase and beyond.</a:t>
            </a:r>
          </a:p>
        </p:txBody>
      </p:sp>
      <p:sp>
        <p:nvSpPr>
          <p:cNvPr id="4" name="Slide Number Placeholder 3"/>
          <p:cNvSpPr>
            <a:spLocks noGrp="1"/>
          </p:cNvSpPr>
          <p:nvPr>
            <p:ph type="sldNum" sz="quarter" idx="5"/>
          </p:nvPr>
        </p:nvSpPr>
        <p:spPr/>
        <p:txBody>
          <a:bodyPr/>
          <a:lstStyle/>
          <a:p>
            <a:fld id="{7A83AB8E-696E-49F0-9E26-5BDA0C9C416D}" type="slidenum">
              <a:t>6</a:t>
            </a:fld>
            <a:endParaRPr lang="en-US"/>
          </a:p>
        </p:txBody>
      </p:sp>
    </p:spTree>
    <p:extLst>
      <p:ext uri="{BB962C8B-B14F-4D97-AF65-F5344CB8AC3E}">
        <p14:creationId xmlns:p14="http://schemas.microsoft.com/office/powerpoint/2010/main" val="1835257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highlights the prospective shortfalls of the company, as it notes the company's market penetration and financial limitations leading to its weaknesses. Addressing these vulnerabilities will require planning and nimbleness in the market landscape.</a:t>
            </a:r>
          </a:p>
        </p:txBody>
      </p:sp>
      <p:sp>
        <p:nvSpPr>
          <p:cNvPr id="4" name="Slide Number Placeholder 3"/>
          <p:cNvSpPr>
            <a:spLocks noGrp="1"/>
          </p:cNvSpPr>
          <p:nvPr>
            <p:ph type="sldNum" sz="quarter" idx="5"/>
          </p:nvPr>
        </p:nvSpPr>
        <p:spPr/>
        <p:txBody>
          <a:bodyPr/>
          <a:lstStyle/>
          <a:p>
            <a:fld id="{7A83AB8E-696E-49F0-9E26-5BDA0C9C416D}" type="slidenum">
              <a:t>7</a:t>
            </a:fld>
            <a:endParaRPr lang="en-US"/>
          </a:p>
        </p:txBody>
      </p:sp>
    </p:spTree>
    <p:extLst>
      <p:ext uri="{BB962C8B-B14F-4D97-AF65-F5344CB8AC3E}">
        <p14:creationId xmlns:p14="http://schemas.microsoft.com/office/powerpoint/2010/main" val="3105718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Potential </a:t>
            </a:r>
            <a:r>
              <a:rPr lang="en-US" dirty="0" err="1"/>
              <a:t>centre</a:t>
            </a:r>
            <a:r>
              <a:rPr lang="en-US" dirty="0"/>
              <a:t> on digital marketing and sustainability trends. These are areas where the company can expand market share and drive earnings.</a:t>
            </a:r>
          </a:p>
        </p:txBody>
      </p:sp>
      <p:sp>
        <p:nvSpPr>
          <p:cNvPr id="4" name="Slide Number Placeholder 3"/>
          <p:cNvSpPr>
            <a:spLocks noGrp="1"/>
          </p:cNvSpPr>
          <p:nvPr>
            <p:ph type="sldNum" sz="quarter" idx="5"/>
          </p:nvPr>
        </p:nvSpPr>
        <p:spPr/>
        <p:txBody>
          <a:bodyPr/>
          <a:lstStyle/>
          <a:p>
            <a:fld id="{7A83AB8E-696E-49F0-9E26-5BDA0C9C416D}" type="slidenum">
              <a:t>8</a:t>
            </a:fld>
            <a:endParaRPr lang="en-US"/>
          </a:p>
        </p:txBody>
      </p:sp>
    </p:spTree>
    <p:extLst>
      <p:ext uri="{BB962C8B-B14F-4D97-AF65-F5344CB8AC3E}">
        <p14:creationId xmlns:p14="http://schemas.microsoft.com/office/powerpoint/2010/main" val="2018890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threats highlight potential external threats that could negatively impact the business. To counter these challenges, proactive preparation and flexibility to adjust to shifting market conditions will be essential.</a:t>
            </a:r>
          </a:p>
        </p:txBody>
      </p:sp>
      <p:sp>
        <p:nvSpPr>
          <p:cNvPr id="4" name="Slide Number Placeholder 3"/>
          <p:cNvSpPr>
            <a:spLocks noGrp="1"/>
          </p:cNvSpPr>
          <p:nvPr>
            <p:ph type="sldNum" sz="quarter" idx="5"/>
          </p:nvPr>
        </p:nvSpPr>
        <p:spPr/>
        <p:txBody>
          <a:bodyPr/>
          <a:lstStyle/>
          <a:p>
            <a:fld id="{7A83AB8E-696E-49F0-9E26-5BDA0C9C416D}" type="slidenum">
              <a:t>9</a:t>
            </a:fld>
            <a:endParaRPr lang="en-US"/>
          </a:p>
        </p:txBody>
      </p:sp>
    </p:spTree>
    <p:extLst>
      <p:ext uri="{BB962C8B-B14F-4D97-AF65-F5344CB8AC3E}">
        <p14:creationId xmlns:p14="http://schemas.microsoft.com/office/powerpoint/2010/main" val="278242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estimate conveys conservative but optimistic growth assumptions as well as realistic assumptions about revenues and costs. Now let me show you how the company will be financially sustainable from year 1.</a:t>
            </a:r>
          </a:p>
        </p:txBody>
      </p:sp>
      <p:sp>
        <p:nvSpPr>
          <p:cNvPr id="4" name="Slide Number Placeholder 3"/>
          <p:cNvSpPr>
            <a:spLocks noGrp="1"/>
          </p:cNvSpPr>
          <p:nvPr>
            <p:ph type="sldNum" sz="quarter" idx="5"/>
          </p:nvPr>
        </p:nvSpPr>
        <p:spPr/>
        <p:txBody>
          <a:bodyPr/>
          <a:lstStyle/>
          <a:p>
            <a:fld id="{7A83AB8E-696E-49F0-9E26-5BDA0C9C416D}" type="slidenum">
              <a:t>10</a:t>
            </a:fld>
            <a:endParaRPr lang="en-US"/>
          </a:p>
        </p:txBody>
      </p:sp>
    </p:spTree>
    <p:extLst>
      <p:ext uri="{BB962C8B-B14F-4D97-AF65-F5344CB8AC3E}">
        <p14:creationId xmlns:p14="http://schemas.microsoft.com/office/powerpoint/2010/main" val="18635527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business idea is viable and well-positioned to be successful in its intended market. The company can attain long-term profitability and sustainable growth by concentrating on its strengths, resolving its shortcomings, grasping opportunities, and proactively controlling dangers. This all-encompassing strategy guarantees that the concept is not only feasible but also expandable in the future.</a:t>
            </a:r>
          </a:p>
        </p:txBody>
      </p:sp>
      <p:sp>
        <p:nvSpPr>
          <p:cNvPr id="4" name="Slide Number Placeholder 3"/>
          <p:cNvSpPr>
            <a:spLocks noGrp="1"/>
          </p:cNvSpPr>
          <p:nvPr>
            <p:ph type="sldNum" sz="quarter" idx="5"/>
          </p:nvPr>
        </p:nvSpPr>
        <p:spPr/>
        <p:txBody>
          <a:bodyPr/>
          <a:lstStyle/>
          <a:p>
            <a:fld id="{7A83AB8E-696E-49F0-9E26-5BDA0C9C416D}" type="slidenum">
              <a:t>12</a:t>
            </a:fld>
            <a:endParaRPr lang="en-US"/>
          </a:p>
        </p:txBody>
      </p:sp>
    </p:spTree>
    <p:extLst>
      <p:ext uri="{BB962C8B-B14F-4D97-AF65-F5344CB8AC3E}">
        <p14:creationId xmlns:p14="http://schemas.microsoft.com/office/powerpoint/2010/main" val="3566395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880430" y="583345"/>
            <a:ext cx="7160357" cy="4164820"/>
          </a:xfrm>
        </p:spPr>
        <p:txBody>
          <a:bodyPr anchor="t">
            <a:normAutofit/>
          </a:bodyPr>
          <a:lstStyle/>
          <a:p>
            <a:pPr algn="r"/>
            <a:r>
              <a:rPr lang="en-US" sz="7400">
                <a:solidFill>
                  <a:srgbClr val="FFFFFF"/>
                </a:solidFill>
              </a:rPr>
              <a:t> </a:t>
            </a:r>
            <a:r>
              <a:rPr lang="en-US" sz="7400">
                <a:solidFill>
                  <a:srgbClr val="FFFFFF"/>
                </a:solidFill>
                <a:latin typeface="Calibri"/>
                <a:ea typeface="Calibri"/>
                <a:cs typeface="Calibri"/>
              </a:rPr>
              <a:t>Entrepreneurship</a:t>
            </a:r>
          </a:p>
        </p:txBody>
      </p:sp>
      <p:sp>
        <p:nvSpPr>
          <p:cNvPr id="3" name="Subtitle 2"/>
          <p:cNvSpPr>
            <a:spLocks noGrp="1"/>
          </p:cNvSpPr>
          <p:nvPr>
            <p:ph type="subTitle" idx="1"/>
          </p:nvPr>
        </p:nvSpPr>
        <p:spPr>
          <a:xfrm>
            <a:off x="1208228" y="5972174"/>
            <a:ext cx="8578699" cy="504825"/>
          </a:xfrm>
        </p:spPr>
        <p:txBody>
          <a:bodyPr vert="horz" lIns="91440" tIns="45720" rIns="91440" bIns="45720" rtlCol="0">
            <a:normAutofit/>
          </a:bodyPr>
          <a:lstStyle/>
          <a:p>
            <a:pPr algn="l"/>
            <a:r>
              <a:rPr lang="en-US" sz="2000">
                <a:solidFill>
                  <a:srgbClr val="FFFFFF"/>
                </a:solidFill>
                <a:latin typeface="Calibri"/>
                <a:ea typeface="+mn-lt"/>
                <a:cs typeface="+mn-lt"/>
              </a:rPr>
              <a:t> Module in Business Management Entrepreneurship (LCBB5001) </a:t>
            </a:r>
            <a:endParaRPr lang="en-US" sz="2000">
              <a:solidFill>
                <a:srgbClr val="FFFFFF"/>
              </a:solidFill>
              <a:latin typeface="Calibri"/>
            </a:endParaRPr>
          </a:p>
        </p:txBody>
      </p:sp>
      <p:sp>
        <p:nvSpPr>
          <p:cNvPr id="1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9"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A11F8E6-1DB8-BBE9-7338-A4782B26C291}"/>
              </a:ext>
            </a:extLst>
          </p:cNvPr>
          <p:cNvSpPr>
            <a:spLocks noGrp="1"/>
          </p:cNvSpPr>
          <p:nvPr>
            <p:ph type="title"/>
          </p:nvPr>
        </p:nvSpPr>
        <p:spPr>
          <a:xfrm>
            <a:off x="1188069" y="381935"/>
            <a:ext cx="4008583" cy="5974414"/>
          </a:xfrm>
        </p:spPr>
        <p:txBody>
          <a:bodyPr anchor="ctr">
            <a:normAutofit/>
          </a:bodyPr>
          <a:lstStyle/>
          <a:p>
            <a:r>
              <a:rPr lang="en-US" sz="5600">
                <a:solidFill>
                  <a:srgbClr val="FFFFFF"/>
                </a:solidFill>
                <a:latin typeface="Calibri"/>
                <a:ea typeface="Calibri"/>
                <a:cs typeface="Calibri"/>
              </a:rPr>
              <a:t>Introduction</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166C15A-4F3A-A3B9-6404-5749513EF586}"/>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a:solidFill>
                  <a:schemeClr val="tx1">
                    <a:alpha val="80000"/>
                  </a:schemeClr>
                </a:solidFill>
                <a:latin typeface="Calibri"/>
                <a:ea typeface="+mn-lt"/>
                <a:cs typeface="+mn-lt"/>
              </a:rPr>
              <a:t>Entrepreneurship drives economic progress, and this gives rise to innovation and new markets. This deck presents a powerful corporate concept, emphasizing on operational excellence and effective strategic planning. It strives to comply with current market trends and consumer demands to gain a competitive edge and achieve long-term success (Burns, 2016).</a:t>
            </a:r>
            <a:endParaRPr lang="en-US" sz="2000">
              <a:solidFill>
                <a:schemeClr val="tx1">
                  <a:alpha val="80000"/>
                </a:schemeClr>
              </a:solidFill>
              <a:latin typeface="Calibri"/>
              <a:ea typeface="Calibri"/>
              <a:cs typeface="Calibri"/>
            </a:endParaRPr>
          </a:p>
          <a:p>
            <a:endParaRPr lang="en-US" sz="2000">
              <a:solidFill>
                <a:schemeClr val="tx1">
                  <a:alpha val="80000"/>
                </a:schemeClr>
              </a:solidFill>
            </a:endParaRPr>
          </a:p>
          <a:p>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6562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BFE8A1A-CCAA-6A21-F935-DBC493BE2360}"/>
              </a:ext>
            </a:extLst>
          </p:cNvPr>
          <p:cNvSpPr>
            <a:spLocks noGrp="1"/>
          </p:cNvSpPr>
          <p:nvPr>
            <p:ph type="title"/>
          </p:nvPr>
        </p:nvSpPr>
        <p:spPr>
          <a:xfrm>
            <a:off x="1188069" y="381935"/>
            <a:ext cx="4008583" cy="5974414"/>
          </a:xfrm>
        </p:spPr>
        <p:txBody>
          <a:bodyPr anchor="ctr">
            <a:normAutofit/>
          </a:bodyPr>
          <a:lstStyle/>
          <a:p>
            <a:r>
              <a:rPr lang="en-US" sz="7400">
                <a:solidFill>
                  <a:srgbClr val="FFFFFF"/>
                </a:solidFill>
                <a:latin typeface="Calibri"/>
                <a:ea typeface="Calibri"/>
                <a:cs typeface="Calibri"/>
              </a:rPr>
              <a:t>Overview of business idea</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46354CB-320F-E3EB-0338-401D2D0B3852}"/>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dirty="0">
                <a:solidFill>
                  <a:schemeClr val="tx1">
                    <a:alpha val="80000"/>
                  </a:schemeClr>
                </a:solidFill>
                <a:latin typeface="Calibri"/>
                <a:ea typeface="+mn-lt"/>
                <a:cs typeface="+mn-lt"/>
              </a:rPr>
              <a:t>The concept behind the business is an environmental friendly pastry shop that combines a unique food experience with sustainable methods, the pastries and coffees will be from all over the world .  Turning towards a more active engagement in the community, the pastry will adopt a "zero-farm" approach and partner with  farms around the world to minimize waste (Kotler et al., 2018). It will be called the language café.</a:t>
            </a:r>
            <a:endParaRPr lang="en-US" sz="2000" dirty="0">
              <a:solidFill>
                <a:schemeClr val="tx1">
                  <a:alpha val="80000"/>
                </a:schemeClr>
              </a:solidFill>
              <a:latin typeface="Calibri"/>
            </a:endParaRPr>
          </a:p>
          <a:p>
            <a:endParaRPr lang="en-US" sz="2000">
              <a:solidFill>
                <a:schemeClr val="tx1">
                  <a:alpha val="80000"/>
                </a:schemeClr>
              </a:solidFill>
            </a:endParaRPr>
          </a:p>
          <a:p>
            <a:pPr marL="0" indent="0">
              <a:buNone/>
            </a:pPr>
            <a:endParaRPr lang="en-US" sz="2000">
              <a:solidFill>
                <a:schemeClr val="tx1">
                  <a:alpha val="80000"/>
                </a:schemeClr>
              </a:solidFill>
            </a:endParaRPr>
          </a:p>
          <a:p>
            <a:endParaRPr lang="en-US" sz="2000">
              <a:solidFill>
                <a:schemeClr val="tx1">
                  <a:alpha val="80000"/>
                </a:schemeClr>
              </a:solidFill>
            </a:endParaRPr>
          </a:p>
          <a:p>
            <a:endParaRPr lang="en-US" sz="2000">
              <a:solidFill>
                <a:schemeClr val="tx1">
                  <a:alpha val="80000"/>
                </a:schemeClr>
              </a:solidFill>
            </a:endParaRPr>
          </a:p>
          <a:p>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5537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699D04C-0CEA-FC05-C610-C787967E1D38}"/>
              </a:ext>
            </a:extLst>
          </p:cNvPr>
          <p:cNvSpPr>
            <a:spLocks noGrp="1"/>
          </p:cNvSpPr>
          <p:nvPr>
            <p:ph type="title"/>
          </p:nvPr>
        </p:nvSpPr>
        <p:spPr>
          <a:xfrm>
            <a:off x="1188069" y="381935"/>
            <a:ext cx="4008583" cy="5974414"/>
          </a:xfrm>
        </p:spPr>
        <p:txBody>
          <a:bodyPr anchor="ctr">
            <a:normAutofit/>
          </a:bodyPr>
          <a:lstStyle/>
          <a:p>
            <a:r>
              <a:rPr lang="en-US" sz="6800">
                <a:solidFill>
                  <a:srgbClr val="FFFFFF"/>
                </a:solidFill>
                <a:latin typeface="Calibri"/>
                <a:ea typeface="Calibri"/>
                <a:cs typeface="Calibri"/>
              </a:rPr>
              <a:t>Legal format and ownership</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3C1C77F-4E63-C4AC-3449-6D2F4F60B514}"/>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a:solidFill>
                  <a:schemeClr val="tx1">
                    <a:alpha val="80000"/>
                  </a:schemeClr>
                </a:solidFill>
                <a:latin typeface="Calibri"/>
                <a:ea typeface="+mn-lt"/>
                <a:cs typeface="+mn-lt"/>
              </a:rPr>
              <a:t>To afford operational flexibility along with personal asset protection, the firm will operate as a limited liability corporation (LLC). This way, taxes can be managed properly but with a clear separation between personal and company responsibilities. Three partners will share ownership, each with expertise in marketing, finance and operations (David and David, 2017).</a:t>
            </a:r>
            <a:endParaRPr lang="en-US" sz="2000">
              <a:solidFill>
                <a:schemeClr val="tx1">
                  <a:alpha val="80000"/>
                </a:schemeClr>
              </a:solidFill>
              <a:latin typeface="Calibri"/>
              <a:ea typeface="Calibri"/>
              <a:cs typeface="Calibri"/>
            </a:endParaRPr>
          </a:p>
          <a:p>
            <a:endParaRPr lang="en-US" sz="2000">
              <a:solidFill>
                <a:schemeClr val="tx1">
                  <a:alpha val="80000"/>
                </a:schemeClr>
              </a:solidFill>
            </a:endParaRPr>
          </a:p>
          <a:p>
            <a:pPr marL="0" indent="0">
              <a:buNone/>
            </a:pPr>
            <a:endParaRPr lang="en-US" sz="2000">
              <a:solidFill>
                <a:schemeClr val="tx1">
                  <a:alpha val="80000"/>
                </a:schemeClr>
              </a:solidFill>
            </a:endParaRPr>
          </a:p>
          <a:p>
            <a:endParaRPr lang="en-US" sz="2000">
              <a:solidFill>
                <a:schemeClr val="tx1">
                  <a:alpha val="80000"/>
                </a:schemeClr>
              </a:solidFill>
            </a:endParaRPr>
          </a:p>
          <a:p>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9714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A7D1E7F-F87F-893D-6B61-AAE1B5B626EE}"/>
              </a:ext>
            </a:extLst>
          </p:cNvPr>
          <p:cNvSpPr>
            <a:spLocks noGrp="1"/>
          </p:cNvSpPr>
          <p:nvPr>
            <p:ph type="title"/>
          </p:nvPr>
        </p:nvSpPr>
        <p:spPr>
          <a:xfrm>
            <a:off x="1188069" y="381935"/>
            <a:ext cx="4008583" cy="5974414"/>
          </a:xfrm>
        </p:spPr>
        <p:txBody>
          <a:bodyPr anchor="ctr">
            <a:normAutofit/>
          </a:bodyPr>
          <a:lstStyle/>
          <a:p>
            <a:r>
              <a:rPr lang="en-US" sz="5000">
                <a:solidFill>
                  <a:srgbClr val="FFFFFF"/>
                </a:solidFill>
                <a:latin typeface="Calibri"/>
                <a:ea typeface="Calibri"/>
                <a:cs typeface="Calibri"/>
              </a:rPr>
              <a:t>Organisational management</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47D2E5DF-EE13-200B-D61B-474F44C268AF}"/>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a:solidFill>
                  <a:schemeClr val="tx1">
                    <a:alpha val="80000"/>
                  </a:schemeClr>
                </a:solidFill>
                <a:latin typeface="Calibri"/>
                <a:ea typeface="+mn-lt"/>
                <a:cs typeface="+mn-lt"/>
              </a:rPr>
              <a:t>The management team consists of professionals with complementary skills: a marketing strategist focused on increasing consumer engagement, a financial expert responsible for forecasting and budgeting, an operations manager to oversee daily operations and so on. This cooperative approach guarantees dynamic if not risky problem-solving and balanced leadership (Kuratko, 2020).</a:t>
            </a:r>
            <a:endParaRPr lang="en-US" sz="2000">
              <a:solidFill>
                <a:schemeClr val="tx1">
                  <a:alpha val="80000"/>
                </a:schemeClr>
              </a:solidFill>
              <a:latin typeface="Calibri"/>
            </a:endParaRPr>
          </a:p>
          <a:p>
            <a:endParaRPr lang="en-US" sz="2000">
              <a:solidFill>
                <a:schemeClr val="tx1">
                  <a:alpha val="80000"/>
                </a:schemeClr>
              </a:solidFill>
            </a:endParaRPr>
          </a:p>
          <a:p>
            <a:pPr marL="0" indent="0">
              <a:buNone/>
            </a:pPr>
            <a:endParaRPr lang="en-US" sz="2000">
              <a:solidFill>
                <a:schemeClr val="tx1">
                  <a:alpha val="80000"/>
                </a:schemeClr>
              </a:solidFill>
            </a:endParaRPr>
          </a:p>
          <a:p>
            <a:endParaRPr lang="en-US" sz="2000">
              <a:solidFill>
                <a:schemeClr val="tx1">
                  <a:alpha val="80000"/>
                </a:schemeClr>
              </a:solidFill>
            </a:endParaRPr>
          </a:p>
          <a:p>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5296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1634C94-0106-4318-B89A-338DF60EBDFB}"/>
              </a:ext>
            </a:extLst>
          </p:cNvPr>
          <p:cNvSpPr>
            <a:spLocks noGrp="1"/>
          </p:cNvSpPr>
          <p:nvPr>
            <p:ph type="title"/>
          </p:nvPr>
        </p:nvSpPr>
        <p:spPr>
          <a:xfrm>
            <a:off x="1188069" y="381935"/>
            <a:ext cx="4008583" cy="5974414"/>
          </a:xfrm>
        </p:spPr>
        <p:txBody>
          <a:bodyPr anchor="ctr">
            <a:normAutofit/>
          </a:bodyPr>
          <a:lstStyle/>
          <a:p>
            <a:r>
              <a:rPr lang="en-US" sz="8000">
                <a:solidFill>
                  <a:srgbClr val="FFFFFF"/>
                </a:solidFill>
              </a:rPr>
              <a:t>SWOT Analysis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05EED6C-FF53-52BC-A116-61E167A20AE5}"/>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b="1">
                <a:solidFill>
                  <a:schemeClr val="tx1">
                    <a:alpha val="80000"/>
                  </a:schemeClr>
                </a:solidFill>
                <a:latin typeface="Calibri"/>
                <a:ea typeface="Calibri"/>
                <a:cs typeface="Calibri"/>
              </a:rPr>
              <a:t>Strengths</a:t>
            </a:r>
          </a:p>
          <a:p>
            <a:pPr>
              <a:buNone/>
            </a:pPr>
            <a:r>
              <a:rPr lang="en-US" sz="2000">
                <a:solidFill>
                  <a:schemeClr val="tx1">
                    <a:alpha val="80000"/>
                  </a:schemeClr>
                </a:solidFill>
                <a:latin typeface="Calibri"/>
                <a:ea typeface="+mn-lt"/>
                <a:cs typeface="+mn-lt"/>
              </a:rPr>
              <a:t>The strength of this business idea lies in its unique value proposition or in filling a particular market need that is not well served by competitors. Due to its innovative features, the product is highly appealing to environmentally conscious customers, fulfilling the rising demand of them for cost-effective and sustainable solutions. Additionally, the lean operational approach increases profitability and ensures scalability and cost-effectiveness. Hence, the strong branding initiatives will also help the company position in the industry well. A well defined customer service plan enhances customer loyalty and retention (Kotler and Keller, 2022).</a:t>
            </a:r>
            <a:endParaRPr lang="en-US" sz="2000">
              <a:solidFill>
                <a:schemeClr val="tx1">
                  <a:alpha val="80000"/>
                </a:schemeClr>
              </a:solidFill>
              <a:latin typeface="Calibri"/>
            </a:endParaRPr>
          </a:p>
          <a:p>
            <a:pPr>
              <a:buNone/>
            </a:pPr>
            <a:endParaRPr lang="en-US" sz="2000">
              <a:solidFill>
                <a:schemeClr val="tx1">
                  <a:alpha val="80000"/>
                </a:schemeClr>
              </a:solidFill>
            </a:endParaRPr>
          </a:p>
          <a:p>
            <a:pPr>
              <a:buNone/>
            </a:pPr>
            <a:endParaRPr lang="en-US" sz="2000">
              <a:solidFill>
                <a:schemeClr val="tx1">
                  <a:alpha val="80000"/>
                </a:schemeClr>
              </a:solidFill>
            </a:endParaRPr>
          </a:p>
          <a:p>
            <a:pPr marL="0" indent="0">
              <a:buNone/>
            </a:pPr>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530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498A07B-F68A-74C6-5500-C4B4386DC795}"/>
              </a:ext>
            </a:extLst>
          </p:cNvPr>
          <p:cNvSpPr>
            <a:spLocks noGrp="1"/>
          </p:cNvSpPr>
          <p:nvPr>
            <p:ph type="title"/>
          </p:nvPr>
        </p:nvSpPr>
        <p:spPr>
          <a:xfrm>
            <a:off x="1188069" y="381935"/>
            <a:ext cx="4008583" cy="5974414"/>
          </a:xfrm>
        </p:spPr>
        <p:txBody>
          <a:bodyPr anchor="ctr">
            <a:normAutofit/>
          </a:bodyPr>
          <a:lstStyle/>
          <a:p>
            <a:r>
              <a:rPr lang="en-US" sz="8000">
                <a:solidFill>
                  <a:srgbClr val="FFFFFF"/>
                </a:solidFill>
                <a:latin typeface="Calibri"/>
                <a:ea typeface="Calibri"/>
                <a:cs typeface="Calibri"/>
              </a:rPr>
              <a:t>SWOT Analysis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39A32DA-AEC2-3A06-907D-39BB866465D0}"/>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b="1">
                <a:solidFill>
                  <a:schemeClr val="tx1">
                    <a:alpha val="80000"/>
                  </a:schemeClr>
                </a:solidFill>
                <a:latin typeface="Calibri"/>
                <a:ea typeface="Calibri"/>
                <a:cs typeface="Calibri"/>
              </a:rPr>
              <a:t>Weaknesses</a:t>
            </a:r>
          </a:p>
          <a:p>
            <a:pPr>
              <a:buNone/>
            </a:pPr>
            <a:r>
              <a:rPr lang="en-US" sz="2000">
                <a:solidFill>
                  <a:schemeClr val="tx1">
                    <a:alpha val="80000"/>
                  </a:schemeClr>
                </a:solidFill>
                <a:latin typeface="Calibri"/>
                <a:ea typeface="+mn-lt"/>
                <a:cs typeface="+mn-lt"/>
              </a:rPr>
              <a:t>Despite its advantages, there are cost and funding limitations as well that will limit growth in the early stages. Similarly, by focusing on a single target market, the company is vulnerable to the risks of changes in consumer preferences or a recession. Without a strong market presence, it may also be tough to compete with larger, more established companies. Furthermore, production and pricing policies might be influenced by potential difficulty in finding high-quality components for reasonable prices (Barney, 2021).</a:t>
            </a:r>
            <a:endParaRPr lang="en-US" sz="2000">
              <a:solidFill>
                <a:schemeClr val="tx1">
                  <a:alpha val="80000"/>
                </a:schemeClr>
              </a:solidFill>
              <a:latin typeface="Calibri"/>
            </a:endParaRPr>
          </a:p>
          <a:p>
            <a:pPr>
              <a:buNone/>
            </a:pPr>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097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0A7E303-3DCC-C78E-2A00-D76C99E22487}"/>
              </a:ext>
            </a:extLst>
          </p:cNvPr>
          <p:cNvSpPr>
            <a:spLocks noGrp="1"/>
          </p:cNvSpPr>
          <p:nvPr>
            <p:ph type="title"/>
          </p:nvPr>
        </p:nvSpPr>
        <p:spPr>
          <a:xfrm>
            <a:off x="1188069" y="381935"/>
            <a:ext cx="4008583" cy="5974414"/>
          </a:xfrm>
        </p:spPr>
        <p:txBody>
          <a:bodyPr anchor="ctr">
            <a:normAutofit/>
          </a:bodyPr>
          <a:lstStyle/>
          <a:p>
            <a:r>
              <a:rPr lang="en-US" sz="8000">
                <a:solidFill>
                  <a:srgbClr val="FFFFFF"/>
                </a:solidFill>
                <a:latin typeface="Calibri"/>
                <a:ea typeface="Calibri"/>
                <a:cs typeface="Calibri"/>
              </a:rPr>
              <a:t>SWOT Analysis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FC2AAC8-7327-349F-5C71-82AE88C5EC51}"/>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b="1">
                <a:solidFill>
                  <a:schemeClr val="tx1">
                    <a:alpha val="80000"/>
                  </a:schemeClr>
                </a:solidFill>
                <a:latin typeface="Calibri"/>
                <a:ea typeface="Calibri"/>
                <a:cs typeface="Calibri"/>
              </a:rPr>
              <a:t>Opportunities</a:t>
            </a:r>
          </a:p>
          <a:p>
            <a:pPr>
              <a:buNone/>
            </a:pPr>
            <a:endParaRPr lang="en-US" sz="2000">
              <a:solidFill>
                <a:schemeClr val="tx1">
                  <a:alpha val="80000"/>
                </a:schemeClr>
              </a:solidFill>
              <a:latin typeface="Calibri"/>
              <a:ea typeface="Calibri"/>
              <a:cs typeface="Calibri"/>
            </a:endParaRPr>
          </a:p>
          <a:p>
            <a:pPr>
              <a:buNone/>
            </a:pPr>
            <a:r>
              <a:rPr lang="en-US" sz="2000">
                <a:solidFill>
                  <a:schemeClr val="tx1">
                    <a:alpha val="80000"/>
                  </a:schemeClr>
                </a:solidFill>
                <a:latin typeface="Calibri"/>
                <a:ea typeface="+mn-lt"/>
                <a:cs typeface="+mn-lt"/>
              </a:rPr>
              <a:t>The firm has numerous opportunities to profit on new trends, which contain, growing demands from consumers for good and services that are environmentally friendly. Venturing into uncharted territory or geographic regions presents an opportunity for expansion and diversification. Collaborating with strategic partners or influencers further enhances brand visibility. The rapid acquisition of digital marketing systems provides a cost-effective way to increase customer reach and create lasting relationships. Moreover, governments can incentivize and support companies adopting green practices promote growth and fiscal stability (Porter, 2020).</a:t>
            </a:r>
            <a:endParaRPr lang="en-US" sz="2000">
              <a:solidFill>
                <a:schemeClr val="tx1">
                  <a:alpha val="80000"/>
                </a:schemeClr>
              </a:solidFill>
              <a:latin typeface="Calibri"/>
            </a:endParaRPr>
          </a:p>
          <a:p>
            <a:pPr>
              <a:buNone/>
            </a:pPr>
            <a:endParaRPr lang="en-US" sz="2000">
              <a:solidFill>
                <a:schemeClr val="tx1">
                  <a:alpha val="80000"/>
                </a:schemeClr>
              </a:solidFill>
            </a:endParaRPr>
          </a:p>
          <a:p>
            <a:pPr>
              <a:buNone/>
            </a:pPr>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5281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D61959E-5337-FC00-1845-B056729CFDC1}"/>
              </a:ext>
            </a:extLst>
          </p:cNvPr>
          <p:cNvSpPr>
            <a:spLocks noGrp="1"/>
          </p:cNvSpPr>
          <p:nvPr>
            <p:ph type="title"/>
          </p:nvPr>
        </p:nvSpPr>
        <p:spPr>
          <a:xfrm>
            <a:off x="1188069" y="381935"/>
            <a:ext cx="4008583" cy="5974414"/>
          </a:xfrm>
        </p:spPr>
        <p:txBody>
          <a:bodyPr anchor="ctr">
            <a:normAutofit/>
          </a:bodyPr>
          <a:lstStyle/>
          <a:p>
            <a:r>
              <a:rPr lang="en-US" sz="8000">
                <a:solidFill>
                  <a:srgbClr val="FFFFFF"/>
                </a:solidFill>
                <a:latin typeface="Calibri"/>
                <a:ea typeface="Calibri"/>
                <a:cs typeface="Calibri"/>
              </a:rPr>
              <a:t>SWOT Analysis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DB08D30-762B-7192-9147-A15382ACF9D8}"/>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b="1">
                <a:solidFill>
                  <a:schemeClr val="tx1">
                    <a:alpha val="80000"/>
                  </a:schemeClr>
                </a:solidFill>
                <a:latin typeface="Calibri"/>
                <a:ea typeface="Calibri"/>
                <a:cs typeface="Calibri"/>
              </a:rPr>
              <a:t>Threats</a:t>
            </a:r>
          </a:p>
          <a:p>
            <a:pPr>
              <a:buNone/>
            </a:pPr>
            <a:endParaRPr lang="en-US" sz="2000">
              <a:solidFill>
                <a:schemeClr val="tx1">
                  <a:alpha val="80000"/>
                </a:schemeClr>
              </a:solidFill>
              <a:latin typeface="Calibri"/>
              <a:ea typeface="Calibri"/>
              <a:cs typeface="Calibri"/>
            </a:endParaRPr>
          </a:p>
          <a:p>
            <a:pPr>
              <a:buNone/>
            </a:pPr>
            <a:r>
              <a:rPr lang="en-US" sz="2000">
                <a:solidFill>
                  <a:schemeClr val="tx1">
                    <a:alpha val="80000"/>
                  </a:schemeClr>
                </a:solidFill>
                <a:latin typeface="Calibri"/>
                <a:ea typeface="+mn-lt"/>
                <a:cs typeface="+mn-lt"/>
              </a:rPr>
              <a:t>The company faces strong competition from both new and established companies. Looming challenges can also come from shifts in governmental policy related to taxation and commercial regulations, or from economic instability. Technology is evolving at a breakneck pace, and the constant need for upgrades to remain relevant could increase the O&amp;M costs. Sudden events such as supply chain disruptions or a steep decline in consumer expenditure can also create challenges for businesses to both operate and remain financially viable (Grant, 2021)</a:t>
            </a:r>
            <a:r>
              <a:rPr lang="en-US" sz="2000">
                <a:solidFill>
                  <a:schemeClr val="tx1">
                    <a:alpha val="80000"/>
                  </a:schemeClr>
                </a:solidFill>
                <a:ea typeface="+mn-lt"/>
                <a:cs typeface="+mn-lt"/>
              </a:rPr>
              <a:t>.</a:t>
            </a:r>
            <a:endParaRPr lang="en-US" sz="2000">
              <a:solidFill>
                <a:schemeClr val="tx1">
                  <a:alpha val="80000"/>
                </a:schemeClr>
              </a:solidFill>
            </a:endParaRPr>
          </a:p>
          <a:p>
            <a:pPr>
              <a:buNone/>
            </a:pPr>
            <a:endParaRPr lang="en-US" sz="2000">
              <a:solidFill>
                <a:schemeClr val="tx1">
                  <a:alpha val="80000"/>
                </a:schemeClr>
              </a:solidFill>
            </a:endParaRPr>
          </a:p>
          <a:p>
            <a:pPr marL="0" indent="0">
              <a:buNone/>
            </a:pPr>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3265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8AF30D8-2C9B-72EA-FE9C-6F87D998F647}"/>
              </a:ext>
            </a:extLst>
          </p:cNvPr>
          <p:cNvSpPr>
            <a:spLocks noGrp="1"/>
          </p:cNvSpPr>
          <p:nvPr>
            <p:ph type="title"/>
          </p:nvPr>
        </p:nvSpPr>
        <p:spPr>
          <a:xfrm>
            <a:off x="1188069" y="381935"/>
            <a:ext cx="4008583" cy="5974414"/>
          </a:xfrm>
        </p:spPr>
        <p:txBody>
          <a:bodyPr anchor="ctr">
            <a:normAutofit/>
          </a:bodyPr>
          <a:lstStyle/>
          <a:p>
            <a:r>
              <a:rPr lang="en-US" sz="6200">
                <a:solidFill>
                  <a:srgbClr val="FFFFFF"/>
                </a:solidFill>
                <a:latin typeface="Calibri"/>
                <a:ea typeface="Calibri"/>
                <a:cs typeface="Calibri"/>
              </a:rPr>
              <a:t>1st year cash flow projections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9101DD07-3455-4025-9B35-7F8878E21583}"/>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a:solidFill>
                  <a:schemeClr val="tx1">
                    <a:alpha val="80000"/>
                  </a:schemeClr>
                </a:solidFill>
                <a:latin typeface="Calibri"/>
                <a:ea typeface="+mn-lt"/>
                <a:cs typeface="+mn-lt"/>
              </a:rPr>
              <a:t>The firm needs an invading finance of £25,000 which will be used for marketing, stock and equipment. Starting from £5,000 for the first couple of months and scaling to £10,000 a month by year end, with ridiculous expense control ensuring we go monthly profitable in month eight. The forecast is based on a continual rise in the customer base (Grant, 2016).</a:t>
            </a:r>
            <a:endParaRPr lang="en-US" sz="2000">
              <a:solidFill>
                <a:schemeClr val="tx1">
                  <a:alpha val="80000"/>
                </a:schemeClr>
              </a:solidFill>
              <a:latin typeface="Aptos" panose="020B0004020202020204"/>
            </a:endParaRPr>
          </a:p>
          <a:p>
            <a:endParaRPr lang="en-US" sz="2000">
              <a:solidFill>
                <a:schemeClr val="tx1">
                  <a:alpha val="80000"/>
                </a:schemeClr>
              </a:solidFill>
            </a:endParaRPr>
          </a:p>
          <a:p>
            <a:pPr marL="0" indent="0">
              <a:buNone/>
            </a:pPr>
            <a:endParaRPr lang="en-US" sz="2000">
              <a:solidFill>
                <a:schemeClr val="tx1">
                  <a:alpha val="80000"/>
                </a:schemeClr>
              </a:solidFill>
            </a:endParaRPr>
          </a:p>
          <a:p>
            <a:endParaRPr lang="en-US" sz="2000">
              <a:solidFill>
                <a:schemeClr val="tx1">
                  <a:alpha val="80000"/>
                </a:schemeClr>
              </a:solidFill>
            </a:endParaRPr>
          </a:p>
          <a:p>
            <a:endParaRPr lang="en-US" sz="2000">
              <a:solidFill>
                <a:schemeClr val="tx1">
                  <a:alpha val="80000"/>
                </a:schemeClr>
              </a:solidFill>
            </a:endParaRPr>
          </a:p>
          <a:p>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3741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atMod val="150000"/>
                <a:shade val="98000"/>
                <a:lumMod val="102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6AA24DE7-C336-4994-8C52-D9B3F3D0F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311" y="953311"/>
            <a:ext cx="10603149" cy="5263867"/>
          </a:xfrm>
          <a:prstGeom prst="roundRect">
            <a:avLst>
              <a:gd name="adj" fmla="val 1566"/>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40F07-D5CA-6FF8-5D5B-454B8CF91F54}"/>
              </a:ext>
            </a:extLst>
          </p:cNvPr>
          <p:cNvSpPr>
            <a:spLocks noGrp="1"/>
          </p:cNvSpPr>
          <p:nvPr>
            <p:ph type="title"/>
          </p:nvPr>
        </p:nvSpPr>
        <p:spPr>
          <a:xfrm>
            <a:off x="640080" y="640080"/>
            <a:ext cx="2752354" cy="2709275"/>
          </a:xfrm>
          <a:prstGeom prst="rect">
            <a:avLst/>
          </a:prstGeom>
          <a:solidFill>
            <a:srgbClr val="5E3846"/>
          </a:solidFill>
          <a:ln>
            <a:solidFill>
              <a:srgbClr val="5E3846"/>
            </a:solidFill>
          </a:ln>
        </p:spPr>
        <p:txBody>
          <a:bodyPr vert="horz" lIns="91440" tIns="45720" rIns="91440" bIns="45720" rtlCol="0" anchor="ctr">
            <a:normAutofit/>
          </a:bodyPr>
          <a:lstStyle/>
          <a:p>
            <a:pPr algn="ctr"/>
            <a:r>
              <a:rPr lang="en-US" sz="2800" kern="1200">
                <a:solidFill>
                  <a:srgbClr val="FFFFFF"/>
                </a:solidFill>
                <a:latin typeface="+mj-lt"/>
                <a:ea typeface="+mj-ea"/>
                <a:cs typeface="+mj-cs"/>
              </a:rPr>
              <a:t>1st year cash flow projection</a:t>
            </a:r>
          </a:p>
        </p:txBody>
      </p:sp>
      <p:pic>
        <p:nvPicPr>
          <p:cNvPr id="4" name="Content Placeholder 3">
            <a:extLst>
              <a:ext uri="{FF2B5EF4-FFF2-40B4-BE49-F238E27FC236}">
                <a16:creationId xmlns:a16="http://schemas.microsoft.com/office/drawing/2014/main" id="{51FFE15E-075A-2BAC-1D98-AFE29D73A61B}"/>
              </a:ext>
            </a:extLst>
          </p:cNvPr>
          <p:cNvPicPr>
            <a:picLocks noGrp="1" noChangeAspect="1"/>
          </p:cNvPicPr>
          <p:nvPr>
            <p:ph idx="1"/>
          </p:nvPr>
        </p:nvPicPr>
        <p:blipFill>
          <a:blip r:embed="rId2"/>
          <a:stretch>
            <a:fillRect/>
          </a:stretch>
        </p:blipFill>
        <p:spPr>
          <a:xfrm>
            <a:off x="4212286" y="1596707"/>
            <a:ext cx="6600836" cy="3977003"/>
          </a:xfrm>
          <a:prstGeom prst="rect">
            <a:avLst/>
          </a:prstGeom>
        </p:spPr>
      </p:pic>
    </p:spTree>
    <p:extLst>
      <p:ext uri="{BB962C8B-B14F-4D97-AF65-F5344CB8AC3E}">
        <p14:creationId xmlns:p14="http://schemas.microsoft.com/office/powerpoint/2010/main" val="2269959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640450B-D1DE-513B-82B1-DAE00B83379F}"/>
              </a:ext>
            </a:extLst>
          </p:cNvPr>
          <p:cNvSpPr>
            <a:spLocks noGrp="1"/>
          </p:cNvSpPr>
          <p:nvPr>
            <p:ph type="title"/>
          </p:nvPr>
        </p:nvSpPr>
        <p:spPr>
          <a:xfrm>
            <a:off x="1188069" y="381935"/>
            <a:ext cx="4008583" cy="5974414"/>
          </a:xfrm>
        </p:spPr>
        <p:txBody>
          <a:bodyPr anchor="ctr">
            <a:normAutofit/>
          </a:bodyPr>
          <a:lstStyle/>
          <a:p>
            <a:r>
              <a:rPr lang="en-US" sz="6200">
                <a:solidFill>
                  <a:srgbClr val="FFFFFF"/>
                </a:solidFill>
                <a:latin typeface="Calibri"/>
                <a:ea typeface="Calibri"/>
                <a:cs typeface="Calibri"/>
              </a:rPr>
              <a:t>Conclusion</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DA9C0D42-8396-B596-F2BB-E46DF7E76142}"/>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2000">
                <a:solidFill>
                  <a:schemeClr val="tx1">
                    <a:alpha val="80000"/>
                  </a:schemeClr>
                </a:solidFill>
                <a:latin typeface="Calibri"/>
                <a:ea typeface="+mn-lt"/>
                <a:cs typeface="+mn-lt"/>
              </a:rPr>
              <a:t>In summary, the suggested business concept offers a comprehensive chance to provide a sustainable and creative response to a definite market need. The company may build a solid foundation by utilising its advantages, like a distinctive value proposition and operational effectiveness, and minimising its disadvantages, like scarce resources and a weak market presence. Its growth potential is further increased by taking advantage of opportunities in sustainability trends and digital marketing. However, strategic planning and flexibility will be needed to handle concerns like competition and market volatility. This company has the ability to prosper in a competitive environment and deliver value to stakeholders and customers with a clear strategy, strong planning, and efficient execution (Drucker, 2022).</a:t>
            </a:r>
            <a:endParaRPr lang="en-US" sz="2000">
              <a:solidFill>
                <a:schemeClr val="tx1">
                  <a:alpha val="80000"/>
                </a:schemeClr>
              </a:solidFill>
              <a:latin typeface="Calibri"/>
            </a:endParaRPr>
          </a:p>
          <a:p>
            <a:endParaRPr lang="en-US" sz="2000">
              <a:solidFill>
                <a:schemeClr val="tx1">
                  <a:alpha val="80000"/>
                </a:schemeClr>
              </a:solidFill>
            </a:endParaRPr>
          </a:p>
          <a:p>
            <a:pPr marL="0" indent="0">
              <a:buNone/>
            </a:pPr>
            <a:endParaRPr lang="en-US" sz="2000">
              <a:solidFill>
                <a:schemeClr val="tx1">
                  <a:alpha val="80000"/>
                </a:schemeClr>
              </a:solidFill>
            </a:endParaRPr>
          </a:p>
          <a:p>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0623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507918D-848F-FB16-9BA7-3DF6071A1131}"/>
              </a:ext>
            </a:extLst>
          </p:cNvPr>
          <p:cNvSpPr>
            <a:spLocks noGrp="1"/>
          </p:cNvSpPr>
          <p:nvPr>
            <p:ph type="title"/>
          </p:nvPr>
        </p:nvSpPr>
        <p:spPr>
          <a:xfrm>
            <a:off x="1188069" y="381935"/>
            <a:ext cx="4008583" cy="5974414"/>
          </a:xfrm>
        </p:spPr>
        <p:txBody>
          <a:bodyPr anchor="ctr">
            <a:normAutofit/>
          </a:bodyPr>
          <a:lstStyle/>
          <a:p>
            <a:r>
              <a:rPr lang="en-US" sz="6200">
                <a:solidFill>
                  <a:srgbClr val="FFFFFF"/>
                </a:solidFill>
                <a:latin typeface="Calibri"/>
                <a:ea typeface="Calibri"/>
                <a:cs typeface="Calibri"/>
              </a:rPr>
              <a:t>References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D86E372-13BB-4D2E-0CC8-0E00E6266E0A}"/>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100">
                <a:solidFill>
                  <a:schemeClr val="tx1">
                    <a:alpha val="80000"/>
                  </a:schemeClr>
                </a:solidFill>
                <a:latin typeface="Calibri"/>
                <a:ea typeface="+mn-lt"/>
                <a:cs typeface="+mn-lt"/>
              </a:rPr>
              <a:t>P. F. Drucker (2022). Practice and Principles of Innovation and Entrepreneurship. Harper Business.</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Pigneur, Y., and Osterwalder, A. (2020). Business Model Generation: A Guide for Pioneers, Trailblazers, and Visionaries. Dorf, B., and Blank, S. (2021). Wiley. The Startup Owner's Manual: A Comprehensive Guide to Establishing a Successful Business. Wiley.</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Mauborgne, R., and W. C. Kim (2017). The Blue Ocean Strategy explains how to carve up uncontested market space and render rivals obsolete. Harvard Business Review Press.</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Keller, K. L., and P. Kotler (2022). Marketing Administration. Pearson Learning.</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Burns, P. (2021). Small business and entrepreneurship. Palgrave Macmillan.</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D. Goleman (2018). Why Emotional Intelligence May Be More Important Than IQ. Bantam Books.</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M. E. Porter (2008). Competitive Strategy: Methods for Examining Markets and Rivals. Press freedom.</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Shane, S. A., and R. A. Baron (2018). A Process Perspective on Entrepreneurship. Cengage Education.</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E. Ries (2017). The Lean Startup: How Today's Entrepreneurs Build Radically Successful Companies Through Constant Innovation. Money.</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Gibson, B., Weber, P., Schaper, M., and Volery, T. (2019). Small business and entrepreneurship. Wiley.</a:t>
            </a:r>
            <a:endParaRPr lang="en-US" sz="1100">
              <a:solidFill>
                <a:schemeClr val="tx1">
                  <a:alpha val="80000"/>
                </a:schemeClr>
              </a:solidFill>
              <a:latin typeface="Calibri"/>
              <a:ea typeface="Calibri"/>
              <a:cs typeface="Calibri"/>
            </a:endParaRPr>
          </a:p>
          <a:p>
            <a:r>
              <a:rPr lang="en-US" sz="1100">
                <a:solidFill>
                  <a:schemeClr val="tx1">
                    <a:alpha val="80000"/>
                  </a:schemeClr>
                </a:solidFill>
                <a:latin typeface="Calibri"/>
                <a:ea typeface="+mn-lt"/>
                <a:cs typeface="+mn-lt"/>
              </a:rPr>
              <a:t>M. McKeever. 2021. Writing a Business Plan: A Guide. NOLO.</a:t>
            </a:r>
            <a:endParaRPr lang="en-US" sz="1100">
              <a:solidFill>
                <a:schemeClr val="tx1">
                  <a:alpha val="80000"/>
                </a:schemeClr>
              </a:solidFill>
              <a:latin typeface="Calibri"/>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0984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 Entrepreneurship</vt:lpstr>
      <vt:lpstr>Introduction</vt:lpstr>
      <vt:lpstr>Overview of business idea</vt:lpstr>
      <vt:lpstr>Legal format and ownership</vt:lpstr>
      <vt:lpstr>Organisational management</vt:lpstr>
      <vt:lpstr>SWOT Analysis</vt:lpstr>
      <vt:lpstr>SWOT Analysis</vt:lpstr>
      <vt:lpstr>SWOT Analysis</vt:lpstr>
      <vt:lpstr>SWOT Analysis</vt:lpstr>
      <vt:lpstr>1st year cash flow projections</vt:lpstr>
      <vt:lpstr>1st year cash flow projection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 Entrepreneurship</dc:title>
  <dc:creator/>
  <cp:lastModifiedBy>Tudorita-Tatiana Badescu (2246905)</cp:lastModifiedBy>
  <cp:revision>107</cp:revision>
  <dcterms:created xsi:type="dcterms:W3CDTF">2024-12-14T22:50:09Z</dcterms:created>
  <dcterms:modified xsi:type="dcterms:W3CDTF">2024-12-15T09:27:42Z</dcterms:modified>
</cp:coreProperties>
</file>