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5"/>
  </p:notesMasterIdLst>
  <p:handoutMasterIdLst>
    <p:handoutMasterId r:id="rId16"/>
  </p:handoutMasterIdLst>
  <p:sldIdLst>
    <p:sldId id="308" r:id="rId2"/>
    <p:sldId id="287" r:id="rId3"/>
    <p:sldId id="309" r:id="rId4"/>
    <p:sldId id="289" r:id="rId5"/>
    <p:sldId id="297" r:id="rId6"/>
    <p:sldId id="303" r:id="rId7"/>
    <p:sldId id="312" r:id="rId8"/>
    <p:sldId id="313" r:id="rId9"/>
    <p:sldId id="314" r:id="rId10"/>
    <p:sldId id="315" r:id="rId11"/>
    <p:sldId id="316" r:id="rId12"/>
    <p:sldId id="317" r:id="rId13"/>
    <p:sldId id="311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1567" autoAdjust="0"/>
  </p:normalViewPr>
  <p:slideViewPr>
    <p:cSldViewPr snapToGrid="0">
      <p:cViewPr varScale="1">
        <p:scale>
          <a:sx n="52" d="100"/>
          <a:sy n="52" d="100"/>
        </p:scale>
        <p:origin x="48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3/11/2019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3/11/2019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585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b="1" dirty="0" err="1" smtClean="0"/>
              <a:t>Asesiad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sylfaenol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1200" dirty="0" err="1" smtClean="0"/>
              <a:t>Mae’n</a:t>
            </a:r>
            <a:r>
              <a:rPr lang="en-GB" sz="1200" dirty="0" smtClean="0"/>
              <a:t> </a:t>
            </a:r>
            <a:r>
              <a:rPr lang="en-GB" sz="1200" dirty="0" err="1" smtClean="0"/>
              <a:t>ofynnol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a/</a:t>
            </a:r>
            <a:r>
              <a:rPr lang="en-GB" sz="1200" dirty="0" err="1" smtClean="0"/>
              <a:t>neu</a:t>
            </a:r>
            <a:r>
              <a:rPr lang="en-GB" sz="1200" dirty="0" smtClean="0"/>
              <a:t> </a:t>
            </a:r>
            <a:r>
              <a:rPr lang="en-GB" sz="1200" dirty="0" err="1" smtClean="0"/>
              <a:t>ymarferwyr</a:t>
            </a:r>
            <a:r>
              <a:rPr lang="en-GB" sz="1200" dirty="0" smtClean="0"/>
              <a:t> </a:t>
            </a:r>
            <a:r>
              <a:rPr lang="en-GB" sz="1200" dirty="0" err="1" smtClean="0"/>
              <a:t>wneud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hasesiadau</a:t>
            </a:r>
            <a:r>
              <a:rPr lang="en-GB" sz="1200" dirty="0" smtClean="0"/>
              <a:t> </a:t>
            </a:r>
            <a:r>
              <a:rPr lang="en-GB" sz="1200" dirty="0" err="1" smtClean="0"/>
              <a:t>sylfaenol</a:t>
            </a:r>
            <a:r>
              <a:rPr lang="en-GB" sz="1200" dirty="0" smtClean="0"/>
              <a:t> </a:t>
            </a:r>
            <a:r>
              <a:rPr lang="en-GB" sz="1200" dirty="0" err="1" smtClean="0"/>
              <a:t>statudol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erbyn</a:t>
            </a:r>
            <a:r>
              <a:rPr lang="en-GB" sz="1200" dirty="0" smtClean="0"/>
              <a:t> </a:t>
            </a:r>
            <a:r>
              <a:rPr lang="en-GB" sz="1200" dirty="0" err="1" smtClean="0"/>
              <a:t>pedwar</a:t>
            </a:r>
            <a:r>
              <a:rPr lang="en-GB" sz="1200" dirty="0" smtClean="0"/>
              <a:t> </a:t>
            </a:r>
            <a:r>
              <a:rPr lang="en-GB" sz="1200" dirty="0" err="1" smtClean="0"/>
              <a:t>Maes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 y </a:t>
            </a:r>
            <a:r>
              <a:rPr lang="en-GB" sz="1200" dirty="0" err="1" smtClean="0"/>
              <a:t>Cyfnod</a:t>
            </a:r>
            <a:r>
              <a:rPr lang="en-GB" sz="1200" dirty="0" smtClean="0"/>
              <a:t> Sylfaen. </a:t>
            </a:r>
          </a:p>
          <a:p>
            <a:pPr marL="0" indent="0">
              <a:buNone/>
            </a:pPr>
            <a:r>
              <a:rPr lang="en-GB" sz="1200" dirty="0" smtClean="0"/>
              <a:t> </a:t>
            </a:r>
          </a:p>
          <a:p>
            <a:r>
              <a:rPr lang="en-GB" sz="1200" dirty="0" smtClean="0"/>
              <a:t> </a:t>
            </a:r>
            <a:r>
              <a:rPr lang="en-GB" sz="1200" dirty="0" err="1" smtClean="0"/>
              <a:t>Datblygiad</a:t>
            </a:r>
            <a:r>
              <a:rPr lang="en-GB" sz="1200" dirty="0" smtClean="0"/>
              <a:t> </a:t>
            </a:r>
            <a:r>
              <a:rPr lang="en-GB" sz="1200" dirty="0" err="1" smtClean="0"/>
              <a:t>Personol</a:t>
            </a:r>
            <a:r>
              <a:rPr lang="en-GB" sz="1200" dirty="0" smtClean="0"/>
              <a:t> a </a:t>
            </a:r>
            <a:r>
              <a:rPr lang="en-GB" sz="1200" dirty="0" err="1" smtClean="0"/>
              <a:t>Chymdeithasol</a:t>
            </a:r>
            <a:r>
              <a:rPr lang="en-GB" sz="1200" dirty="0" smtClean="0"/>
              <a:t>, </a:t>
            </a:r>
            <a:r>
              <a:rPr lang="en-GB" sz="1200" dirty="0" err="1" smtClean="0"/>
              <a:t>Lles</a:t>
            </a:r>
            <a:r>
              <a:rPr lang="en-GB" sz="1200" dirty="0" smtClean="0"/>
              <a:t> ac </a:t>
            </a:r>
            <a:r>
              <a:rPr lang="en-GB" sz="1200" dirty="0" err="1" smtClean="0"/>
              <a:t>Amrywiaeth</a:t>
            </a:r>
            <a:r>
              <a:rPr lang="en-GB" sz="1200" dirty="0" smtClean="0"/>
              <a:t> </a:t>
            </a:r>
            <a:r>
              <a:rPr lang="en-GB" sz="1200" dirty="0" err="1" smtClean="0"/>
              <a:t>Ddiwylliannol</a:t>
            </a:r>
            <a:r>
              <a:rPr lang="en-GB" sz="1200" dirty="0" smtClean="0"/>
              <a:t>.</a:t>
            </a:r>
          </a:p>
          <a:p>
            <a:r>
              <a:rPr lang="en-GB" sz="1200" dirty="0" smtClean="0"/>
              <a:t> </a:t>
            </a:r>
            <a:r>
              <a:rPr lang="en-GB" sz="1200" dirty="0" err="1" smtClean="0"/>
              <a:t>Sgiliau</a:t>
            </a:r>
            <a:r>
              <a:rPr lang="en-GB" sz="1200" dirty="0" smtClean="0"/>
              <a:t> </a:t>
            </a:r>
            <a:r>
              <a:rPr lang="en-GB" sz="1200" dirty="0" err="1" smtClean="0"/>
              <a:t>Iaith</a:t>
            </a:r>
            <a:r>
              <a:rPr lang="en-GB" sz="1200" dirty="0" smtClean="0"/>
              <a:t>, </a:t>
            </a:r>
            <a:r>
              <a:rPr lang="en-GB" sz="1200" dirty="0" err="1" smtClean="0"/>
              <a:t>Llythrennedd</a:t>
            </a:r>
            <a:r>
              <a:rPr lang="en-GB" sz="1200" dirty="0" smtClean="0"/>
              <a:t> a </a:t>
            </a:r>
            <a:r>
              <a:rPr lang="en-GB" sz="1200" dirty="0" err="1" smtClean="0"/>
              <a:t>Chyfathrebu</a:t>
            </a:r>
            <a:r>
              <a:rPr lang="en-GB" sz="1200" dirty="0" smtClean="0"/>
              <a:t> (</a:t>
            </a:r>
            <a:r>
              <a:rPr lang="en-GB" sz="1200" dirty="0" err="1" smtClean="0"/>
              <a:t>diwygiwyd</a:t>
            </a:r>
            <a:r>
              <a:rPr lang="en-GB" sz="1200" dirty="0" smtClean="0"/>
              <a:t> </a:t>
            </a:r>
            <a:r>
              <a:rPr lang="en-GB" sz="1200" dirty="0" err="1" smtClean="0"/>
              <a:t>ym</a:t>
            </a:r>
            <a:r>
              <a:rPr lang="en-GB" sz="1200" dirty="0" smtClean="0"/>
              <a:t> </a:t>
            </a:r>
            <a:r>
              <a:rPr lang="en-GB" sz="1200" dirty="0" err="1" smtClean="0"/>
              <a:t>mis</a:t>
            </a:r>
            <a:r>
              <a:rPr lang="en-GB" sz="1200" dirty="0" smtClean="0"/>
              <a:t> </a:t>
            </a:r>
            <a:r>
              <a:rPr lang="en-GB" sz="1200" dirty="0" err="1" smtClean="0"/>
              <a:t>Awst</a:t>
            </a:r>
            <a:r>
              <a:rPr lang="en-GB" sz="1200" dirty="0" smtClean="0"/>
              <a:t> 2015). </a:t>
            </a:r>
          </a:p>
          <a:p>
            <a:r>
              <a:rPr lang="en-GB" sz="1200" dirty="0" err="1" smtClean="0"/>
              <a:t>Datblygiad</a:t>
            </a:r>
            <a:r>
              <a:rPr lang="en-GB" sz="1200" dirty="0" smtClean="0"/>
              <a:t> </a:t>
            </a:r>
            <a:r>
              <a:rPr lang="en-GB" sz="1200" dirty="0" err="1" smtClean="0"/>
              <a:t>Mathemategol</a:t>
            </a:r>
            <a:r>
              <a:rPr lang="en-GB" sz="1200" dirty="0" smtClean="0"/>
              <a:t> (</a:t>
            </a:r>
            <a:r>
              <a:rPr lang="en-GB" sz="1200" dirty="0" err="1" smtClean="0"/>
              <a:t>diwygiwyd</a:t>
            </a:r>
            <a:r>
              <a:rPr lang="en-GB" sz="1200" dirty="0" smtClean="0"/>
              <a:t> </a:t>
            </a:r>
            <a:r>
              <a:rPr lang="en-GB" sz="1200" dirty="0" err="1" smtClean="0"/>
              <a:t>ym</a:t>
            </a:r>
            <a:r>
              <a:rPr lang="en-GB" sz="1200" dirty="0" smtClean="0"/>
              <a:t> </a:t>
            </a:r>
            <a:r>
              <a:rPr lang="en-GB" sz="1200" dirty="0" err="1" smtClean="0"/>
              <a:t>mis</a:t>
            </a:r>
            <a:r>
              <a:rPr lang="en-GB" sz="1200" dirty="0" smtClean="0"/>
              <a:t> </a:t>
            </a:r>
            <a:r>
              <a:rPr lang="en-GB" sz="1200" dirty="0" err="1" smtClean="0"/>
              <a:t>Awst</a:t>
            </a:r>
            <a:r>
              <a:rPr lang="en-GB" sz="1200" dirty="0" smtClean="0"/>
              <a:t> 2015). </a:t>
            </a:r>
          </a:p>
          <a:p>
            <a:r>
              <a:rPr lang="en-GB" sz="1200" dirty="0" err="1" smtClean="0"/>
              <a:t>Datblygiad</a:t>
            </a:r>
            <a:r>
              <a:rPr lang="en-GB" sz="1200" dirty="0" smtClean="0"/>
              <a:t> </a:t>
            </a:r>
            <a:r>
              <a:rPr lang="en-GB" sz="1200" dirty="0" err="1" smtClean="0"/>
              <a:t>Corfforol</a:t>
            </a:r>
            <a:r>
              <a:rPr lang="en-GB" sz="1200" dirty="0" smtClean="0"/>
              <a:t>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1200" b="1" dirty="0" err="1" smtClean="0"/>
              <a:t>Asesiadau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diwedd</a:t>
            </a:r>
            <a:r>
              <a:rPr lang="en-GB" sz="1200" b="1" dirty="0" smtClean="0"/>
              <a:t> y </a:t>
            </a:r>
            <a:r>
              <a:rPr lang="en-GB" sz="1200" b="1" dirty="0" err="1" smtClean="0"/>
              <a:t>Cyfnod</a:t>
            </a:r>
            <a:r>
              <a:rPr lang="en-GB" sz="1200" b="1" dirty="0" smtClean="0"/>
              <a:t> Sylfaen:</a:t>
            </a:r>
          </a:p>
          <a:p>
            <a:pPr marL="0" indent="0">
              <a:buNone/>
            </a:pPr>
            <a:r>
              <a:rPr lang="en-GB" sz="1200" dirty="0" err="1" smtClean="0"/>
              <a:t>Mae’n</a:t>
            </a:r>
            <a:r>
              <a:rPr lang="en-GB" sz="1200" dirty="0" smtClean="0"/>
              <a:t> </a:t>
            </a:r>
            <a:r>
              <a:rPr lang="en-GB" sz="1200" dirty="0" err="1" smtClean="0"/>
              <a:t>ofynnol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a/</a:t>
            </a:r>
            <a:r>
              <a:rPr lang="en-GB" sz="1200" dirty="0" err="1" smtClean="0"/>
              <a:t>neu</a:t>
            </a:r>
            <a:r>
              <a:rPr lang="en-GB" sz="1200" dirty="0" smtClean="0"/>
              <a:t> </a:t>
            </a:r>
            <a:r>
              <a:rPr lang="en-GB" sz="1200" dirty="0" err="1" smtClean="0"/>
              <a:t>ymarferwyr</a:t>
            </a:r>
            <a:r>
              <a:rPr lang="en-GB" sz="1200" dirty="0" smtClean="0"/>
              <a:t> </a:t>
            </a:r>
            <a:r>
              <a:rPr lang="en-GB" sz="1200" dirty="0" err="1" smtClean="0"/>
              <a:t>wneud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hasesiadau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statudol</a:t>
            </a:r>
            <a:r>
              <a:rPr lang="en-GB" sz="1200" dirty="0" smtClean="0"/>
              <a:t> </a:t>
            </a:r>
            <a:r>
              <a:rPr lang="en-GB" sz="1200" dirty="0" err="1" smtClean="0"/>
              <a:t>diwedd</a:t>
            </a:r>
            <a:r>
              <a:rPr lang="en-GB" sz="1200" dirty="0" smtClean="0"/>
              <a:t> y </a:t>
            </a:r>
            <a:r>
              <a:rPr lang="en-GB" sz="1200" dirty="0" err="1" smtClean="0"/>
              <a:t>Cyfnod</a:t>
            </a:r>
            <a:r>
              <a:rPr lang="en-GB" sz="1200" dirty="0" smtClean="0"/>
              <a:t> Sylfaen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erbyn</a:t>
            </a:r>
            <a:r>
              <a:rPr lang="en-GB" sz="1200" dirty="0" smtClean="0"/>
              <a:t> tri </a:t>
            </a:r>
            <a:r>
              <a:rPr lang="en-GB" sz="1200" dirty="0" err="1" smtClean="0"/>
              <a:t>o’r</a:t>
            </a:r>
            <a:r>
              <a:rPr lang="en-GB" sz="1200" dirty="0" smtClean="0"/>
              <a:t> </a:t>
            </a:r>
            <a:r>
              <a:rPr lang="en-GB" sz="1200" dirty="0" err="1" smtClean="0"/>
              <a:t>Meysydd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. </a:t>
            </a:r>
          </a:p>
          <a:p>
            <a:r>
              <a:rPr lang="en-GB" sz="1200" dirty="0" err="1" smtClean="0"/>
              <a:t>Datblygiad</a:t>
            </a:r>
            <a:r>
              <a:rPr lang="en-GB" sz="1200" dirty="0" smtClean="0"/>
              <a:t> </a:t>
            </a:r>
            <a:r>
              <a:rPr lang="en-GB" sz="1200" dirty="0" err="1" smtClean="0"/>
              <a:t>Personol</a:t>
            </a:r>
            <a:r>
              <a:rPr lang="en-GB" sz="1200" dirty="0" smtClean="0"/>
              <a:t> a </a:t>
            </a:r>
            <a:r>
              <a:rPr lang="en-GB" sz="1200" dirty="0" err="1" smtClean="0"/>
              <a:t>Chymdeithasol</a:t>
            </a:r>
            <a:r>
              <a:rPr lang="en-GB" sz="1200" dirty="0" smtClean="0"/>
              <a:t>, </a:t>
            </a:r>
            <a:r>
              <a:rPr lang="en-GB" sz="1200" dirty="0" err="1" smtClean="0"/>
              <a:t>Lles</a:t>
            </a:r>
            <a:r>
              <a:rPr lang="en-GB" sz="1200" dirty="0" smtClean="0"/>
              <a:t> ac </a:t>
            </a:r>
            <a:r>
              <a:rPr lang="en-GB" sz="1200" dirty="0" err="1" smtClean="0"/>
              <a:t>Amrywiaeth</a:t>
            </a:r>
            <a:r>
              <a:rPr lang="en-GB" sz="1200" dirty="0" smtClean="0"/>
              <a:t> </a:t>
            </a:r>
            <a:r>
              <a:rPr lang="en-GB" sz="1200" dirty="0" err="1" smtClean="0"/>
              <a:t>Ddiwylliannol</a:t>
            </a:r>
            <a:r>
              <a:rPr lang="en-GB" sz="1200" dirty="0" smtClean="0"/>
              <a:t>. </a:t>
            </a:r>
          </a:p>
          <a:p>
            <a:r>
              <a:rPr lang="en-GB" sz="1200" dirty="0" err="1" smtClean="0"/>
              <a:t>Sgiliau</a:t>
            </a:r>
            <a:r>
              <a:rPr lang="en-GB" sz="1200" dirty="0" smtClean="0"/>
              <a:t> </a:t>
            </a:r>
            <a:r>
              <a:rPr lang="en-GB" sz="1200" dirty="0" err="1" smtClean="0"/>
              <a:t>Iaith</a:t>
            </a:r>
            <a:r>
              <a:rPr lang="en-GB" sz="1200" dirty="0" smtClean="0"/>
              <a:t>, </a:t>
            </a:r>
            <a:r>
              <a:rPr lang="en-GB" sz="1200" dirty="0" err="1" smtClean="0"/>
              <a:t>Llythrennedd</a:t>
            </a:r>
            <a:r>
              <a:rPr lang="en-GB" sz="1200" dirty="0" smtClean="0"/>
              <a:t> a </a:t>
            </a:r>
            <a:r>
              <a:rPr lang="en-GB" sz="1200" dirty="0" err="1" smtClean="0"/>
              <a:t>Chyfathrebu</a:t>
            </a:r>
            <a:r>
              <a:rPr lang="en-GB" sz="1200" dirty="0" smtClean="0"/>
              <a:t> (</a:t>
            </a:r>
            <a:r>
              <a:rPr lang="en-GB" sz="1200" dirty="0" err="1" smtClean="0"/>
              <a:t>diwygiwyd</a:t>
            </a:r>
            <a:r>
              <a:rPr lang="en-GB" sz="1200" dirty="0" smtClean="0"/>
              <a:t> </a:t>
            </a:r>
            <a:r>
              <a:rPr lang="en-GB" sz="1200" dirty="0" err="1" smtClean="0"/>
              <a:t>ym</a:t>
            </a:r>
            <a:r>
              <a:rPr lang="en-GB" sz="1200" dirty="0" smtClean="0"/>
              <a:t> </a:t>
            </a:r>
            <a:r>
              <a:rPr lang="en-GB" sz="1200" dirty="0" err="1" smtClean="0"/>
              <a:t>mis</a:t>
            </a:r>
            <a:r>
              <a:rPr lang="en-GB" sz="1200" dirty="0" smtClean="0"/>
              <a:t> </a:t>
            </a:r>
            <a:r>
              <a:rPr lang="en-GB" sz="1200" dirty="0" err="1" smtClean="0"/>
              <a:t>Awst</a:t>
            </a:r>
            <a:r>
              <a:rPr lang="en-GB" sz="1200" dirty="0" smtClean="0"/>
              <a:t> 2015). </a:t>
            </a:r>
          </a:p>
          <a:p>
            <a:r>
              <a:rPr lang="en-GB" sz="1200" dirty="0" err="1" smtClean="0"/>
              <a:t>Datblygiad</a:t>
            </a:r>
            <a:r>
              <a:rPr lang="en-GB" sz="1200" dirty="0" smtClean="0"/>
              <a:t> </a:t>
            </a:r>
            <a:r>
              <a:rPr lang="en-GB" sz="1200" dirty="0" err="1" smtClean="0"/>
              <a:t>Mathemategol</a:t>
            </a:r>
            <a:r>
              <a:rPr lang="en-GB" sz="1200" dirty="0" smtClean="0"/>
              <a:t> (</a:t>
            </a:r>
            <a:r>
              <a:rPr lang="en-GB" sz="1200" dirty="0" err="1" smtClean="0"/>
              <a:t>diwygiwyd</a:t>
            </a:r>
            <a:r>
              <a:rPr lang="en-GB" sz="1200" dirty="0" smtClean="0"/>
              <a:t> </a:t>
            </a:r>
            <a:r>
              <a:rPr lang="en-GB" sz="1200" dirty="0" err="1" smtClean="0"/>
              <a:t>ym</a:t>
            </a:r>
            <a:r>
              <a:rPr lang="en-GB" sz="1200" dirty="0" smtClean="0"/>
              <a:t> </a:t>
            </a:r>
            <a:r>
              <a:rPr lang="en-GB" sz="1200" dirty="0" err="1" smtClean="0"/>
              <a:t>mis</a:t>
            </a:r>
            <a:r>
              <a:rPr lang="en-GB" sz="1200" dirty="0" smtClean="0"/>
              <a:t> </a:t>
            </a:r>
            <a:r>
              <a:rPr lang="en-GB" sz="1200" dirty="0" err="1" smtClean="0"/>
              <a:t>Awst</a:t>
            </a:r>
            <a:r>
              <a:rPr lang="en-GB" sz="1200" dirty="0" smtClean="0"/>
              <a:t> 2015). </a:t>
            </a:r>
          </a:p>
          <a:p>
            <a:endParaRPr lang="en-GB" sz="1200" dirty="0" smtClean="0"/>
          </a:p>
          <a:p>
            <a:pPr marL="0" indent="0">
              <a:buNone/>
            </a:pPr>
            <a:r>
              <a:rPr lang="en-GB" sz="1200" b="1" dirty="0" err="1" smtClean="0"/>
              <a:t>Yn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benodol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ar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gyfer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Cyfnod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Allweddol</a:t>
            </a:r>
            <a:r>
              <a:rPr lang="en-GB" sz="1200" b="1" dirty="0" smtClean="0"/>
              <a:t> 2 </a:t>
            </a:r>
          </a:p>
          <a:p>
            <a:r>
              <a:rPr lang="en-GB" sz="1200" dirty="0" err="1" smtClean="0"/>
              <a:t>S</a:t>
            </a:r>
            <a:r>
              <a:rPr lang="en-GB" sz="1200" smtClean="0"/>
              <a:t>icrhau</a:t>
            </a:r>
            <a:r>
              <a:rPr lang="en-GB" sz="1200" dirty="0" smtClean="0"/>
              <a:t> bod </a:t>
            </a:r>
            <a:r>
              <a:rPr lang="en-GB" sz="1200" dirty="0" err="1" smtClean="0"/>
              <a:t>asesiadau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diwedd</a:t>
            </a:r>
            <a:r>
              <a:rPr lang="en-GB" sz="1200" dirty="0" smtClean="0"/>
              <a:t> </a:t>
            </a:r>
            <a:r>
              <a:rPr lang="en-GB" sz="1200" dirty="0" err="1" smtClean="0"/>
              <a:t>cyfnod</a:t>
            </a:r>
            <a:r>
              <a:rPr lang="en-GB" sz="1200" dirty="0" smtClean="0"/>
              <a:t> </a:t>
            </a:r>
            <a:r>
              <a:rPr lang="en-GB" sz="1200" dirty="0" err="1" smtClean="0"/>
              <a:t>allweddol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cwblhau</a:t>
            </a:r>
            <a:r>
              <a:rPr lang="en-GB" sz="1200" dirty="0" smtClean="0"/>
              <a:t> </a:t>
            </a:r>
            <a:r>
              <a:rPr lang="en-GB" sz="1200" dirty="0" err="1" smtClean="0"/>
              <a:t>a’u</a:t>
            </a:r>
            <a:r>
              <a:rPr lang="en-GB" sz="1200" dirty="0" smtClean="0"/>
              <a:t> </a:t>
            </a:r>
            <a:r>
              <a:rPr lang="en-GB" sz="1200" dirty="0" err="1" smtClean="0"/>
              <a:t>cofnodi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gyfer</a:t>
            </a:r>
            <a:r>
              <a:rPr lang="en-GB" sz="1200" dirty="0" smtClean="0"/>
              <a:t>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 (</a:t>
            </a:r>
            <a:r>
              <a:rPr lang="en-GB" sz="1200" dirty="0" err="1" smtClean="0"/>
              <a:t>os</a:t>
            </a:r>
            <a:r>
              <a:rPr lang="en-GB" sz="1200" dirty="0" smtClean="0"/>
              <a:t> </a:t>
            </a:r>
            <a:r>
              <a:rPr lang="en-GB" sz="1200" dirty="0" err="1" smtClean="0"/>
              <a:t>yw’r</a:t>
            </a:r>
            <a:r>
              <a:rPr lang="en-GB" sz="1200" dirty="0" smtClean="0"/>
              <a:t> </a:t>
            </a:r>
            <a:r>
              <a:rPr lang="en-GB" sz="1200" dirty="0" err="1" smtClean="0"/>
              <a:t>dysgwr</a:t>
            </a:r>
            <a:r>
              <a:rPr lang="en-GB" sz="1200" dirty="0" smtClean="0"/>
              <a:t> </a:t>
            </a:r>
            <a:r>
              <a:rPr lang="en-GB" sz="1200" dirty="0" err="1" smtClean="0"/>
              <a:t>wedi</a:t>
            </a:r>
            <a:r>
              <a:rPr lang="en-GB" sz="1200" dirty="0" smtClean="0"/>
              <a:t> </a:t>
            </a:r>
            <a:r>
              <a:rPr lang="en-GB" sz="1200" dirty="0" err="1" smtClean="0"/>
              <a:t>dilyn</a:t>
            </a:r>
            <a:r>
              <a:rPr lang="en-GB" sz="1200" dirty="0" smtClean="0"/>
              <a:t> y </a:t>
            </a:r>
            <a:r>
              <a:rPr lang="en-GB" sz="1200" dirty="0" err="1" smtClean="0"/>
              <a:t>rhaglen</a:t>
            </a:r>
            <a:r>
              <a:rPr lang="en-GB" sz="1200" dirty="0" smtClean="0"/>
              <a:t> </a:t>
            </a:r>
            <a:r>
              <a:rPr lang="en-GB" sz="1200" dirty="0" err="1" smtClean="0"/>
              <a:t>astudio</a:t>
            </a:r>
            <a:r>
              <a:rPr lang="en-GB" sz="1200" dirty="0" smtClean="0"/>
              <a:t>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) </a:t>
            </a:r>
            <a:r>
              <a:rPr lang="en-GB" sz="1200" dirty="0" err="1" smtClean="0"/>
              <a:t>neu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 ail </a:t>
            </a:r>
            <a:r>
              <a:rPr lang="en-GB" sz="1200" dirty="0" err="1" smtClean="0"/>
              <a:t>iaith</a:t>
            </a:r>
            <a:r>
              <a:rPr lang="en-GB" sz="1200" dirty="0" smtClean="0"/>
              <a:t>, </a:t>
            </a:r>
            <a:r>
              <a:rPr lang="en-GB" sz="1200" dirty="0" err="1" smtClean="0"/>
              <a:t>Saesneg</a:t>
            </a:r>
            <a:r>
              <a:rPr lang="en-GB" sz="1200" dirty="0" smtClean="0"/>
              <a:t>, </a:t>
            </a:r>
            <a:r>
              <a:rPr lang="en-GB" sz="1200" dirty="0" err="1" smtClean="0"/>
              <a:t>mathemateg</a:t>
            </a:r>
            <a:r>
              <a:rPr lang="en-GB" sz="1200" dirty="0" smtClean="0"/>
              <a:t> a </a:t>
            </a:r>
            <a:r>
              <a:rPr lang="en-GB" sz="1200" dirty="0" err="1" smtClean="0"/>
              <a:t>gwyddoniaeth</a:t>
            </a:r>
            <a:r>
              <a:rPr lang="en-GB" sz="1200" dirty="0" smtClean="0"/>
              <a:t> </a:t>
            </a:r>
          </a:p>
          <a:p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565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Gwybodaeth</a:t>
            </a:r>
            <a:r>
              <a:rPr lang="en-US" dirty="0" smtClean="0"/>
              <a:t> am </a:t>
            </a:r>
            <a:r>
              <a:rPr lang="en-US" dirty="0" err="1" smtClean="0"/>
              <a:t>asesu’r</a:t>
            </a:r>
            <a:r>
              <a:rPr lang="en-US" dirty="0" smtClean="0"/>
              <a:t> CS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wefan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Llywodraeth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Cymru</a:t>
            </a:r>
            <a:r>
              <a:rPr lang="en-US" baseline="0" dirty="0" smtClean="0"/>
              <a:t>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/foundation-phase/foundation-phase-profile/?skip=1&amp;lang=cy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Info </a:t>
            </a:r>
            <a:r>
              <a:rPr lang="en-US" baseline="0" smtClean="0"/>
              <a:t>on FP assessment on Welsh </a:t>
            </a:r>
            <a:r>
              <a:rPr lang="en-US" baseline="0" dirty="0" smtClean="0"/>
              <a:t>Government Website: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</a:t>
            </a:r>
            <a:r>
              <a:rPr lang="en-US" baseline="0" dirty="0" err="1" smtClean="0"/>
              <a:t>en</a:t>
            </a:r>
            <a:endParaRPr lang="en-US" baseline="0" dirty="0" smtClean="0"/>
          </a:p>
          <a:p>
            <a:endParaRPr lang="en-US" dirty="0" smtClean="0"/>
          </a:p>
          <a:p>
            <a:r>
              <a:rPr lang="en-US" dirty="0" err="1" smtClean="0"/>
              <a:t>Fideo</a:t>
            </a:r>
            <a:r>
              <a:rPr lang="en-US" dirty="0" smtClean="0"/>
              <a:t>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baseline="0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esbonio</a:t>
            </a:r>
            <a:r>
              <a:rPr lang="en-US" dirty="0" smtClean="0"/>
              <a:t> </a:t>
            </a:r>
            <a:r>
              <a:rPr lang="en-US" dirty="0" err="1" smtClean="0"/>
              <a:t>trefniadau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baseline="0" dirty="0" smtClean="0"/>
              <a:t> CS a </a:t>
            </a:r>
            <a:r>
              <a:rPr lang="en-US" baseline="0" dirty="0" err="1" smtClean="0"/>
              <a:t>defnyddio’r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Proffil</a:t>
            </a:r>
            <a:r>
              <a:rPr lang="en-US" baseline="0" dirty="0" smtClean="0"/>
              <a:t>: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=kwH5xGHAgRU&amp;feature=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WG</a:t>
            </a:r>
            <a:r>
              <a:rPr lang="en-US" baseline="0" dirty="0" smtClean="0"/>
              <a:t> video explaining FP assessment arrangements and use of the Profile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xfWghefLmHo&amp;feature</a:t>
            </a:r>
            <a:r>
              <a:rPr lang="en-US" dirty="0" smtClean="0"/>
              <a:t>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898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Statement sheet</a:t>
            </a:r>
            <a:r>
              <a:rPr lang="en-GB" baseline="0" dirty="0" smtClean="0"/>
              <a:t> to discuss in pairs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209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84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550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e.kahoot.it/share/assessment-arrangements-quiz/150f0125-6f3d-4ffe-8834-086b5b6f1938" TargetMode="External"/><Relationship Id="rId4" Type="http://schemas.openxmlformats.org/officeDocument/2006/relationships/hyperlink" Target="https://create.kahoot.it/share/trefniadau-asesu/ad602f48-fea2-4ac7-976f-d5b6a500e093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learning.gov.wales/resources/collections/foundation-phase?lang=cy" TargetMode="External"/><Relationship Id="rId3" Type="http://schemas.openxmlformats.org/officeDocument/2006/relationships/image" Target="../media/image5.emf"/><Relationship Id="rId7" Type="http://schemas.openxmlformats.org/officeDocument/2006/relationships/hyperlink" Target="http://learning.gov.wales/resources/collections/key-stages-2-4?lang=e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learning.gov.wales/resources/collections/foundation-phase?lang=en" TargetMode="External"/><Relationship Id="rId5" Type="http://schemas.openxmlformats.org/officeDocument/2006/relationships/image" Target="../media/image7.emf"/><Relationship Id="rId4" Type="http://schemas.openxmlformats.org/officeDocument/2006/relationships/image" Target="../media/image6.emf"/><Relationship Id="rId9" Type="http://schemas.openxmlformats.org/officeDocument/2006/relationships/hyperlink" Target="http://learning.gov.wales/resources/collections/key-stages-2-4?lang=c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31536" y="297712"/>
            <a:ext cx="55714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chemeClr val="bg1"/>
                </a:solidFill>
              </a:rPr>
              <a:t>12/03/19</a:t>
            </a:r>
            <a:endParaRPr lang="en-US" sz="3200" dirty="0">
              <a:solidFill>
                <a:schemeClr val="bg1"/>
              </a:solidFill>
            </a:endParaRPr>
          </a:p>
          <a:p>
            <a:pPr algn="ctr"/>
            <a:r>
              <a:rPr lang="en-US" sz="4400" dirty="0" smtClean="0">
                <a:solidFill>
                  <a:schemeClr val="bg1"/>
                </a:solidFill>
              </a:rPr>
              <a:t>M7X02153/C</a:t>
            </a:r>
          </a:p>
          <a:p>
            <a:pPr algn="ctr"/>
            <a:endParaRPr lang="en-US" sz="3200" dirty="0" smtClean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050033" y="4307324"/>
            <a:ext cx="4398961" cy="13542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dirty="0" err="1">
                <a:solidFill>
                  <a:schemeClr val="bg1"/>
                </a:solidFill>
              </a:rPr>
              <a:t>Dadansoddi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Gwaith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smtClean="0">
                <a:solidFill>
                  <a:schemeClr val="bg1"/>
                </a:solidFill>
              </a:rPr>
              <a:t>Plant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Analysing Pupils’ Work</a:t>
            </a:r>
            <a:endParaRPr lang="en-GB" sz="32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83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1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7600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Session 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bjectives</a:t>
            </a:r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426201" y="1455184"/>
            <a:ext cx="5505604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Understand </a:t>
            </a:r>
            <a:r>
              <a:rPr lang="en-US" dirty="0"/>
              <a:t>latest developments within statutory assessment </a:t>
            </a:r>
            <a:r>
              <a:rPr lang="en-US" dirty="0" smtClean="0"/>
              <a:t>requirements</a:t>
            </a:r>
          </a:p>
          <a:p>
            <a:endParaRPr lang="en-US" dirty="0" smtClean="0"/>
          </a:p>
          <a:p>
            <a:r>
              <a:rPr lang="en-US" dirty="0" smtClean="0"/>
              <a:t>Gain </a:t>
            </a:r>
            <a:r>
              <a:rPr lang="en-US" dirty="0"/>
              <a:t>practical experience of levelling pieces of work linked to samples collected on </a:t>
            </a:r>
            <a:r>
              <a:rPr lang="en-US" dirty="0" smtClean="0"/>
              <a:t>PTE</a:t>
            </a:r>
            <a:endParaRPr lang="en-US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Deall</a:t>
            </a:r>
            <a:r>
              <a:rPr lang="en-US" dirty="0"/>
              <a:t> y </a:t>
            </a:r>
            <a:r>
              <a:rPr lang="en-US" dirty="0" err="1"/>
              <a:t>datblygiadau</a:t>
            </a:r>
            <a:r>
              <a:rPr lang="en-US" dirty="0"/>
              <a:t> </a:t>
            </a:r>
            <a:r>
              <a:rPr lang="en-US" dirty="0" err="1"/>
              <a:t>diweddaraf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gofynion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 smtClean="0"/>
              <a:t>statudol</a:t>
            </a:r>
            <a:endParaRPr lang="en-US" dirty="0" smtClean="0"/>
          </a:p>
          <a:p>
            <a:endParaRPr lang="en-US" dirty="0"/>
          </a:p>
          <a:p>
            <a:r>
              <a:rPr lang="en-US" dirty="0" err="1"/>
              <a:t>Profiad</a:t>
            </a:r>
            <a:r>
              <a:rPr lang="en-US" dirty="0"/>
              <a:t> </a:t>
            </a:r>
            <a:r>
              <a:rPr lang="en-US" dirty="0" err="1"/>
              <a:t>ymarferol</a:t>
            </a:r>
            <a:r>
              <a:rPr lang="en-US" dirty="0"/>
              <a:t> o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darnau</a:t>
            </a:r>
            <a:r>
              <a:rPr lang="en-US" dirty="0"/>
              <a:t> o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deillio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esiamplau</a:t>
            </a:r>
            <a:r>
              <a:rPr lang="en-US" dirty="0"/>
              <a:t> a </a:t>
            </a:r>
            <a:r>
              <a:rPr lang="en-US" dirty="0" err="1"/>
              <a:t>gasglwyd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PAP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0779" y="111508"/>
            <a:ext cx="3492500" cy="1715226"/>
          </a:xfrm>
          <a:prstGeom prst="rect">
            <a:avLst/>
          </a:prstGeom>
        </p:spPr>
      </p:pic>
      <p:sp>
        <p:nvSpPr>
          <p:cNvPr id="2" name="Rounded Rectangular Callout 1"/>
          <p:cNvSpPr/>
          <p:nvPr/>
        </p:nvSpPr>
        <p:spPr>
          <a:xfrm>
            <a:off x="490411" y="2213113"/>
            <a:ext cx="11201400" cy="2743201"/>
          </a:xfrm>
          <a:prstGeom prst="wedgeRoundRectCallout">
            <a:avLst>
              <a:gd name="adj1" fmla="val -4610"/>
              <a:gd name="adj2" fmla="val -66263"/>
              <a:gd name="adj3" fmla="val 16667"/>
            </a:avLst>
          </a:prstGeom>
          <a:solidFill>
            <a:srgbClr val="2525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084771" y="2213113"/>
            <a:ext cx="100584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Adolygu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-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Cyfle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i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ddangos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eich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gwybodaeth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am y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Gofynion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Asesu</a:t>
            </a:r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Statudol</a:t>
            </a:r>
            <a:endParaRPr lang="en-GB" sz="3600" dirty="0" smtClean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Revision - A chance to show your understanding of the </a:t>
            </a:r>
            <a:r>
              <a:rPr lang="en-GB" sz="3600" dirty="0">
                <a:solidFill>
                  <a:schemeClr val="bg1"/>
                </a:solidFill>
              </a:rPr>
              <a:t>Statutory Assessment </a:t>
            </a:r>
            <a:r>
              <a:rPr lang="en-GB" sz="3600" dirty="0" smtClean="0">
                <a:solidFill>
                  <a:schemeClr val="bg1"/>
                </a:solidFill>
              </a:rPr>
              <a:t>Requirements!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43014" y="4956314"/>
            <a:ext cx="109080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create.kahoot.it/share/trefniadau-asesu/ad602f48-fea2-4ac7-976f-d5b6a500e093</a:t>
            </a:r>
            <a:endParaRPr lang="en-GB" dirty="0" smtClean="0"/>
          </a:p>
          <a:p>
            <a:pPr algn="ctr"/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create.kahoot.it/share/assessment-arrangements-quiz/150f0125-6f3d-4ffe-8834-086b5b6f1938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55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6016487" y="1300201"/>
            <a:ext cx="6063425" cy="43513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cap="none" dirty="0" smtClean="0"/>
              <a:t>Baseline Assessment using the compact </a:t>
            </a:r>
            <a:r>
              <a:rPr lang="en-GB" b="1" cap="none" dirty="0" smtClean="0"/>
              <a:t>Foundation Phase </a:t>
            </a:r>
            <a:r>
              <a:rPr lang="en-GB" b="1" cap="none" dirty="0"/>
              <a:t>P</a:t>
            </a:r>
            <a:r>
              <a:rPr lang="en-GB" b="1" cap="none" dirty="0" smtClean="0"/>
              <a:t>rofile </a:t>
            </a:r>
            <a:r>
              <a:rPr lang="en-GB" cap="none" dirty="0" smtClean="0"/>
              <a:t>within a child’s first 6 weeks in </a:t>
            </a:r>
            <a:r>
              <a:rPr lang="en-GB" b="1" cap="none" dirty="0" smtClean="0"/>
              <a:t>Reception</a:t>
            </a:r>
          </a:p>
          <a:p>
            <a:r>
              <a:rPr lang="en-GB" cap="none" dirty="0" smtClean="0"/>
              <a:t>End of Foundation Phase (Y.2) </a:t>
            </a:r>
            <a:r>
              <a:rPr lang="en-GB" cap="none" dirty="0"/>
              <a:t>teacher assessments </a:t>
            </a:r>
            <a:r>
              <a:rPr lang="en-GB" cap="none" dirty="0" smtClean="0"/>
              <a:t>against </a:t>
            </a:r>
            <a:r>
              <a:rPr lang="en-GB" b="1" cap="none" dirty="0"/>
              <a:t>F</a:t>
            </a:r>
            <a:r>
              <a:rPr lang="en-GB" b="1" cap="none" dirty="0" smtClean="0"/>
              <a:t>oundation </a:t>
            </a:r>
            <a:r>
              <a:rPr lang="en-GB" b="1" cap="none" dirty="0"/>
              <a:t>P</a:t>
            </a:r>
            <a:r>
              <a:rPr lang="en-GB" b="1" cap="none" dirty="0" smtClean="0"/>
              <a:t>hase Outcomes (Full Profile)</a:t>
            </a:r>
          </a:p>
          <a:p>
            <a:r>
              <a:rPr lang="en-GB" cap="none" dirty="0" smtClean="0"/>
              <a:t>End </a:t>
            </a:r>
            <a:r>
              <a:rPr lang="en-GB" cap="none" dirty="0"/>
              <a:t>of key stage 2 </a:t>
            </a:r>
            <a:r>
              <a:rPr lang="en-GB" b="1" cap="none" dirty="0" smtClean="0"/>
              <a:t>(Y.6)</a:t>
            </a:r>
            <a:r>
              <a:rPr lang="en-GB" cap="none" dirty="0" smtClean="0"/>
              <a:t> </a:t>
            </a:r>
            <a:r>
              <a:rPr lang="en-GB" cap="none" dirty="0"/>
              <a:t>teacher assessments </a:t>
            </a:r>
            <a:r>
              <a:rPr lang="en-GB" cap="none" dirty="0" smtClean="0"/>
              <a:t>against </a:t>
            </a:r>
            <a:r>
              <a:rPr lang="en-GB" b="1" cap="none" dirty="0" smtClean="0"/>
              <a:t>national curriculum level descriptors</a:t>
            </a:r>
          </a:p>
          <a:p>
            <a:r>
              <a:rPr lang="en-GB" cap="none" dirty="0" smtClean="0"/>
              <a:t>Annual </a:t>
            </a:r>
            <a:r>
              <a:rPr lang="en-GB" b="1" cap="none" dirty="0" smtClean="0"/>
              <a:t>procedural and reasoning numeracy </a:t>
            </a:r>
            <a:r>
              <a:rPr lang="en-GB" cap="none" dirty="0" smtClean="0"/>
              <a:t>tests for children </a:t>
            </a:r>
            <a:r>
              <a:rPr lang="en-GB" cap="none" dirty="0"/>
              <a:t>in years </a:t>
            </a:r>
            <a:r>
              <a:rPr lang="en-GB" cap="none" dirty="0" smtClean="0"/>
              <a:t>2-6. </a:t>
            </a:r>
            <a:r>
              <a:rPr lang="en-GB" cap="none" dirty="0"/>
              <a:t>P</a:t>
            </a:r>
            <a:r>
              <a:rPr lang="en-GB" cap="none" dirty="0" smtClean="0"/>
              <a:t>arents receive their child’s results</a:t>
            </a:r>
          </a:p>
          <a:p>
            <a:r>
              <a:rPr lang="en-GB" cap="none" dirty="0" smtClean="0"/>
              <a:t>Schools give a ‘narrative’ report on learners’ numeracy skills in relation to the LNF (i.e. How numeracy is used across the curriculum)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14300" y="157201"/>
            <a:ext cx="11965612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Asesu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Mathemateg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Rhifedd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Statudol</a:t>
            </a:r>
            <a:endParaRPr lang="en-GB" sz="17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Statutory Mathematics and Numeracy Assessment 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4300" y="1300202"/>
            <a:ext cx="6034709" cy="43513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1900" cap="none" dirty="0" err="1" smtClean="0"/>
              <a:t>Asesiad</a:t>
            </a:r>
            <a:r>
              <a:rPr lang="en-US" sz="1900" cap="none" dirty="0" smtClean="0"/>
              <a:t> </a:t>
            </a:r>
            <a:r>
              <a:rPr lang="en-US" sz="1900" cap="none" dirty="0" err="1"/>
              <a:t>sylfaenol</a:t>
            </a:r>
            <a:r>
              <a:rPr lang="en-US" sz="1900" cap="none" dirty="0"/>
              <a:t> </a:t>
            </a:r>
            <a:r>
              <a:rPr lang="en-US" sz="1900" cap="none" dirty="0" err="1" smtClean="0"/>
              <a:t>gyda</a:t>
            </a:r>
            <a:r>
              <a:rPr lang="en-US" sz="1900" cap="none" dirty="0" smtClean="0"/>
              <a:t> </a:t>
            </a:r>
            <a:r>
              <a:rPr lang="en-US" sz="1900" b="1" cap="none" dirty="0" err="1" smtClean="0"/>
              <a:t>Proffil</a:t>
            </a:r>
            <a:r>
              <a:rPr lang="en-US" sz="1900" b="1" cap="none" dirty="0" smtClean="0"/>
              <a:t> </a:t>
            </a:r>
            <a:r>
              <a:rPr lang="en-US" sz="1900" b="1" cap="none" dirty="0" err="1" smtClean="0"/>
              <a:t>Cryno</a:t>
            </a:r>
            <a:r>
              <a:rPr lang="en-US" sz="1900" b="1" cap="none" dirty="0" smtClean="0"/>
              <a:t> y </a:t>
            </a:r>
            <a:r>
              <a:rPr lang="en-US" sz="1900" b="1" cap="none" dirty="0" err="1" smtClean="0"/>
              <a:t>Cyfnod</a:t>
            </a:r>
            <a:r>
              <a:rPr lang="en-US" sz="1900" b="1" cap="none" dirty="0" smtClean="0"/>
              <a:t> Sylfaen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yn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ystod</a:t>
            </a:r>
            <a:r>
              <a:rPr lang="en-US" sz="1900" cap="none" dirty="0" smtClean="0"/>
              <a:t> 6 </a:t>
            </a:r>
            <a:r>
              <a:rPr lang="en-US" sz="1900" cap="none" dirty="0" err="1" smtClean="0"/>
              <a:t>wythnos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gyntaf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plentyn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yn</a:t>
            </a:r>
            <a:r>
              <a:rPr lang="en-US" sz="1900" cap="none" dirty="0" smtClean="0"/>
              <a:t> y </a:t>
            </a:r>
            <a:r>
              <a:rPr lang="en-US" sz="1900" cap="none" dirty="0" err="1" smtClean="0"/>
              <a:t>Derbyn</a:t>
            </a:r>
            <a:r>
              <a:rPr lang="en-US" sz="1900" cap="none" dirty="0" smtClean="0"/>
              <a:t> </a:t>
            </a:r>
          </a:p>
          <a:p>
            <a:r>
              <a:rPr lang="en-US" sz="1900" cap="none" dirty="0" err="1" smtClean="0"/>
              <a:t>Diwedd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Cyfnod</a:t>
            </a:r>
            <a:r>
              <a:rPr lang="en-US" sz="1900" cap="none" dirty="0" smtClean="0"/>
              <a:t> Sylfaen (B.2) </a:t>
            </a:r>
            <a:r>
              <a:rPr lang="en-US" sz="1900" cap="none" dirty="0" err="1" smtClean="0"/>
              <a:t>asesiadau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athro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yn</a:t>
            </a:r>
            <a:r>
              <a:rPr lang="en-US" sz="1900" cap="none" dirty="0" smtClean="0"/>
              <a:t> </a:t>
            </a:r>
            <a:r>
              <a:rPr lang="en-US" sz="1900" cap="none" dirty="0" err="1" smtClean="0"/>
              <a:t>erbyn</a:t>
            </a:r>
            <a:r>
              <a:rPr lang="en-US" sz="1900" cap="none" dirty="0" smtClean="0"/>
              <a:t> </a:t>
            </a:r>
            <a:r>
              <a:rPr lang="en-US" sz="1900" b="1" cap="none" dirty="0" err="1" smtClean="0"/>
              <a:t>deilliannau’r</a:t>
            </a:r>
            <a:r>
              <a:rPr lang="en-US" sz="1900" b="1" cap="none" dirty="0" smtClean="0"/>
              <a:t> </a:t>
            </a:r>
            <a:r>
              <a:rPr lang="en-US" sz="1900" b="1" cap="none" dirty="0" err="1" smtClean="0"/>
              <a:t>cyfnod</a:t>
            </a:r>
            <a:r>
              <a:rPr lang="en-US" sz="1900" b="1" cap="none" dirty="0" smtClean="0"/>
              <a:t> </a:t>
            </a:r>
            <a:r>
              <a:rPr lang="en-US" sz="1900" b="1" cap="none" dirty="0" err="1" smtClean="0"/>
              <a:t>sylfaen</a:t>
            </a:r>
            <a:r>
              <a:rPr lang="en-US" sz="1900" cap="none" dirty="0" smtClean="0"/>
              <a:t> (</a:t>
            </a:r>
            <a:r>
              <a:rPr lang="en-US" sz="1900" b="1" cap="none" dirty="0" err="1" smtClean="0"/>
              <a:t>Proffil</a:t>
            </a:r>
            <a:r>
              <a:rPr lang="en-US" sz="1900" b="1" cap="none" dirty="0" smtClean="0"/>
              <a:t> </a:t>
            </a:r>
            <a:r>
              <a:rPr lang="en-US" sz="1900" b="1" cap="none" dirty="0" err="1" smtClean="0"/>
              <a:t>Llawn</a:t>
            </a:r>
            <a:r>
              <a:rPr lang="en-US" sz="1900" b="1" cap="none" dirty="0" smtClean="0"/>
              <a:t>) </a:t>
            </a:r>
          </a:p>
          <a:p>
            <a:r>
              <a:rPr lang="en-GB" sz="1900" cap="none" dirty="0" err="1"/>
              <a:t>D</a:t>
            </a:r>
            <a:r>
              <a:rPr lang="en-GB" sz="1900" cap="none" dirty="0" err="1" smtClean="0"/>
              <a:t>iwedd</a:t>
            </a:r>
            <a:r>
              <a:rPr lang="en-GB" sz="1900" cap="none" dirty="0" smtClean="0"/>
              <a:t> </a:t>
            </a:r>
            <a:r>
              <a:rPr lang="en-GB" sz="1900" cap="none" dirty="0"/>
              <a:t>CA2 </a:t>
            </a:r>
            <a:r>
              <a:rPr lang="en-GB" sz="1900" cap="none" dirty="0" smtClean="0"/>
              <a:t>(B.6</a:t>
            </a:r>
            <a:r>
              <a:rPr lang="en-GB" sz="1900" cap="none" dirty="0"/>
              <a:t>) </a:t>
            </a:r>
            <a:r>
              <a:rPr lang="en-GB" sz="1900" cap="none" dirty="0" err="1"/>
              <a:t>a</a:t>
            </a:r>
            <a:r>
              <a:rPr lang="en-GB" sz="1900" cap="none" dirty="0" err="1" smtClean="0"/>
              <a:t>sesu</a:t>
            </a:r>
            <a:r>
              <a:rPr lang="en-GB" sz="1900" cap="none" dirty="0" smtClean="0"/>
              <a:t> </a:t>
            </a:r>
            <a:r>
              <a:rPr lang="en-GB" sz="1900" cap="none" dirty="0" err="1" smtClean="0">
                <a:latin typeface="+mj-lt"/>
              </a:rPr>
              <a:t>yn</a:t>
            </a:r>
            <a:r>
              <a:rPr lang="en-GB" sz="1900" cap="none" dirty="0" smtClean="0">
                <a:latin typeface="+mj-lt"/>
              </a:rPr>
              <a:t> </a:t>
            </a:r>
            <a:r>
              <a:rPr lang="en-GB" sz="1900" cap="none" dirty="0" err="1" smtClean="0">
                <a:latin typeface="+mj-lt"/>
              </a:rPr>
              <a:t>ôl</a:t>
            </a:r>
            <a:r>
              <a:rPr lang="en-GB" sz="1900" cap="none" dirty="0" smtClean="0">
                <a:latin typeface="+mj-lt"/>
              </a:rPr>
              <a:t> </a:t>
            </a:r>
            <a:r>
              <a:rPr lang="en-GB" sz="1900" b="1" cap="none" dirty="0" err="1" smtClean="0">
                <a:latin typeface="+mj-lt"/>
              </a:rPr>
              <a:t>disgrifiadau</a:t>
            </a:r>
            <a:r>
              <a:rPr lang="en-GB" sz="1900" b="1" cap="none" dirty="0" smtClean="0">
                <a:latin typeface="+mj-lt"/>
              </a:rPr>
              <a:t> </a:t>
            </a:r>
            <a:r>
              <a:rPr lang="en-GB" sz="1900" b="1" cap="none" dirty="0" err="1" smtClean="0">
                <a:latin typeface="+mj-lt"/>
              </a:rPr>
              <a:t>lefel</a:t>
            </a:r>
            <a:r>
              <a:rPr lang="en-GB" sz="1900" b="1" cap="none" dirty="0" smtClean="0">
                <a:latin typeface="+mj-lt"/>
              </a:rPr>
              <a:t> y </a:t>
            </a:r>
            <a:r>
              <a:rPr lang="en-GB" sz="1900" b="1" cap="none" dirty="0" err="1" smtClean="0">
                <a:latin typeface="+mj-lt"/>
              </a:rPr>
              <a:t>cwricwlwm</a:t>
            </a:r>
            <a:r>
              <a:rPr lang="en-GB" sz="1900" b="1" cap="none" dirty="0" smtClean="0">
                <a:latin typeface="+mj-lt"/>
              </a:rPr>
              <a:t> </a:t>
            </a:r>
            <a:r>
              <a:rPr lang="en-GB" sz="1900" b="1" cap="none" dirty="0" err="1" smtClean="0">
                <a:latin typeface="+mj-lt"/>
              </a:rPr>
              <a:t>cenedlaethol</a:t>
            </a:r>
            <a:r>
              <a:rPr lang="en-GB" sz="1900" cap="none" dirty="0" smtClean="0">
                <a:latin typeface="+mj-lt"/>
              </a:rPr>
              <a:t> </a:t>
            </a:r>
          </a:p>
          <a:p>
            <a:r>
              <a:rPr lang="en-GB" sz="1900" cap="none" dirty="0" err="1" smtClean="0"/>
              <a:t>Profion</a:t>
            </a:r>
            <a:r>
              <a:rPr lang="en-GB" sz="1900" cap="none" dirty="0" smtClean="0"/>
              <a:t> </a:t>
            </a:r>
            <a:r>
              <a:rPr lang="en-GB" sz="1900" b="1" cap="none" dirty="0" err="1" smtClean="0"/>
              <a:t>rhifedd</a:t>
            </a:r>
            <a:r>
              <a:rPr lang="en-GB" sz="1900" b="1" cap="none" dirty="0" smtClean="0"/>
              <a:t> </a:t>
            </a:r>
            <a:r>
              <a:rPr lang="en-GB" sz="1900" b="1" cap="none" dirty="0" err="1" smtClean="0"/>
              <a:t>rhesymu</a:t>
            </a:r>
            <a:r>
              <a:rPr lang="en-GB" sz="1900" b="1" cap="none" dirty="0" smtClean="0"/>
              <a:t> </a:t>
            </a:r>
            <a:r>
              <a:rPr lang="en-GB" sz="1900" b="1" cap="none" dirty="0"/>
              <a:t>a </a:t>
            </a:r>
            <a:r>
              <a:rPr lang="en-GB" sz="1900" b="1" cap="none" dirty="0" err="1"/>
              <a:t>gweithdrefnol</a:t>
            </a:r>
            <a:r>
              <a:rPr lang="en-GB" sz="1900" cap="none" dirty="0"/>
              <a:t> </a:t>
            </a:r>
            <a:r>
              <a:rPr lang="en-GB" sz="1900" cap="none" dirty="0" err="1" smtClean="0"/>
              <a:t>blynyddol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i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blant</a:t>
            </a:r>
            <a:r>
              <a:rPr lang="en-GB" sz="1900" cap="none" dirty="0" smtClean="0"/>
              <a:t> B.2-6. </a:t>
            </a:r>
            <a:r>
              <a:rPr lang="en-GB" sz="1900" cap="none" dirty="0" err="1" smtClean="0"/>
              <a:t>Rhieni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i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dderbyn</a:t>
            </a:r>
            <a:r>
              <a:rPr lang="en-GB" sz="1900" cap="none" dirty="0" smtClean="0"/>
              <a:t> y </a:t>
            </a:r>
            <a:r>
              <a:rPr lang="en-GB" sz="1900" cap="none" dirty="0" err="1" smtClean="0"/>
              <a:t>canlyniadau</a:t>
            </a:r>
            <a:r>
              <a:rPr lang="en-GB" sz="1900" cap="none" dirty="0" smtClean="0"/>
              <a:t>. </a:t>
            </a:r>
          </a:p>
          <a:p>
            <a:r>
              <a:rPr lang="en-GB" sz="1900" cap="none" dirty="0" err="1" smtClean="0"/>
              <a:t>Ysgolion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i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roi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adroddiad</a:t>
            </a:r>
            <a:r>
              <a:rPr lang="en-GB" sz="1900" cap="none" dirty="0" smtClean="0"/>
              <a:t> ‘</a:t>
            </a:r>
            <a:r>
              <a:rPr lang="en-GB" sz="1900" cap="none" dirty="0" err="1" smtClean="0"/>
              <a:t>naratif</a:t>
            </a:r>
            <a:r>
              <a:rPr lang="en-GB" sz="1900" cap="none" dirty="0" smtClean="0"/>
              <a:t>’ </a:t>
            </a:r>
            <a:r>
              <a:rPr lang="en-GB" sz="1900" cap="none" dirty="0" err="1" smtClean="0"/>
              <a:t>ar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sgiliau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rhifedd</a:t>
            </a:r>
            <a:r>
              <a:rPr lang="en-GB" sz="1900" cap="none" dirty="0"/>
              <a:t> </a:t>
            </a:r>
            <a:r>
              <a:rPr lang="en-GB" sz="1900" cap="none" dirty="0" err="1" smtClean="0"/>
              <a:t>disgyblion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mewn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perthynas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â’r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Ff.Ll.Rh</a:t>
            </a:r>
            <a:r>
              <a:rPr lang="en-GB" sz="1900" cap="none" dirty="0" smtClean="0"/>
              <a:t>. (</a:t>
            </a:r>
            <a:r>
              <a:rPr lang="en-GB" sz="1900" cap="none" dirty="0" err="1" smtClean="0"/>
              <a:t>h.y</a:t>
            </a:r>
            <a:r>
              <a:rPr lang="en-GB" sz="1900" cap="none" dirty="0" smtClean="0"/>
              <a:t>. </a:t>
            </a:r>
            <a:r>
              <a:rPr lang="en-GB" sz="1900" cap="none" dirty="0" err="1" smtClean="0"/>
              <a:t>sut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maent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yn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defnyddio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rhifedd</a:t>
            </a:r>
            <a:r>
              <a:rPr lang="en-GB" sz="1900" cap="none" dirty="0" smtClean="0"/>
              <a:t> </a:t>
            </a:r>
            <a:r>
              <a:rPr lang="en-GB" sz="1900" cap="none" dirty="0" err="1" smtClean="0"/>
              <a:t>ar</a:t>
            </a:r>
            <a:r>
              <a:rPr lang="en-GB" sz="1900" cap="none" dirty="0" smtClean="0"/>
              <a:t> draws y </a:t>
            </a:r>
            <a:r>
              <a:rPr lang="en-GB" sz="1900" cap="none" dirty="0" err="1" smtClean="0"/>
              <a:t>cwricwlwm</a:t>
            </a:r>
            <a:r>
              <a:rPr lang="en-GB" sz="1900" cap="none" dirty="0" smtClean="0"/>
              <a:t>)</a:t>
            </a:r>
            <a:endParaRPr lang="en-GB" sz="1900" dirty="0" smtClean="0"/>
          </a:p>
        </p:txBody>
      </p:sp>
    </p:spTree>
    <p:extLst>
      <p:ext uri="{BB962C8B-B14F-4D97-AF65-F5344CB8AC3E}">
        <p14:creationId xmlns:p14="http://schemas.microsoft.com/office/powerpoint/2010/main" val="164088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783" y="258033"/>
            <a:ext cx="11608904" cy="66961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Dogfennau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/ Mathematics Documents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4570" t="24494" r="22614" b="13766"/>
          <a:stretch/>
        </p:blipFill>
        <p:spPr>
          <a:xfrm>
            <a:off x="558555" y="927651"/>
            <a:ext cx="3205063" cy="2282393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2165" y="969581"/>
            <a:ext cx="1949823" cy="2174926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555" y="3546567"/>
            <a:ext cx="3420660" cy="19111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9115" y="3480191"/>
            <a:ext cx="1992873" cy="204392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70535" y="3703420"/>
            <a:ext cx="448536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 smtClean="0"/>
              <a:t>Saesneg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smtClean="0"/>
              <a:t>English </a:t>
            </a:r>
            <a:r>
              <a:rPr lang="en-GB" dirty="0"/>
              <a:t>Medium:</a:t>
            </a:r>
          </a:p>
          <a:p>
            <a:r>
              <a:rPr lang="en-GB" dirty="0" smtClean="0">
                <a:hlinkClick r:id="rId6"/>
              </a:rPr>
              <a:t>http</a:t>
            </a:r>
            <a:r>
              <a:rPr lang="en-GB" dirty="0">
                <a:hlinkClick r:id="rId6"/>
              </a:rPr>
              <a:t>://</a:t>
            </a:r>
            <a:r>
              <a:rPr lang="en-GB" dirty="0" smtClean="0">
                <a:hlinkClick r:id="rId6"/>
              </a:rPr>
              <a:t>learning.gov.wales/resources/collections/foundation-phase?lang=en</a:t>
            </a:r>
            <a:endParaRPr lang="en-GB" dirty="0" smtClean="0">
              <a:hlinkClick r:id="rId7"/>
            </a:endParaRPr>
          </a:p>
          <a:p>
            <a:endParaRPr lang="en-GB" dirty="0" smtClean="0">
              <a:hlinkClick r:id="rId7"/>
            </a:endParaRPr>
          </a:p>
          <a:p>
            <a:r>
              <a:rPr lang="en-GB" dirty="0" smtClean="0">
                <a:hlinkClick r:id="rId7"/>
              </a:rPr>
              <a:t>http</a:t>
            </a:r>
            <a:r>
              <a:rPr lang="en-GB" dirty="0">
                <a:hlinkClick r:id="rId7"/>
              </a:rPr>
              <a:t>://</a:t>
            </a:r>
            <a:r>
              <a:rPr lang="en-GB" dirty="0" smtClean="0">
                <a:hlinkClick r:id="rId7"/>
              </a:rPr>
              <a:t>learning.gov.wales/resources/collections/key-stages-2-4?lang=en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070535" y="1263336"/>
            <a:ext cx="448536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/ Welsh Medium:</a:t>
            </a:r>
          </a:p>
          <a:p>
            <a:r>
              <a:rPr lang="en-GB" dirty="0">
                <a:hlinkClick r:id="rId8"/>
              </a:rPr>
              <a:t>http://</a:t>
            </a:r>
            <a:r>
              <a:rPr lang="en-GB" dirty="0" smtClean="0">
                <a:hlinkClick r:id="rId8"/>
              </a:rPr>
              <a:t>learning.gov.wales/resources/collections/foundation-phase?lang=cy</a:t>
            </a:r>
            <a:r>
              <a:rPr lang="en-GB" dirty="0" smtClean="0"/>
              <a:t> </a:t>
            </a:r>
          </a:p>
          <a:p>
            <a:endParaRPr lang="en-GB" dirty="0" smtClean="0">
              <a:hlinkClick r:id="rId7"/>
            </a:endParaRPr>
          </a:p>
          <a:p>
            <a:r>
              <a:rPr lang="en-GB" dirty="0">
                <a:hlinkClick r:id="rId9"/>
              </a:rPr>
              <a:t>http://</a:t>
            </a:r>
            <a:r>
              <a:rPr lang="en-GB" dirty="0" smtClean="0">
                <a:hlinkClick r:id="rId9"/>
              </a:rPr>
              <a:t>learning.gov.wales/resources/collections/key-stages-2-4?lang=cy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33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ular Callout 1"/>
          <p:cNvSpPr/>
          <p:nvPr/>
        </p:nvSpPr>
        <p:spPr>
          <a:xfrm>
            <a:off x="1762539" y="1046922"/>
            <a:ext cx="8746435" cy="3829878"/>
          </a:xfrm>
          <a:prstGeom prst="wedgeRoundRectCallou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2120347" y="1530700"/>
            <a:ext cx="82428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000" dirty="0" err="1" smtClean="0"/>
              <a:t>Cytuno</a:t>
            </a:r>
            <a:r>
              <a:rPr lang="en-US" sz="6000" dirty="0" smtClean="0"/>
              <a:t> / </a:t>
            </a:r>
            <a:r>
              <a:rPr lang="en-US" sz="6000" dirty="0" err="1" smtClean="0"/>
              <a:t>Anghytuno</a:t>
            </a:r>
            <a:r>
              <a:rPr lang="en-US" sz="6000" dirty="0" smtClean="0"/>
              <a:t>?</a:t>
            </a:r>
          </a:p>
          <a:p>
            <a:pPr algn="ctr"/>
            <a:endParaRPr lang="en-US" sz="6000" dirty="0"/>
          </a:p>
          <a:p>
            <a:pPr algn="ctr"/>
            <a:r>
              <a:rPr lang="en-US" sz="6000" dirty="0" smtClean="0"/>
              <a:t>Agree / Disagree?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96156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Identifying characteristics of outcomes/levels within work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884998"/>
            <a:ext cx="10515600" cy="3567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3600" dirty="0" smtClean="0"/>
              <a:t>For the work samples you are given:</a:t>
            </a:r>
          </a:p>
          <a:p>
            <a:r>
              <a:rPr lang="en-GB" sz="3600" dirty="0" smtClean="0"/>
              <a:t>Identify what characteristics of outcomes/levels may be evident in each piece – be able to provide a short justification for this</a:t>
            </a:r>
          </a:p>
          <a:p>
            <a:r>
              <a:rPr lang="en-GB" sz="3600" dirty="0" smtClean="0"/>
              <a:t>Using the principles of ‘best-fit’ decide upon a Outcome (FP) / Level (KS2)</a:t>
            </a:r>
            <a:endParaRPr lang="en-GB" dirty="0" smtClean="0"/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95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characteristics of outcomes/levels within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51405"/>
            <a:ext cx="10515600" cy="353504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cap="none" dirty="0" smtClean="0"/>
              <a:t>For the work samples you have brought in:</a:t>
            </a:r>
          </a:p>
          <a:p>
            <a:r>
              <a:rPr lang="en-GB" sz="3600" cap="none" dirty="0" smtClean="0"/>
              <a:t>Identify what characteristics of outcomes/levels may be evident in each piece – be able to provide a short justification for this</a:t>
            </a:r>
          </a:p>
          <a:p>
            <a:r>
              <a:rPr lang="en-GB" sz="3600" cap="none" dirty="0" smtClean="0"/>
              <a:t>Exchange your samples with a partner form within the same key stage – are you in agreement?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6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Link to your Assignment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94386" y="1690688"/>
            <a:ext cx="10659414" cy="353460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dirty="0" smtClean="0"/>
              <a:t>Looking at data, such as an outcome or level is </a:t>
            </a:r>
            <a:r>
              <a:rPr lang="en-GB" sz="3000" b="1" dirty="0" smtClean="0"/>
              <a:t>one</a:t>
            </a:r>
            <a:r>
              <a:rPr lang="en-GB" sz="3000" dirty="0" smtClean="0"/>
              <a:t> means of analysis.  </a:t>
            </a:r>
          </a:p>
          <a:p>
            <a:r>
              <a:rPr lang="en-GB" sz="3000" dirty="0" smtClean="0"/>
              <a:t>Within your assignment you are asked to analyse a child’s learning in mathematics and language with recommendations for ensuring progress.</a:t>
            </a:r>
          </a:p>
          <a:p>
            <a:r>
              <a:rPr lang="en-GB" sz="3000" dirty="0" smtClean="0"/>
              <a:t>Work again within your pairs to give recommendations for each child i.e. how this child can be supported to make progress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4872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Adnabod Nodweddion Deilliannau/Lefelau o fewn Darnau o Waith</a:t>
            </a:r>
            <a:br>
              <a:rPr lang="en-GB" smtClean="0"/>
            </a:b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825625"/>
            <a:ext cx="10515600" cy="35807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esiamplau</a:t>
            </a:r>
            <a:r>
              <a:rPr lang="en-GB" sz="3600" dirty="0" smtClean="0"/>
              <a:t> o </a:t>
            </a:r>
            <a:r>
              <a:rPr lang="en-GB" sz="3600" dirty="0" err="1" smtClean="0"/>
              <a:t>waith</a:t>
            </a:r>
            <a:r>
              <a:rPr lang="en-GB" sz="3600" dirty="0" smtClean="0"/>
              <a:t> a </a:t>
            </a:r>
            <a:r>
              <a:rPr lang="en-GB" sz="3600" dirty="0" err="1" smtClean="0"/>
              <a:t>roddir</a:t>
            </a:r>
            <a:r>
              <a:rPr lang="en-GB" sz="3600" dirty="0" smtClean="0"/>
              <a:t>:</a:t>
            </a:r>
          </a:p>
          <a:p>
            <a:r>
              <a:rPr lang="en-GB" sz="3600" dirty="0" err="1" smtClean="0"/>
              <a:t>Ceisiwch</a:t>
            </a:r>
            <a:r>
              <a:rPr lang="en-GB" sz="3600" dirty="0" smtClean="0"/>
              <a:t> </a:t>
            </a:r>
            <a:r>
              <a:rPr lang="en-GB" sz="3600" dirty="0" err="1" smtClean="0"/>
              <a:t>adnabod</a:t>
            </a:r>
            <a:r>
              <a:rPr lang="en-GB" sz="3600" dirty="0" smtClean="0"/>
              <a:t> pa </a:t>
            </a:r>
            <a:r>
              <a:rPr lang="en-GB" sz="3600" dirty="0" err="1" smtClean="0"/>
              <a:t>ddeilliannau</a:t>
            </a:r>
            <a:r>
              <a:rPr lang="en-GB" sz="3600" dirty="0" smtClean="0"/>
              <a:t>/</a:t>
            </a:r>
            <a:r>
              <a:rPr lang="en-GB" sz="3600" dirty="0" err="1" smtClean="0"/>
              <a:t>lefelau</a:t>
            </a:r>
            <a:r>
              <a:rPr lang="en-GB" sz="3600" dirty="0" smtClean="0"/>
              <a:t>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wedi</a:t>
            </a:r>
            <a:r>
              <a:rPr lang="en-GB" sz="3600" dirty="0" smtClean="0"/>
              <a:t> </a:t>
            </a:r>
            <a:r>
              <a:rPr lang="en-GB" sz="3600" dirty="0" err="1" smtClean="0"/>
              <a:t>eu</a:t>
            </a:r>
            <a:r>
              <a:rPr lang="en-GB" sz="3600" dirty="0" smtClean="0"/>
              <a:t> </a:t>
            </a:r>
            <a:r>
              <a:rPr lang="en-GB" sz="3600" dirty="0" err="1" smtClean="0"/>
              <a:t>hamlygu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gwaith</a:t>
            </a:r>
            <a:r>
              <a:rPr lang="en-GB" sz="3600" dirty="0" smtClean="0"/>
              <a:t> – </a:t>
            </a:r>
            <a:r>
              <a:rPr lang="en-GB" sz="3600" dirty="0" err="1" smtClean="0"/>
              <a:t>dylech</a:t>
            </a:r>
            <a:r>
              <a:rPr lang="en-GB" sz="3600" dirty="0" smtClean="0"/>
              <a:t> </a:t>
            </a:r>
            <a:r>
              <a:rPr lang="en-GB" sz="3600" dirty="0" err="1" smtClean="0"/>
              <a:t>fedru</a:t>
            </a:r>
            <a:r>
              <a:rPr lang="en-GB" sz="3600" dirty="0" smtClean="0"/>
              <a:t> </a:t>
            </a:r>
            <a:r>
              <a:rPr lang="en-GB" sz="3600" dirty="0" err="1" smtClean="0"/>
              <a:t>cyfiawnhau</a:t>
            </a:r>
            <a:r>
              <a:rPr lang="en-GB" sz="3600" dirty="0" smtClean="0"/>
              <a:t> </a:t>
            </a:r>
            <a:r>
              <a:rPr lang="en-GB" sz="3600" dirty="0" err="1" smtClean="0"/>
              <a:t>hyn</a:t>
            </a:r>
            <a:r>
              <a:rPr lang="en-GB" sz="3600" dirty="0" smtClean="0"/>
              <a:t> </a:t>
            </a:r>
            <a:r>
              <a:rPr lang="en-GB" sz="3600" dirty="0" err="1" smtClean="0"/>
              <a:t>neu</a:t>
            </a:r>
            <a:r>
              <a:rPr lang="en-GB" sz="3600" dirty="0" smtClean="0"/>
              <a:t> </a:t>
            </a:r>
            <a:r>
              <a:rPr lang="en-GB" sz="3600" dirty="0" err="1" smtClean="0"/>
              <a:t>roi</a:t>
            </a:r>
            <a:r>
              <a:rPr lang="en-GB" sz="3600" dirty="0" smtClean="0"/>
              <a:t> </a:t>
            </a:r>
            <a:r>
              <a:rPr lang="en-GB" sz="3600" dirty="0" err="1" smtClean="0"/>
              <a:t>rheswm</a:t>
            </a:r>
            <a:r>
              <a:rPr lang="en-GB" sz="3600" dirty="0" smtClean="0"/>
              <a:t> </a:t>
            </a:r>
          </a:p>
          <a:p>
            <a:r>
              <a:rPr lang="en-GB" sz="3600" dirty="0" err="1" smtClean="0"/>
              <a:t>Gan</a:t>
            </a:r>
            <a:r>
              <a:rPr lang="en-GB" sz="3600" dirty="0" smtClean="0"/>
              <a:t> </a:t>
            </a:r>
            <a:r>
              <a:rPr lang="en-GB" sz="3600" dirty="0" err="1" smtClean="0"/>
              <a:t>ddefnyddio</a:t>
            </a:r>
            <a:r>
              <a:rPr lang="en-GB" sz="3600" dirty="0" smtClean="0"/>
              <a:t> </a:t>
            </a:r>
            <a:r>
              <a:rPr lang="en-GB" sz="3600" dirty="0" err="1" smtClean="0"/>
              <a:t>egwyddorion</a:t>
            </a:r>
            <a:r>
              <a:rPr lang="en-GB" sz="3600" dirty="0" smtClean="0"/>
              <a:t> ‘</a:t>
            </a:r>
            <a:r>
              <a:rPr lang="en-GB" sz="3600" dirty="0" err="1" smtClean="0"/>
              <a:t>cyd-fynd-orau</a:t>
            </a:r>
            <a:r>
              <a:rPr lang="en-GB" sz="3600" dirty="0" smtClean="0"/>
              <a:t>’ </a:t>
            </a:r>
            <a:r>
              <a:rPr lang="en-GB" sz="3600" dirty="0" err="1" smtClean="0"/>
              <a:t>penderfynwch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Ddeilliant</a:t>
            </a:r>
            <a:r>
              <a:rPr lang="en-GB" sz="3600" dirty="0" smtClean="0"/>
              <a:t> (CS) / </a:t>
            </a:r>
            <a:r>
              <a:rPr lang="en-GB" sz="3600" dirty="0" err="1" smtClean="0"/>
              <a:t>Lefel</a:t>
            </a:r>
            <a:r>
              <a:rPr lang="en-GB" sz="3600" dirty="0" smtClean="0"/>
              <a:t> (CA2)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86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/</a:t>
            </a:r>
            <a:r>
              <a:rPr lang="en-GB" dirty="0" err="1" smtClean="0"/>
              <a:t>Lefelau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Darnau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cap="none" dirty="0" err="1" smtClean="0"/>
              <a:t>Ar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gyfer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yr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esiamplau</a:t>
            </a:r>
            <a:r>
              <a:rPr lang="en-GB" sz="3600" cap="none" dirty="0" smtClean="0"/>
              <a:t> o </a:t>
            </a:r>
            <a:r>
              <a:rPr lang="en-GB" sz="3600" cap="none" dirty="0" err="1" smtClean="0"/>
              <a:t>waith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sydd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gennych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o’r</a:t>
            </a:r>
            <a:r>
              <a:rPr lang="en-GB" sz="3600" cap="none" dirty="0" smtClean="0"/>
              <a:t> PAP:</a:t>
            </a:r>
          </a:p>
          <a:p>
            <a:r>
              <a:rPr lang="en-GB" sz="3600" cap="none" dirty="0" err="1" smtClean="0"/>
              <a:t>Ceisiwch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adnabod</a:t>
            </a:r>
            <a:r>
              <a:rPr lang="en-GB" sz="3600" cap="none" dirty="0" smtClean="0"/>
              <a:t> pa </a:t>
            </a:r>
            <a:r>
              <a:rPr lang="en-GB" sz="3600" cap="none" dirty="0" err="1" smtClean="0"/>
              <a:t>ddeilliannau</a:t>
            </a:r>
            <a:r>
              <a:rPr lang="en-GB" sz="3600" cap="none" dirty="0" smtClean="0"/>
              <a:t>/</a:t>
            </a:r>
            <a:r>
              <a:rPr lang="en-GB" sz="3600" cap="none" dirty="0" err="1" smtClean="0"/>
              <a:t>lefelau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sydd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wedi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eu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hamlygu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yn</a:t>
            </a:r>
            <a:r>
              <a:rPr lang="en-GB" sz="3600" cap="none" dirty="0" smtClean="0"/>
              <a:t> y </a:t>
            </a:r>
            <a:r>
              <a:rPr lang="en-GB" sz="3600" cap="none" dirty="0" err="1" smtClean="0"/>
              <a:t>gwaith</a:t>
            </a:r>
            <a:r>
              <a:rPr lang="en-GB" sz="3600" cap="none" dirty="0" smtClean="0"/>
              <a:t> – </a:t>
            </a:r>
            <a:r>
              <a:rPr lang="en-GB" sz="3600" cap="none" dirty="0" err="1" smtClean="0"/>
              <a:t>dylech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fedru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cyfiawnhau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hyn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neu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roi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rheswm</a:t>
            </a:r>
            <a:r>
              <a:rPr lang="en-GB" sz="3600" cap="none" dirty="0" smtClean="0"/>
              <a:t> </a:t>
            </a:r>
          </a:p>
          <a:p>
            <a:r>
              <a:rPr lang="en-GB" sz="3600" cap="none" dirty="0" err="1" smtClean="0"/>
              <a:t>Gan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gydweithio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gyda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phartner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sydd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wedi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addysgu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yn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yr</a:t>
            </a:r>
            <a:r>
              <a:rPr lang="en-GB" sz="3600" cap="none" dirty="0" smtClean="0"/>
              <a:t> un </a:t>
            </a:r>
            <a:r>
              <a:rPr lang="en-GB" sz="3600" cap="none" dirty="0" err="1" smtClean="0"/>
              <a:t>Cyfnod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Allweddol</a:t>
            </a:r>
            <a:r>
              <a:rPr lang="en-GB" sz="3600" cap="none" dirty="0" smtClean="0"/>
              <a:t>, </a:t>
            </a:r>
            <a:r>
              <a:rPr lang="en-GB" sz="3600" cap="none" dirty="0" err="1" smtClean="0"/>
              <a:t>ewch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ati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i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gyfnewid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samplau</a:t>
            </a:r>
            <a:r>
              <a:rPr lang="en-GB" sz="3600" cap="none" dirty="0" smtClean="0"/>
              <a:t>. </a:t>
            </a:r>
            <a:r>
              <a:rPr lang="en-GB" sz="3600" cap="none" dirty="0" err="1" smtClean="0"/>
              <a:t>Ydych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chi’n</a:t>
            </a:r>
            <a:r>
              <a:rPr lang="en-GB" sz="3600" cap="none" dirty="0" smtClean="0"/>
              <a:t> </a:t>
            </a:r>
            <a:r>
              <a:rPr lang="en-GB" sz="3600" cap="none" dirty="0" err="1" smtClean="0"/>
              <a:t>gytun</a:t>
            </a:r>
            <a:r>
              <a:rPr lang="en-GB" sz="3600" cap="none" dirty="0" smtClean="0"/>
              <a:t> o ran </a:t>
            </a:r>
            <a:r>
              <a:rPr lang="en-GB" sz="3600" cap="none" dirty="0" err="1" smtClean="0"/>
              <a:t>deilliant</a:t>
            </a:r>
            <a:r>
              <a:rPr lang="en-GB" sz="3600" cap="none" dirty="0" smtClean="0"/>
              <a:t>/</a:t>
            </a:r>
            <a:r>
              <a:rPr lang="en-GB" sz="3600" cap="none" dirty="0" err="1" smtClean="0"/>
              <a:t>lefel</a:t>
            </a:r>
            <a:r>
              <a:rPr lang="en-GB" sz="3600" cap="none" dirty="0" smtClean="0"/>
              <a:t>?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89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13775" y="275617"/>
            <a:ext cx="10364451" cy="90548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Cyswllt gyda’r Aseiniad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8812" y="1634489"/>
            <a:ext cx="10659414" cy="38976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smtClean="0"/>
              <a:t>Mae edrych ar ddata, megis deilliant neu lefel, yn UN dull o ddadansoddi.  </a:t>
            </a:r>
          </a:p>
          <a:p>
            <a:r>
              <a:rPr lang="en-GB" sz="3000" smtClean="0"/>
              <a:t>O fewn eich aseiniad gofynnir i chi ddadansoddi sut mae plentyn yn dysgu iaith a mathemateg gydag argymhellion ar gyfer sicrhau cynnydd.</a:t>
            </a:r>
          </a:p>
          <a:p>
            <a:r>
              <a:rPr lang="en-GB" sz="3000" smtClean="0"/>
              <a:t>Cydweithiwch unwaith eto yn eich parau er mwyn cynnig argymhellion h.y. sut allai’r plentyn gael ei gefnogi er mwyn iddo/i wneud cynnydd.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9475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981200" y="157201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G.E.D. 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12800" dirty="0" err="1" smtClean="0">
                <a:solidFill>
                  <a:schemeClr val="accent1">
                    <a:lumMod val="75000"/>
                  </a:schemeClr>
                </a:solidFill>
              </a:rPr>
              <a:t>Gwybod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12800" dirty="0">
                <a:solidFill>
                  <a:schemeClr val="accent1">
                    <a:lumMod val="75000"/>
                  </a:schemeClr>
                </a:solidFill>
              </a:rPr>
              <a:t>-</a:t>
            </a:r>
            <a:r>
              <a:rPr lang="en-GB" sz="1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2800" dirty="0" err="1" smtClean="0">
                <a:solidFill>
                  <a:schemeClr val="accent1">
                    <a:lumMod val="75000"/>
                  </a:schemeClr>
                </a:solidFill>
              </a:rPr>
              <a:t>Eisiau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en-GB" sz="12800" dirty="0" err="1" smtClean="0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  <a:endParaRPr lang="en-GB" sz="1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K.W.L. 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(Know  </a:t>
            </a:r>
            <a:r>
              <a:rPr lang="en-GB" sz="12800" dirty="0">
                <a:solidFill>
                  <a:schemeClr val="accent1">
                    <a:lumMod val="75000"/>
                  </a:schemeClr>
                </a:solidFill>
              </a:rPr>
              <a:t>- </a:t>
            </a:r>
            <a:r>
              <a:rPr lang="en-GB" sz="12800" dirty="0" smtClean="0">
                <a:solidFill>
                  <a:schemeClr val="accent1">
                    <a:lumMod val="75000"/>
                  </a:schemeClr>
                </a:solidFill>
              </a:rPr>
              <a:t>Want – Learnt) </a:t>
            </a:r>
            <a:endParaRPr lang="en-GB" sz="1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6" name="TextBox 5"/>
          <p:cNvSpPr txBox="1"/>
          <p:nvPr/>
        </p:nvSpPr>
        <p:spPr>
          <a:xfrm>
            <a:off x="6096000" y="1444644"/>
            <a:ext cx="529971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 smtClean="0"/>
              <a:t>Reflection – </a:t>
            </a:r>
          </a:p>
          <a:p>
            <a:r>
              <a:rPr lang="en-GB" sz="3400" dirty="0" smtClean="0"/>
              <a:t>What have you learnt about the assessing and reporting </a:t>
            </a:r>
            <a:r>
              <a:rPr lang="en-GB" sz="3400" dirty="0"/>
              <a:t>requirements </a:t>
            </a:r>
            <a:r>
              <a:rPr lang="en-GB" sz="3400" dirty="0" smtClean="0"/>
              <a:t>for primary schools in Wales?</a:t>
            </a:r>
          </a:p>
          <a:p>
            <a:endParaRPr lang="en-GB" sz="3400" dirty="0" smtClean="0"/>
          </a:p>
          <a:p>
            <a:r>
              <a:rPr lang="en-GB" sz="3400" dirty="0" smtClean="0"/>
              <a:t>Are there any unanswered questions? </a:t>
            </a:r>
            <a:endParaRPr lang="en-GB" sz="3400" dirty="0"/>
          </a:p>
        </p:txBody>
      </p:sp>
      <p:sp>
        <p:nvSpPr>
          <p:cNvPr id="7" name="TextBox 6"/>
          <p:cNvSpPr txBox="1"/>
          <p:nvPr/>
        </p:nvSpPr>
        <p:spPr>
          <a:xfrm>
            <a:off x="774516" y="1444644"/>
            <a:ext cx="481856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 err="1" smtClean="0"/>
              <a:t>Adfyfyrio</a:t>
            </a:r>
            <a:r>
              <a:rPr lang="en-GB" sz="3400" dirty="0" smtClean="0"/>
              <a:t> –</a:t>
            </a:r>
          </a:p>
          <a:p>
            <a:r>
              <a:rPr lang="en-GB" sz="3400" dirty="0" smtClean="0"/>
              <a:t>Beth </a:t>
            </a:r>
            <a:r>
              <a:rPr lang="en-GB" sz="3400" dirty="0" err="1" smtClean="0"/>
              <a:t>ydych</a:t>
            </a:r>
            <a:r>
              <a:rPr lang="en-GB" sz="3400" dirty="0" smtClean="0"/>
              <a:t> </a:t>
            </a:r>
            <a:r>
              <a:rPr lang="en-GB" sz="3400" dirty="0" err="1" smtClean="0"/>
              <a:t>wedi</a:t>
            </a:r>
            <a:r>
              <a:rPr lang="en-GB" sz="3400" dirty="0" smtClean="0"/>
              <a:t> </a:t>
            </a:r>
            <a:r>
              <a:rPr lang="en-GB" sz="3400" dirty="0" err="1" smtClean="0"/>
              <a:t>dysgu</a:t>
            </a:r>
            <a:r>
              <a:rPr lang="en-GB" sz="3400" dirty="0" smtClean="0"/>
              <a:t> am y </a:t>
            </a:r>
            <a:r>
              <a:rPr lang="en-GB" sz="3400" dirty="0" err="1" smtClean="0"/>
              <a:t>gofynion</a:t>
            </a:r>
            <a:r>
              <a:rPr lang="en-GB" sz="3400" dirty="0" smtClean="0"/>
              <a:t> </a:t>
            </a:r>
            <a:r>
              <a:rPr lang="en-GB" sz="3400" dirty="0" err="1" smtClean="0"/>
              <a:t>asesu</a:t>
            </a:r>
            <a:r>
              <a:rPr lang="en-GB" sz="3400" dirty="0" smtClean="0"/>
              <a:t> ac </a:t>
            </a:r>
            <a:r>
              <a:rPr lang="en-GB" sz="3400" dirty="0" err="1" smtClean="0"/>
              <a:t>adrodd</a:t>
            </a:r>
            <a:r>
              <a:rPr lang="en-GB" sz="3400" dirty="0" smtClean="0"/>
              <a:t>  </a:t>
            </a:r>
            <a:r>
              <a:rPr lang="en-GB" sz="3400" dirty="0" err="1" smtClean="0"/>
              <a:t>ar</a:t>
            </a:r>
            <a:r>
              <a:rPr lang="en-GB" sz="3400" dirty="0" smtClean="0"/>
              <a:t> </a:t>
            </a:r>
            <a:r>
              <a:rPr lang="en-GB" sz="3400" dirty="0" err="1" smtClean="0"/>
              <a:t>gyfer</a:t>
            </a:r>
            <a:r>
              <a:rPr lang="en-GB" sz="3400" dirty="0" smtClean="0"/>
              <a:t> </a:t>
            </a:r>
            <a:r>
              <a:rPr lang="en-GB" sz="3400" dirty="0" err="1" smtClean="0"/>
              <a:t>ysgolion</a:t>
            </a:r>
            <a:r>
              <a:rPr lang="en-GB" sz="3400" dirty="0" smtClean="0"/>
              <a:t> </a:t>
            </a:r>
            <a:r>
              <a:rPr lang="en-GB" sz="3400" dirty="0" err="1" smtClean="0"/>
              <a:t>cynradd</a:t>
            </a:r>
            <a:r>
              <a:rPr lang="en-GB" sz="3400" dirty="0" smtClean="0"/>
              <a:t> </a:t>
            </a:r>
            <a:r>
              <a:rPr lang="en-GB" sz="3400" dirty="0" err="1" smtClean="0"/>
              <a:t>Cymru</a:t>
            </a:r>
            <a:r>
              <a:rPr lang="en-GB" sz="3400" dirty="0" smtClean="0"/>
              <a:t>? </a:t>
            </a:r>
          </a:p>
          <a:p>
            <a:endParaRPr lang="en-GB" sz="3400" dirty="0" smtClean="0"/>
          </a:p>
          <a:p>
            <a:r>
              <a:rPr lang="en-GB" sz="3400" dirty="0" err="1" smtClean="0"/>
              <a:t>Oes</a:t>
            </a:r>
            <a:r>
              <a:rPr lang="en-GB" sz="3400" dirty="0" smtClean="0"/>
              <a:t> </a:t>
            </a:r>
            <a:r>
              <a:rPr lang="en-GB" sz="3400" dirty="0" err="1" smtClean="0"/>
              <a:t>unrhyw</a:t>
            </a:r>
            <a:r>
              <a:rPr lang="en-GB" sz="3400" dirty="0" smtClean="0"/>
              <a:t> </a:t>
            </a:r>
            <a:r>
              <a:rPr lang="en-GB" sz="3400" dirty="0" err="1" smtClean="0"/>
              <a:t>gwestiynau</a:t>
            </a:r>
            <a:r>
              <a:rPr lang="en-GB" sz="3400" dirty="0" smtClean="0"/>
              <a:t> </a:t>
            </a:r>
            <a:r>
              <a:rPr lang="en-GB" sz="3400" dirty="0" err="1" smtClean="0"/>
              <a:t>heb</a:t>
            </a:r>
            <a:r>
              <a:rPr lang="en-GB" sz="3400" dirty="0" smtClean="0"/>
              <a:t> </a:t>
            </a:r>
            <a:r>
              <a:rPr lang="en-GB" sz="3400" dirty="0" err="1" smtClean="0"/>
              <a:t>eu</a:t>
            </a:r>
            <a:r>
              <a:rPr lang="en-GB" sz="3400" dirty="0" smtClean="0"/>
              <a:t> </a:t>
            </a:r>
            <a:r>
              <a:rPr lang="en-GB" sz="3400" dirty="0" err="1" smtClean="0"/>
              <a:t>hateb</a:t>
            </a:r>
            <a:r>
              <a:rPr lang="en-GB" sz="3400" dirty="0" smtClean="0"/>
              <a:t>?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126600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4935</TotalTime>
  <Words>981</Words>
  <Application>Microsoft Office PowerPoint</Application>
  <PresentationFormat>Widescreen</PresentationFormat>
  <Paragraphs>114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Identifying characteristics of outcomes/levels within work</vt:lpstr>
      <vt:lpstr>PowerPoint Presentation</vt:lpstr>
      <vt:lpstr>PowerPoint Presentation</vt:lpstr>
      <vt:lpstr>Adnabod Nodweddion Deilliannau/Lefelau o fewn Darnau o Waith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42</cp:revision>
  <dcterms:created xsi:type="dcterms:W3CDTF">2016-11-03T15:01:41Z</dcterms:created>
  <dcterms:modified xsi:type="dcterms:W3CDTF">2019-03-11T23:09:51Z</dcterms:modified>
</cp:coreProperties>
</file>