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61" r:id="rId5"/>
    <p:sldId id="262" r:id="rId6"/>
    <p:sldId id="263" r:id="rId7"/>
    <p:sldId id="264" r:id="rId8"/>
    <p:sldId id="272" r:id="rId9"/>
    <p:sldId id="265" r:id="rId10"/>
    <p:sldId id="266" r:id="rId11"/>
    <p:sldId id="267" r:id="rId12"/>
    <p:sldId id="277" r:id="rId13"/>
    <p:sldId id="268" r:id="rId14"/>
    <p:sldId id="260" r:id="rId15"/>
    <p:sldId id="285" r:id="rId16"/>
    <p:sldId id="279" r:id="rId17"/>
    <p:sldId id="269" r:id="rId18"/>
    <p:sldId id="281" r:id="rId19"/>
    <p:sldId id="278" r:id="rId20"/>
    <p:sldId id="271" r:id="rId21"/>
    <p:sldId id="282" r:id="rId22"/>
    <p:sldId id="270" r:id="rId23"/>
    <p:sldId id="275" r:id="rId24"/>
    <p:sldId id="274" r:id="rId25"/>
    <p:sldId id="273" r:id="rId26"/>
    <p:sldId id="276" r:id="rId27"/>
    <p:sldId id="258" r:id="rId28"/>
    <p:sldId id="283" r:id="rId29"/>
    <p:sldId id="284" r:id="rId30"/>
    <p:sldId id="259"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EF829-DF81-41C7-83B6-1431C81E49B8}" v="28" dt="2019-06-23T19:47:26.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65" autoAdjust="0"/>
    <p:restoredTop sz="94660"/>
  </p:normalViewPr>
  <p:slideViewPr>
    <p:cSldViewPr snapToGrid="0">
      <p:cViewPr varScale="1">
        <p:scale>
          <a:sx n="82" d="100"/>
          <a:sy n="82" d="100"/>
        </p:scale>
        <p:origin x="108"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DBF7C6-42DE-4A65-8BF3-AB0D949ECA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311850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DBF7C6-42DE-4A65-8BF3-AB0D949ECA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3809122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DBF7C6-42DE-4A65-8BF3-AB0D949ECA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2047834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DBF7C6-42DE-4A65-8BF3-AB0D949ECA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3568838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DBF7C6-42DE-4A65-8BF3-AB0D949ECAD4}" type="datetimeFigureOut">
              <a:rPr lang="en-GB" smtClean="0"/>
              <a:t>25/06/2019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209646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DBF7C6-42DE-4A65-8BF3-AB0D949ECAD4}" type="datetimeFigureOut">
              <a:rPr lang="en-GB" smtClean="0"/>
              <a:t>25/06/2019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321289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DBF7C6-42DE-4A65-8BF3-AB0D949ECAD4}" type="datetimeFigureOut">
              <a:rPr lang="en-GB" smtClean="0"/>
              <a:t>25/06/2019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277162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DBF7C6-42DE-4A65-8BF3-AB0D949ECA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2397689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DBF7C6-42DE-4A65-8BF3-AB0D949ECA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438945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DBF7C6-42DE-4A65-8BF3-AB0D949ECA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433016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DBF7C6-42DE-4A65-8BF3-AB0D949ECA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C0570-69CA-411E-BE88-8EE3908C0806}" type="slidenum">
              <a:rPr lang="en-GB" smtClean="0"/>
              <a:t>‹#›</a:t>
            </a:fld>
            <a:endParaRPr lang="en-GB"/>
          </a:p>
        </p:txBody>
      </p:sp>
    </p:spTree>
    <p:extLst>
      <p:ext uri="{BB962C8B-B14F-4D97-AF65-F5344CB8AC3E}">
        <p14:creationId xmlns:p14="http://schemas.microsoft.com/office/powerpoint/2010/main" val="4111132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DBF7C6-42DE-4A65-8BF3-AB0D949ECAD4}" type="datetimeFigureOut">
              <a:rPr lang="en-GB" smtClean="0"/>
              <a:t>25/06/2019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AC0570-69CA-411E-BE88-8EE3908C0806}" type="slidenum">
              <a:rPr lang="en-GB" smtClean="0"/>
              <a:t>‹#›</a:t>
            </a:fld>
            <a:endParaRPr lang="en-GB"/>
          </a:p>
        </p:txBody>
      </p:sp>
    </p:spTree>
    <p:extLst>
      <p:ext uri="{BB962C8B-B14F-4D97-AF65-F5344CB8AC3E}">
        <p14:creationId xmlns:p14="http://schemas.microsoft.com/office/powerpoint/2010/main" val="319474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lojo.co.nz/updates-article/Health-Safety-Reform-Bill-2014-A-Warning-For-All-Businesse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view-image.php?image=58067&amp;picture=green-exit-emergency-sign-on-white"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animons.com/"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g.ndsu.edu/publications/food-nutrition/cooking-for-groups-a-volunteer2019s-guide-to-food-safety"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hyperlink" Target="http://openclipart.org/detail/28438/germ-3c-by-j_alves"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lickr.com/photos/49956354@N04/8407296093/"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dighub.net/hygien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rawpixel.com/image/103232/waiter-alcohol-beverage-bottle-chardonnay-cheerful-classy-customer-drink-food-friends-fun-gather"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hyperlink" Target="https://ceremonyceremony.blogspot.com/2010/05/info-southern-california-beach-weddings.html" TargetMode="Externa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hyperlink" Target="http://www.freefoto.com/preview/1216-01-15/Casino-Neon-Sign--Las-Vegas-at-Night--Nevada--USA"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ouravghosh.com/guest-author-guidelines/"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Travelex"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barmitzvahzilla.blogspot.com/2010_01_01_archive.html"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commons.wikimedia.org/wiki/File:Fire-Extinguisher.JPG"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notenoughgood.com/2011/07/understanding-food-part-1/istockphoto_11684631-round-stamp-with-text-100-organic/" TargetMode="External"/><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bohemianbabushka.bbabushka.com/" TargetMode="External"/><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jphotostyle.com/handwriting/t/training.html"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hyperlink" Target="http://publicdomainpictures.net/view-image.php?image=15332&amp;picture=friendly-customer-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i="1" dirty="0"/>
              <a:t>Key Legislation for the Hotel Industry</a:t>
            </a:r>
            <a:br>
              <a:rPr lang="en-GB" i="1" dirty="0"/>
            </a:b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5486" y="2907068"/>
            <a:ext cx="5278907" cy="3950932"/>
          </a:xfrm>
          <a:prstGeom prst="rect">
            <a:avLst/>
          </a:prstGeom>
        </p:spPr>
      </p:pic>
    </p:spTree>
    <p:extLst>
      <p:ext uri="{BB962C8B-B14F-4D97-AF65-F5344CB8AC3E}">
        <p14:creationId xmlns:p14="http://schemas.microsoft.com/office/powerpoint/2010/main" val="3616887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4" name="Content Placeholder 3"/>
          <p:cNvSpPr>
            <a:spLocks noGrp="1"/>
          </p:cNvSpPr>
          <p:nvPr>
            <p:ph idx="1"/>
          </p:nvPr>
        </p:nvSpPr>
        <p:spPr>
          <a:prstGeom prst="rect">
            <a:avLst/>
          </a:prstGeom>
        </p:spPr>
        <p:txBody>
          <a:bodyPr>
            <a:spAutoFit/>
          </a:bodyPr>
          <a:lstStyle/>
          <a:p>
            <a:r>
              <a:rPr lang="en-GB" dirty="0"/>
              <a:t>Develop the skills to read and understand Key legislation affecting the operation of a hotel: liability, health and safety, food hygiene, risk management, licensing, including key provisions within Hotel Proprietors Act 1956.</a:t>
            </a:r>
          </a:p>
        </p:txBody>
      </p:sp>
    </p:spTree>
    <p:extLst>
      <p:ext uri="{BB962C8B-B14F-4D97-AF65-F5344CB8AC3E}">
        <p14:creationId xmlns:p14="http://schemas.microsoft.com/office/powerpoint/2010/main" val="37249018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Hotel law?</a:t>
            </a:r>
            <a:br>
              <a:rPr lang="en-GB" dirty="0"/>
            </a:br>
            <a:endParaRPr lang="en-GB" dirty="0"/>
          </a:p>
        </p:txBody>
      </p:sp>
      <p:sp>
        <p:nvSpPr>
          <p:cNvPr id="3" name="Content Placeholder 2"/>
          <p:cNvSpPr>
            <a:spLocks noGrp="1"/>
          </p:cNvSpPr>
          <p:nvPr>
            <p:ph idx="1"/>
          </p:nvPr>
        </p:nvSpPr>
        <p:spPr/>
        <p:txBody>
          <a:bodyPr/>
          <a:lstStyle/>
          <a:p>
            <a:r>
              <a:rPr lang="en-GB" dirty="0"/>
              <a:t>Hospitality </a:t>
            </a:r>
            <a:r>
              <a:rPr lang="en-GB" b="1" dirty="0"/>
              <a:t>law</a:t>
            </a:r>
            <a:r>
              <a:rPr lang="en-GB" dirty="0"/>
              <a:t> is a </a:t>
            </a:r>
            <a:r>
              <a:rPr lang="en-GB" b="1" dirty="0"/>
              <a:t>legal</a:t>
            </a:r>
            <a:r>
              <a:rPr lang="en-GB" dirty="0"/>
              <a:t> and social practice related to the treatment of a person's guests or those who patronize a place of business. </a:t>
            </a:r>
          </a:p>
          <a:p>
            <a:r>
              <a:rPr lang="en-GB" dirty="0"/>
              <a:t>Related to the concept of </a:t>
            </a:r>
            <a:r>
              <a:rPr lang="en-GB" b="1" dirty="0"/>
              <a:t>legal</a:t>
            </a:r>
            <a:r>
              <a:rPr lang="en-GB" dirty="0"/>
              <a:t> liability, hospitality </a:t>
            </a:r>
            <a:r>
              <a:rPr lang="en-GB" b="1" dirty="0"/>
              <a:t>laws</a:t>
            </a:r>
            <a:r>
              <a:rPr lang="en-GB" dirty="0"/>
              <a:t> are intended to protect both hosts and guests against injury, whether accidental or intentional.</a:t>
            </a:r>
          </a:p>
          <a:p>
            <a:endParaRPr lang="en-GB" dirty="0"/>
          </a:p>
        </p:txBody>
      </p:sp>
      <p:pic>
        <p:nvPicPr>
          <p:cNvPr id="4" name="Picture 3" descr="Pennsylvania Hotel to Pay for Discrimina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4840" y="4001294"/>
            <a:ext cx="3200400" cy="2286000"/>
          </a:xfrm>
          <a:prstGeom prst="rect">
            <a:avLst/>
          </a:prstGeom>
        </p:spPr>
      </p:pic>
    </p:spTree>
    <p:extLst>
      <p:ext uri="{BB962C8B-B14F-4D97-AF65-F5344CB8AC3E}">
        <p14:creationId xmlns:p14="http://schemas.microsoft.com/office/powerpoint/2010/main" val="31213715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6185"/>
            <a:ext cx="10515600" cy="977222"/>
          </a:xfrm>
        </p:spPr>
        <p:txBody>
          <a:bodyPr>
            <a:normAutofit fontScale="90000"/>
          </a:bodyPr>
          <a:lstStyle/>
          <a:p>
            <a:pPr fontAlgn="base"/>
            <a:r>
              <a:rPr lang="en-GB" b="1" dirty="0"/>
              <a:t/>
            </a:r>
            <a:br>
              <a:rPr lang="en-GB" b="1" dirty="0"/>
            </a:br>
            <a:r>
              <a:rPr lang="en-GB" b="1" dirty="0"/>
              <a:t>U</a:t>
            </a:r>
            <a:r>
              <a:rPr lang="en-GB" sz="4000" b="1" dirty="0"/>
              <a:t>nited Kingdom Law relating to the Hotel Industry</a:t>
            </a:r>
            <a:r>
              <a:rPr lang="en-GB" sz="4000" dirty="0"/>
              <a:t> </a:t>
            </a:r>
            <a:br>
              <a:rPr lang="en-GB" sz="4000" dirty="0"/>
            </a:br>
            <a:r>
              <a:rPr lang="en-GB" sz="4000" b="1" dirty="0"/>
              <a:t>General Regulations, Laws &amp; Industry Practice</a:t>
            </a:r>
            <a:r>
              <a:rPr lang="en-GB" dirty="0"/>
              <a:t> </a:t>
            </a:r>
            <a:br>
              <a:rPr lang="en-GB" dirty="0"/>
            </a:br>
            <a:endParaRPr lang="en-GB" dirty="0"/>
          </a:p>
        </p:txBody>
      </p:sp>
      <p:sp>
        <p:nvSpPr>
          <p:cNvPr id="3" name="Content Placeholder 2"/>
          <p:cNvSpPr>
            <a:spLocks noGrp="1"/>
          </p:cNvSpPr>
          <p:nvPr>
            <p:ph idx="1"/>
          </p:nvPr>
        </p:nvSpPr>
        <p:spPr>
          <a:xfrm>
            <a:off x="838200" y="1471746"/>
            <a:ext cx="10515600" cy="4863739"/>
          </a:xfrm>
        </p:spPr>
        <p:txBody>
          <a:bodyPr/>
          <a:lstStyle/>
          <a:p>
            <a:pPr fontAlgn="base"/>
            <a:r>
              <a:rPr lang="en-GB" dirty="0"/>
              <a:t>There are many laws, regulations and codes to consider before becoming a hotelier. </a:t>
            </a:r>
          </a:p>
          <a:p>
            <a:pPr fontAlgn="base"/>
            <a:r>
              <a:rPr lang="en-GB" dirty="0"/>
              <a:t>There is a minefield of bureaucracy to consider ranging from </a:t>
            </a:r>
            <a:r>
              <a:rPr lang="en-GB" dirty="0">
                <a:solidFill>
                  <a:srgbClr val="FF0000"/>
                </a:solidFill>
              </a:rPr>
              <a:t>licensing rules to food hygiene and fire regulations.</a:t>
            </a:r>
          </a:p>
          <a:p>
            <a:pPr fontAlgn="base"/>
            <a:r>
              <a:rPr lang="en-GB" dirty="0"/>
              <a:t> If something goes wrong in your hotel ignorance is </a:t>
            </a:r>
            <a:r>
              <a:rPr lang="en-GB" b="1" u="sng" dirty="0"/>
              <a:t>no excuse </a:t>
            </a:r>
            <a:r>
              <a:rPr lang="en-GB" dirty="0"/>
              <a:t>in the eyes of the law. </a:t>
            </a:r>
          </a:p>
          <a:p>
            <a:pPr fontAlgn="base"/>
            <a:r>
              <a:rPr lang="en-GB" dirty="0"/>
              <a:t>The cost to remedy breaches of the law range from criminal and civil actions against you, (including fines) and even imprisonment for more serious breaches.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91729" y="5243497"/>
            <a:ext cx="2424179" cy="1614503"/>
          </a:xfrm>
          <a:prstGeom prst="rect">
            <a:avLst/>
          </a:prstGeom>
        </p:spPr>
      </p:pic>
    </p:spTree>
    <p:extLst>
      <p:ext uri="{BB962C8B-B14F-4D97-AF65-F5344CB8AC3E}">
        <p14:creationId xmlns:p14="http://schemas.microsoft.com/office/powerpoint/2010/main" val="1668223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6336"/>
            <a:ext cx="10515600" cy="821755"/>
          </a:xfrm>
        </p:spPr>
        <p:txBody>
          <a:bodyPr/>
          <a:lstStyle/>
          <a:p>
            <a:r>
              <a:rPr lang="en-GB" dirty="0"/>
              <a:t>Business Names Act 1985</a:t>
            </a:r>
          </a:p>
        </p:txBody>
      </p:sp>
      <p:sp>
        <p:nvSpPr>
          <p:cNvPr id="3" name="Content Placeholder 2"/>
          <p:cNvSpPr>
            <a:spLocks noGrp="1"/>
          </p:cNvSpPr>
          <p:nvPr>
            <p:ph idx="1"/>
          </p:nvPr>
        </p:nvSpPr>
        <p:spPr>
          <a:xfrm>
            <a:off x="838200" y="1254034"/>
            <a:ext cx="10515600" cy="4922929"/>
          </a:xfrm>
        </p:spPr>
        <p:txBody>
          <a:bodyPr/>
          <a:lstStyle/>
          <a:p>
            <a:pPr fontAlgn="base"/>
            <a:r>
              <a:rPr lang="en-GB" dirty="0"/>
              <a:t>Even the simple process of naming your new hotel does have regulatory implications. </a:t>
            </a:r>
          </a:p>
          <a:p>
            <a:pPr fontAlgn="base"/>
            <a:r>
              <a:rPr lang="en-GB" dirty="0"/>
              <a:t>Under the </a:t>
            </a:r>
            <a:r>
              <a:rPr lang="en-GB" u="sng" dirty="0"/>
              <a:t>Business Names Act 1985 </a:t>
            </a:r>
            <a:r>
              <a:rPr lang="en-GB" dirty="0"/>
              <a:t>owners of hotels must display a notice showing the </a:t>
            </a:r>
            <a:r>
              <a:rPr lang="en-GB" dirty="0">
                <a:solidFill>
                  <a:srgbClr val="FF0000"/>
                </a:solidFill>
              </a:rPr>
              <a:t>owner’s name </a:t>
            </a:r>
            <a:r>
              <a:rPr lang="en-GB" dirty="0"/>
              <a:t>where it is not the same as the business name. </a:t>
            </a:r>
          </a:p>
          <a:p>
            <a:pPr fontAlgn="base"/>
            <a:r>
              <a:rPr lang="en-GB" dirty="0"/>
              <a:t>Any stationary produced for your new hotel must also have the </a:t>
            </a:r>
            <a:r>
              <a:rPr lang="en-GB" u="sng" dirty="0"/>
              <a:t>owners’ name, address and any other relevant contact information</a:t>
            </a:r>
            <a:r>
              <a:rPr lang="en-GB" dirty="0"/>
              <a:t>. This also applies to any invoices for goods and services, business letters, receipts, purchase orders and accounting information. </a:t>
            </a:r>
          </a:p>
        </p:txBody>
      </p:sp>
      <p:pic>
        <p:nvPicPr>
          <p:cNvPr id="4" name="Picture 3" descr="Crowne Plaza Belgrade hotel **** - Belgrade my w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04515" y="5209903"/>
            <a:ext cx="2560320" cy="1402080"/>
          </a:xfrm>
          <a:prstGeom prst="rect">
            <a:avLst/>
          </a:prstGeom>
        </p:spPr>
      </p:pic>
    </p:spTree>
    <p:extLst>
      <p:ext uri="{BB962C8B-B14F-4D97-AF65-F5344CB8AC3E}">
        <p14:creationId xmlns:p14="http://schemas.microsoft.com/office/powerpoint/2010/main" val="340920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6185"/>
            <a:ext cx="10515600" cy="742090"/>
          </a:xfrm>
        </p:spPr>
        <p:txBody>
          <a:bodyPr/>
          <a:lstStyle/>
          <a:p>
            <a:r>
              <a:rPr lang="en-GB" dirty="0"/>
              <a:t>The Trade Descriptions Act 1968</a:t>
            </a:r>
          </a:p>
        </p:txBody>
      </p:sp>
      <p:sp>
        <p:nvSpPr>
          <p:cNvPr id="3" name="Content Placeholder 2"/>
          <p:cNvSpPr>
            <a:spLocks noGrp="1"/>
          </p:cNvSpPr>
          <p:nvPr>
            <p:ph idx="1"/>
          </p:nvPr>
        </p:nvSpPr>
        <p:spPr>
          <a:xfrm>
            <a:off x="838200" y="992778"/>
            <a:ext cx="10515600" cy="5562568"/>
          </a:xfrm>
        </p:spPr>
        <p:txBody>
          <a:bodyPr/>
          <a:lstStyle/>
          <a:p>
            <a:endParaRPr lang="en-GB" dirty="0"/>
          </a:p>
          <a:p>
            <a:r>
              <a:rPr lang="en-GB" dirty="0"/>
              <a:t>When producing your advertising literature, marketing pamphlets and updating your website you must ensure that you </a:t>
            </a:r>
            <a:r>
              <a:rPr lang="en-GB" dirty="0">
                <a:solidFill>
                  <a:srgbClr val="FF0000"/>
                </a:solidFill>
              </a:rPr>
              <a:t>do not mislead </a:t>
            </a:r>
            <a:r>
              <a:rPr lang="en-GB" dirty="0"/>
              <a:t>potential guests with your pricing by advertising at one price after it has already been quoted. </a:t>
            </a:r>
          </a:p>
          <a:p>
            <a:r>
              <a:rPr lang="en-GB" dirty="0"/>
              <a:t>It is an offence to raise the price after quoting it to a prospective guest (and then failing to inform customer).</a:t>
            </a:r>
          </a:p>
          <a:p>
            <a:r>
              <a:rPr lang="en-GB" dirty="0"/>
              <a:t>you must provide accurate descriptions of your hotel facilities that is a true and fair reflection and is not misleading in any way. </a:t>
            </a:r>
          </a:p>
          <a:p>
            <a:endParaRPr lang="en-GB" dirty="0"/>
          </a:p>
        </p:txBody>
      </p:sp>
      <p:pic>
        <p:nvPicPr>
          <p:cNvPr id="4" name="Picture 3" descr="Consumer Right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69234" y="4931822"/>
            <a:ext cx="3531326" cy="1926178"/>
          </a:xfrm>
          <a:prstGeom prst="rect">
            <a:avLst/>
          </a:prstGeom>
        </p:spPr>
      </p:pic>
    </p:spTree>
    <p:extLst>
      <p:ext uri="{BB962C8B-B14F-4D97-AF65-F5344CB8AC3E}">
        <p14:creationId xmlns:p14="http://schemas.microsoft.com/office/powerpoint/2010/main" val="10861810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le:Credit-cards.jpg - Simple English Wikipedia, the free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81303" y="4899977"/>
            <a:ext cx="2610697" cy="1958023"/>
          </a:xfrm>
          <a:prstGeom prst="rect">
            <a:avLst/>
          </a:prstGeom>
        </p:spPr>
      </p:pic>
      <p:sp>
        <p:nvSpPr>
          <p:cNvPr id="2" name="Title 1"/>
          <p:cNvSpPr>
            <a:spLocks noGrp="1"/>
          </p:cNvSpPr>
          <p:nvPr>
            <p:ph type="title"/>
          </p:nvPr>
        </p:nvSpPr>
        <p:spPr>
          <a:xfrm>
            <a:off x="563880" y="54338"/>
            <a:ext cx="10515600" cy="1186633"/>
          </a:xfrm>
        </p:spPr>
        <p:txBody>
          <a:bodyPr>
            <a:normAutofit fontScale="90000"/>
          </a:bodyPr>
          <a:lstStyle/>
          <a:p>
            <a:r>
              <a:rPr lang="en-GB" dirty="0"/>
              <a:t>Credit Card Order 1990 &amp;the Data Protection Act 1998.</a:t>
            </a:r>
          </a:p>
        </p:txBody>
      </p:sp>
      <p:sp>
        <p:nvSpPr>
          <p:cNvPr id="3" name="Content Placeholder 2"/>
          <p:cNvSpPr>
            <a:spLocks noGrp="1"/>
          </p:cNvSpPr>
          <p:nvPr>
            <p:ph idx="1"/>
          </p:nvPr>
        </p:nvSpPr>
        <p:spPr>
          <a:xfrm>
            <a:off x="563880" y="1410788"/>
            <a:ext cx="10515600" cy="4351338"/>
          </a:xfrm>
        </p:spPr>
        <p:txBody>
          <a:bodyPr>
            <a:normAutofit fontScale="92500"/>
          </a:bodyPr>
          <a:lstStyle/>
          <a:p>
            <a:r>
              <a:rPr lang="en-GB" dirty="0"/>
              <a:t>When implementing a booking process for taking bookings from guests hoteliers need to be compliant with both </a:t>
            </a:r>
            <a:r>
              <a:rPr lang="en-GB" dirty="0">
                <a:solidFill>
                  <a:srgbClr val="FF0000"/>
                </a:solidFill>
              </a:rPr>
              <a:t>the Credit Card Order 1990 as well as the Data Protection Act 1998. </a:t>
            </a:r>
          </a:p>
          <a:p>
            <a:r>
              <a:rPr lang="en-GB" dirty="0"/>
              <a:t>Specifically any </a:t>
            </a:r>
            <a:r>
              <a:rPr lang="en-GB" dirty="0">
                <a:solidFill>
                  <a:srgbClr val="FF0000"/>
                </a:solidFill>
              </a:rPr>
              <a:t>surcharges</a:t>
            </a:r>
            <a:r>
              <a:rPr lang="en-GB" dirty="0"/>
              <a:t> that credit card companies asked to hotelier for payments made by credit card must be identified on the guests’ bill.</a:t>
            </a:r>
          </a:p>
          <a:p>
            <a:r>
              <a:rPr lang="en-GB" dirty="0"/>
              <a:t> When processing the bill and any personal data is stored such as credit card information, the hotelier must obviously </a:t>
            </a:r>
            <a:r>
              <a:rPr lang="en-GB" dirty="0">
                <a:solidFill>
                  <a:srgbClr val="FF0000"/>
                </a:solidFill>
              </a:rPr>
              <a:t>protect guests’ privacy</a:t>
            </a:r>
            <a:r>
              <a:rPr lang="en-GB" dirty="0"/>
              <a:t>. </a:t>
            </a:r>
          </a:p>
          <a:p>
            <a:r>
              <a:rPr lang="en-GB" dirty="0"/>
              <a:t>Specifically any personal data held on a computer must be available at the public and the owners of such data must notify the </a:t>
            </a:r>
            <a:r>
              <a:rPr lang="en-GB" u="sng" dirty="0"/>
              <a:t>data protection Commissioner. </a:t>
            </a:r>
          </a:p>
          <a:p>
            <a:endParaRPr lang="en-GB" dirty="0"/>
          </a:p>
        </p:txBody>
      </p:sp>
    </p:spTree>
    <p:extLst>
      <p:ext uri="{BB962C8B-B14F-4D97-AF65-F5344CB8AC3E}">
        <p14:creationId xmlns:p14="http://schemas.microsoft.com/office/powerpoint/2010/main" val="13095219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977F0462-B40B-4616-A286-9617EC3124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990515" y="4990230"/>
            <a:ext cx="3098466" cy="1867770"/>
          </a:xfrm>
          <a:prstGeom prst="rect">
            <a:avLst/>
          </a:prstGeom>
        </p:spPr>
      </p:pic>
      <p:sp>
        <p:nvSpPr>
          <p:cNvPr id="2" name="Title 1"/>
          <p:cNvSpPr>
            <a:spLocks noGrp="1"/>
          </p:cNvSpPr>
          <p:nvPr>
            <p:ph type="title"/>
          </p:nvPr>
        </p:nvSpPr>
        <p:spPr>
          <a:xfrm>
            <a:off x="317695" y="161779"/>
            <a:ext cx="10515600" cy="682918"/>
          </a:xfrm>
        </p:spPr>
        <p:txBody>
          <a:bodyPr>
            <a:normAutofit fontScale="90000"/>
          </a:bodyPr>
          <a:lstStyle/>
          <a:p>
            <a:r>
              <a:rPr lang="en-GB" b="1" dirty="0"/>
              <a:t/>
            </a:r>
            <a:br>
              <a:rPr lang="en-GB" b="1" dirty="0"/>
            </a:br>
            <a:r>
              <a:rPr lang="en-GB" b="1" dirty="0"/>
              <a:t>Health &amp; Safety</a:t>
            </a:r>
            <a:r>
              <a:rPr lang="en-GB" dirty="0"/>
              <a:t>  </a:t>
            </a:r>
            <a:br>
              <a:rPr lang="en-GB" dirty="0"/>
            </a:br>
            <a:endParaRPr lang="en-GB" dirty="0"/>
          </a:p>
        </p:txBody>
      </p:sp>
      <p:sp>
        <p:nvSpPr>
          <p:cNvPr id="3" name="Content Placeholder 2"/>
          <p:cNvSpPr>
            <a:spLocks noGrp="1"/>
          </p:cNvSpPr>
          <p:nvPr>
            <p:ph idx="1"/>
          </p:nvPr>
        </p:nvSpPr>
        <p:spPr>
          <a:xfrm>
            <a:off x="317695" y="844696"/>
            <a:ext cx="11080361" cy="5851525"/>
          </a:xfrm>
        </p:spPr>
        <p:txBody>
          <a:bodyPr>
            <a:normAutofit/>
          </a:bodyPr>
          <a:lstStyle/>
          <a:p>
            <a:pPr fontAlgn="base"/>
            <a:endParaRPr lang="en-GB" dirty="0"/>
          </a:p>
          <a:p>
            <a:pPr fontAlgn="base"/>
            <a:r>
              <a:rPr lang="en-GB" dirty="0"/>
              <a:t>The hotel should carry out a </a:t>
            </a:r>
            <a:r>
              <a:rPr lang="en-GB" dirty="0">
                <a:solidFill>
                  <a:srgbClr val="FF0000"/>
                </a:solidFill>
              </a:rPr>
              <a:t>fire risk assessment </a:t>
            </a:r>
            <a:r>
              <a:rPr lang="en-GB" dirty="0"/>
              <a:t>for the purpose of identifying fire precautions that it needs to take to comply with the Fire Regulations. </a:t>
            </a:r>
          </a:p>
          <a:p>
            <a:pPr fontAlgn="base"/>
            <a:r>
              <a:rPr lang="en-GB" dirty="0"/>
              <a:t>From July 2007, </a:t>
            </a:r>
            <a:r>
              <a:rPr lang="en-GB" dirty="0">
                <a:solidFill>
                  <a:srgbClr val="FF0000"/>
                </a:solidFill>
              </a:rPr>
              <a:t>smoking was banned </a:t>
            </a:r>
            <a:r>
              <a:rPr lang="en-GB" dirty="0"/>
              <a:t>in all enclosed public areas, including all public areas in hotels. Rooms are excluded from “public areas” and may be designated as smoking rooms, but only if they do not share a ventilation system with non-smoking rooms. </a:t>
            </a:r>
          </a:p>
          <a:p>
            <a:pPr fontAlgn="base"/>
            <a:r>
              <a:rPr lang="en-GB" dirty="0"/>
              <a:t>Where the hotel draws water from a </a:t>
            </a:r>
            <a:r>
              <a:rPr lang="en-GB" u="sng" dirty="0"/>
              <a:t>private water supply</a:t>
            </a:r>
            <a:r>
              <a:rPr lang="en-GB" dirty="0"/>
              <a:t>, it must ensure that the water meets certain minimum qualitative standards and register the supply with the local authority. </a:t>
            </a:r>
          </a:p>
          <a:p>
            <a:pPr fontAlgn="base"/>
            <a:endParaRPr lang="en-GB" dirty="0"/>
          </a:p>
        </p:txBody>
      </p:sp>
    </p:spTree>
    <p:extLst>
      <p:ext uri="{BB962C8B-B14F-4D97-AF65-F5344CB8AC3E}">
        <p14:creationId xmlns:p14="http://schemas.microsoft.com/office/powerpoint/2010/main" val="36202838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June | 2012 | As Our Parents Ag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732559">
            <a:off x="10216553" y="2644284"/>
            <a:ext cx="1797971" cy="1815737"/>
          </a:xfrm>
          <a:prstGeom prst="rect">
            <a:avLst/>
          </a:prstGeom>
        </p:spPr>
      </p:pic>
      <p:sp>
        <p:nvSpPr>
          <p:cNvPr id="2" name="Title 1"/>
          <p:cNvSpPr>
            <a:spLocks noGrp="1"/>
          </p:cNvSpPr>
          <p:nvPr>
            <p:ph type="title"/>
          </p:nvPr>
        </p:nvSpPr>
        <p:spPr>
          <a:xfrm>
            <a:off x="412124" y="133306"/>
            <a:ext cx="10941676" cy="961399"/>
          </a:xfrm>
        </p:spPr>
        <p:txBody>
          <a:bodyPr>
            <a:normAutofit fontScale="90000"/>
          </a:bodyPr>
          <a:lstStyle/>
          <a:p>
            <a:r>
              <a:rPr lang="en-GB" dirty="0"/>
              <a:t>Furniture and Furnishings (Fire) (Safety) Regulations 1988</a:t>
            </a:r>
          </a:p>
        </p:txBody>
      </p:sp>
      <p:sp>
        <p:nvSpPr>
          <p:cNvPr id="3" name="Content Placeholder 2"/>
          <p:cNvSpPr>
            <a:spLocks noGrp="1"/>
          </p:cNvSpPr>
          <p:nvPr>
            <p:ph idx="1"/>
          </p:nvPr>
        </p:nvSpPr>
        <p:spPr>
          <a:xfrm>
            <a:off x="321972" y="1094704"/>
            <a:ext cx="10298131" cy="5462849"/>
          </a:xfrm>
        </p:spPr>
        <p:txBody>
          <a:bodyPr>
            <a:normAutofit fontScale="92500" lnSpcReduction="20000"/>
          </a:bodyPr>
          <a:lstStyle/>
          <a:p>
            <a:r>
              <a:rPr lang="en-GB" dirty="0"/>
              <a:t>One of the most </a:t>
            </a:r>
            <a:r>
              <a:rPr lang="en-GB" dirty="0">
                <a:solidFill>
                  <a:srgbClr val="FF0000"/>
                </a:solidFill>
              </a:rPr>
              <a:t>serious threats </a:t>
            </a:r>
            <a:r>
              <a:rPr lang="en-GB" dirty="0"/>
              <a:t>to your business and guests is an unexpected fire. Typically this is caused by a kitchen fire but also occasionally occurs due to an electrical appliance overheating or a guest causing some type of accident.</a:t>
            </a:r>
          </a:p>
          <a:p>
            <a:r>
              <a:rPr lang="en-GB" dirty="0"/>
              <a:t>Safety precautions such as installing fire extinguishers, fire exit signs, checking fire exits and undertaking regular fire drills you must also </a:t>
            </a:r>
            <a:r>
              <a:rPr lang="en-GB" dirty="0">
                <a:solidFill>
                  <a:srgbClr val="FF0000"/>
                </a:solidFill>
              </a:rPr>
              <a:t>limit the ability </a:t>
            </a:r>
            <a:r>
              <a:rPr lang="en-GB" dirty="0"/>
              <a:t>of potential fire to spread. </a:t>
            </a:r>
          </a:p>
          <a:p>
            <a:r>
              <a:rPr lang="en-GB" dirty="0"/>
              <a:t>Choosing your fixtures and fittings for the bedrooms and other living areas you must ensure that you purchase </a:t>
            </a:r>
            <a:r>
              <a:rPr lang="en-GB" dirty="0">
                <a:solidFill>
                  <a:srgbClr val="FF0000"/>
                </a:solidFill>
              </a:rPr>
              <a:t>fire retardant furniture </a:t>
            </a:r>
            <a:r>
              <a:rPr lang="en-GB" dirty="0"/>
              <a:t>that complies with the Furniture and Furnishings (Fire) (Safety) Regulations 1988. </a:t>
            </a:r>
          </a:p>
          <a:p>
            <a:r>
              <a:rPr lang="en-GB" dirty="0"/>
              <a:t>Most modern furniture is compliant and will have a ready tree label attached to it confirming this. However if you are purchasing a hotel as a going concern you may find that some of the old furniture is not compliant and does not meet with the latest fire regulations. Most </a:t>
            </a:r>
            <a:r>
              <a:rPr lang="en-GB" u="sng" dirty="0"/>
              <a:t>building insurance policies will stipulate </a:t>
            </a:r>
            <a:r>
              <a:rPr lang="en-GB" dirty="0"/>
              <a:t>that you adhere to statutory fire regulations. </a:t>
            </a:r>
          </a:p>
          <a:p>
            <a:endParaRPr lang="en-GB" dirty="0"/>
          </a:p>
        </p:txBody>
      </p:sp>
    </p:spTree>
    <p:extLst>
      <p:ext uri="{BB962C8B-B14F-4D97-AF65-F5344CB8AC3E}">
        <p14:creationId xmlns:p14="http://schemas.microsoft.com/office/powerpoint/2010/main" val="2589666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le:Gas Safe Register.svg - Wikipedi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44913" y="4598126"/>
            <a:ext cx="1915418" cy="2155371"/>
          </a:xfrm>
          <a:prstGeom prst="rect">
            <a:avLst/>
          </a:prstGeom>
        </p:spPr>
      </p:pic>
      <p:sp>
        <p:nvSpPr>
          <p:cNvPr id="2" name="Title 1"/>
          <p:cNvSpPr>
            <a:spLocks noGrp="1"/>
          </p:cNvSpPr>
          <p:nvPr>
            <p:ph type="title"/>
          </p:nvPr>
        </p:nvSpPr>
        <p:spPr>
          <a:xfrm>
            <a:off x="838200" y="118404"/>
            <a:ext cx="10515600" cy="822122"/>
          </a:xfrm>
        </p:spPr>
        <p:txBody>
          <a:bodyPr>
            <a:normAutofit fontScale="90000"/>
          </a:bodyPr>
          <a:lstStyle/>
          <a:p>
            <a:r>
              <a:rPr lang="en-GB" dirty="0"/>
              <a:t> Gas Safety (Installation and Use) Regulations 1994</a:t>
            </a:r>
          </a:p>
        </p:txBody>
      </p:sp>
      <p:sp>
        <p:nvSpPr>
          <p:cNvPr id="3" name="Content Placeholder 2"/>
          <p:cNvSpPr>
            <a:spLocks noGrp="1"/>
          </p:cNvSpPr>
          <p:nvPr>
            <p:ph idx="1"/>
          </p:nvPr>
        </p:nvSpPr>
        <p:spPr>
          <a:xfrm>
            <a:off x="838200" y="1326525"/>
            <a:ext cx="10515600" cy="4850438"/>
          </a:xfrm>
        </p:spPr>
        <p:txBody>
          <a:bodyPr/>
          <a:lstStyle/>
          <a:p>
            <a:r>
              <a:rPr lang="en-GB" dirty="0"/>
              <a:t>Likewise to protect the safety and health and welfare of guests hoteliers are obliged to ensure that all gas equipment and gas appliances meet with </a:t>
            </a:r>
            <a:r>
              <a:rPr lang="en-GB" dirty="0">
                <a:solidFill>
                  <a:srgbClr val="FF0000"/>
                </a:solidFill>
              </a:rPr>
              <a:t>the Gas Safety (Installation and Use) Regulations 1994.</a:t>
            </a:r>
          </a:p>
          <a:p>
            <a:r>
              <a:rPr lang="en-GB" dirty="0"/>
              <a:t> It’s probable that your main industrial boiler will be heating the building </a:t>
            </a:r>
            <a:r>
              <a:rPr lang="en-GB" dirty="0">
                <a:solidFill>
                  <a:srgbClr val="FF0000"/>
                </a:solidFill>
              </a:rPr>
              <a:t>constantly seven days a week </a:t>
            </a:r>
            <a:r>
              <a:rPr lang="en-GB" dirty="0"/>
              <a:t>to provide hot water and heating for guests. </a:t>
            </a:r>
          </a:p>
          <a:p>
            <a:r>
              <a:rPr lang="en-GB" dirty="0"/>
              <a:t>Failure to </a:t>
            </a:r>
            <a:r>
              <a:rPr lang="en-GB" u="sng" dirty="0"/>
              <a:t>properly ensure maintenance of this boiler </a:t>
            </a:r>
            <a:r>
              <a:rPr lang="en-GB" dirty="0"/>
              <a:t>could result not just in machine failure but gas leakage and consequent safety disasters. </a:t>
            </a:r>
          </a:p>
          <a:p>
            <a:endParaRPr lang="en-GB" dirty="0"/>
          </a:p>
        </p:txBody>
      </p:sp>
    </p:spTree>
    <p:extLst>
      <p:ext uri="{BB962C8B-B14F-4D97-AF65-F5344CB8AC3E}">
        <p14:creationId xmlns:p14="http://schemas.microsoft.com/office/powerpoint/2010/main" val="27682129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our Blog - occhealthsafet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59636" y="5263532"/>
            <a:ext cx="2279809" cy="1594468"/>
          </a:xfrm>
          <a:prstGeom prst="rect">
            <a:avLst/>
          </a:prstGeom>
        </p:spPr>
      </p:pic>
      <p:pic>
        <p:nvPicPr>
          <p:cNvPr id="4" name="Picture 3" descr="Health &amp; Safety Reform Bill 2014 – A Warning For Al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59637" y="-8080"/>
            <a:ext cx="2432363" cy="1449281"/>
          </a:xfrm>
          <a:prstGeom prst="rect">
            <a:avLst/>
          </a:prstGeom>
        </p:spPr>
      </p:pic>
      <p:sp>
        <p:nvSpPr>
          <p:cNvPr id="2" name="Title 1"/>
          <p:cNvSpPr>
            <a:spLocks noGrp="1"/>
          </p:cNvSpPr>
          <p:nvPr>
            <p:ph type="title"/>
          </p:nvPr>
        </p:nvSpPr>
        <p:spPr>
          <a:xfrm>
            <a:off x="258439" y="92831"/>
            <a:ext cx="10515600" cy="573376"/>
          </a:xfrm>
        </p:spPr>
        <p:txBody>
          <a:bodyPr>
            <a:normAutofit fontScale="90000"/>
          </a:bodyPr>
          <a:lstStyle/>
          <a:p>
            <a:r>
              <a:rPr lang="en-GB" dirty="0"/>
              <a:t>Health and Safety at Work Act 1974 (HASAWA)</a:t>
            </a:r>
          </a:p>
        </p:txBody>
      </p:sp>
      <p:sp>
        <p:nvSpPr>
          <p:cNvPr id="3" name="Content Placeholder 2"/>
          <p:cNvSpPr>
            <a:spLocks noGrp="1"/>
          </p:cNvSpPr>
          <p:nvPr>
            <p:ph idx="1"/>
          </p:nvPr>
        </p:nvSpPr>
        <p:spPr>
          <a:xfrm>
            <a:off x="145869" y="716561"/>
            <a:ext cx="10515600" cy="5898552"/>
          </a:xfrm>
        </p:spPr>
        <p:txBody>
          <a:bodyPr vert="horz" lIns="91440" tIns="45720" rIns="91440" bIns="45720" rtlCol="0" anchor="t">
            <a:normAutofit fontScale="92500"/>
          </a:bodyPr>
          <a:lstStyle/>
          <a:p>
            <a:r>
              <a:rPr lang="en-GB" dirty="0"/>
              <a:t>Most people who run a business in the UK are familiar with the implications of forever changing health and safety regulations. </a:t>
            </a:r>
            <a:r>
              <a:rPr lang="en-GB" dirty="0">
                <a:solidFill>
                  <a:srgbClr val="FF0000"/>
                </a:solidFill>
              </a:rPr>
              <a:t>The Health and Safety at Work Act 1974 </a:t>
            </a:r>
            <a:r>
              <a:rPr lang="en-GB" dirty="0"/>
              <a:t>requires that hoteliers must </a:t>
            </a:r>
          </a:p>
          <a:p>
            <a:pPr>
              <a:buFont typeface="Wingdings" panose="05000000000000000000" pitchFamily="2" charset="2"/>
              <a:buChar char="v"/>
            </a:pPr>
            <a:r>
              <a:rPr lang="en-GB" dirty="0">
                <a:solidFill>
                  <a:srgbClr val="FF0000"/>
                </a:solidFill>
              </a:rPr>
              <a:t>Take notice of substances </a:t>
            </a:r>
            <a:r>
              <a:rPr lang="en-GB" dirty="0"/>
              <a:t>which may </a:t>
            </a:r>
            <a:r>
              <a:rPr lang="en-GB" dirty="0">
                <a:solidFill>
                  <a:srgbClr val="FF0000"/>
                </a:solidFill>
              </a:rPr>
              <a:t>cause injury or illness </a:t>
            </a:r>
            <a:r>
              <a:rPr lang="en-GB" dirty="0"/>
              <a:t>to their staff.</a:t>
            </a:r>
          </a:p>
          <a:p>
            <a:pPr>
              <a:buFont typeface="Wingdings" panose="05000000000000000000" pitchFamily="2" charset="2"/>
              <a:buChar char="v"/>
            </a:pPr>
            <a:r>
              <a:rPr lang="en-GB" dirty="0"/>
              <a:t> Employees should be provided with any </a:t>
            </a:r>
            <a:r>
              <a:rPr lang="en-GB" u="sng" dirty="0"/>
              <a:t>proper protective clothing </a:t>
            </a:r>
            <a:r>
              <a:rPr lang="en-GB" dirty="0"/>
              <a:t>required to handle harmful substances. </a:t>
            </a:r>
            <a:endParaRPr lang="en-GB" dirty="0">
              <a:cs typeface="Calibri"/>
            </a:endParaRPr>
          </a:p>
          <a:p>
            <a:pPr>
              <a:buFont typeface="Wingdings" panose="05000000000000000000" pitchFamily="2" charset="2"/>
              <a:buChar char="v"/>
            </a:pPr>
            <a:r>
              <a:rPr lang="en-GB" dirty="0"/>
              <a:t>Employees should avoid ‘the need for hazardous manual handling’ (such as heavy luggage). Clearly carrying guests’ suitcases up and down stairs may require a sensible assessment of the risks involved. </a:t>
            </a:r>
          </a:p>
          <a:p>
            <a:pPr>
              <a:buFont typeface="Wingdings" panose="05000000000000000000" pitchFamily="2" charset="2"/>
              <a:buChar char="v"/>
            </a:pPr>
            <a:r>
              <a:rPr lang="en-GB" dirty="0"/>
              <a:t>Staff are also protected  in that they </a:t>
            </a:r>
            <a:r>
              <a:rPr lang="en-GB" u="sng" dirty="0"/>
              <a:t>cannot be required to work excessive </a:t>
            </a:r>
            <a:r>
              <a:rPr lang="en-GB" dirty="0"/>
              <a:t>hours or any unsuitable shift pattern which could result in an accident or ill-health from fatigue. </a:t>
            </a:r>
          </a:p>
          <a:p>
            <a:pPr>
              <a:buFont typeface="Wingdings" panose="05000000000000000000" pitchFamily="2" charset="2"/>
              <a:buChar char="v"/>
            </a:pPr>
            <a:r>
              <a:rPr lang="en-GB" dirty="0"/>
              <a:t>Provide a safe workplace.</a:t>
            </a:r>
          </a:p>
          <a:p>
            <a:pPr>
              <a:buFont typeface="Wingdings" panose="05000000000000000000" pitchFamily="2" charset="2"/>
              <a:buChar char="v"/>
            </a:pPr>
            <a:r>
              <a:rPr lang="en-GB" dirty="0"/>
              <a:t>Provide a safe working environment</a:t>
            </a:r>
          </a:p>
          <a:p>
            <a:pPr marL="0" indent="0">
              <a:buNone/>
            </a:pPr>
            <a:endParaRPr lang="en-GB" dirty="0">
              <a:cs typeface="Calibri"/>
            </a:endParaRPr>
          </a:p>
        </p:txBody>
      </p:sp>
    </p:spTree>
    <p:extLst>
      <p:ext uri="{BB962C8B-B14F-4D97-AF65-F5344CB8AC3E}">
        <p14:creationId xmlns:p14="http://schemas.microsoft.com/office/powerpoint/2010/main" val="33964637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1D8D58CF-AD3A-4638-8B04-AC5E26AC8DD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688479" y="4767342"/>
            <a:ext cx="3503521" cy="2319257"/>
          </a:xfrm>
          <a:prstGeom prst="rect">
            <a:avLst/>
          </a:prstGeom>
        </p:spPr>
      </p:pic>
      <p:sp>
        <p:nvSpPr>
          <p:cNvPr id="2" name="Title 1"/>
          <p:cNvSpPr>
            <a:spLocks noGrp="1"/>
          </p:cNvSpPr>
          <p:nvPr>
            <p:ph type="title"/>
          </p:nvPr>
        </p:nvSpPr>
        <p:spPr>
          <a:xfrm>
            <a:off x="838200" y="122238"/>
            <a:ext cx="10515600" cy="781095"/>
          </a:xfrm>
        </p:spPr>
        <p:txBody>
          <a:bodyPr/>
          <a:lstStyle/>
          <a:p>
            <a:r>
              <a:rPr lang="en-GB" dirty="0"/>
              <a:t>Working Time Regulations 1998</a:t>
            </a:r>
          </a:p>
        </p:txBody>
      </p:sp>
      <p:sp>
        <p:nvSpPr>
          <p:cNvPr id="3" name="Content Placeholder 2"/>
          <p:cNvSpPr>
            <a:spLocks noGrp="1"/>
          </p:cNvSpPr>
          <p:nvPr>
            <p:ph idx="1"/>
          </p:nvPr>
        </p:nvSpPr>
        <p:spPr>
          <a:xfrm>
            <a:off x="838200" y="1146220"/>
            <a:ext cx="10515600" cy="5030743"/>
          </a:xfrm>
        </p:spPr>
        <p:txBody>
          <a:bodyPr/>
          <a:lstStyle/>
          <a:p>
            <a:r>
              <a:rPr lang="en-GB" dirty="0"/>
              <a:t>Supplementing this health and safety requirement is the introduction of the recent </a:t>
            </a:r>
            <a:r>
              <a:rPr lang="en-GB" dirty="0">
                <a:solidFill>
                  <a:srgbClr val="FF0000"/>
                </a:solidFill>
              </a:rPr>
              <a:t>Working Time Regulations 1998 </a:t>
            </a:r>
            <a:r>
              <a:rPr lang="en-GB" dirty="0"/>
              <a:t>which dictates rest breaks, shift patterns annual leave entitlement and working hours for all employees. </a:t>
            </a:r>
          </a:p>
          <a:p>
            <a:r>
              <a:rPr lang="en-GB" dirty="0"/>
              <a:t>Running a small hotel can be a busy and hard-working environment and so it’s important to plan ahead for any possible absences or illnesses where cover is required at short notice. </a:t>
            </a:r>
          </a:p>
          <a:p>
            <a:r>
              <a:rPr lang="en-GB" dirty="0"/>
              <a:t>Other important health and safety regulations include a requirement to </a:t>
            </a:r>
            <a:r>
              <a:rPr lang="en-GB" u="sng" dirty="0"/>
              <a:t>display fire exit signs </a:t>
            </a:r>
            <a:r>
              <a:rPr lang="en-GB" dirty="0"/>
              <a:t>that comply with </a:t>
            </a:r>
            <a:r>
              <a:rPr lang="en-GB" dirty="0">
                <a:solidFill>
                  <a:srgbClr val="FF0000"/>
                </a:solidFill>
              </a:rPr>
              <a:t>The Safety Signs and Signals Regulations Act 1996. </a:t>
            </a:r>
          </a:p>
          <a:p>
            <a:endParaRPr lang="en-GB" dirty="0"/>
          </a:p>
        </p:txBody>
      </p:sp>
    </p:spTree>
    <p:extLst>
      <p:ext uri="{BB962C8B-B14F-4D97-AF65-F5344CB8AC3E}">
        <p14:creationId xmlns:p14="http://schemas.microsoft.com/office/powerpoint/2010/main" val="17796218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EB2EFF-D6D7-43E8-B971-8AA3256E58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811048" y="4619476"/>
            <a:ext cx="2380952" cy="2238524"/>
          </a:xfrm>
          <a:prstGeom prst="rect">
            <a:avLst/>
          </a:prstGeom>
        </p:spPr>
      </p:pic>
      <p:sp>
        <p:nvSpPr>
          <p:cNvPr id="2" name="Title 1"/>
          <p:cNvSpPr>
            <a:spLocks noGrp="1"/>
          </p:cNvSpPr>
          <p:nvPr>
            <p:ph type="title"/>
          </p:nvPr>
        </p:nvSpPr>
        <p:spPr>
          <a:xfrm>
            <a:off x="838200" y="136525"/>
            <a:ext cx="10515600" cy="768216"/>
          </a:xfrm>
        </p:spPr>
        <p:txBody>
          <a:bodyPr>
            <a:noAutofit/>
          </a:bodyPr>
          <a:lstStyle/>
          <a:p>
            <a:r>
              <a:rPr lang="en-GB" sz="3600" dirty="0"/>
              <a:t>Employer’s Liability (Compulsory Insurance) Act 1969</a:t>
            </a:r>
          </a:p>
        </p:txBody>
      </p:sp>
      <p:sp>
        <p:nvSpPr>
          <p:cNvPr id="3" name="Content Placeholder 2"/>
          <p:cNvSpPr>
            <a:spLocks noGrp="1"/>
          </p:cNvSpPr>
          <p:nvPr>
            <p:ph idx="1"/>
          </p:nvPr>
        </p:nvSpPr>
        <p:spPr>
          <a:xfrm>
            <a:off x="838200" y="1230737"/>
            <a:ext cx="10515600" cy="4889076"/>
          </a:xfrm>
        </p:spPr>
        <p:txBody>
          <a:bodyPr/>
          <a:lstStyle/>
          <a:p>
            <a:r>
              <a:rPr lang="en-GB" dirty="0"/>
              <a:t>It’s inevitable that accidents happen in public places including hotels. Unfortunately in this day and age of litigation and blame culture it’s important to </a:t>
            </a:r>
            <a:r>
              <a:rPr lang="en-GB" u="sng" dirty="0"/>
              <a:t>mitigate the threat of being sued </a:t>
            </a:r>
            <a:r>
              <a:rPr lang="en-GB" dirty="0"/>
              <a:t>(whether founded or unfounded).</a:t>
            </a:r>
          </a:p>
          <a:p>
            <a:r>
              <a:rPr lang="en-GB" dirty="0"/>
              <a:t> One of them most important areas of </a:t>
            </a:r>
            <a:r>
              <a:rPr lang="en-GB" dirty="0">
                <a:solidFill>
                  <a:srgbClr val="FF0000"/>
                </a:solidFill>
              </a:rPr>
              <a:t>hotel insurance is public liability insurance </a:t>
            </a:r>
            <a:r>
              <a:rPr lang="en-GB" dirty="0"/>
              <a:t>which most insurance providers will provide as part of an overall package deal. </a:t>
            </a:r>
          </a:p>
          <a:p>
            <a:r>
              <a:rPr lang="en-GB" dirty="0"/>
              <a:t>Similarly under the </a:t>
            </a:r>
            <a:r>
              <a:rPr lang="en-GB" dirty="0">
                <a:solidFill>
                  <a:srgbClr val="FF0000"/>
                </a:solidFill>
              </a:rPr>
              <a:t>Employer’s Liability (Compulsory Insurance) Act 1969 </a:t>
            </a:r>
            <a:r>
              <a:rPr lang="en-GB" dirty="0"/>
              <a:t>employers must adequate insurance for their employees as well as </a:t>
            </a:r>
            <a:r>
              <a:rPr lang="en-GB" u="sng" dirty="0"/>
              <a:t>display the insurance certificate </a:t>
            </a:r>
            <a:r>
              <a:rPr lang="en-GB" dirty="0"/>
              <a:t>inside the hotel. </a:t>
            </a:r>
          </a:p>
          <a:p>
            <a:endParaRPr lang="en-GB" dirty="0"/>
          </a:p>
        </p:txBody>
      </p:sp>
      <p:sp>
        <p:nvSpPr>
          <p:cNvPr id="6" name="TextBox 5">
            <a:extLst>
              <a:ext uri="{FF2B5EF4-FFF2-40B4-BE49-F238E27FC236}">
                <a16:creationId xmlns:a16="http://schemas.microsoft.com/office/drawing/2014/main" id="{D22C7351-CFE6-4F51-88AA-6D87039CEEA4}"/>
              </a:ext>
            </a:extLst>
          </p:cNvPr>
          <p:cNvSpPr txBox="1"/>
          <p:nvPr/>
        </p:nvSpPr>
        <p:spPr>
          <a:xfrm>
            <a:off x="4905524" y="4619476"/>
            <a:ext cx="2380952" cy="369332"/>
          </a:xfrm>
          <a:prstGeom prst="rect">
            <a:avLst/>
          </a:prstGeom>
          <a:noFill/>
        </p:spPr>
        <p:txBody>
          <a:bodyPr wrap="square" rtlCol="0">
            <a:spAutoFit/>
          </a:bodyPr>
          <a:lstStyle/>
          <a:p>
            <a:r>
              <a:rPr lang="en-GB" sz="900">
                <a:hlinkClick r:id="rId3" tooltip="https://www.lanimons.com/"/>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6760390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27" y="67162"/>
            <a:ext cx="10515600" cy="747225"/>
          </a:xfrm>
        </p:spPr>
        <p:txBody>
          <a:bodyPr>
            <a:normAutofit fontScale="90000"/>
          </a:bodyPr>
          <a:lstStyle/>
          <a:p>
            <a:r>
              <a:rPr lang="en-GB" dirty="0"/>
              <a:t/>
            </a:r>
            <a:br>
              <a:rPr lang="en-GB" dirty="0"/>
            </a:br>
            <a:r>
              <a:rPr lang="en-GB" dirty="0"/>
              <a:t>The Food Act </a:t>
            </a:r>
            <a:br>
              <a:rPr lang="en-GB" dirty="0"/>
            </a:br>
            <a:endParaRPr lang="en-GB" dirty="0"/>
          </a:p>
        </p:txBody>
      </p:sp>
      <p:sp>
        <p:nvSpPr>
          <p:cNvPr id="3" name="Content Placeholder 2"/>
          <p:cNvSpPr>
            <a:spLocks noGrp="1"/>
          </p:cNvSpPr>
          <p:nvPr>
            <p:ph idx="1"/>
          </p:nvPr>
        </p:nvSpPr>
        <p:spPr>
          <a:xfrm>
            <a:off x="140677" y="947250"/>
            <a:ext cx="11346473" cy="5710725"/>
          </a:xfrm>
        </p:spPr>
        <p:txBody>
          <a:bodyPr>
            <a:normAutofit lnSpcReduction="10000"/>
          </a:bodyPr>
          <a:lstStyle/>
          <a:p>
            <a:pPr marL="0" indent="0">
              <a:buNone/>
            </a:pPr>
            <a:r>
              <a:rPr lang="en-GB" dirty="0"/>
              <a:t>The main points the Food Act covers are:</a:t>
            </a:r>
          </a:p>
          <a:p>
            <a:pPr algn="ctr">
              <a:lnSpc>
                <a:spcPct val="170000"/>
              </a:lnSpc>
              <a:buFont typeface="Wingdings" panose="05000000000000000000" pitchFamily="2" charset="2"/>
              <a:buChar char="ü"/>
            </a:pPr>
            <a:r>
              <a:rPr lang="en-GB" dirty="0"/>
              <a:t>the preparation of food </a:t>
            </a:r>
          </a:p>
          <a:p>
            <a:pPr algn="ctr">
              <a:lnSpc>
                <a:spcPct val="170000"/>
              </a:lnSpc>
              <a:buFont typeface="Wingdings" panose="05000000000000000000" pitchFamily="2" charset="2"/>
              <a:buChar char="ü"/>
            </a:pPr>
            <a:r>
              <a:rPr lang="en-GB" dirty="0"/>
              <a:t>the composition of food </a:t>
            </a:r>
          </a:p>
          <a:p>
            <a:pPr algn="ctr">
              <a:lnSpc>
                <a:spcPct val="170000"/>
              </a:lnSpc>
              <a:buFont typeface="Wingdings" panose="05000000000000000000" pitchFamily="2" charset="2"/>
              <a:buChar char="ü"/>
            </a:pPr>
            <a:r>
              <a:rPr lang="en-GB" dirty="0"/>
              <a:t>food additives </a:t>
            </a:r>
          </a:p>
          <a:p>
            <a:pPr algn="ctr">
              <a:lnSpc>
                <a:spcPct val="170000"/>
              </a:lnSpc>
              <a:buFont typeface="Wingdings" panose="05000000000000000000" pitchFamily="2" charset="2"/>
              <a:buChar char="ü"/>
            </a:pPr>
            <a:r>
              <a:rPr lang="en-GB" dirty="0"/>
              <a:t>hygiene and cleanliness of food items.</a:t>
            </a:r>
          </a:p>
          <a:p>
            <a:r>
              <a:rPr lang="en-GB" dirty="0">
                <a:solidFill>
                  <a:srgbClr val="FF0000"/>
                </a:solidFill>
              </a:rPr>
              <a:t>The Food (Amendment) Act 1997 </a:t>
            </a:r>
            <a:r>
              <a:rPr lang="en-GB" dirty="0"/>
              <a:t>covers many aspects of the hospitality industry, such as the introduction, development and auditing of food safety programs in individual businesses. </a:t>
            </a:r>
          </a:p>
          <a:p>
            <a:r>
              <a:rPr lang="en-GB" dirty="0"/>
              <a:t>The </a:t>
            </a:r>
            <a:r>
              <a:rPr lang="en-GB" b="1" u="sng" dirty="0">
                <a:solidFill>
                  <a:srgbClr val="FF0000"/>
                </a:solidFill>
              </a:rPr>
              <a:t>Food Premises Code </a:t>
            </a:r>
            <a:r>
              <a:rPr lang="en-GB" dirty="0"/>
              <a:t>governs all elements of personal and environmental hygiene of all food premises and all food-handlers.</a:t>
            </a:r>
          </a:p>
          <a:p>
            <a:endParaRPr lang="en-GB" dirty="0"/>
          </a:p>
        </p:txBody>
      </p:sp>
      <p:pic>
        <p:nvPicPr>
          <p:cNvPr id="4" name="Picture 3">
            <a:extLst>
              <a:ext uri="{FF2B5EF4-FFF2-40B4-BE49-F238E27FC236}">
                <a16:creationId xmlns:a16="http://schemas.microsoft.com/office/drawing/2014/main" id="{C9F5B95F-F019-41FE-860C-A25985FF8F4D}"/>
              </a:ext>
            </a:extLst>
          </p:cNvPr>
          <p:cNvPicPr>
            <a:picLocks noChangeAspect="1"/>
          </p:cNvPicPr>
          <p:nvPr/>
        </p:nvPicPr>
        <p:blipFill>
          <a:blip r:embed="rId2"/>
          <a:stretch>
            <a:fillRect/>
          </a:stretch>
        </p:blipFill>
        <p:spPr>
          <a:xfrm>
            <a:off x="8801099" y="200025"/>
            <a:ext cx="3250224" cy="3250224"/>
          </a:xfrm>
          <a:prstGeom prst="rect">
            <a:avLst/>
          </a:prstGeom>
        </p:spPr>
      </p:pic>
    </p:spTree>
    <p:extLst>
      <p:ext uri="{BB962C8B-B14F-4D97-AF65-F5344CB8AC3E}">
        <p14:creationId xmlns:p14="http://schemas.microsoft.com/office/powerpoint/2010/main" val="35552808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D71EAA-35CB-4D4E-A712-D772C9F9863A}"/>
              </a:ext>
            </a:extLst>
          </p:cNvPr>
          <p:cNvSpPr>
            <a:spLocks noGrp="1"/>
          </p:cNvSpPr>
          <p:nvPr>
            <p:ph idx="1"/>
          </p:nvPr>
        </p:nvSpPr>
        <p:spPr>
          <a:xfrm>
            <a:off x="257175" y="357188"/>
            <a:ext cx="11096625" cy="6500812"/>
          </a:xfrm>
        </p:spPr>
        <p:txBody>
          <a:bodyPr>
            <a:normAutofit fontScale="92500"/>
          </a:bodyPr>
          <a:lstStyle/>
          <a:p>
            <a:r>
              <a:rPr lang="en-GB" dirty="0"/>
              <a:t>All food premises involved with the manufacture, preparation, storage, transportation and sale of food and beverages must </a:t>
            </a:r>
            <a:r>
              <a:rPr lang="en-GB" dirty="0">
                <a:solidFill>
                  <a:srgbClr val="FF0000"/>
                </a:solidFill>
              </a:rPr>
              <a:t>comply with the code</a:t>
            </a:r>
            <a:r>
              <a:rPr lang="en-GB" dirty="0"/>
              <a:t>. </a:t>
            </a:r>
          </a:p>
          <a:p>
            <a:r>
              <a:rPr lang="en-GB" dirty="0"/>
              <a:t>The code also covers guidelines for wholesale and retail dealers selling milk, oysters and shellfish, and meat.</a:t>
            </a:r>
          </a:p>
          <a:p>
            <a:r>
              <a:rPr lang="en-GB" dirty="0"/>
              <a:t>All establishments seeking to operate in the hospitality industry </a:t>
            </a:r>
            <a:r>
              <a:rPr lang="en-GB" dirty="0">
                <a:solidFill>
                  <a:srgbClr val="FF0000"/>
                </a:solidFill>
              </a:rPr>
              <a:t>must gain approval from the local council environmental health officer </a:t>
            </a:r>
            <a:r>
              <a:rPr lang="en-GB" dirty="0"/>
              <a:t>before being allowed to open their doors for business. </a:t>
            </a:r>
          </a:p>
          <a:p>
            <a:r>
              <a:rPr lang="en-GB" dirty="0"/>
              <a:t>This requirement can prove to be the biggest hurdle for an aspiring establishment to overcome, for it is often the case that officials insist on the letter of the regulations being adhered to </a:t>
            </a:r>
            <a:r>
              <a:rPr lang="en-GB" u="sng" dirty="0"/>
              <a:t>before granting </a:t>
            </a:r>
            <a:r>
              <a:rPr lang="en-GB" dirty="0"/>
              <a:t>the approval.</a:t>
            </a:r>
          </a:p>
          <a:p>
            <a:r>
              <a:rPr lang="en-GB" dirty="0"/>
              <a:t> Most of the regulations are designed to protect the customer and to provide guidelines for the </a:t>
            </a:r>
            <a:r>
              <a:rPr lang="en-GB" dirty="0">
                <a:solidFill>
                  <a:srgbClr val="FF0000"/>
                </a:solidFill>
              </a:rPr>
              <a:t>sound and safe operation </a:t>
            </a:r>
            <a:r>
              <a:rPr lang="en-GB" dirty="0"/>
              <a:t>of the business. </a:t>
            </a:r>
          </a:p>
          <a:p>
            <a:r>
              <a:rPr lang="en-GB" dirty="0"/>
              <a:t>Some of the regulations, however, can be almost impractical and others too costly to </a:t>
            </a:r>
            <a:r>
              <a:rPr lang="en-GB" dirty="0" err="1"/>
              <a:t>fulfill</a:t>
            </a:r>
            <a:r>
              <a:rPr lang="en-GB" dirty="0"/>
              <a:t>, and unless a compromise can be agreed to by both parties, the establishment can't proceed and doesn't open.</a:t>
            </a:r>
          </a:p>
          <a:p>
            <a:endParaRPr lang="en-GB" dirty="0"/>
          </a:p>
        </p:txBody>
      </p:sp>
    </p:spTree>
    <p:extLst>
      <p:ext uri="{BB962C8B-B14F-4D97-AF65-F5344CB8AC3E}">
        <p14:creationId xmlns:p14="http://schemas.microsoft.com/office/powerpoint/2010/main" val="13369766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563" y="179387"/>
            <a:ext cx="10515600" cy="1325563"/>
          </a:xfrm>
        </p:spPr>
        <p:txBody>
          <a:bodyPr/>
          <a:lstStyle/>
          <a:p>
            <a:r>
              <a:rPr lang="en-GB" dirty="0"/>
              <a:t>Food hygiene</a:t>
            </a:r>
          </a:p>
        </p:txBody>
      </p:sp>
      <p:pic>
        <p:nvPicPr>
          <p:cNvPr id="5" name="Content Placeholder 4"/>
          <p:cNvPicPr>
            <a:picLocks noGrp="1" noChangeAspect="1"/>
          </p:cNvPicPr>
          <p:nvPr>
            <p:ph idx="1"/>
          </p:nvPr>
        </p:nvPicPr>
        <p:blipFill>
          <a:blip r:embed="rId2"/>
          <a:stretch>
            <a:fillRect/>
          </a:stretch>
        </p:blipFill>
        <p:spPr>
          <a:xfrm>
            <a:off x="0" y="1851533"/>
            <a:ext cx="4913802" cy="3651821"/>
          </a:xfrm>
          <a:prstGeom prst="rect">
            <a:avLst/>
          </a:prstGeom>
        </p:spPr>
      </p:pic>
      <p:pic>
        <p:nvPicPr>
          <p:cNvPr id="4" name="Picture 3"/>
          <p:cNvPicPr>
            <a:picLocks noChangeAspect="1"/>
          </p:cNvPicPr>
          <p:nvPr/>
        </p:nvPicPr>
        <p:blipFill>
          <a:blip r:embed="rId3"/>
          <a:stretch>
            <a:fillRect/>
          </a:stretch>
        </p:blipFill>
        <p:spPr>
          <a:xfrm>
            <a:off x="4580090" y="1057275"/>
            <a:ext cx="7376717" cy="5621338"/>
          </a:xfrm>
          <a:prstGeom prst="rect">
            <a:avLst/>
          </a:prstGeom>
        </p:spPr>
      </p:pic>
    </p:spTree>
    <p:extLst>
      <p:ext uri="{BB962C8B-B14F-4D97-AF65-F5344CB8AC3E}">
        <p14:creationId xmlns:p14="http://schemas.microsoft.com/office/powerpoint/2010/main" val="33262121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1D5C9756-3F9F-413E-8F08-602084FB41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886700" y="2364859"/>
            <a:ext cx="4166038" cy="4493141"/>
          </a:xfrm>
          <a:prstGeom prst="rect">
            <a:avLst/>
          </a:prstGeom>
        </p:spPr>
      </p:pic>
      <p:sp>
        <p:nvSpPr>
          <p:cNvPr id="2" name="Title 1"/>
          <p:cNvSpPr>
            <a:spLocks noGrp="1"/>
          </p:cNvSpPr>
          <p:nvPr>
            <p:ph type="title"/>
          </p:nvPr>
        </p:nvSpPr>
        <p:spPr>
          <a:xfrm>
            <a:off x="290666" y="128231"/>
            <a:ext cx="10515600" cy="652306"/>
          </a:xfrm>
        </p:spPr>
        <p:txBody>
          <a:bodyPr>
            <a:normAutofit fontScale="90000"/>
          </a:bodyPr>
          <a:lstStyle/>
          <a:p>
            <a:r>
              <a:rPr lang="en-GB" dirty="0"/>
              <a:t>Food Hygiene</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30456">
            <a:off x="10211222" y="213293"/>
            <a:ext cx="1891958" cy="1302090"/>
          </a:xfrm>
          <a:prstGeom prst="rect">
            <a:avLst/>
          </a:prstGeom>
        </p:spPr>
      </p:pic>
      <p:sp>
        <p:nvSpPr>
          <p:cNvPr id="3" name="Content Placeholder 2"/>
          <p:cNvSpPr>
            <a:spLocks noGrp="1"/>
          </p:cNvSpPr>
          <p:nvPr>
            <p:ph idx="1"/>
          </p:nvPr>
        </p:nvSpPr>
        <p:spPr>
          <a:xfrm>
            <a:off x="290666" y="908768"/>
            <a:ext cx="7953222" cy="6063175"/>
          </a:xfrm>
        </p:spPr>
        <p:txBody>
          <a:bodyPr>
            <a:normAutofit/>
          </a:bodyPr>
          <a:lstStyle/>
          <a:p>
            <a:pPr fontAlgn="base"/>
            <a:r>
              <a:rPr lang="en-GB" sz="3300" b="1" dirty="0"/>
              <a:t>Poor hygiene and food management </a:t>
            </a:r>
            <a:r>
              <a:rPr lang="en-GB" dirty="0"/>
              <a:t>can result in food poisoning of guests. </a:t>
            </a:r>
            <a:r>
              <a:rPr lang="en-GB" i="1" dirty="0">
                <a:solidFill>
                  <a:srgbClr val="FF0000"/>
                </a:solidFill>
              </a:rPr>
              <a:t>Food poisoning represents one of the most serious threats to your business</a:t>
            </a:r>
            <a:r>
              <a:rPr lang="en-GB" i="1" dirty="0"/>
              <a:t>.</a:t>
            </a:r>
          </a:p>
          <a:p>
            <a:pPr fontAlgn="base"/>
            <a:r>
              <a:rPr lang="en-GB" i="1" dirty="0"/>
              <a:t> </a:t>
            </a:r>
            <a:r>
              <a:rPr lang="en-GB" dirty="0"/>
              <a:t>Food poisoning can be created because germs can cause diseases and illnesses if allowed to spread between humans and food.</a:t>
            </a:r>
          </a:p>
          <a:p>
            <a:pPr fontAlgn="base"/>
            <a:r>
              <a:rPr lang="en-GB" dirty="0"/>
              <a:t> Germs love certain temperatures in order to multiply and spread and so understanding which </a:t>
            </a:r>
            <a:r>
              <a:rPr lang="en-GB" u="sng" dirty="0"/>
              <a:t>types of food need to be heated or cooled </a:t>
            </a:r>
            <a:r>
              <a:rPr lang="en-GB" dirty="0"/>
              <a:t>and at what specific temperatures ranges is vital. </a:t>
            </a:r>
          </a:p>
        </p:txBody>
      </p:sp>
    </p:spTree>
    <p:extLst>
      <p:ext uri="{BB962C8B-B14F-4D97-AF65-F5344CB8AC3E}">
        <p14:creationId xmlns:p14="http://schemas.microsoft.com/office/powerpoint/2010/main" val="29335556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DD6E8E07-835A-4CD2-A1B3-F9502154F4B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029700" y="1635920"/>
            <a:ext cx="3162300" cy="2001180"/>
          </a:xfrm>
          <a:prstGeom prst="rect">
            <a:avLst/>
          </a:prstGeom>
        </p:spPr>
      </p:pic>
      <p:sp>
        <p:nvSpPr>
          <p:cNvPr id="3" name="Content Placeholder 2">
            <a:extLst>
              <a:ext uri="{FF2B5EF4-FFF2-40B4-BE49-F238E27FC236}">
                <a16:creationId xmlns:a16="http://schemas.microsoft.com/office/drawing/2014/main" id="{24A4AFD9-94D5-4B59-A63F-D4767FF14DE7}"/>
              </a:ext>
            </a:extLst>
          </p:cNvPr>
          <p:cNvSpPr>
            <a:spLocks noGrp="1"/>
          </p:cNvSpPr>
          <p:nvPr>
            <p:ph idx="1"/>
          </p:nvPr>
        </p:nvSpPr>
        <p:spPr>
          <a:xfrm>
            <a:off x="300038" y="285749"/>
            <a:ext cx="11053762" cy="6315075"/>
          </a:xfrm>
        </p:spPr>
        <p:txBody>
          <a:bodyPr>
            <a:normAutofit lnSpcReduction="10000"/>
          </a:bodyPr>
          <a:lstStyle/>
          <a:p>
            <a:pPr marL="0" indent="0" fontAlgn="base">
              <a:buNone/>
            </a:pPr>
            <a:r>
              <a:rPr lang="en-GB" b="1" dirty="0"/>
              <a:t>With this in mind the main causes of food poisoning are as follows:-</a:t>
            </a:r>
            <a:r>
              <a:rPr lang="en-GB" dirty="0"/>
              <a:t> </a:t>
            </a:r>
          </a:p>
          <a:p>
            <a:pPr algn="ctr" fontAlgn="base"/>
            <a:r>
              <a:rPr lang="en-GB" dirty="0"/>
              <a:t>Failure to correctly ensure food is properly refrigerated </a:t>
            </a:r>
          </a:p>
          <a:p>
            <a:pPr algn="ctr" fontAlgn="base"/>
            <a:r>
              <a:rPr lang="en-GB" dirty="0"/>
              <a:t>Inadequate personal hygiene of the staff members preparing the food </a:t>
            </a:r>
          </a:p>
          <a:p>
            <a:pPr algn="ctr" fontAlgn="base">
              <a:lnSpc>
                <a:spcPct val="150000"/>
              </a:lnSpc>
            </a:pPr>
            <a:r>
              <a:rPr lang="en-GB" dirty="0"/>
              <a:t>Heating up cold foods too slowly </a:t>
            </a:r>
          </a:p>
          <a:p>
            <a:pPr algn="ctr" fontAlgn="base">
              <a:lnSpc>
                <a:spcPct val="150000"/>
              </a:lnSpc>
            </a:pPr>
            <a:r>
              <a:rPr lang="en-GB" dirty="0"/>
              <a:t>Undercooked food </a:t>
            </a:r>
          </a:p>
          <a:p>
            <a:pPr algn="ctr" fontAlgn="base">
              <a:lnSpc>
                <a:spcPct val="150000"/>
              </a:lnSpc>
            </a:pPr>
            <a:r>
              <a:rPr lang="en-GB" dirty="0"/>
              <a:t>Food left at high temperatures that attracts bacteria </a:t>
            </a:r>
          </a:p>
          <a:p>
            <a:pPr marL="0" indent="0" algn="ctr" fontAlgn="base">
              <a:lnSpc>
                <a:spcPct val="150000"/>
              </a:lnSpc>
              <a:buNone/>
            </a:pPr>
            <a:r>
              <a:rPr lang="en-GB" dirty="0"/>
              <a:t>which can incubate and create harmful germs </a:t>
            </a:r>
          </a:p>
          <a:p>
            <a:pPr algn="ctr" fontAlgn="base">
              <a:lnSpc>
                <a:spcPct val="150000"/>
              </a:lnSpc>
            </a:pPr>
            <a:r>
              <a:rPr lang="en-GB" dirty="0"/>
              <a:t>Storage of food resulting in contamination </a:t>
            </a:r>
          </a:p>
          <a:p>
            <a:pPr algn="ctr" fontAlgn="base"/>
            <a:r>
              <a:rPr lang="en-GB" dirty="0"/>
              <a:t>Failure to reheat food at a high enough temperature and for enough time to kill any remaining bacteria have </a:t>
            </a:r>
            <a:r>
              <a:rPr lang="en-GB" dirty="0">
                <a:solidFill>
                  <a:srgbClr val="FF0000"/>
                </a:solidFill>
              </a:rPr>
              <a:t>legal duties </a:t>
            </a:r>
            <a:r>
              <a:rPr lang="en-GB" dirty="0"/>
              <a:t>to ensure the food is prepared in a hygienic fashion and in the proper way for the </a:t>
            </a:r>
          </a:p>
          <a:p>
            <a:endParaRPr lang="en-GB" dirty="0"/>
          </a:p>
        </p:txBody>
      </p:sp>
    </p:spTree>
    <p:extLst>
      <p:ext uri="{BB962C8B-B14F-4D97-AF65-F5344CB8AC3E}">
        <p14:creationId xmlns:p14="http://schemas.microsoft.com/office/powerpoint/2010/main" val="18553446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174626"/>
            <a:ext cx="7840980" cy="668338"/>
          </a:xfrm>
        </p:spPr>
        <p:txBody>
          <a:bodyPr>
            <a:normAutofit fontScale="90000"/>
          </a:bodyPr>
          <a:lstStyle/>
          <a:p>
            <a:r>
              <a:rPr lang="en-GB" dirty="0"/>
              <a:t>Food hygiene standards</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8645" y="992201"/>
            <a:ext cx="8998267" cy="5691174"/>
          </a:xfrm>
        </p:spPr>
        <p:txBody>
          <a:bodyPr>
            <a:normAutofit fontScale="62500" lnSpcReduction="20000"/>
          </a:bodyPr>
          <a:lstStyle/>
          <a:p>
            <a:pPr fontAlgn="base"/>
            <a:r>
              <a:rPr lang="en-GB" sz="4400" dirty="0"/>
              <a:t>If an </a:t>
            </a:r>
            <a:r>
              <a:rPr lang="en-GB" sz="4400" dirty="0">
                <a:solidFill>
                  <a:srgbClr val="FF0000"/>
                </a:solidFill>
              </a:rPr>
              <a:t>environmental health officer </a:t>
            </a:r>
            <a:r>
              <a:rPr lang="en-GB" sz="4400" dirty="0"/>
              <a:t>visits your hotel and discovers poor hygiene standards they have </a:t>
            </a:r>
            <a:r>
              <a:rPr lang="en-GB" sz="4400" dirty="0">
                <a:solidFill>
                  <a:srgbClr val="FF0000"/>
                </a:solidFill>
              </a:rPr>
              <a:t>the right to close your hotel for the welfare of your guests. </a:t>
            </a:r>
          </a:p>
          <a:p>
            <a:pPr fontAlgn="base"/>
            <a:r>
              <a:rPr lang="en-GB" sz="4400" dirty="0"/>
              <a:t>General cleanliness is also one of the </a:t>
            </a:r>
            <a:r>
              <a:rPr lang="en-GB" sz="4400" b="1" dirty="0"/>
              <a:t>top factors </a:t>
            </a:r>
            <a:r>
              <a:rPr lang="en-GB" sz="4400" dirty="0"/>
              <a:t>that guests would consider in deciding whether to return to the hotel they have stayed in. </a:t>
            </a:r>
          </a:p>
          <a:p>
            <a:pPr fontAlgn="base"/>
            <a:r>
              <a:rPr lang="en-GB" sz="4400" dirty="0"/>
              <a:t>Therefore </a:t>
            </a:r>
            <a:r>
              <a:rPr lang="en-GB" sz="4400" u="sng" dirty="0"/>
              <a:t>formal hygiene training of your kitchen staff and staff </a:t>
            </a:r>
            <a:r>
              <a:rPr lang="en-GB" sz="4400" dirty="0"/>
              <a:t>responsible for cleaning and maintenance is not just a </a:t>
            </a:r>
            <a:r>
              <a:rPr lang="en-GB" sz="4400" dirty="0">
                <a:solidFill>
                  <a:srgbClr val="FF0000"/>
                </a:solidFill>
              </a:rPr>
              <a:t>legal obligation but good business practice</a:t>
            </a:r>
            <a:r>
              <a:rPr lang="en-GB" sz="4400" dirty="0"/>
              <a:t>. Underpinning this approach to ensuring compliance with food hygiene standards must be an overall system and procedure for quality standards.</a:t>
            </a:r>
          </a:p>
          <a:p>
            <a:pPr fontAlgn="base"/>
            <a:r>
              <a:rPr lang="en-GB" sz="4400" dirty="0"/>
              <a:t> Having a </a:t>
            </a:r>
            <a:r>
              <a:rPr lang="en-GB" sz="4400" u="sng" dirty="0"/>
              <a:t>written document </a:t>
            </a:r>
            <a:r>
              <a:rPr lang="en-GB" sz="4400" dirty="0"/>
              <a:t>process for checking cleanliness, food temperatures, maintenance schedules, safety and security checks are all highly relevant to comply with a </a:t>
            </a:r>
            <a:r>
              <a:rPr lang="en-GB" sz="4400" dirty="0">
                <a:solidFill>
                  <a:srgbClr val="FF0000"/>
                </a:solidFill>
              </a:rPr>
              <a:t>whole raft of statutory obligations</a:t>
            </a:r>
            <a:r>
              <a:rPr lang="en-GB" sz="4400" dirty="0"/>
              <a:t>. </a:t>
            </a:r>
          </a:p>
          <a:p>
            <a:endParaRPr lang="en-GB" sz="4400" dirty="0"/>
          </a:p>
          <a:p>
            <a:endParaRPr lang="en-GB" sz="1400" dirty="0"/>
          </a:p>
        </p:txBody>
      </p:sp>
      <p:pic>
        <p:nvPicPr>
          <p:cNvPr id="5" name="Picture 4" descr="Two people standing in a room&#10;&#10;Description automatically generated">
            <a:extLst>
              <a:ext uri="{FF2B5EF4-FFF2-40B4-BE49-F238E27FC236}">
                <a16:creationId xmlns:a16="http://schemas.microsoft.com/office/drawing/2014/main" id="{CB6DE8E0-ED27-4788-A835-18DB9B4C6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24456" r="6503"/>
          <a:stretch/>
        </p:blipFill>
        <p:spPr>
          <a:xfrm>
            <a:off x="9239250" y="10"/>
            <a:ext cx="2952748" cy="4286235"/>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952005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6450"/>
          </a:xfrm>
        </p:spPr>
        <p:txBody>
          <a:bodyPr/>
          <a:lstStyle/>
          <a:p>
            <a:r>
              <a:rPr lang="en-GB" b="1" dirty="0"/>
              <a:t>Food hygiene </a:t>
            </a:r>
            <a:endParaRPr lang="en-GB" dirty="0"/>
          </a:p>
        </p:txBody>
      </p:sp>
      <p:sp>
        <p:nvSpPr>
          <p:cNvPr id="3" name="Content Placeholder 2"/>
          <p:cNvSpPr>
            <a:spLocks noGrp="1"/>
          </p:cNvSpPr>
          <p:nvPr>
            <p:ph idx="1"/>
          </p:nvPr>
        </p:nvSpPr>
        <p:spPr>
          <a:xfrm>
            <a:off x="838200" y="1514475"/>
            <a:ext cx="10515600" cy="4662488"/>
          </a:xfrm>
        </p:spPr>
        <p:txBody>
          <a:bodyPr/>
          <a:lstStyle/>
          <a:p>
            <a:pPr marL="0" indent="0" fontAlgn="base">
              <a:buNone/>
            </a:pPr>
            <a:r>
              <a:rPr lang="en-GB" dirty="0"/>
              <a:t>No specific rules apply to hotels, but operators should be aware of </a:t>
            </a:r>
            <a:r>
              <a:rPr lang="en-GB" dirty="0">
                <a:solidFill>
                  <a:srgbClr val="FF0000"/>
                </a:solidFill>
              </a:rPr>
              <a:t>regulations governing certification </a:t>
            </a:r>
            <a:r>
              <a:rPr lang="en-GB" dirty="0"/>
              <a:t>of kitchen equipment, installation and maintenance of gas appliances, ventilation, use of machinery, food preparation, hygiene standards, food labelling, disclosure of use of genetically modified foods and disposal of waste.</a:t>
            </a:r>
          </a:p>
          <a:p>
            <a:pPr marL="0" indent="0" fontAlgn="base">
              <a:buNone/>
            </a:pPr>
            <a:r>
              <a:rPr lang="en-GB" dirty="0"/>
              <a:t> Many of these </a:t>
            </a:r>
            <a:r>
              <a:rPr lang="en-GB" dirty="0">
                <a:solidFill>
                  <a:srgbClr val="FF0000"/>
                </a:solidFill>
              </a:rPr>
              <a:t>regulations are based on EU rules </a:t>
            </a:r>
            <a:r>
              <a:rPr lang="en-GB" dirty="0"/>
              <a:t>applicable throughout Europe but in some cases may be more onerous. </a:t>
            </a:r>
          </a:p>
          <a:p>
            <a:endParaRPr lang="en-GB" dirty="0"/>
          </a:p>
        </p:txBody>
      </p:sp>
      <p:pic>
        <p:nvPicPr>
          <p:cNvPr id="5" name="Picture 4" descr="A close up of a sign&#10;&#10;Description automatically generated">
            <a:extLst>
              <a:ext uri="{FF2B5EF4-FFF2-40B4-BE49-F238E27FC236}">
                <a16:creationId xmlns:a16="http://schemas.microsoft.com/office/drawing/2014/main" id="{BF99ABE4-8AF5-4A15-B780-0E5808925B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144000" y="4803606"/>
            <a:ext cx="2827148" cy="2054394"/>
          </a:xfrm>
          <a:prstGeom prst="rect">
            <a:avLst/>
          </a:prstGeom>
        </p:spPr>
      </p:pic>
    </p:spTree>
    <p:extLst>
      <p:ext uri="{BB962C8B-B14F-4D97-AF65-F5344CB8AC3E}">
        <p14:creationId xmlns:p14="http://schemas.microsoft.com/office/powerpoint/2010/main" val="21364380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533AA-4DFA-4F2D-A2D9-FB4E96BCC76F}"/>
              </a:ext>
            </a:extLst>
          </p:cNvPr>
          <p:cNvSpPr>
            <a:spLocks noGrp="1"/>
          </p:cNvSpPr>
          <p:nvPr>
            <p:ph type="title"/>
          </p:nvPr>
        </p:nvSpPr>
        <p:spPr/>
        <p:txBody>
          <a:bodyPr/>
          <a:lstStyle/>
          <a:p>
            <a:r>
              <a:rPr lang="en-GB" dirty="0">
                <a:solidFill>
                  <a:srgbClr val="000000"/>
                </a:solidFill>
              </a:rPr>
              <a:t>Licensing Act 1964</a:t>
            </a:r>
            <a:endParaRPr lang="en-GB" dirty="0"/>
          </a:p>
        </p:txBody>
      </p:sp>
      <p:sp>
        <p:nvSpPr>
          <p:cNvPr id="3" name="Content Placeholder 2">
            <a:extLst>
              <a:ext uri="{FF2B5EF4-FFF2-40B4-BE49-F238E27FC236}">
                <a16:creationId xmlns:a16="http://schemas.microsoft.com/office/drawing/2014/main" id="{88B0133C-FA2A-4921-B090-3A3AA53DFCDD}"/>
              </a:ext>
            </a:extLst>
          </p:cNvPr>
          <p:cNvSpPr>
            <a:spLocks noGrp="1"/>
          </p:cNvSpPr>
          <p:nvPr>
            <p:ph idx="1"/>
          </p:nvPr>
        </p:nvSpPr>
        <p:spPr/>
        <p:txBody>
          <a:bodyPr/>
          <a:lstStyle/>
          <a:p>
            <a:r>
              <a:rPr lang="en-GB" dirty="0"/>
              <a:t>What are the three types of Licence issued under the Act?</a:t>
            </a:r>
          </a:p>
          <a:p>
            <a:endParaRPr lang="en-GB" dirty="0"/>
          </a:p>
          <a:p>
            <a:r>
              <a:rPr lang="en-GB" dirty="0"/>
              <a:t>There are three main types of licence under the Licensing Act 2003 – </a:t>
            </a:r>
          </a:p>
          <a:p>
            <a:pPr algn="ctr">
              <a:buFont typeface="Wingdings" panose="05000000000000000000" pitchFamily="2" charset="2"/>
              <a:buChar char="Ø"/>
            </a:pPr>
            <a:r>
              <a:rPr lang="en-GB" dirty="0"/>
              <a:t>Premises Licences,</a:t>
            </a:r>
          </a:p>
          <a:p>
            <a:pPr algn="ctr">
              <a:buFont typeface="Wingdings" panose="05000000000000000000" pitchFamily="2" charset="2"/>
              <a:buChar char="Ø"/>
            </a:pPr>
            <a:r>
              <a:rPr lang="en-GB" dirty="0"/>
              <a:t> Club Premises Certificates and </a:t>
            </a:r>
          </a:p>
          <a:p>
            <a:pPr algn="ctr">
              <a:buFont typeface="Wingdings" panose="05000000000000000000" pitchFamily="2" charset="2"/>
              <a:buChar char="Ø"/>
            </a:pPr>
            <a:r>
              <a:rPr lang="en-GB" dirty="0"/>
              <a:t>Personal Licences.</a:t>
            </a:r>
          </a:p>
        </p:txBody>
      </p:sp>
    </p:spTree>
    <p:extLst>
      <p:ext uri="{BB962C8B-B14F-4D97-AF65-F5344CB8AC3E}">
        <p14:creationId xmlns:p14="http://schemas.microsoft.com/office/powerpoint/2010/main" val="334241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person sitting at a table with wine glasses&#10;&#10;Description automatically generated">
            <a:extLst>
              <a:ext uri="{FF2B5EF4-FFF2-40B4-BE49-F238E27FC236}">
                <a16:creationId xmlns:a16="http://schemas.microsoft.com/office/drawing/2014/main" id="{E0B34797-2FD1-4FD3-A5A8-A705414FDEE5}"/>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8458" r="24643" b="-2"/>
          <a:stretch/>
        </p:blipFill>
        <p:spPr>
          <a:xfrm>
            <a:off x="8415337" y="1343024"/>
            <a:ext cx="3776357" cy="5514975"/>
          </a:xfrm>
          <a:prstGeom prst="rect">
            <a:avLst/>
          </a:prstGeom>
        </p:spPr>
      </p:pic>
      <p:pic>
        <p:nvPicPr>
          <p:cNvPr id="26" name="Picture 25">
            <a:extLst>
              <a:ext uri="{FF2B5EF4-FFF2-40B4-BE49-F238E27FC236}">
                <a16:creationId xmlns:a16="http://schemas.microsoft.com/office/drawing/2014/main"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691" y="141195"/>
            <a:ext cx="4803636" cy="655832"/>
          </a:xfrm>
        </p:spPr>
        <p:txBody>
          <a:bodyPr>
            <a:normAutofit fontScale="90000"/>
          </a:bodyPr>
          <a:lstStyle/>
          <a:p>
            <a:r>
              <a:rPr lang="en-GB" sz="2800" dirty="0">
                <a:solidFill>
                  <a:srgbClr val="000000"/>
                </a:solidFill>
              </a:rPr>
              <a:t/>
            </a:r>
            <a:br>
              <a:rPr lang="en-GB" sz="2800" dirty="0">
                <a:solidFill>
                  <a:srgbClr val="000000"/>
                </a:solidFill>
              </a:rPr>
            </a:br>
            <a:r>
              <a:rPr lang="en-GB" sz="3100" b="1" dirty="0">
                <a:solidFill>
                  <a:srgbClr val="000000"/>
                </a:solidFill>
              </a:rPr>
              <a:t>Licensing Act 1964</a:t>
            </a:r>
            <a:r>
              <a:rPr lang="en-GB" sz="2800" dirty="0">
                <a:solidFill>
                  <a:srgbClr val="000000"/>
                </a:solidFill>
              </a:rPr>
              <a:t/>
            </a:r>
            <a:br>
              <a:rPr lang="en-GB" sz="2800" dirty="0">
                <a:solidFill>
                  <a:srgbClr val="000000"/>
                </a:solidFill>
              </a:rPr>
            </a:br>
            <a:endParaRPr lang="en-GB" sz="2800" dirty="0">
              <a:solidFill>
                <a:srgbClr val="000000"/>
              </a:solidFill>
            </a:endParaRPr>
          </a:p>
        </p:txBody>
      </p:sp>
      <p:sp>
        <p:nvSpPr>
          <p:cNvPr id="3" name="Content Placeholder 2"/>
          <p:cNvSpPr>
            <a:spLocks noGrp="1"/>
          </p:cNvSpPr>
          <p:nvPr>
            <p:ph idx="1"/>
          </p:nvPr>
        </p:nvSpPr>
        <p:spPr>
          <a:xfrm>
            <a:off x="804997" y="1343024"/>
            <a:ext cx="7138853" cy="5373781"/>
          </a:xfrm>
        </p:spPr>
        <p:txBody>
          <a:bodyPr anchor="ctr">
            <a:normAutofit lnSpcReduction="10000"/>
          </a:bodyPr>
          <a:lstStyle/>
          <a:p>
            <a:pPr fontAlgn="base"/>
            <a:r>
              <a:rPr lang="en-GB" sz="2400" dirty="0">
                <a:solidFill>
                  <a:srgbClr val="000000"/>
                </a:solidFill>
              </a:rPr>
              <a:t>Most hotels also like to provide guests with alcohol as well as food. Hotels need to adhere to the Licensing Act 1964. </a:t>
            </a:r>
          </a:p>
          <a:p>
            <a:pPr fontAlgn="base"/>
            <a:r>
              <a:rPr lang="en-GB" sz="2400" dirty="0">
                <a:solidFill>
                  <a:srgbClr val="000000"/>
                </a:solidFill>
              </a:rPr>
              <a:t>The Act dictates all aspects of serving alcohol such as the cleanliness of optics, pipes and glasses as well as the unit measures which you can advertise and sell at. You will need a ‘public room’ to be converted into a bar to serve alcoholic beverages.</a:t>
            </a:r>
          </a:p>
          <a:p>
            <a:pPr fontAlgn="base"/>
            <a:r>
              <a:rPr lang="en-GB" sz="2400" dirty="0">
                <a:solidFill>
                  <a:srgbClr val="000000"/>
                </a:solidFill>
              </a:rPr>
              <a:t> If you’re planning to serve alcohol </a:t>
            </a:r>
            <a:r>
              <a:rPr lang="en-GB" sz="2400" u="sng" dirty="0">
                <a:solidFill>
                  <a:srgbClr val="000000"/>
                </a:solidFill>
              </a:rPr>
              <a:t>during mealtimes </a:t>
            </a:r>
            <a:r>
              <a:rPr lang="en-GB" sz="2400" dirty="0">
                <a:solidFill>
                  <a:srgbClr val="000000"/>
                </a:solidFill>
              </a:rPr>
              <a:t>you will need a residential and restaurant licence which is sometimes known as a Function’s Licence. </a:t>
            </a:r>
          </a:p>
          <a:p>
            <a:pPr fontAlgn="base"/>
            <a:r>
              <a:rPr lang="en-GB" sz="2400" dirty="0">
                <a:solidFill>
                  <a:srgbClr val="000000"/>
                </a:solidFill>
              </a:rPr>
              <a:t>Should you have concerns relating to a </a:t>
            </a:r>
            <a:r>
              <a:rPr lang="en-GB" sz="2400" u="sng" dirty="0">
                <a:solidFill>
                  <a:srgbClr val="000000"/>
                </a:solidFill>
              </a:rPr>
              <a:t>legal matter seek professional legal advice </a:t>
            </a:r>
            <a:r>
              <a:rPr lang="en-GB" sz="2400" dirty="0">
                <a:solidFill>
                  <a:srgbClr val="000000"/>
                </a:solidFill>
              </a:rPr>
              <a:t>to ensure that you are fully aware of all other laws related to your individual situation and how they may apply to the hotel. </a:t>
            </a:r>
          </a:p>
          <a:p>
            <a:endParaRPr lang="en-GB" sz="1400" dirty="0">
              <a:solidFill>
                <a:srgbClr val="000000"/>
              </a:solidFill>
            </a:endParaRPr>
          </a:p>
        </p:txBody>
      </p:sp>
    </p:spTree>
    <p:extLst>
      <p:ext uri="{BB962C8B-B14F-4D97-AF65-F5344CB8AC3E}">
        <p14:creationId xmlns:p14="http://schemas.microsoft.com/office/powerpoint/2010/main" val="26255606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on a beach&#10;&#10;Description automatically generated">
            <a:extLst>
              <a:ext uri="{FF2B5EF4-FFF2-40B4-BE49-F238E27FC236}">
                <a16:creationId xmlns:a16="http://schemas.microsoft.com/office/drawing/2014/main" id="{39313E5D-8A5F-4289-B380-067D012397C8}"/>
              </a:ext>
            </a:extLst>
          </p:cNvPr>
          <p:cNvPicPr>
            <a:picLocks noChangeAspect="1"/>
          </p:cNvPicPr>
          <p:nvPr/>
        </p:nvPicPr>
        <p:blipFill rotWithShape="1">
          <a:blip r:embed="rId2" cstate="print">
            <a:alphaModFix/>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1011" r="15819" b="1"/>
          <a:stretch/>
        </p:blipFill>
        <p:spPr>
          <a:xfrm>
            <a:off x="7529513" y="2247531"/>
            <a:ext cx="4662487" cy="4610469"/>
          </a:xfrm>
          <a:custGeom>
            <a:avLst/>
            <a:gdLst>
              <a:gd name="connsiteX0" fmla="*/ 3140343 w 5485419"/>
              <a:gd name="connsiteY0" fmla="*/ 0 h 4610469"/>
              <a:gd name="connsiteX1" fmla="*/ 5360901 w 5485419"/>
              <a:gd name="connsiteY1" fmla="*/ 919786 h 4610469"/>
              <a:gd name="connsiteX2" fmla="*/ 5485419 w 5485419"/>
              <a:gd name="connsiteY2" fmla="*/ 1056789 h 4610469"/>
              <a:gd name="connsiteX3" fmla="*/ 5485419 w 5485419"/>
              <a:gd name="connsiteY3" fmla="*/ 4610469 h 4610469"/>
              <a:gd name="connsiteX4" fmla="*/ 366137 w 5485419"/>
              <a:gd name="connsiteY4" fmla="*/ 4610469 h 4610469"/>
              <a:gd name="connsiteX5" fmla="*/ 246784 w 5485419"/>
              <a:gd name="connsiteY5" fmla="*/ 4362707 h 4610469"/>
              <a:gd name="connsiteX6" fmla="*/ 0 w 5485419"/>
              <a:gd name="connsiteY6" fmla="*/ 3140344 h 4610469"/>
              <a:gd name="connsiteX7" fmla="*/ 3140343 w 5485419"/>
              <a:gd name="connsiteY7" fmla="*/ 0 h 461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5419" h="4610469">
                <a:moveTo>
                  <a:pt x="3140343" y="0"/>
                </a:moveTo>
                <a:cubicBezTo>
                  <a:pt x="4007525" y="0"/>
                  <a:pt x="4792611" y="351495"/>
                  <a:pt x="5360901" y="919786"/>
                </a:cubicBezTo>
                <a:lnTo>
                  <a:pt x="5485419" y="1056789"/>
                </a:lnTo>
                <a:lnTo>
                  <a:pt x="5485419" y="4610469"/>
                </a:lnTo>
                <a:lnTo>
                  <a:pt x="366137" y="4610469"/>
                </a:lnTo>
                <a:lnTo>
                  <a:pt x="246784" y="4362707"/>
                </a:lnTo>
                <a:cubicBezTo>
                  <a:pt x="87874" y="3987002"/>
                  <a:pt x="0" y="3573935"/>
                  <a:pt x="0" y="3140344"/>
                </a:cubicBezTo>
                <a:cubicBezTo>
                  <a:pt x="0" y="1405980"/>
                  <a:pt x="1405980" y="0"/>
                  <a:pt x="3140343" y="0"/>
                </a:cubicBezTo>
                <a:close/>
              </a:path>
            </a:pathLst>
          </a:custGeom>
          <a:effectLst>
            <a:softEdge rad="0"/>
          </a:effectLst>
        </p:spPr>
      </p:pic>
      <p:pic>
        <p:nvPicPr>
          <p:cNvPr id="8" name="Picture 7">
            <a:extLst>
              <a:ext uri="{FF2B5EF4-FFF2-40B4-BE49-F238E27FC236}">
                <a16:creationId xmlns:a16="http://schemas.microsoft.com/office/drawing/2014/main" id="{42150D12-B48A-4CB2-B8CA-A262C85B8945}"/>
              </a:ext>
            </a:extLst>
          </p:cNvPr>
          <p:cNvPicPr>
            <a:picLocks noChangeAspect="1"/>
          </p:cNvPicPr>
          <p:nvPr/>
        </p:nvPicPr>
        <p:blipFill rotWithShape="1">
          <a:blip r:embed="rId4" cstate="print">
            <a:alphaModFix/>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t="10518" r="-1" b="3055"/>
          <a:stretch/>
        </p:blipFill>
        <p:spPr>
          <a:xfrm>
            <a:off x="7529512" y="0"/>
            <a:ext cx="3567407" cy="2333942"/>
          </a:xfrm>
          <a:custGeom>
            <a:avLst/>
            <a:gdLst>
              <a:gd name="connsiteX0" fmla="*/ 28132 w 4548867"/>
              <a:gd name="connsiteY0" fmla="*/ 0 h 2614366"/>
              <a:gd name="connsiteX1" fmla="*/ 4520736 w 4548867"/>
              <a:gd name="connsiteY1" fmla="*/ 0 h 2614366"/>
              <a:gd name="connsiteX2" fmla="*/ 4537124 w 4548867"/>
              <a:gd name="connsiteY2" fmla="*/ 107385 h 2614366"/>
              <a:gd name="connsiteX3" fmla="*/ 4548867 w 4548867"/>
              <a:gd name="connsiteY3" fmla="*/ 339933 h 2614366"/>
              <a:gd name="connsiteX4" fmla="*/ 2274434 w 4548867"/>
              <a:gd name="connsiteY4" fmla="*/ 2614366 h 2614366"/>
              <a:gd name="connsiteX5" fmla="*/ 0 w 4548867"/>
              <a:gd name="connsiteY5" fmla="*/ 339933 h 2614366"/>
              <a:gd name="connsiteX6" fmla="*/ 11743 w 4548867"/>
              <a:gd name="connsiteY6" fmla="*/ 107385 h 2614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8867" h="2614366">
                <a:moveTo>
                  <a:pt x="28132" y="0"/>
                </a:moveTo>
                <a:lnTo>
                  <a:pt x="4520736" y="0"/>
                </a:lnTo>
                <a:lnTo>
                  <a:pt x="4537124" y="107385"/>
                </a:lnTo>
                <a:cubicBezTo>
                  <a:pt x="4544889" y="183845"/>
                  <a:pt x="4548867" y="261424"/>
                  <a:pt x="4548867" y="339933"/>
                </a:cubicBezTo>
                <a:cubicBezTo>
                  <a:pt x="4548867" y="1596068"/>
                  <a:pt x="3530568" y="2614366"/>
                  <a:pt x="2274434" y="2614366"/>
                </a:cubicBezTo>
                <a:cubicBezTo>
                  <a:pt x="1018299" y="2614366"/>
                  <a:pt x="0" y="1596068"/>
                  <a:pt x="0" y="339933"/>
                </a:cubicBezTo>
                <a:cubicBezTo>
                  <a:pt x="0" y="261424"/>
                  <a:pt x="3978" y="183845"/>
                  <a:pt x="11743" y="107385"/>
                </a:cubicBezTo>
                <a:close/>
              </a:path>
            </a:pathLst>
          </a:custGeom>
          <a:effectLst>
            <a:softEdge rad="0"/>
          </a:effectLst>
        </p:spPr>
      </p:pic>
      <p:pic>
        <p:nvPicPr>
          <p:cNvPr id="13" name="Picture 12">
            <a:extLst>
              <a:ext uri="{FF2B5EF4-FFF2-40B4-BE49-F238E27FC236}">
                <a16:creationId xmlns:a16="http://schemas.microsoft.com/office/drawing/2014/main" id="{3B37BAF8-EA97-496B-9DF6-3D53B6A1997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228600" y="70004"/>
            <a:ext cx="5290594" cy="587222"/>
          </a:xfrm>
        </p:spPr>
        <p:txBody>
          <a:bodyPr>
            <a:normAutofit fontScale="90000"/>
          </a:bodyPr>
          <a:lstStyle/>
          <a:p>
            <a:r>
              <a:rPr lang="en-GB" sz="3100" b="1" dirty="0">
                <a:solidFill>
                  <a:srgbClr val="000000"/>
                </a:solidFill>
              </a:rPr>
              <a:t/>
            </a:r>
            <a:br>
              <a:rPr lang="en-GB" sz="3100" b="1" dirty="0">
                <a:solidFill>
                  <a:srgbClr val="000000"/>
                </a:solidFill>
              </a:rPr>
            </a:br>
            <a:r>
              <a:rPr lang="en-GB" sz="3100" b="1" dirty="0">
                <a:solidFill>
                  <a:srgbClr val="000000"/>
                </a:solidFill>
              </a:rPr>
              <a:t>Licensing &amp; tourism</a:t>
            </a:r>
            <a:r>
              <a:rPr lang="en-GB" sz="3100" dirty="0">
                <a:solidFill>
                  <a:srgbClr val="000000"/>
                </a:solidFill>
              </a:rPr>
              <a:t>  </a:t>
            </a:r>
            <a:br>
              <a:rPr lang="en-GB" sz="3100" dirty="0">
                <a:solidFill>
                  <a:srgbClr val="000000"/>
                </a:solidFill>
              </a:rPr>
            </a:br>
            <a:endParaRPr lang="en-GB" sz="3100" dirty="0">
              <a:solidFill>
                <a:srgbClr val="000000"/>
              </a:solidFill>
            </a:endParaRPr>
          </a:p>
        </p:txBody>
      </p:sp>
      <p:sp>
        <p:nvSpPr>
          <p:cNvPr id="3" name="Content Placeholder 2"/>
          <p:cNvSpPr>
            <a:spLocks noGrp="1"/>
          </p:cNvSpPr>
          <p:nvPr>
            <p:ph idx="1"/>
          </p:nvPr>
        </p:nvSpPr>
        <p:spPr>
          <a:xfrm>
            <a:off x="228600" y="727230"/>
            <a:ext cx="7072313" cy="6060766"/>
          </a:xfrm>
        </p:spPr>
        <p:txBody>
          <a:bodyPr anchor="ctr">
            <a:normAutofit fontScale="92500" lnSpcReduction="10000"/>
          </a:bodyPr>
          <a:lstStyle/>
          <a:p>
            <a:pPr fontAlgn="base"/>
            <a:r>
              <a:rPr lang="en-GB" sz="2400" dirty="0">
                <a:solidFill>
                  <a:srgbClr val="000000"/>
                </a:solidFill>
              </a:rPr>
              <a:t>A premises licence is needed for the sale of alcohol, governing bar and restaurant opening hours and entertainment. A </a:t>
            </a:r>
            <a:r>
              <a:rPr lang="en-GB" sz="2400" u="sng" dirty="0">
                <a:solidFill>
                  <a:srgbClr val="000000"/>
                </a:solidFill>
              </a:rPr>
              <a:t>named hotel employee </a:t>
            </a:r>
            <a:r>
              <a:rPr lang="en-GB" sz="2400" dirty="0">
                <a:solidFill>
                  <a:srgbClr val="000000"/>
                </a:solidFill>
              </a:rPr>
              <a:t>will also require a personal licence to enable the hotel to sell alcohol.</a:t>
            </a:r>
          </a:p>
          <a:p>
            <a:pPr marL="0" indent="0" fontAlgn="base">
              <a:buNone/>
            </a:pPr>
            <a:endParaRPr lang="en-GB" sz="2400" dirty="0">
              <a:solidFill>
                <a:srgbClr val="000000"/>
              </a:solidFill>
            </a:endParaRPr>
          </a:p>
          <a:p>
            <a:pPr marL="0" indent="0" fontAlgn="base">
              <a:buNone/>
            </a:pPr>
            <a:r>
              <a:rPr lang="en-GB" sz="2400" dirty="0">
                <a:solidFill>
                  <a:srgbClr val="000000"/>
                </a:solidFill>
              </a:rPr>
              <a:t> A hotel may also need the following licences:  </a:t>
            </a:r>
          </a:p>
          <a:p>
            <a:pPr fontAlgn="base"/>
            <a:r>
              <a:rPr lang="en-GB" sz="2400" dirty="0">
                <a:solidFill>
                  <a:srgbClr val="000000"/>
                </a:solidFill>
              </a:rPr>
              <a:t>Performing Rights Society and Phonographic Performance </a:t>
            </a:r>
          </a:p>
          <a:p>
            <a:pPr fontAlgn="base"/>
            <a:r>
              <a:rPr lang="en-GB" sz="2400" dirty="0">
                <a:solidFill>
                  <a:srgbClr val="000000"/>
                </a:solidFill>
              </a:rPr>
              <a:t>Limited licences to play music; </a:t>
            </a:r>
          </a:p>
          <a:p>
            <a:pPr fontAlgn="base"/>
            <a:r>
              <a:rPr lang="en-GB" sz="2400" dirty="0">
                <a:solidFill>
                  <a:srgbClr val="000000"/>
                </a:solidFill>
              </a:rPr>
              <a:t>Marriage licence if it wishes to offer civil marriage ceremonies on its premises; </a:t>
            </a:r>
          </a:p>
          <a:p>
            <a:pPr fontAlgn="base"/>
            <a:r>
              <a:rPr lang="en-GB" sz="2400" dirty="0">
                <a:solidFill>
                  <a:srgbClr val="000000"/>
                </a:solidFill>
              </a:rPr>
              <a:t>TV licence; </a:t>
            </a:r>
          </a:p>
          <a:p>
            <a:pPr fontAlgn="base"/>
            <a:r>
              <a:rPr lang="en-GB" sz="2400" dirty="0">
                <a:solidFill>
                  <a:srgbClr val="000000"/>
                </a:solidFill>
              </a:rPr>
              <a:t>Licence to offer certain health or beauty treatments on its premises; </a:t>
            </a:r>
          </a:p>
          <a:p>
            <a:pPr fontAlgn="base"/>
            <a:r>
              <a:rPr lang="en-GB" sz="2400" dirty="0">
                <a:solidFill>
                  <a:srgbClr val="000000"/>
                </a:solidFill>
              </a:rPr>
              <a:t>Licence to provide trekking, climbing, caving or water-sports activities;</a:t>
            </a:r>
          </a:p>
          <a:p>
            <a:pPr fontAlgn="base"/>
            <a:r>
              <a:rPr lang="en-GB" sz="2400" dirty="0">
                <a:solidFill>
                  <a:srgbClr val="000000"/>
                </a:solidFill>
              </a:rPr>
              <a:t>gaming licence for gaming machines and other gambling activities. </a:t>
            </a:r>
          </a:p>
          <a:p>
            <a:endParaRPr lang="en-GB" sz="1300" dirty="0">
              <a:solidFill>
                <a:srgbClr val="000000"/>
              </a:solidFill>
            </a:endParaRPr>
          </a:p>
        </p:txBody>
      </p:sp>
    </p:spTree>
    <p:extLst>
      <p:ext uri="{BB962C8B-B14F-4D97-AF65-F5344CB8AC3E}">
        <p14:creationId xmlns:p14="http://schemas.microsoft.com/office/powerpoint/2010/main" val="11157495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05F3FE-B4C0-4634-B1C4-9EA39DD31844}"/>
              </a:ext>
            </a:extLst>
          </p:cNvPr>
          <p:cNvPicPr>
            <a:picLocks noChangeAspect="1"/>
          </p:cNvPicPr>
          <p:nvPr/>
        </p:nvPicPr>
        <p:blipFill>
          <a:blip r:embed="rId2"/>
          <a:stretch>
            <a:fillRect/>
          </a:stretch>
        </p:blipFill>
        <p:spPr>
          <a:xfrm>
            <a:off x="9565698" y="5300663"/>
            <a:ext cx="2359601" cy="1557337"/>
          </a:xfrm>
          <a:prstGeom prst="rect">
            <a:avLst/>
          </a:prstGeom>
        </p:spPr>
      </p:pic>
      <p:sp>
        <p:nvSpPr>
          <p:cNvPr id="3" name="Content Placeholder 2"/>
          <p:cNvSpPr>
            <a:spLocks noGrp="1"/>
          </p:cNvSpPr>
          <p:nvPr>
            <p:ph idx="1"/>
          </p:nvPr>
        </p:nvSpPr>
        <p:spPr>
          <a:xfrm>
            <a:off x="152400" y="281354"/>
            <a:ext cx="11201400" cy="5895609"/>
          </a:xfrm>
        </p:spPr>
        <p:txBody>
          <a:bodyPr>
            <a:normAutofit/>
          </a:bodyPr>
          <a:lstStyle/>
          <a:p>
            <a:pPr fontAlgn="base"/>
            <a:r>
              <a:rPr lang="en-GB" sz="3600" b="1" dirty="0"/>
              <a:t>Insurance</a:t>
            </a:r>
            <a:r>
              <a:rPr lang="en-GB" sz="3600" dirty="0"/>
              <a:t>  </a:t>
            </a:r>
            <a:br>
              <a:rPr lang="en-GB" sz="3600" dirty="0"/>
            </a:br>
            <a:endParaRPr lang="en-GB" sz="3600" dirty="0"/>
          </a:p>
          <a:p>
            <a:pPr fontAlgn="base"/>
            <a:r>
              <a:rPr lang="en-GB" dirty="0"/>
              <a:t>A hotel must have a </a:t>
            </a:r>
            <a:r>
              <a:rPr lang="en-GB" u="sng" dirty="0"/>
              <a:t>public liability insurance </a:t>
            </a:r>
            <a:r>
              <a:rPr lang="en-GB" dirty="0"/>
              <a:t>policy and a business insurance policy. </a:t>
            </a:r>
          </a:p>
          <a:p>
            <a:pPr fontAlgn="base"/>
            <a:r>
              <a:rPr lang="en-GB" dirty="0"/>
              <a:t>Public liability insurance is designed for professionals who interact with customers or members of the public. It protects against claims of personal injury or property damage that a third party suffers (or claims to have suffered) as a result of your business activities.</a:t>
            </a:r>
          </a:p>
          <a:p>
            <a:r>
              <a:rPr lang="en-GB" dirty="0"/>
              <a:t>Hotel Business Insurance Provides Liability Coverage. ... Some of the many different types of liability coverage that are available with most hotel insurance policies are: General liability: This will protect your business from injuries or property damage sustained by guests while on your hotel's property.</a:t>
            </a:r>
          </a:p>
        </p:txBody>
      </p:sp>
    </p:spTree>
    <p:extLst>
      <p:ext uri="{BB962C8B-B14F-4D97-AF65-F5344CB8AC3E}">
        <p14:creationId xmlns:p14="http://schemas.microsoft.com/office/powerpoint/2010/main" val="3409079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5738"/>
            <a:ext cx="10515600" cy="495300"/>
          </a:xfrm>
        </p:spPr>
        <p:txBody>
          <a:bodyPr>
            <a:noAutofit/>
          </a:bodyPr>
          <a:lstStyle/>
          <a:p>
            <a:r>
              <a:rPr lang="en-GB" sz="3600" b="1" dirty="0"/>
              <a:t>Guest information</a:t>
            </a:r>
            <a:r>
              <a:rPr lang="en-GB" sz="3600" dirty="0"/>
              <a:t> </a:t>
            </a:r>
          </a:p>
        </p:txBody>
      </p:sp>
      <p:sp>
        <p:nvSpPr>
          <p:cNvPr id="3" name="Content Placeholder 2"/>
          <p:cNvSpPr>
            <a:spLocks noGrp="1"/>
          </p:cNvSpPr>
          <p:nvPr>
            <p:ph idx="1"/>
          </p:nvPr>
        </p:nvSpPr>
        <p:spPr>
          <a:xfrm>
            <a:off x="200025" y="871538"/>
            <a:ext cx="7586663" cy="5800724"/>
          </a:xfrm>
        </p:spPr>
        <p:txBody>
          <a:bodyPr>
            <a:normAutofit/>
          </a:bodyPr>
          <a:lstStyle/>
          <a:p>
            <a:pPr fontAlgn="base"/>
            <a:r>
              <a:rPr lang="en-GB" sz="2400" dirty="0"/>
              <a:t>General data protection laws apply to all collected guest data. </a:t>
            </a:r>
          </a:p>
          <a:p>
            <a:pPr fontAlgn="base"/>
            <a:r>
              <a:rPr lang="en-GB" sz="2400" dirty="0"/>
              <a:t>The hotel must keep a record of the full name and nationality  of its guests over 16 years of age. </a:t>
            </a:r>
          </a:p>
          <a:p>
            <a:pPr fontAlgn="base"/>
            <a:endParaRPr lang="en-GB" sz="2400" dirty="0"/>
          </a:p>
          <a:p>
            <a:pPr fontAlgn="base"/>
            <a:r>
              <a:rPr lang="en-GB" sz="2400" dirty="0"/>
              <a:t>For guests who are not citizens of the UK or the Commonwealth, the hotel must also </a:t>
            </a:r>
            <a:r>
              <a:rPr lang="en-GB" sz="2400" u="sng" dirty="0"/>
              <a:t>make a record of their passport number, place of issue of their passport and their next destination including the address if possible</a:t>
            </a:r>
            <a:r>
              <a:rPr lang="en-GB" sz="2400" dirty="0"/>
              <a:t>. </a:t>
            </a:r>
          </a:p>
          <a:p>
            <a:pPr fontAlgn="base"/>
            <a:endParaRPr lang="en-GB" sz="2400" dirty="0"/>
          </a:p>
          <a:p>
            <a:pPr fontAlgn="base"/>
            <a:r>
              <a:rPr lang="en-GB" sz="2400" dirty="0"/>
              <a:t>For some types of closed-circuit television (CCTV) system, a hotel must </a:t>
            </a:r>
            <a:r>
              <a:rPr lang="en-GB" sz="2400" u="sng" dirty="0"/>
              <a:t>register with the Information Commissioner </a:t>
            </a:r>
            <a:r>
              <a:rPr lang="en-GB" sz="2400" dirty="0"/>
              <a:t>and put up signs on the premises stating that CCTV is in use. </a:t>
            </a:r>
          </a:p>
          <a:p>
            <a:endParaRPr lang="en-GB" sz="1400" dirty="0"/>
          </a:p>
        </p:txBody>
      </p:sp>
      <p:pic>
        <p:nvPicPr>
          <p:cNvPr id="5" name="Picture 4" descr="A screenshot of a cell phone&#10;&#10;Description automatically generated">
            <a:extLst>
              <a:ext uri="{FF2B5EF4-FFF2-40B4-BE49-F238E27FC236}">
                <a16:creationId xmlns:a16="http://schemas.microsoft.com/office/drawing/2014/main" id="{CA17CAEF-9BB1-4ED5-B75E-849B57AC6B1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1169" r="6" b="7451"/>
          <a:stretch/>
        </p:blipFill>
        <p:spPr>
          <a:xfrm>
            <a:off x="8366277" y="1704257"/>
            <a:ext cx="3625698" cy="3053062"/>
          </a:xfrm>
          <a:prstGeom prst="rect">
            <a:avLst/>
          </a:prstGeom>
        </p:spPr>
      </p:pic>
    </p:spTree>
    <p:extLst>
      <p:ext uri="{BB962C8B-B14F-4D97-AF65-F5344CB8AC3E}">
        <p14:creationId xmlns:p14="http://schemas.microsoft.com/office/powerpoint/2010/main" val="2974947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06CB43-C81C-4565-A56B-E103D71BEE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38200" y="0"/>
            <a:ext cx="3701538" cy="1172761"/>
          </a:xfrm>
          <a:prstGeom prst="rect">
            <a:avLst/>
          </a:prstGeom>
        </p:spPr>
      </p:pic>
      <p:sp>
        <p:nvSpPr>
          <p:cNvPr id="3" name="Content Placeholder 2"/>
          <p:cNvSpPr>
            <a:spLocks noGrp="1"/>
          </p:cNvSpPr>
          <p:nvPr>
            <p:ph idx="1"/>
          </p:nvPr>
        </p:nvSpPr>
        <p:spPr>
          <a:xfrm>
            <a:off x="838200" y="1825625"/>
            <a:ext cx="10515600" cy="4351338"/>
          </a:xfrm>
        </p:spPr>
        <p:txBody>
          <a:bodyPr>
            <a:normAutofit/>
          </a:bodyPr>
          <a:lstStyle/>
          <a:p>
            <a:pPr marL="0" indent="0" fontAlgn="base">
              <a:buNone/>
            </a:pPr>
            <a:r>
              <a:rPr lang="en-GB" sz="2200" b="1"/>
              <a:t>Local &amp; national tax</a:t>
            </a:r>
            <a:r>
              <a:rPr lang="en-GB" sz="2200"/>
              <a:t>  </a:t>
            </a:r>
          </a:p>
          <a:p>
            <a:pPr fontAlgn="base"/>
            <a:r>
              <a:rPr lang="en-GB" sz="2200"/>
              <a:t>The hotel must pay betting and gaming duties such as bingo duty, amusement machines licence duty, pool betting duty and general betting duty where applicable. </a:t>
            </a:r>
          </a:p>
          <a:p>
            <a:pPr marL="0" indent="0" fontAlgn="base">
              <a:buNone/>
            </a:pPr>
            <a:r>
              <a:rPr lang="en-GB" sz="2200" b="1"/>
              <a:t>Planning &amp; zoning</a:t>
            </a:r>
            <a:r>
              <a:rPr lang="en-GB" sz="2200"/>
              <a:t>  </a:t>
            </a:r>
          </a:p>
          <a:p>
            <a:pPr fontAlgn="base"/>
            <a:r>
              <a:rPr lang="en-GB" sz="2200"/>
              <a:t> No specific rules applicable to hotels. Planning permission will be required from the Local Planning Authority for the construction and use of the hotel. If the hotel wishes to put tables and chairs, advertising boards, display stands or any other objects on a public pavement, it will need to register with the local authority. </a:t>
            </a:r>
          </a:p>
          <a:p>
            <a:pPr marL="0" indent="0" fontAlgn="base">
              <a:buNone/>
            </a:pPr>
            <a:r>
              <a:rPr lang="en-GB" sz="2200"/>
              <a:t> </a:t>
            </a:r>
            <a:r>
              <a:rPr lang="en-GB" sz="2200" b="1"/>
              <a:t>Other </a:t>
            </a:r>
            <a:r>
              <a:rPr lang="en-GB" sz="2200"/>
              <a:t> </a:t>
            </a:r>
          </a:p>
          <a:p>
            <a:pPr fontAlgn="base"/>
            <a:r>
              <a:rPr lang="en-GB" sz="2200"/>
              <a:t> Before running a bureau de change on its premises, the hotel must first inform the Financial Services Authority of its proposal. Upon being granted permission to do so, it is obliged to comply with the UK’s anti-money laundering laws. </a:t>
            </a:r>
          </a:p>
          <a:p>
            <a:endParaRPr lang="en-GB" sz="2200"/>
          </a:p>
        </p:txBody>
      </p:sp>
    </p:spTree>
    <p:extLst>
      <p:ext uri="{BB962C8B-B14F-4D97-AF65-F5344CB8AC3E}">
        <p14:creationId xmlns:p14="http://schemas.microsoft.com/office/powerpoint/2010/main" val="199976902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69503"/>
            <a:ext cx="10515600" cy="511534"/>
          </a:xfrm>
        </p:spPr>
        <p:txBody>
          <a:bodyPr>
            <a:normAutofit fontScale="90000"/>
          </a:bodyPr>
          <a:lstStyle/>
          <a:p>
            <a:r>
              <a:rPr lang="en-GB" sz="4000" b="1" dirty="0"/>
              <a:t/>
            </a:r>
            <a:br>
              <a:rPr lang="en-GB" sz="4000" b="1" dirty="0"/>
            </a:br>
            <a:r>
              <a:rPr lang="en-GB" sz="4000" b="1" dirty="0"/>
              <a:t>Hospitality Laws</a:t>
            </a:r>
            <a:r>
              <a:rPr lang="en-GB" sz="2800" b="1" dirty="0"/>
              <a:t/>
            </a:r>
            <a:br>
              <a:rPr lang="en-GB" sz="2800" b="1" dirty="0"/>
            </a:br>
            <a:endParaRPr lang="en-GB" sz="2800" dirty="0"/>
          </a:p>
        </p:txBody>
      </p:sp>
      <p:sp>
        <p:nvSpPr>
          <p:cNvPr id="3" name="Content Placeholder 2"/>
          <p:cNvSpPr>
            <a:spLocks noGrp="1"/>
          </p:cNvSpPr>
          <p:nvPr>
            <p:ph idx="1"/>
          </p:nvPr>
        </p:nvSpPr>
        <p:spPr>
          <a:xfrm>
            <a:off x="838200" y="1104541"/>
            <a:ext cx="8891588" cy="5243872"/>
          </a:xfrm>
        </p:spPr>
        <p:txBody>
          <a:bodyPr>
            <a:noAutofit/>
          </a:bodyPr>
          <a:lstStyle/>
          <a:p>
            <a:r>
              <a:rPr lang="en-GB" sz="2200" b="1" dirty="0"/>
              <a:t>Hospitality laws</a:t>
            </a:r>
            <a:r>
              <a:rPr lang="en-GB" sz="2200" dirty="0"/>
              <a:t> were created to ensure that restaurants, hotels, motels, and other public accommodations are providing safety measures within their establishments to ensure the well-being of their patrons.</a:t>
            </a:r>
          </a:p>
          <a:p>
            <a:r>
              <a:rPr lang="en-GB" sz="2200" dirty="0"/>
              <a:t> People are expecting to eat good foods when they visit a restaurant.</a:t>
            </a:r>
          </a:p>
          <a:p>
            <a:r>
              <a:rPr lang="en-GB" sz="2200" dirty="0"/>
              <a:t> When lodging at a hotel or motel, people are expecting a good night's stay free from any type of harm. </a:t>
            </a:r>
          </a:p>
          <a:p>
            <a:r>
              <a:rPr lang="en-GB" sz="2200" dirty="0"/>
              <a:t>They should be protected from any type of criminal activity, such as robbery or assault. </a:t>
            </a:r>
          </a:p>
          <a:p>
            <a:pPr marL="0" indent="0">
              <a:buNone/>
            </a:pPr>
            <a:r>
              <a:rPr lang="en-GB" sz="2200" dirty="0"/>
              <a:t>What protects us from harm are the laws in place to lessen the chances of these things occurring. </a:t>
            </a:r>
          </a:p>
          <a:p>
            <a:r>
              <a:rPr lang="en-GB" sz="2200" dirty="0"/>
              <a:t>There are many different types of hospitality laws, but one thing they all have in common is the </a:t>
            </a:r>
            <a:r>
              <a:rPr lang="en-GB" sz="2200" u="sng" dirty="0"/>
              <a:t>protection of the customer's rights and safety</a:t>
            </a:r>
            <a:r>
              <a:rPr lang="en-GB" sz="2200" dirty="0"/>
              <a:t>.</a:t>
            </a:r>
          </a:p>
          <a:p>
            <a:r>
              <a:rPr lang="en-GB" sz="2200" dirty="0"/>
              <a:t> They also protect customers from being misguided, deceived, or duped by any public establishment. </a:t>
            </a:r>
          </a:p>
        </p:txBody>
      </p:sp>
      <p:pic>
        <p:nvPicPr>
          <p:cNvPr id="5" name="Picture 4">
            <a:extLst>
              <a:ext uri="{FF2B5EF4-FFF2-40B4-BE49-F238E27FC236}">
                <a16:creationId xmlns:a16="http://schemas.microsoft.com/office/drawing/2014/main" id="{A089D873-41E7-41D3-8DF0-73A1159EF4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2787" r="1" b="13998"/>
          <a:stretch/>
        </p:blipFill>
        <p:spPr>
          <a:xfrm>
            <a:off x="9227526" y="804144"/>
            <a:ext cx="2964473" cy="2496270"/>
          </a:xfrm>
          <a:prstGeom prst="rect">
            <a:avLst/>
          </a:prstGeom>
        </p:spPr>
      </p:pic>
    </p:spTree>
    <p:extLst>
      <p:ext uri="{BB962C8B-B14F-4D97-AF65-F5344CB8AC3E}">
        <p14:creationId xmlns:p14="http://schemas.microsoft.com/office/powerpoint/2010/main" val="9543085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A4E3-154F-451F-AF7D-E03C820677D6}"/>
              </a:ext>
            </a:extLst>
          </p:cNvPr>
          <p:cNvSpPr>
            <a:spLocks noGrp="1"/>
          </p:cNvSpPr>
          <p:nvPr>
            <p:ph type="title"/>
          </p:nvPr>
        </p:nvSpPr>
        <p:spPr>
          <a:xfrm>
            <a:off x="648930" y="62681"/>
            <a:ext cx="6586491" cy="1266057"/>
          </a:xfrm>
        </p:spPr>
        <p:txBody>
          <a:bodyPr>
            <a:normAutofit/>
          </a:bodyPr>
          <a:lstStyle/>
          <a:p>
            <a:r>
              <a:rPr lang="en-GB" sz="4000" b="1" dirty="0"/>
              <a:t>Hotel Motel Fire Safety Act</a:t>
            </a:r>
            <a:r>
              <a:rPr lang="en-GB" b="1" dirty="0"/>
              <a:t/>
            </a:r>
            <a:br>
              <a:rPr lang="en-GB" b="1" dirty="0"/>
            </a:br>
            <a:endParaRPr lang="en-GB" dirty="0"/>
          </a:p>
        </p:txBody>
      </p:sp>
      <p:sp>
        <p:nvSpPr>
          <p:cNvPr id="3" name="Content Placeholder 2">
            <a:extLst>
              <a:ext uri="{FF2B5EF4-FFF2-40B4-BE49-F238E27FC236}">
                <a16:creationId xmlns:a16="http://schemas.microsoft.com/office/drawing/2014/main" id="{D0C084BE-1439-4B4F-AF46-81030012B446}"/>
              </a:ext>
            </a:extLst>
          </p:cNvPr>
          <p:cNvSpPr>
            <a:spLocks noGrp="1"/>
          </p:cNvSpPr>
          <p:nvPr>
            <p:ph idx="1"/>
          </p:nvPr>
        </p:nvSpPr>
        <p:spPr>
          <a:xfrm>
            <a:off x="648930" y="1061270"/>
            <a:ext cx="7894995" cy="5162549"/>
          </a:xfrm>
        </p:spPr>
        <p:txBody>
          <a:bodyPr>
            <a:normAutofit/>
          </a:bodyPr>
          <a:lstStyle/>
          <a:p>
            <a:r>
              <a:rPr lang="en-GB" sz="2400" dirty="0"/>
              <a:t>The </a:t>
            </a:r>
            <a:r>
              <a:rPr lang="en-GB" sz="2400" b="1" dirty="0"/>
              <a:t>Hotel Motel Fire Safety Act</a:t>
            </a:r>
            <a:r>
              <a:rPr lang="en-GB" sz="2400" dirty="0"/>
              <a:t> is a federal law passed in 1990. It requires that all </a:t>
            </a:r>
            <a:r>
              <a:rPr lang="en-GB" sz="2400" dirty="0">
                <a:solidFill>
                  <a:srgbClr val="FF0000"/>
                </a:solidFill>
              </a:rPr>
              <a:t>lodging facilities three stories or higher have fire extinguishers and a sprinkler system in each room</a:t>
            </a:r>
            <a:r>
              <a:rPr lang="en-GB" sz="2400" dirty="0"/>
              <a:t>. </a:t>
            </a:r>
          </a:p>
          <a:p>
            <a:r>
              <a:rPr lang="en-GB" sz="2400" dirty="0"/>
              <a:t>purpose of this act is to </a:t>
            </a:r>
            <a:r>
              <a:rPr lang="en-GB" sz="2400" dirty="0">
                <a:solidFill>
                  <a:srgbClr val="FF0000"/>
                </a:solidFill>
              </a:rPr>
              <a:t>protect guests from losing their lives </a:t>
            </a:r>
            <a:r>
              <a:rPr lang="en-GB" sz="2400" dirty="0"/>
              <a:t>in case of a fire. Also, the law mandates that no federal employee is to stay at a hotel/motel that does not have a proper fire safety plan. </a:t>
            </a:r>
          </a:p>
          <a:p>
            <a:r>
              <a:rPr lang="en-GB" sz="2400" dirty="0"/>
              <a:t>This is a type of hospitality law because it attempts to regulate the ways in which </a:t>
            </a:r>
            <a:r>
              <a:rPr lang="en-GB" sz="2400" dirty="0">
                <a:solidFill>
                  <a:srgbClr val="FF0000"/>
                </a:solidFill>
              </a:rPr>
              <a:t>lodging facilities implement their safety plans</a:t>
            </a:r>
            <a:r>
              <a:rPr lang="en-GB" sz="2400" dirty="0"/>
              <a:t>. If properly implemented, it can most definitely save lives. </a:t>
            </a:r>
          </a:p>
          <a:p>
            <a:endParaRPr lang="en-GB" sz="2000" dirty="0"/>
          </a:p>
        </p:txBody>
      </p:sp>
      <p:pic>
        <p:nvPicPr>
          <p:cNvPr id="5" name="Picture 4" descr="A picture containing fire extinguisher, object&#10;&#10;Description automatically generated">
            <a:extLst>
              <a:ext uri="{FF2B5EF4-FFF2-40B4-BE49-F238E27FC236}">
                <a16:creationId xmlns:a16="http://schemas.microsoft.com/office/drawing/2014/main" id="{773E0F2B-F8E5-477E-A9A5-C2CB5591916A}"/>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374" r="9501"/>
          <a:stretch/>
        </p:blipFill>
        <p:spPr>
          <a:xfrm>
            <a:off x="8758239" y="530635"/>
            <a:ext cx="3433761" cy="5796730"/>
          </a:xfrm>
          <a:prstGeom prst="rect">
            <a:avLst/>
          </a:prstGeom>
          <a:effectLst/>
        </p:spPr>
      </p:pic>
    </p:spTree>
    <p:extLst>
      <p:ext uri="{BB962C8B-B14F-4D97-AF65-F5344CB8AC3E}">
        <p14:creationId xmlns:p14="http://schemas.microsoft.com/office/powerpoint/2010/main" val="30634768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C0B90-4F21-404A-9EBD-E239589BC554}"/>
              </a:ext>
            </a:extLst>
          </p:cNvPr>
          <p:cNvSpPr>
            <a:spLocks noGrp="1"/>
          </p:cNvSpPr>
          <p:nvPr>
            <p:ph type="title"/>
          </p:nvPr>
        </p:nvSpPr>
        <p:spPr>
          <a:xfrm>
            <a:off x="648930" y="68828"/>
            <a:ext cx="5127031" cy="570884"/>
          </a:xfrm>
        </p:spPr>
        <p:txBody>
          <a:bodyPr>
            <a:normAutofit fontScale="90000"/>
          </a:bodyPr>
          <a:lstStyle/>
          <a:p>
            <a:r>
              <a:rPr lang="en-GB" sz="3700" b="1" dirty="0"/>
              <a:t/>
            </a:r>
            <a:br>
              <a:rPr lang="en-GB" sz="3700" b="1" dirty="0"/>
            </a:br>
            <a:r>
              <a:rPr lang="en-GB" sz="3700" b="1" dirty="0"/>
              <a:t>Truth In Menu Law</a:t>
            </a:r>
            <a:br>
              <a:rPr lang="en-GB" sz="3700" b="1" dirty="0"/>
            </a:br>
            <a:endParaRPr lang="en-GB" sz="3700" dirty="0"/>
          </a:p>
        </p:txBody>
      </p:sp>
      <p:sp>
        <p:nvSpPr>
          <p:cNvPr id="3" name="Content Placeholder 2">
            <a:extLst>
              <a:ext uri="{FF2B5EF4-FFF2-40B4-BE49-F238E27FC236}">
                <a16:creationId xmlns:a16="http://schemas.microsoft.com/office/drawing/2014/main" id="{4094CD36-FDB7-424B-9248-5F61E70D7C0F}"/>
              </a:ext>
            </a:extLst>
          </p:cNvPr>
          <p:cNvSpPr>
            <a:spLocks noGrp="1"/>
          </p:cNvSpPr>
          <p:nvPr>
            <p:ph idx="1"/>
          </p:nvPr>
        </p:nvSpPr>
        <p:spPr>
          <a:xfrm>
            <a:off x="648930" y="771526"/>
            <a:ext cx="7878753" cy="5452294"/>
          </a:xfrm>
        </p:spPr>
        <p:txBody>
          <a:bodyPr>
            <a:normAutofit/>
          </a:bodyPr>
          <a:lstStyle/>
          <a:p>
            <a:r>
              <a:rPr lang="en-GB" sz="2400" dirty="0"/>
              <a:t>Many restaurants are guilty of presenting food on menus dishonestly. For example, some restaurants may make claims to how they prepare their food or where they purchased their food when it's not true.</a:t>
            </a:r>
          </a:p>
          <a:p>
            <a:r>
              <a:rPr lang="en-GB" sz="2400" dirty="0"/>
              <a:t> If you claim to be an organic restaurant, that means you are preparing food </a:t>
            </a:r>
            <a:r>
              <a:rPr lang="en-GB" sz="2400" dirty="0">
                <a:solidFill>
                  <a:srgbClr val="FF0000"/>
                </a:solidFill>
              </a:rPr>
              <a:t>without chemicals</a:t>
            </a:r>
            <a:r>
              <a:rPr lang="en-GB" sz="2400" dirty="0"/>
              <a:t>. </a:t>
            </a:r>
          </a:p>
          <a:p>
            <a:r>
              <a:rPr lang="en-GB" sz="2400" dirty="0"/>
              <a:t>If you are claiming to be an all vegan restaurant, that means you are </a:t>
            </a:r>
            <a:r>
              <a:rPr lang="en-GB" sz="2400" dirty="0">
                <a:solidFill>
                  <a:srgbClr val="FF0000"/>
                </a:solidFill>
              </a:rPr>
              <a:t>not using dairy products </a:t>
            </a:r>
            <a:r>
              <a:rPr lang="en-GB" sz="2400" dirty="0"/>
              <a:t>in the foods you serve.</a:t>
            </a:r>
          </a:p>
          <a:p>
            <a:r>
              <a:rPr lang="en-GB" sz="2400" dirty="0"/>
              <a:t> If you claim to only sell antibiotic-free chickens to the grocery store, that means that your chickens were never given </a:t>
            </a:r>
            <a:r>
              <a:rPr lang="en-GB" sz="2400" dirty="0">
                <a:solidFill>
                  <a:srgbClr val="FF0000"/>
                </a:solidFill>
              </a:rPr>
              <a:t>bacterial fighting drugs </a:t>
            </a:r>
            <a:r>
              <a:rPr lang="en-GB" sz="2400" dirty="0"/>
              <a:t>any time before slaughter. </a:t>
            </a:r>
          </a:p>
          <a:p>
            <a:r>
              <a:rPr lang="en-GB" sz="2400" dirty="0"/>
              <a:t>Whatever you make claim to on your menu or website must be true. If not, you can be sued for misrepresenting a product. </a:t>
            </a:r>
          </a:p>
          <a:p>
            <a:endParaRPr lang="en-GB" sz="1500" dirty="0"/>
          </a:p>
        </p:txBody>
      </p:sp>
      <p:pic>
        <p:nvPicPr>
          <p:cNvPr id="5" name="Picture 4" descr="A close up of a logo&#10;&#10;Description automatically generated">
            <a:extLst>
              <a:ext uri="{FF2B5EF4-FFF2-40B4-BE49-F238E27FC236}">
                <a16:creationId xmlns:a16="http://schemas.microsoft.com/office/drawing/2014/main" id="{C428A18C-63B0-4D4A-B06B-765E4B8F54A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591" r="3" b="3"/>
          <a:stretch/>
        </p:blipFill>
        <p:spPr>
          <a:xfrm>
            <a:off x="8756284" y="1611633"/>
            <a:ext cx="3024654" cy="3088956"/>
          </a:xfrm>
          <a:prstGeom prst="rect">
            <a:avLst/>
          </a:prstGeom>
          <a:effectLst/>
        </p:spPr>
      </p:pic>
    </p:spTree>
    <p:extLst>
      <p:ext uri="{BB962C8B-B14F-4D97-AF65-F5344CB8AC3E}">
        <p14:creationId xmlns:p14="http://schemas.microsoft.com/office/powerpoint/2010/main" val="7627971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966" y="140042"/>
            <a:ext cx="10515600" cy="549275"/>
          </a:xfrm>
        </p:spPr>
        <p:txBody>
          <a:bodyPr>
            <a:normAutofit fontScale="90000"/>
          </a:bodyPr>
          <a:lstStyle/>
          <a:p>
            <a:r>
              <a:rPr lang="en-GB" dirty="0"/>
              <a:t/>
            </a:r>
            <a:br>
              <a:rPr lang="en-GB" dirty="0"/>
            </a:br>
            <a:r>
              <a:rPr lang="en-GB" dirty="0"/>
              <a:t>Responsibilities and liabilities of hotel keepers</a:t>
            </a:r>
            <a:br>
              <a:rPr lang="en-GB" dirty="0"/>
            </a:br>
            <a:endParaRPr lang="en-GB" dirty="0"/>
          </a:p>
        </p:txBody>
      </p:sp>
      <p:sp>
        <p:nvSpPr>
          <p:cNvPr id="3" name="Content Placeholder 2"/>
          <p:cNvSpPr>
            <a:spLocks noGrp="1"/>
          </p:cNvSpPr>
          <p:nvPr>
            <p:ph idx="1"/>
          </p:nvPr>
        </p:nvSpPr>
        <p:spPr>
          <a:xfrm>
            <a:off x="486508" y="815926"/>
            <a:ext cx="10515600" cy="5739618"/>
          </a:xfrm>
        </p:spPr>
        <p:txBody>
          <a:bodyPr>
            <a:normAutofit fontScale="92500"/>
          </a:bodyPr>
          <a:lstStyle/>
          <a:p>
            <a:r>
              <a:rPr lang="en-GB" dirty="0"/>
              <a:t>The </a:t>
            </a:r>
            <a:r>
              <a:rPr lang="en-GB" dirty="0">
                <a:solidFill>
                  <a:srgbClr val="FF0000"/>
                </a:solidFill>
              </a:rPr>
              <a:t>Carriers and Innkeepers Act </a:t>
            </a:r>
            <a:r>
              <a:rPr lang="en-GB" dirty="0"/>
              <a:t>controls the many responsibilities and liabilities of all hotel keepers. </a:t>
            </a:r>
          </a:p>
          <a:p>
            <a:r>
              <a:rPr lang="en-GB" dirty="0"/>
              <a:t>One of the regulations is that a </a:t>
            </a:r>
            <a:r>
              <a:rPr lang="en-GB" u="sng" dirty="0"/>
              <a:t>hotel keeper must in some circumstances make good any damage or loss incurred to guests' property </a:t>
            </a:r>
            <a:r>
              <a:rPr lang="en-GB" dirty="0"/>
              <a:t>even though not being due to any fault of the establishment or its employees. </a:t>
            </a:r>
          </a:p>
          <a:p>
            <a:pPr marL="0" indent="0">
              <a:buNone/>
            </a:pPr>
            <a:r>
              <a:rPr lang="en-GB" dirty="0"/>
              <a:t>This can happen under the following situations:</a:t>
            </a:r>
          </a:p>
          <a:p>
            <a:r>
              <a:rPr lang="en-GB" dirty="0"/>
              <a:t>the person must be a guest of the hotel and have booked a room to sleep</a:t>
            </a:r>
          </a:p>
          <a:p>
            <a:r>
              <a:rPr lang="en-GB" dirty="0"/>
              <a:t>The amount of compensation is limited to £100 for the property of a guest, unless the property had been lodged in the hotel's safety deposit box, when the amount of compensation is limited to £2000</a:t>
            </a:r>
          </a:p>
          <a:p>
            <a:r>
              <a:rPr lang="en-GB" dirty="0"/>
              <a:t>the Act does </a:t>
            </a:r>
            <a:r>
              <a:rPr lang="en-GB" dirty="0">
                <a:solidFill>
                  <a:srgbClr val="FF0000"/>
                </a:solidFill>
              </a:rPr>
              <a:t>not </a:t>
            </a:r>
            <a:r>
              <a:rPr lang="en-GB" dirty="0"/>
              <a:t>cover damage or loss to a guest's motor vehicle or property left in a motor vehicle</a:t>
            </a:r>
          </a:p>
          <a:p>
            <a:r>
              <a:rPr lang="en-GB" dirty="0"/>
              <a:t>the Act does </a:t>
            </a:r>
            <a:r>
              <a:rPr lang="en-GB" dirty="0">
                <a:solidFill>
                  <a:srgbClr val="FF0000"/>
                </a:solidFill>
              </a:rPr>
              <a:t>not </a:t>
            </a:r>
            <a:r>
              <a:rPr lang="en-GB" dirty="0"/>
              <a:t>cover damage to or loss of horses or other live animals.</a:t>
            </a:r>
          </a:p>
          <a:p>
            <a:endParaRPr lang="en-GB" dirty="0"/>
          </a:p>
        </p:txBody>
      </p:sp>
    </p:spTree>
    <p:extLst>
      <p:ext uri="{BB962C8B-B14F-4D97-AF65-F5344CB8AC3E}">
        <p14:creationId xmlns:p14="http://schemas.microsoft.com/office/powerpoint/2010/main" val="31579040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B4850-685E-433A-9B8B-B1EC51530D02}"/>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3700" kern="1200">
                <a:solidFill>
                  <a:srgbClr val="FFFFFF"/>
                </a:solidFill>
                <a:latin typeface="+mj-lt"/>
                <a:ea typeface="+mj-ea"/>
                <a:cs typeface="+mj-cs"/>
              </a:rPr>
              <a:t>Guest service and training models,, guest service measures and any quality awards. </a:t>
            </a:r>
          </a:p>
        </p:txBody>
      </p:sp>
      <p:cxnSp>
        <p:nvCxnSpPr>
          <p:cNvPr id="13"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B66DCB8-4FB3-4E12-BAF7-F21C9456E23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199388" y="492573"/>
            <a:ext cx="6462413" cy="5880796"/>
          </a:xfrm>
          <a:prstGeom prst="rect">
            <a:avLst/>
          </a:prstGeom>
        </p:spPr>
      </p:pic>
      <p:sp>
        <p:nvSpPr>
          <p:cNvPr id="6" name="TextBox 5">
            <a:extLst>
              <a:ext uri="{FF2B5EF4-FFF2-40B4-BE49-F238E27FC236}">
                <a16:creationId xmlns:a16="http://schemas.microsoft.com/office/drawing/2014/main" id="{CE7F1066-9A1A-405C-8412-5E5BD28D03C6}"/>
              </a:ext>
            </a:extLst>
          </p:cNvPr>
          <p:cNvSpPr txBox="1"/>
          <p:nvPr/>
        </p:nvSpPr>
        <p:spPr>
          <a:xfrm>
            <a:off x="9202473" y="6173314"/>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bohemianbabushka.bbabushka.com/">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xmlns=""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583799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680F8E-F29E-41B8-B0B4-9A7CD9550A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167563" y="3429000"/>
            <a:ext cx="5024437" cy="3349625"/>
          </a:xfrm>
          <a:prstGeom prst="rect">
            <a:avLst/>
          </a:prstGeom>
        </p:spPr>
      </p:pic>
      <p:sp>
        <p:nvSpPr>
          <p:cNvPr id="2" name="Title 1">
            <a:extLst>
              <a:ext uri="{FF2B5EF4-FFF2-40B4-BE49-F238E27FC236}">
                <a16:creationId xmlns:a16="http://schemas.microsoft.com/office/drawing/2014/main" id="{FE78A389-25FE-4A01-A5D7-D5677A5EAF36}"/>
              </a:ext>
            </a:extLst>
          </p:cNvPr>
          <p:cNvSpPr>
            <a:spLocks noGrp="1"/>
          </p:cNvSpPr>
          <p:nvPr>
            <p:ph type="title"/>
          </p:nvPr>
        </p:nvSpPr>
        <p:spPr>
          <a:xfrm>
            <a:off x="604837" y="220663"/>
            <a:ext cx="10515600" cy="749300"/>
          </a:xfrm>
        </p:spPr>
        <p:txBody>
          <a:bodyPr/>
          <a:lstStyle/>
          <a:p>
            <a:r>
              <a:rPr lang="en-GB" dirty="0"/>
              <a:t>Guest service standards</a:t>
            </a:r>
          </a:p>
        </p:txBody>
      </p:sp>
      <p:sp>
        <p:nvSpPr>
          <p:cNvPr id="3" name="Content Placeholder 2">
            <a:extLst>
              <a:ext uri="{FF2B5EF4-FFF2-40B4-BE49-F238E27FC236}">
                <a16:creationId xmlns:a16="http://schemas.microsoft.com/office/drawing/2014/main" id="{6F0DAFE8-9131-4CAB-8447-71D401D6E1A7}"/>
              </a:ext>
            </a:extLst>
          </p:cNvPr>
          <p:cNvSpPr>
            <a:spLocks noGrp="1"/>
          </p:cNvSpPr>
          <p:nvPr>
            <p:ph idx="1"/>
          </p:nvPr>
        </p:nvSpPr>
        <p:spPr>
          <a:xfrm>
            <a:off x="461963" y="1536698"/>
            <a:ext cx="9467850" cy="5321301"/>
          </a:xfrm>
        </p:spPr>
        <p:txBody>
          <a:bodyPr>
            <a:normAutofit/>
          </a:bodyPr>
          <a:lstStyle/>
          <a:p>
            <a:r>
              <a:rPr lang="en-GB" dirty="0"/>
              <a:t>The Institute of Customer Service - As a professional body for customer service, develop and draw on a wide range of service-related standards to support organisations and individuals in delivering </a:t>
            </a:r>
            <a:r>
              <a:rPr lang="en-GB" dirty="0">
                <a:solidFill>
                  <a:srgbClr val="FF0000"/>
                </a:solidFill>
              </a:rPr>
              <a:t>excellent customer service experiences</a:t>
            </a:r>
            <a:r>
              <a:rPr lang="en-GB" dirty="0"/>
              <a:t>. </a:t>
            </a:r>
          </a:p>
          <a:p>
            <a:endParaRPr lang="en-GB" dirty="0"/>
          </a:p>
          <a:p>
            <a:endParaRPr lang="en-GB" dirty="0"/>
          </a:p>
          <a:p>
            <a:endParaRPr lang="en-GB" dirty="0"/>
          </a:p>
          <a:p>
            <a:r>
              <a:rPr lang="en-GB" sz="2000" dirty="0"/>
              <a:t>https://www.wiley.com/en-gb/Guest+Service+in+the+Hospitality+Industry-p-9781118071809</a:t>
            </a:r>
          </a:p>
          <a:p>
            <a:r>
              <a:rPr lang="en-GB" sz="2000" dirty="0"/>
              <a:t>https://www.instituteofcustomerservice.com/standards-accreditation/professional-standards</a:t>
            </a:r>
          </a:p>
        </p:txBody>
      </p:sp>
    </p:spTree>
    <p:extLst>
      <p:ext uri="{BB962C8B-B14F-4D97-AF65-F5344CB8AC3E}">
        <p14:creationId xmlns:p14="http://schemas.microsoft.com/office/powerpoint/2010/main" val="10956558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4820AC-5C5D-4CD1-986B-69B92C7FA4F5}"/>
              </a:ext>
            </a:extLst>
          </p:cNvPr>
          <p:cNvSpPr>
            <a:spLocks noGrp="1"/>
          </p:cNvSpPr>
          <p:nvPr>
            <p:ph type="title"/>
          </p:nvPr>
        </p:nvSpPr>
        <p:spPr>
          <a:xfrm>
            <a:off x="6090574" y="170602"/>
            <a:ext cx="4977976" cy="1454051"/>
          </a:xfrm>
        </p:spPr>
        <p:txBody>
          <a:bodyPr>
            <a:normAutofit/>
          </a:bodyPr>
          <a:lstStyle/>
          <a:p>
            <a:r>
              <a:rPr lang="en-GB" dirty="0">
                <a:solidFill>
                  <a:srgbClr val="000000"/>
                </a:solidFill>
              </a:rPr>
              <a:t>How to Improve Customer Service</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blackboard&#10;&#10;Description automatically generated">
            <a:extLst>
              <a:ext uri="{FF2B5EF4-FFF2-40B4-BE49-F238E27FC236}">
                <a16:creationId xmlns:a16="http://schemas.microsoft.com/office/drawing/2014/main" id="{507B022D-950B-4F38-85A4-50D74A31C6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29349" y="2010985"/>
            <a:ext cx="3661831" cy="2856228"/>
          </a:xfrm>
          <a:prstGeom prst="rect">
            <a:avLst/>
          </a:prstGeom>
        </p:spPr>
      </p:pic>
      <p:sp>
        <p:nvSpPr>
          <p:cNvPr id="3" name="Content Placeholder 2">
            <a:extLst>
              <a:ext uri="{FF2B5EF4-FFF2-40B4-BE49-F238E27FC236}">
                <a16:creationId xmlns:a16="http://schemas.microsoft.com/office/drawing/2014/main" id="{5FE70E30-E9DC-4EBA-A21E-656D17F32221}"/>
              </a:ext>
            </a:extLst>
          </p:cNvPr>
          <p:cNvSpPr>
            <a:spLocks noGrp="1"/>
          </p:cNvSpPr>
          <p:nvPr>
            <p:ph idx="1"/>
          </p:nvPr>
        </p:nvSpPr>
        <p:spPr>
          <a:xfrm>
            <a:off x="6044224" y="1609355"/>
            <a:ext cx="5957276" cy="5248645"/>
          </a:xfrm>
        </p:spPr>
        <p:txBody>
          <a:bodyPr anchor="ctr">
            <a:normAutofit/>
          </a:bodyPr>
          <a:lstStyle/>
          <a:p>
            <a:r>
              <a:rPr lang="en-GB" sz="2400" dirty="0">
                <a:solidFill>
                  <a:srgbClr val="000000"/>
                </a:solidFill>
              </a:rPr>
              <a:t>Understand customer needs</a:t>
            </a:r>
          </a:p>
          <a:p>
            <a:r>
              <a:rPr lang="en-GB" sz="2400" dirty="0">
                <a:solidFill>
                  <a:srgbClr val="000000"/>
                </a:solidFill>
              </a:rPr>
              <a:t>Seek and analyse customer feedback</a:t>
            </a:r>
          </a:p>
          <a:p>
            <a:r>
              <a:rPr lang="en-GB" sz="2400" dirty="0">
                <a:solidFill>
                  <a:srgbClr val="000000"/>
                </a:solidFill>
              </a:rPr>
              <a:t>Delight your customers with WOW! Moments</a:t>
            </a:r>
          </a:p>
          <a:p>
            <a:r>
              <a:rPr lang="en-GB" sz="2400" dirty="0">
                <a:solidFill>
                  <a:srgbClr val="000000"/>
                </a:solidFill>
              </a:rPr>
              <a:t>Invest in customer service training</a:t>
            </a:r>
          </a:p>
          <a:p>
            <a:r>
              <a:rPr lang="en-GB" sz="2400" dirty="0">
                <a:solidFill>
                  <a:srgbClr val="000000"/>
                </a:solidFill>
              </a:rPr>
              <a:t>Set and communicate clear standards</a:t>
            </a:r>
          </a:p>
          <a:p>
            <a:r>
              <a:rPr lang="en-GB" sz="2400" dirty="0">
                <a:solidFill>
                  <a:srgbClr val="000000"/>
                </a:solidFill>
              </a:rPr>
              <a:t>Capture and share examples of great service in your organisation</a:t>
            </a:r>
          </a:p>
          <a:p>
            <a:r>
              <a:rPr lang="en-GB" sz="2400" dirty="0">
                <a:solidFill>
                  <a:srgbClr val="000000"/>
                </a:solidFill>
              </a:rPr>
              <a:t>Build your processes around the customer, not the organisation- follow their journey</a:t>
            </a:r>
          </a:p>
        </p:txBody>
      </p:sp>
    </p:spTree>
    <p:extLst>
      <p:ext uri="{BB962C8B-B14F-4D97-AF65-F5344CB8AC3E}">
        <p14:creationId xmlns:p14="http://schemas.microsoft.com/office/powerpoint/2010/main" val="5878803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TotalTime>
  <Words>2609</Words>
  <Application>Microsoft Office PowerPoint</Application>
  <PresentationFormat>Widescreen</PresentationFormat>
  <Paragraphs>175</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Wingdings</vt:lpstr>
      <vt:lpstr>Office Theme</vt:lpstr>
      <vt:lpstr>Key Legislation for the Hotel Industry </vt:lpstr>
      <vt:lpstr>Aim</vt:lpstr>
      <vt:lpstr>What is Hotel law? </vt:lpstr>
      <vt:lpstr> United Kingdom Law relating to the Hotel Industry  General Regulations, Laws &amp; Industry Practice  </vt:lpstr>
      <vt:lpstr>Business Names Act 1985</vt:lpstr>
      <vt:lpstr>The Trade Descriptions Act 1968</vt:lpstr>
      <vt:lpstr>Credit Card Order 1990 &amp;the Data Protection Act 1998.</vt:lpstr>
      <vt:lpstr> Health &amp; Safety   </vt:lpstr>
      <vt:lpstr>Furniture and Furnishings (Fire) (Safety) Regulations 1988</vt:lpstr>
      <vt:lpstr> Gas Safety (Installation and Use) Regulations 1994</vt:lpstr>
      <vt:lpstr>Health and Safety at Work Act 1974 (HASAWA)</vt:lpstr>
      <vt:lpstr>Working Time Regulations 1998</vt:lpstr>
      <vt:lpstr>Employer’s Liability (Compulsory Insurance) Act 1969</vt:lpstr>
      <vt:lpstr> The Food Act  </vt:lpstr>
      <vt:lpstr>PowerPoint Presentation</vt:lpstr>
      <vt:lpstr>Food hygiene</vt:lpstr>
      <vt:lpstr>Food Hygiene</vt:lpstr>
      <vt:lpstr>PowerPoint Presentation</vt:lpstr>
      <vt:lpstr>Food hygiene standards</vt:lpstr>
      <vt:lpstr>Food hygiene </vt:lpstr>
      <vt:lpstr>Licensing Act 1964</vt:lpstr>
      <vt:lpstr> Licensing Act 1964 </vt:lpstr>
      <vt:lpstr> Licensing &amp; tourism   </vt:lpstr>
      <vt:lpstr>PowerPoint Presentation</vt:lpstr>
      <vt:lpstr>Guest information </vt:lpstr>
      <vt:lpstr>PowerPoint Presentation</vt:lpstr>
      <vt:lpstr> Hospitality Laws </vt:lpstr>
      <vt:lpstr>Hotel Motel Fire Safety Act </vt:lpstr>
      <vt:lpstr> Truth In Menu Law </vt:lpstr>
      <vt:lpstr> Responsibilities and liabilities of hotel keepers </vt:lpstr>
      <vt:lpstr>Guest service and training models,, guest service measures and any quality awards. </vt:lpstr>
      <vt:lpstr>Guest service standards</vt:lpstr>
      <vt:lpstr>How to Improve Customer Service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Legislation for the Hotel Industry</dc:title>
  <dc:creator>Deborah Jenkins</dc:creator>
  <cp:lastModifiedBy>Deborah Jenkins</cp:lastModifiedBy>
  <cp:revision>2</cp:revision>
  <dcterms:created xsi:type="dcterms:W3CDTF">2019-06-23T19:47:30Z</dcterms:created>
  <dcterms:modified xsi:type="dcterms:W3CDTF">2019-06-25T11:43:58Z</dcterms:modified>
</cp:coreProperties>
</file>