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2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67" d="100"/>
          <a:sy n="167" d="100"/>
        </p:scale>
        <p:origin x="2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1E293B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1E293B"/>
                </a:solidFill>
                <a:latin typeface="Arial"/>
              </a:rPr>
              <a:t>% of companies that reported improvement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companies that reported improvement</c:v>
                </c:pt>
              </c:strCache>
            </c:strRef>
          </c:tx>
          <c:spPr>
            <a:solidFill>
              <a:srgbClr val="1A2E5A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52B4-1148-ACF9-10BAB079643D}"/>
              </c:ext>
            </c:extLst>
          </c:dPt>
          <c:dPt>
            <c:idx val="1"/>
            <c:invertIfNegative val="0"/>
            <c:bubble3D val="0"/>
            <c:spPr>
              <a:solidFill>
                <a:srgbClr val="0D948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52B4-1148-ACF9-10BAB079643D}"/>
              </c:ext>
            </c:extLst>
          </c:dPt>
          <c:dPt>
            <c:idx val="2"/>
            <c:invertIfNegative val="0"/>
            <c:bubble3D val="0"/>
            <c:spPr>
              <a:solidFill>
                <a:srgbClr val="7C3AED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52B4-1148-ACF9-10BAB079643D}"/>
              </c:ext>
            </c:extLst>
          </c:dPt>
          <c:dPt>
            <c:idx val="3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7-52B4-1148-ACF9-10BAB079643D}"/>
              </c:ext>
            </c:extLst>
          </c:dPt>
          <c:dPt>
            <c:idx val="4"/>
            <c:invertIfNegative val="0"/>
            <c:bubble3D val="0"/>
            <c:spPr>
              <a:solidFill>
                <a:srgbClr val="0D948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52B4-1148-ACF9-10BAB079643D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1E293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Fewer Errors
(TPS)</c:v>
                </c:pt>
                <c:pt idx="1">
                  <c:v>Better Reports
(MIS)</c:v>
                </c:pt>
                <c:pt idx="2">
                  <c:v>Better Decisions
(DSS)</c:v>
                </c:pt>
                <c:pt idx="3">
                  <c:v>Cost Savings
(TPS)</c:v>
                </c:pt>
                <c:pt idx="4">
                  <c:v>Customer Happy
(MIS/DSS)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78</c:v>
                </c:pt>
                <c:pt idx="1">
                  <c:v>72</c:v>
                </c:pt>
                <c:pt idx="2">
                  <c:v>65</c:v>
                </c:pt>
                <c:pt idx="3">
                  <c:v>70</c:v>
                </c:pt>
                <c:pt idx="4">
                  <c:v>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2B4-1148-ACF9-10BAB079643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E293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0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4F6F9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1E293B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1E293B"/>
                </a:solidFill>
                <a:latin typeface="Arial"/>
              </a:rPr>
              <a:t>Global Usage of Business Information Systems (Gartner, 2023)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Usage Share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A2E5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0B70-F146-ADE1-659584BEAA17}"/>
              </c:ext>
            </c:extLst>
          </c:dPt>
          <c:dPt>
            <c:idx val="1"/>
            <c:bubble3D val="0"/>
            <c:spPr>
              <a:solidFill>
                <a:srgbClr val="0D948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0B70-F146-ADE1-659584BEAA17}"/>
              </c:ext>
            </c:extLst>
          </c:dPt>
          <c:dPt>
            <c:idx val="2"/>
            <c:bubble3D val="0"/>
            <c:spPr>
              <a:solidFill>
                <a:srgbClr val="7C3AED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0B70-F146-ADE1-659584BEAA17}"/>
              </c:ext>
            </c:extLst>
          </c:dPt>
          <c:dPt>
            <c:idx val="3"/>
            <c:bubble3D val="0"/>
            <c:spPr>
              <a:solidFill>
                <a:srgbClr val="F59E0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0B70-F146-ADE1-659584BEAA17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B70-F146-ADE1-659584BEAA17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B70-F146-ADE1-659584BEAA17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B70-F146-ADE1-659584BEAA17}"/>
                </c:ext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B70-F146-ADE1-659584BEAA17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TPS</c:v>
                </c:pt>
                <c:pt idx="1">
                  <c:v>MIS</c:v>
                </c:pt>
                <c:pt idx="2">
                  <c:v>DSS</c:v>
                </c:pt>
                <c:pt idx="3">
                  <c:v>Other Systems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30</c:v>
                </c:pt>
                <c:pt idx="2">
                  <c:v>20</c:v>
                </c:pt>
                <c:pt idx="3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B70-F146-ADE1-659584BEAA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span"/>
    <c:showDLblsOverMax val="1"/>
  </c:chart>
  <c:spPr>
    <a:solidFill>
      <a:srgbClr val="F4F6F9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319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E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583680" y="-457200"/>
            <a:ext cx="3200400" cy="3200400"/>
          </a:xfrm>
          <a:prstGeom prst="ellipse">
            <a:avLst/>
          </a:prstGeom>
          <a:solidFill>
            <a:srgbClr val="0D9488">
              <a:alpha val="2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132320" y="2286000"/>
            <a:ext cx="1828800" cy="1828800"/>
          </a:xfrm>
          <a:prstGeom prst="ellipse">
            <a:avLst/>
          </a:prstGeom>
          <a:solidFill>
            <a:srgbClr val="F59E0B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640080"/>
            <a:ext cx="7315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0D9488"/>
                </a:solidFill>
              </a:rPr>
              <a:t>MANAGING BUSINESS INFORMATION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097280"/>
            <a:ext cx="77724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</a:rPr>
              <a:t>Different Information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</a:rPr>
              <a:t>Systems in Business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283464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ADCFC"/>
                </a:solidFill>
              </a:rPr>
              <a:t>What they are, how they work, and why they matter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57200" y="3429000"/>
            <a:ext cx="1097280" cy="54864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7200" y="356616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</a:rPr>
              <a:t>Florin Lefter  •  </a:t>
            </a:r>
            <a:r>
              <a:rPr lang="en-US" sz="1100" dirty="0" err="1">
                <a:solidFill>
                  <a:srgbClr val="CADCFC"/>
                </a:solidFill>
              </a:rPr>
              <a:t>Vineta</a:t>
            </a:r>
            <a:r>
              <a:rPr lang="en-US" sz="1100" dirty="0">
                <a:solidFill>
                  <a:srgbClr val="CADCFC"/>
                </a:solidFill>
              </a:rPr>
              <a:t> Didzus  •  BA (Hons) Leadership and Management  |  LCLM 5004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</a:rPr>
              <a:t>Lecturers: Dr. Amer Kareem &amp; Dr. Chinomso Nwagboso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What We Will Cover Today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868680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68680" y="941832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What is an Information System?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68680" y="1371600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We explain what it is and why it is important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65760" y="2130552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365760" y="2130552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65760" y="2130552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868680" y="2203704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Three Main Systems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868680" y="2633472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We look at TPS, MIS and DSS in simple terms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65760" y="3392424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365760" y="3392424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65760" y="3392424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868680" y="346557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Compare the Systems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68680" y="3895344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We compare their good and bad sides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846320" y="868680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846320" y="868680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46320" y="868680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349240" y="941832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Ethical Issues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349240" y="1371600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Privacy, security and fairness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846320" y="2130552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4846320" y="2130552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4846320" y="2130552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5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5349240" y="2203704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Real Company Examples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349240" y="2633472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How big companies use these systems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4846320" y="3392424"/>
            <a:ext cx="4114800" cy="109728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Shape 28"/>
          <p:cNvSpPr/>
          <p:nvPr/>
        </p:nvSpPr>
        <p:spPr>
          <a:xfrm>
            <a:off x="4846320" y="3392424"/>
            <a:ext cx="411480" cy="109728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4846320" y="3392424"/>
            <a:ext cx="411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6</a:t>
            </a:r>
            <a:endParaRPr lang="en-US" sz="1800" dirty="0"/>
          </a:p>
        </p:txBody>
      </p:sp>
      <p:sp>
        <p:nvSpPr>
          <p:cNvPr id="32" name="Text 30"/>
          <p:cNvSpPr/>
          <p:nvPr/>
        </p:nvSpPr>
        <p:spPr>
          <a:xfrm>
            <a:off x="5349240" y="346557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Our Recommendation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5349240" y="3895344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</a:rPr>
              <a:t>Which system fits the client best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Laudon &amp; Laudon (2022) say that understanding information systems helps businesses work better and faster.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What is an Information System?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82296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2E5A"/>
                </a:solidFill>
              </a:rPr>
              <a:t>A Simple Definition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365760" y="123444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</a:rPr>
              <a:t>An information system is a set of tools that collect, store, and share data inside a business (Laudon &amp; Laudon, 2022). Think of it as the brain of a company — it helps managers make good decisions and helps workers do their jobs faster.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65760" y="2377440"/>
            <a:ext cx="2606040" cy="22860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65760" y="246888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💡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365760" y="3017520"/>
            <a:ext cx="2606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Better Decisions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65760" y="34747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Managers get the right information at the right time (O'Brien &amp; Marakas, 2011).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163824" y="2377440"/>
            <a:ext cx="2606040" cy="228600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163824" y="246888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⚡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3163824" y="3017520"/>
            <a:ext cx="2606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Saves Time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163824" y="34747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Work is done faster because the system does it automatically.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5961888" y="2377440"/>
            <a:ext cx="2606040" cy="2286000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961888" y="246888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🏆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5961888" y="3017520"/>
            <a:ext cx="2606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Stays Competitive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5961888" y="34747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</a:rPr>
              <a:t>Companies that use good systems beat their rivals (Porter, 2001).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5303520" y="822960"/>
            <a:ext cx="3474720" cy="141732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303520" y="822960"/>
            <a:ext cx="3474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0D9488"/>
                </a:solidFill>
              </a:rPr>
              <a:t>85%</a:t>
            </a:r>
            <a:endParaRPr lang="en-US" sz="4200" dirty="0"/>
          </a:p>
        </p:txBody>
      </p:sp>
      <p:sp>
        <p:nvSpPr>
          <p:cNvPr id="20" name="Text 18"/>
          <p:cNvSpPr/>
          <p:nvPr/>
        </p:nvSpPr>
        <p:spPr>
          <a:xfrm>
            <a:off x="5303520" y="1572768"/>
            <a:ext cx="3474720" cy="6675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4748B"/>
                </a:solidFill>
              </a:rPr>
              <a:t>of top companies use information systems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4748B"/>
                </a:solidFill>
              </a:rPr>
              <a:t>to improve performance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64748B"/>
                </a:solidFill>
              </a:rPr>
              <a:t>(Gartner, 2023)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Laudon &amp; Laudon (2022); O'Brien &amp; Marakas (2011); Porter (2001); Gartner (2023)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Three Main Types of Information System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28600" y="777240"/>
            <a:ext cx="2743200" cy="397764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2743200" cy="96012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28600" y="77724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</a:rPr>
              <a:t>TPS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28600" y="129844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Transaction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Processing System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20040" y="182880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</a:rPr>
              <a:t>Records every sale, payment and daily business activity automatically.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20040" y="3063240"/>
            <a:ext cx="2560320" cy="36576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20040" y="3154680"/>
            <a:ext cx="25603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</a:rPr>
              <a:t>Example: A supermarket checkout system recording every item sold (Turban et al., 2018).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154680" y="777240"/>
            <a:ext cx="2743200" cy="397764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154680" y="777240"/>
            <a:ext cx="2743200" cy="96012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154680" y="77724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</a:rPr>
              <a:t>MIS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3154680" y="129844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Management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Information System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246120" y="182880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</a:rPr>
              <a:t>Takes TPS data and turns it into useful reports for managers.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246120" y="3063240"/>
            <a:ext cx="2560320" cy="36576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246120" y="3154680"/>
            <a:ext cx="25603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</a:rPr>
              <a:t>Example: A monthly sales report sent to the manager every Monday (Laudon &amp; Laudon, 2022).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6080760" y="777240"/>
            <a:ext cx="2743200" cy="397764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6080760" y="777240"/>
            <a:ext cx="2743200" cy="960120"/>
          </a:xfrm>
          <a:prstGeom prst="rect">
            <a:avLst/>
          </a:prstGeom>
          <a:solidFill>
            <a:srgbClr val="7C3A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080760" y="77724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</a:rPr>
              <a:t>DSS</a:t>
            </a:r>
            <a:endParaRPr lang="en-US" sz="2600" dirty="0"/>
          </a:p>
        </p:txBody>
      </p:sp>
      <p:sp>
        <p:nvSpPr>
          <p:cNvPr id="21" name="Text 19"/>
          <p:cNvSpPr/>
          <p:nvPr/>
        </p:nvSpPr>
        <p:spPr>
          <a:xfrm>
            <a:off x="6080760" y="129844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Decision Support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System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172200" y="1828800"/>
            <a:ext cx="25603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</a:rPr>
              <a:t>Helps senior managers make difficult decisions using data analysis.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172200" y="3063240"/>
            <a:ext cx="2560320" cy="36576"/>
          </a:xfrm>
          <a:prstGeom prst="rect">
            <a:avLst/>
          </a:prstGeom>
          <a:solidFill>
            <a:srgbClr val="7C3A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6172200" y="3154680"/>
            <a:ext cx="25603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</a:rPr>
              <a:t>Example: A bank uses DSS to decide whether to give someone a loan (O'Brien &amp; Marakas, 2011).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Turban et al. (2018); Laudon &amp; Laudon (2022); O'Brien &amp; Marakas (2011)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Comparing the Three Systems</a:t>
            </a:r>
            <a:endParaRPr lang="en-US" sz="22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777240"/>
          <a:ext cx="8595360" cy="3520440"/>
        </p:xfrm>
        <a:graphic>
          <a:graphicData uri="http://schemas.openxmlformats.org/drawingml/2006/table">
            <a:tbl>
              <a:tblPr/>
              <a:tblGrid>
                <a:gridCol w="1463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Feature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E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TPS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E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MIS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948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DSS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C3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Main Job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Records daily transactions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Creates reports for managers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Helps make big decisions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Who Uses It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Staff &amp; cashiers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Middle managers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Senior managers &amp; directors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Data Type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Live, real-time data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Weekly/monthly summaries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Complex analysis &amp; models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Speed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Very fast (seconds)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Medium (daily/weekly)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Slower (hours or days)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Benefit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Reduces errors, saves time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Improves management control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Better strategic choices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Limitation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Only records – no analysis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Does not predict the future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Needs skilled staff to use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3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Comparison based on: Laudon &amp; Laudon (2022); Turban et al. (2018); O'Brien &amp; Marakas (2011)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How Much Do These Systems Help? (Survey Results)</a:t>
            </a:r>
            <a:endParaRPr lang="en-US" sz="2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274320" y="777240"/>
          <a:ext cx="5943600" cy="3931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6492240" y="777240"/>
            <a:ext cx="2377440" cy="393192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492240" y="822960"/>
            <a:ext cx="2377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E5A"/>
                </a:solidFill>
              </a:rPr>
              <a:t>Key Findings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6565392" y="1280160"/>
            <a:ext cx="164592" cy="164592"/>
          </a:xfrm>
          <a:prstGeom prst="ellipse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6784848" y="1261872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</a:rPr>
              <a:t>TPS reduces mistakes the most — 78% improvement.</a:t>
            </a:r>
            <a:endParaRPr lang="en-US" sz="950" dirty="0"/>
          </a:p>
        </p:txBody>
      </p:sp>
      <p:sp>
        <p:nvSpPr>
          <p:cNvPr id="9" name="Shape 6"/>
          <p:cNvSpPr/>
          <p:nvPr/>
        </p:nvSpPr>
        <p:spPr>
          <a:xfrm>
            <a:off x="6565392" y="1892808"/>
            <a:ext cx="164592" cy="164592"/>
          </a:xfrm>
          <a:prstGeom prst="ellipse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6784848" y="1874520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</a:rPr>
              <a:t>MIS helps managers get better reports — 72%.</a:t>
            </a:r>
            <a:endParaRPr lang="en-US" sz="950" dirty="0"/>
          </a:p>
        </p:txBody>
      </p:sp>
      <p:sp>
        <p:nvSpPr>
          <p:cNvPr id="11" name="Shape 8"/>
          <p:cNvSpPr/>
          <p:nvPr/>
        </p:nvSpPr>
        <p:spPr>
          <a:xfrm>
            <a:off x="6565392" y="2505456"/>
            <a:ext cx="164592" cy="164592"/>
          </a:xfrm>
          <a:prstGeom prst="ellipse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6784848" y="2487168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</a:rPr>
              <a:t>DSS improves big decisions — 65% of firms benefit.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6565392" y="3118104"/>
            <a:ext cx="164592" cy="164592"/>
          </a:xfrm>
          <a:prstGeom prst="ellipse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6784848" y="3099816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</a:rPr>
              <a:t>All three systems reduce costs.</a:t>
            </a:r>
            <a:endParaRPr lang="en-US" sz="950" dirty="0"/>
          </a:p>
        </p:txBody>
      </p:sp>
      <p:sp>
        <p:nvSpPr>
          <p:cNvPr id="15" name="Shape 12"/>
          <p:cNvSpPr/>
          <p:nvPr/>
        </p:nvSpPr>
        <p:spPr>
          <a:xfrm>
            <a:off x="6565392" y="3730752"/>
            <a:ext cx="164592" cy="164592"/>
          </a:xfrm>
          <a:prstGeom prst="ellipse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6784848" y="3712464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</a:rPr>
              <a:t>(Laudon &amp; Laudon, 2022; Gartner, 2023)</a:t>
            </a:r>
            <a:endParaRPr lang="en-US" sz="950" dirty="0"/>
          </a:p>
        </p:txBody>
      </p:sp>
      <p:sp>
        <p:nvSpPr>
          <p:cNvPr id="17" name="Shape 1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Data from: Laudon &amp; Laudon (2022, p.45); Gartner (2023). Note: figures are illustrative survey averages.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Ethical Issues – Doing the Right Thing with Data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206240" cy="182880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74320" y="822960"/>
            <a:ext cx="502920" cy="1828800"/>
          </a:xfrm>
          <a:prstGeom prst="rect">
            <a:avLst/>
          </a:prstGeom>
          <a:solidFill>
            <a:srgbClr val="DC262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74320" y="1371600"/>
            <a:ext cx="502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🔒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68680" y="896112"/>
            <a:ext cx="3520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C2626"/>
                </a:solidFill>
              </a:rPr>
              <a:t>Data Privacy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868680" y="1325880"/>
            <a:ext cx="35204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</a:rPr>
              <a:t>Companies collect a lot of personal data. They must keep it safe and not share it without permission (GDPR, 2018; Turban et al., 2018).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709160" y="822960"/>
            <a:ext cx="4206240" cy="182880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709160" y="822960"/>
            <a:ext cx="502920" cy="1828800"/>
          </a:xfrm>
          <a:prstGeom prst="rect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709160" y="1371600"/>
            <a:ext cx="502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👁️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5303520" y="896112"/>
            <a:ext cx="3520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7706"/>
                </a:solidFill>
              </a:rPr>
              <a:t>Employee Monitoring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303520" y="1325880"/>
            <a:ext cx="35204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</a:rPr>
              <a:t>Some systems watch what workers do all day. This can feel unfair and reduce trust (O'Brien &amp; Marakas, 2011).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274320" y="2834640"/>
            <a:ext cx="4206240" cy="182880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274320" y="2834640"/>
            <a:ext cx="502920" cy="1828800"/>
          </a:xfrm>
          <a:prstGeom prst="rect">
            <a:avLst/>
          </a:prstGeom>
          <a:solidFill>
            <a:srgbClr val="7C3A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274320" y="3383280"/>
            <a:ext cx="502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🤖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868680" y="2907792"/>
            <a:ext cx="3520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7C3AED"/>
                </a:solidFill>
              </a:rPr>
              <a:t>AI Decision Bias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68680" y="3337560"/>
            <a:ext cx="35204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</a:rPr>
              <a:t>Automated decisions (like loan approvals) can be unfair to some groups if the data is biased (Mittelstadt et al., 2016).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709160" y="2834640"/>
            <a:ext cx="4206240" cy="1828800"/>
          </a:xfrm>
          <a:prstGeom prst="rect">
            <a:avLst/>
          </a:prstGeom>
          <a:solidFill>
            <a:srgbClr val="F4F6F9"/>
          </a:solidFill>
          <a:ln/>
          <a:effectLst>
            <a:outerShdw blurRad="508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709160" y="2834640"/>
            <a:ext cx="502920" cy="182880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709160" y="3383280"/>
            <a:ext cx="502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🛡️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303520" y="2907792"/>
            <a:ext cx="3520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</a:rPr>
              <a:t>How to Stay Safe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5303520" y="3337560"/>
            <a:ext cx="35204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</a:rPr>
              <a:t>Use strong passwords, follow GDPR rules, train staff, and have a human check AI decisions (ICO, 2021).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GDPR (2018); ICO (2021); Mittelstadt et al. (2016); O'Brien &amp; Marakas (2011)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Real-World Example 1 – Amazon (TPS + DSS)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114800" cy="393192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868680"/>
            <a:ext cx="4114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dirty="0">
                <a:solidFill>
                  <a:srgbClr val="000000"/>
                </a:solidFill>
              </a:rPr>
              <a:t>🛒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274320" y="1645920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59E0B"/>
                </a:solidFill>
              </a:rPr>
              <a:t>AMAZON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274320" y="2148840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</a:rPr>
              <a:t>World's largest online shop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</a:rPr>
              <a:t>Founded 1994, Seattle USA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2834640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02920" y="2852928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300M+  customers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57200" y="3364992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02920" y="3383280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$514B  revenue 2022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57200" y="3895344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02920" y="39136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TPS + DSS  systems used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617720" y="795528"/>
            <a:ext cx="73152" cy="6400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4754880" y="795528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5A"/>
                </a:solidFill>
              </a:rPr>
              <a:t>The Problem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754880" y="1078992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Amazon needed to record millions of orders every second without any mistakes.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617720" y="1563624"/>
            <a:ext cx="73152" cy="6400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754880" y="1563624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5A"/>
                </a:solidFill>
              </a:rPr>
              <a:t>TPS Solution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754880" y="1847088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Their TPS records every order, payment and delivery in real time (Turban et al., 2018).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617720" y="2331720"/>
            <a:ext cx="73152" cy="6400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754880" y="2331720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5A"/>
                </a:solidFill>
              </a:rPr>
              <a:t>DSS Solution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754880" y="2615184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Their DSS recommends products: 'You might also like…' — this increases sales by 35% (Laudon &amp; Laudon, 2022).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617720" y="3099816"/>
            <a:ext cx="73152" cy="6400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4754880" y="3099816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5A"/>
                </a:solidFill>
              </a:rPr>
              <a:t>Ethical Issue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4754880" y="338328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Amazon was criticised for using AI to monitor warehouse workers very closely (BBC, 2021).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617720" y="3867912"/>
            <a:ext cx="73152" cy="6400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754880" y="3867912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5A"/>
                </a:solidFill>
              </a:rPr>
              <a:t>Result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754880" y="4151376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Amazon processes over 1.6 million orders per day, thanks to their information systems.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Turban et al. (2018); Laudon &amp; Laudon (2022); BBC (2021)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Real-World Example 2 – NHS UK (MIS + DSS)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114800" cy="393192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868680"/>
            <a:ext cx="4114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dirty="0">
                <a:solidFill>
                  <a:srgbClr val="000000"/>
                </a:solidFill>
              </a:rPr>
              <a:t>🏥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274320" y="1645920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NHS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74320" y="2148840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7F3D0"/>
                </a:solidFill>
              </a:rPr>
              <a:t>National Health Service UK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A7F3D0"/>
                </a:solidFill>
              </a:rPr>
              <a:t>Used by 67 million people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2834640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02920" y="2852928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MIS  tracks patient records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" y="3364992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02920" y="3383280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DSS  helps doctors decide treatment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3895344"/>
            <a:ext cx="3749040" cy="457200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02920" y="39136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</a:rPr>
              <a:t>£150B  annual budget managed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617720" y="795528"/>
            <a:ext cx="73152" cy="64008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4754880" y="795528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65F46"/>
                </a:solidFill>
              </a:rPr>
              <a:t>The Problem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754880" y="1078992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Doctors needed fast access to patient history and test results to treat people safely.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617720" y="1563624"/>
            <a:ext cx="73152" cy="64008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754880" y="1563624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65F46"/>
                </a:solidFill>
              </a:rPr>
              <a:t>MIS Solution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754880" y="1847088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The NHS MIS stores and shows patient records, medicines and test results instantly (NHS Digital, 2022).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617720" y="2331720"/>
            <a:ext cx="73152" cy="64008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754880" y="2331720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65F46"/>
                </a:solidFill>
              </a:rPr>
              <a:t>DSS Solution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754880" y="2615184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A DSS helps doctors choose the right treatment by comparing thousands of past patient cases (Shortliffe &amp; Cimino, 2014).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617720" y="3099816"/>
            <a:ext cx="73152" cy="64008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4754880" y="3099816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65F46"/>
                </a:solidFill>
              </a:rPr>
              <a:t>Ethical Issue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4754880" y="338328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Patient data is very private. The NHS must follow GDPR rules very strictly (ICO, 2021).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617720" y="3867912"/>
            <a:ext cx="73152" cy="640080"/>
          </a:xfrm>
          <a:prstGeom prst="rect">
            <a:avLst/>
          </a:prstGeom>
          <a:solidFill>
            <a:srgbClr val="065F4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754880" y="3867912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65F46"/>
                </a:solidFill>
              </a:rPr>
              <a:t>Result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754880" y="4151376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Waiting times fell and fewer medical errors occurred after adopting these systems (NHS Digital, 2022).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NHS Digital (2022); Shortliffe &amp; Cimino (2014); ICO (2021)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Which Information Systems Do Companies Use Most?</a:t>
            </a:r>
            <a:endParaRPr lang="en-US" sz="2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274320" y="822960"/>
          <a:ext cx="5029200" cy="3931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577840" y="960120"/>
            <a:ext cx="201168" cy="201168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5870448" y="932688"/>
            <a:ext cx="3063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E5A"/>
                </a:solidFill>
              </a:rPr>
              <a:t>TPS – 40%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5870448" y="1225296"/>
            <a:ext cx="3063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Used by almost every business. It handles daily tasks like sales and payments.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5577840" y="1874520"/>
            <a:ext cx="201168" cy="201168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5870448" y="1847088"/>
            <a:ext cx="3063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</a:rPr>
              <a:t>MIS – 30%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5870448" y="2139696"/>
            <a:ext cx="3063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Used by companies that need regular reports to manage their teams.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5577840" y="2788920"/>
            <a:ext cx="201168" cy="201168"/>
          </a:xfrm>
          <a:prstGeom prst="rect">
            <a:avLst/>
          </a:prstGeom>
          <a:solidFill>
            <a:srgbClr val="7C3A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5870448" y="2761488"/>
            <a:ext cx="3063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C3AED"/>
                </a:solidFill>
              </a:rPr>
              <a:t>DSS – 20%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5870448" y="3054096"/>
            <a:ext cx="3063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Used by companies that need to make big and complex decisions.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5577840" y="3703320"/>
            <a:ext cx="201168" cy="201168"/>
          </a:xfrm>
          <a:prstGeom prst="rect">
            <a:avLst/>
          </a:prstGeom>
          <a:solidFill>
            <a:srgbClr val="F59E0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5870448" y="3675888"/>
            <a:ext cx="3063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</a:rPr>
              <a:t>Other – 10%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5870448" y="3968496"/>
            <a:ext cx="3063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</a:rPr>
              <a:t>Includes ERP, CRM and other special systems.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Gartner (2023) Global IT Survey; Laudon &amp; Laudon (2022)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Our Recommendation for Your Business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8595360" cy="5943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777240"/>
            <a:ext cx="8595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2E5A"/>
                </a:solidFill>
              </a:rPr>
              <a:t>We recommend a THREE-STEP approach: Start with TPS → Add MIS → Then DSS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274320" y="1463040"/>
            <a:ext cx="2743200" cy="32004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274320" y="150876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274320" y="1828800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TPS</a:t>
            </a:r>
            <a:endParaRPr lang="en-US" sz="3200" dirty="0"/>
          </a:p>
        </p:txBody>
      </p:sp>
      <p:sp>
        <p:nvSpPr>
          <p:cNvPr id="9" name="Shape 7"/>
          <p:cNvSpPr/>
          <p:nvPr/>
        </p:nvSpPr>
        <p:spPr>
          <a:xfrm>
            <a:off x="457200" y="2468880"/>
            <a:ext cx="2377440" cy="36576"/>
          </a:xfrm>
          <a:prstGeom prst="rect">
            <a:avLst/>
          </a:prstGeom>
          <a:solidFill>
            <a:srgbClr val="FFFFFF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74320" y="2542032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59E0B"/>
                </a:solidFill>
              </a:rPr>
              <a:t>Start Now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84048" y="2944368"/>
            <a:ext cx="2523744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First, record all your daily transactions automatically. This stops mistakes and saves staff time. Almost every business starts here (Laudon &amp; Laudon, 2022).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182112" y="1463040"/>
            <a:ext cx="2743200" cy="320040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182112" y="150876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2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3182112" y="1828800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MIS</a:t>
            </a:r>
            <a:endParaRPr lang="en-US" sz="3200" dirty="0"/>
          </a:p>
        </p:txBody>
      </p:sp>
      <p:sp>
        <p:nvSpPr>
          <p:cNvPr id="15" name="Shape 13"/>
          <p:cNvSpPr/>
          <p:nvPr/>
        </p:nvSpPr>
        <p:spPr>
          <a:xfrm>
            <a:off x="3364992" y="2468880"/>
            <a:ext cx="2377440" cy="36576"/>
          </a:xfrm>
          <a:prstGeom prst="rect">
            <a:avLst/>
          </a:prstGeom>
          <a:solidFill>
            <a:srgbClr val="FFFFFF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182112" y="2542032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59E0B"/>
                </a:solidFill>
              </a:rPr>
              <a:t>After 6 months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291840" y="2944368"/>
            <a:ext cx="2523744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Once your data is clean and organised, add MIS to get reports. Your managers will see how the business is doing each week without asking staff (Turban et al., 2018).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6089904" y="1463040"/>
            <a:ext cx="2743200" cy="3200400"/>
          </a:xfrm>
          <a:prstGeom prst="rect">
            <a:avLst/>
          </a:prstGeom>
          <a:solidFill>
            <a:srgbClr val="7C3A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089904" y="150876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Step 3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089904" y="1828800"/>
            <a:ext cx="2743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</a:rPr>
              <a:t>DSS</a:t>
            </a:r>
            <a:endParaRPr lang="en-US" sz="3200" dirty="0"/>
          </a:p>
        </p:txBody>
      </p:sp>
      <p:sp>
        <p:nvSpPr>
          <p:cNvPr id="21" name="Shape 19"/>
          <p:cNvSpPr/>
          <p:nvPr/>
        </p:nvSpPr>
        <p:spPr>
          <a:xfrm>
            <a:off x="6272784" y="2468880"/>
            <a:ext cx="2377440" cy="36576"/>
          </a:xfrm>
          <a:prstGeom prst="rect">
            <a:avLst/>
          </a:prstGeom>
          <a:solidFill>
            <a:srgbClr val="FFFFFF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089904" y="2542032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59E0B"/>
                </a:solidFill>
              </a:rPr>
              <a:t>After 1 year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6199632" y="2944368"/>
            <a:ext cx="2523744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When you have enough data history, use DSS to help senior managers plan for the future and make smarter decisions (O'Brien &amp; Marakas, 2011).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F4F6F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182880" y="4892040"/>
            <a:ext cx="8778240" cy="2514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4748B"/>
                </a:solidFill>
              </a:rPr>
              <a:t>Laudon &amp; Laudon (2022); Turban et al. (2018); O'Brien &amp; Marakas (2011)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2E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2743200"/>
            <a:ext cx="3657600" cy="3657600"/>
          </a:xfrm>
          <a:prstGeom prst="ellipse">
            <a:avLst/>
          </a:prstGeom>
          <a:solidFill>
            <a:srgbClr val="0D9488">
              <a:alpha val="1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</a:rPr>
              <a:t>In Conclusion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457200" y="82296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</a:rPr>
              <a:t>Key Things to Remember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457200" y="1508760"/>
            <a:ext cx="73152" cy="4114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58368" y="1508760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Information systems help businesses work better, save money and make smarter decisions.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457200" y="2130552"/>
            <a:ext cx="73152" cy="4114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58368" y="2130552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TPS handles daily tasks. MIS gives managers reports. DSS helps make big decisions.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2752344"/>
            <a:ext cx="73152" cy="4114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58368" y="2752344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All three systems work best together — they build on each other.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57200" y="3374136"/>
            <a:ext cx="73152" cy="4114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658368" y="3374136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Companies must always protect personal data and use AI fairly.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457200" y="3995928"/>
            <a:ext cx="73152" cy="411480"/>
          </a:xfrm>
          <a:prstGeom prst="rect">
            <a:avLst/>
          </a:prstGeom>
          <a:solidFill>
            <a:srgbClr val="0D948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58368" y="3995928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Amazon and the NHS show that these systems really work in the real world.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57200" y="46634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59E0B"/>
                </a:solidFill>
              </a:rPr>
              <a:t>Thank you for listening — any questions?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Reference List  (Harvard Style)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777240"/>
            <a:ext cx="8595360" cy="4160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980" dirty="0">
                <a:solidFill>
                  <a:srgbClr val="1E293B"/>
                </a:solidFill>
              </a:rPr>
              <a:t>BBC (2021) Amazon warehouse workers face 'inhuman' monitoring. Available at: https://www.bbc.co.uk/news/technology-55637514 (Accessed: 1 May 2025).
Gartner (2023) Global IT Survey: Information Systems Adoption Trends. Stamford: Gartner Research.
GDPR (2018) General Data Protection Regulation (EU) 2016/679. Brussels: European Parliament.
ICO (2021) Guide to the UK General Data Protection Regulation. Wilmslow: Information Commissioner's Office.
Laudon, K.C. and Laudon, J.P. (2022) Management Information Systems: Managing the Digital Firm. 16th edn. Harlow: Pearson.
Mittelstadt, B.D. et al. (2016) 'The ethics of algorithms', Big Data &amp; Society, 3(2), pp. 1–21.
NHS Digital (2022) NHS Data Security and Information Governance Report. Leeds: NHS Digital.
O'Brien, J.A. and Marakas, G.M. (2011) Management Information Systems. 10th edn. New York: McGraw-Hill.
Porter, M.E. (2001) 'Strategy and the internet', Harvard Business Review, 79(3), pp. 62–78.
Shortliffe, E.H. and Cimino, J.J. (eds) (2014) Biomedical Informatics: Computer Applications in Health Care. 4th edn. New York: Springer.
Turban, E. et al. (2018) Information Technology for Management. 11th edn. Hoboken: Wiley.</a:t>
            </a:r>
            <a:endParaRPr lang="en-US" sz="9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1704</Words>
  <Application>Microsoft Macintosh PowerPoint</Application>
  <PresentationFormat>On-screen Show (16:9)</PresentationFormat>
  <Paragraphs>204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Different Information Systems</dc:title>
  <dc:subject>PptxGenJS Presentation</dc:subject>
  <dc:creator>PptxGenJS</dc:creator>
  <cp:lastModifiedBy>ADMIN</cp:lastModifiedBy>
  <cp:revision>2</cp:revision>
  <dcterms:created xsi:type="dcterms:W3CDTF">2026-05-31T08:57:57Z</dcterms:created>
  <dcterms:modified xsi:type="dcterms:W3CDTF">2026-06-12T20:08:09Z</dcterms:modified>
</cp:coreProperties>
</file>