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36"/>
  </p:notesMasterIdLst>
  <p:handoutMasterIdLst>
    <p:handoutMasterId r:id="rId37"/>
  </p:handoutMasterIdLst>
  <p:sldIdLst>
    <p:sldId id="299" r:id="rId2"/>
    <p:sldId id="300" r:id="rId3"/>
    <p:sldId id="301" r:id="rId4"/>
    <p:sldId id="302" r:id="rId5"/>
    <p:sldId id="303" r:id="rId6"/>
    <p:sldId id="305" r:id="rId7"/>
    <p:sldId id="306" r:id="rId8"/>
    <p:sldId id="307" r:id="rId9"/>
    <p:sldId id="308" r:id="rId10"/>
    <p:sldId id="309" r:id="rId11"/>
    <p:sldId id="310" r:id="rId12"/>
    <p:sldId id="311" r:id="rId13"/>
    <p:sldId id="312" r:id="rId14"/>
    <p:sldId id="313" r:id="rId15"/>
    <p:sldId id="314" r:id="rId16"/>
    <p:sldId id="315" r:id="rId17"/>
    <p:sldId id="316" r:id="rId18"/>
    <p:sldId id="317" r:id="rId19"/>
    <p:sldId id="318" r:id="rId20"/>
    <p:sldId id="319" r:id="rId21"/>
    <p:sldId id="321" r:id="rId22"/>
    <p:sldId id="323" r:id="rId23"/>
    <p:sldId id="324" r:id="rId24"/>
    <p:sldId id="325" r:id="rId25"/>
    <p:sldId id="326" r:id="rId26"/>
    <p:sldId id="327" r:id="rId27"/>
    <p:sldId id="328" r:id="rId28"/>
    <p:sldId id="329" r:id="rId29"/>
    <p:sldId id="330" r:id="rId30"/>
    <p:sldId id="331" r:id="rId31"/>
    <p:sldId id="332" r:id="rId32"/>
    <p:sldId id="333" r:id="rId33"/>
    <p:sldId id="334" r:id="rId34"/>
    <p:sldId id="335" r:id="rId35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FF0066"/>
    <a:srgbClr val="B30068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1F0E44FE-A66C-490B-A6ED-0AF01CDDD3A7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 smtClean="0"/>
              <a:t>Cliciwch i olygu arddulliau'r Meistr testun</a:t>
            </a:r>
          </a:p>
          <a:p>
            <a:pPr lvl="1"/>
            <a:r>
              <a:rPr lang="cy-GB" noProof="0" smtClean="0"/>
              <a:t>Ail lefel</a:t>
            </a:r>
          </a:p>
          <a:p>
            <a:pPr lvl="2"/>
            <a:r>
              <a:rPr lang="cy-GB" noProof="0" smtClean="0"/>
              <a:t>Trydydd lefel</a:t>
            </a:r>
          </a:p>
          <a:p>
            <a:pPr lvl="3"/>
            <a:r>
              <a:rPr lang="cy-GB" noProof="0" smtClean="0"/>
              <a:t>Pedwerydd lefel</a:t>
            </a:r>
          </a:p>
          <a:p>
            <a:pPr lvl="4"/>
            <a:r>
              <a:rPr lang="cy-GB" noProof="0" smtClean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FBCC2B21-B439-47F2-9F5B-654960EC3E03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lang="cy-GB" sz="6000" b="1" dirty="0">
                <a:solidFill>
                  <a:srgbClr val="CC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y-GB" dirty="0" smtClean="0"/>
              <a:t>Cliciwch i olygu arddull y Meistr teitl</a:t>
            </a:r>
            <a:endParaRPr lang="cy-GB" dirty="0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Clr>
                <a:srgbClr val="FFFF99"/>
              </a:buClr>
              <a:buFont typeface="Wingdings" pitchFamily="2" charset="2"/>
              <a:buNone/>
              <a:defRPr lang="cy-GB" sz="3600" b="1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 dirty="0" smtClean="0"/>
              <a:t>Cliciwch i olygu arddull is-deitl y Meistr</a:t>
            </a:r>
            <a:endParaRPr lang="cy-GB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9DD36E-9BE8-481B-B807-999F20E39DC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lang="cy-GB" sz="5400" b="1" dirty="0">
                <a:solidFill>
                  <a:srgbClr val="CC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y-GB" dirty="0" smtClean="0"/>
              <a:t>Cliciwch i olygu arddull y Meistr teitl</a:t>
            </a:r>
            <a:endParaRPr lang="cy-GB" dirty="0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rgbClr val="FFFF99"/>
              </a:buClr>
              <a:buFont typeface="Wingdings" pitchFamily="2" charset="2"/>
              <a:buChar char="§"/>
              <a:defRPr lang="cy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 lang="cy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2pPr>
            <a:lvl3pPr>
              <a:defRPr lang="cy-GB" sz="2000" dirty="0" smtClean="0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3pPr>
            <a:lvl4pPr>
              <a:defRPr lang="cy-GB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4pPr>
            <a:lvl5pPr>
              <a:defRPr lang="cy-GB" sz="1600" dirty="0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+mn-cs"/>
              </a:defRPr>
            </a:lvl5pPr>
          </a:lstStyle>
          <a:p>
            <a:pPr lvl="0"/>
            <a:r>
              <a:rPr lang="cy-GB" dirty="0" smtClean="0"/>
              <a:t>Cliciwch i olygu arddulliau'r Meistr testun</a:t>
            </a:r>
          </a:p>
          <a:p>
            <a:pPr lvl="1"/>
            <a:r>
              <a:rPr lang="cy-GB" dirty="0" smtClean="0"/>
              <a:t>Ail lefel</a:t>
            </a:r>
          </a:p>
          <a:p>
            <a:pPr lvl="2"/>
            <a:r>
              <a:rPr lang="cy-GB" dirty="0" smtClean="0"/>
              <a:t>Trydydd lefel</a:t>
            </a:r>
          </a:p>
          <a:p>
            <a:pPr lvl="3"/>
            <a:r>
              <a:rPr lang="cy-GB" dirty="0" smtClean="0"/>
              <a:t>Pedwerydd lefel</a:t>
            </a:r>
          </a:p>
          <a:p>
            <a:pPr lvl="4"/>
            <a:r>
              <a:rPr lang="cy-GB" dirty="0" smtClean="0"/>
              <a:t>Pumed lefel</a:t>
            </a:r>
            <a:endParaRPr lang="cy-GB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6B7513-8B18-4EFC-9A01-8DAADE4B51C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BE6B0D-DA16-4BFC-8440-537A976CCF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lang="cy-GB" sz="5400" b="1" dirty="0">
                <a:solidFill>
                  <a:srgbClr val="CC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y-GB" dirty="0" smtClean="0"/>
              <a:t>Cliciwch i olygu arddull y Meistr teitl</a:t>
            </a:r>
            <a:endParaRPr lang="cy-GB" dirty="0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rgbClr val="FFFF99"/>
              </a:buClr>
              <a:buFont typeface="Wingdings" pitchFamily="2" charset="2"/>
              <a:buChar char="§"/>
              <a:defRPr lang="cy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 lang="cy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  <a:cs typeface="+mn-cs"/>
              </a:defRPr>
            </a:lvl2pPr>
            <a:lvl3pPr>
              <a:defRPr lang="cy-GB" sz="2000" dirty="0" smtClean="0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  <a:cs typeface="+mn-cs"/>
              </a:defRPr>
            </a:lvl3pPr>
            <a:lvl4pPr>
              <a:defRPr lang="cy-GB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  <a:cs typeface="+mn-cs"/>
              </a:defRPr>
            </a:lvl4pPr>
            <a:lvl5pPr>
              <a:defRPr lang="cy-GB" sz="1600" dirty="0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dirty="0" smtClean="0"/>
              <a:t>Cliciwch i olygu arddulliau'r Meistr testun</a:t>
            </a:r>
          </a:p>
          <a:p>
            <a:pPr lvl="1"/>
            <a:r>
              <a:rPr lang="cy-GB" dirty="0" smtClean="0"/>
              <a:t>Ail lefel</a:t>
            </a:r>
          </a:p>
          <a:p>
            <a:pPr lvl="2"/>
            <a:r>
              <a:rPr lang="cy-GB" dirty="0" smtClean="0"/>
              <a:t>Trydydd lefel</a:t>
            </a:r>
          </a:p>
          <a:p>
            <a:pPr lvl="3"/>
            <a:r>
              <a:rPr lang="cy-GB" dirty="0" smtClean="0"/>
              <a:t>Pedwerydd lefel</a:t>
            </a:r>
          </a:p>
          <a:p>
            <a:pPr lvl="4"/>
            <a:r>
              <a:rPr lang="cy-GB" dirty="0" smtClean="0"/>
              <a:t>Pumed lefel</a:t>
            </a:r>
            <a:endParaRPr lang="cy-GB" dirty="0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lang="cy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 lang="cy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  <a:cs typeface="+mn-cs"/>
              </a:defRPr>
            </a:lvl2pPr>
            <a:lvl3pPr>
              <a:defRPr lang="cy-GB" sz="2000" dirty="0" smtClean="0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  <a:cs typeface="+mn-cs"/>
              </a:defRPr>
            </a:lvl3pPr>
            <a:lvl4pPr>
              <a:defRPr lang="cy-GB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  <a:cs typeface="+mn-cs"/>
              </a:defRPr>
            </a:lvl4pPr>
            <a:lvl5pPr>
              <a:defRPr lang="cy-GB" sz="1600" dirty="0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dirty="0" smtClean="0"/>
              <a:t>Cliciwch i olygu arddulliau'r Meistr testun</a:t>
            </a:r>
          </a:p>
          <a:p>
            <a:pPr lvl="1"/>
            <a:r>
              <a:rPr lang="cy-GB" dirty="0" smtClean="0"/>
              <a:t>Ail lefel</a:t>
            </a:r>
          </a:p>
          <a:p>
            <a:pPr lvl="2"/>
            <a:r>
              <a:rPr lang="cy-GB" dirty="0" smtClean="0"/>
              <a:t>Trydydd lefel</a:t>
            </a:r>
          </a:p>
          <a:p>
            <a:pPr lvl="3"/>
            <a:r>
              <a:rPr lang="cy-GB" dirty="0" smtClean="0"/>
              <a:t>Pedwerydd lefel</a:t>
            </a:r>
          </a:p>
          <a:p>
            <a:pPr lvl="4"/>
            <a:r>
              <a:rPr lang="cy-GB" dirty="0" smtClean="0"/>
              <a:t>Pumed lefel</a:t>
            </a:r>
            <a:endParaRPr lang="cy-GB" dirty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4C251B-D721-4ED8-BBC0-73E6EF4CFB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cy-GB" sz="5400" b="1" dirty="0">
                <a:solidFill>
                  <a:srgbClr val="CC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y-GB" dirty="0" smtClean="0"/>
              <a:t>Cliciwch i olygu arddull y Meistr teitl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lang="cy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 lang="cy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  <a:cs typeface="+mn-cs"/>
              </a:defRPr>
            </a:lvl2pPr>
            <a:lvl3pPr>
              <a:defRPr lang="cy-GB" sz="2000" dirty="0" smtClean="0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  <a:cs typeface="+mn-cs"/>
              </a:defRPr>
            </a:lvl3pPr>
            <a:lvl4pPr>
              <a:defRPr lang="cy-GB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  <a:cs typeface="+mn-cs"/>
              </a:defRPr>
            </a:lvl4pPr>
            <a:lvl5pPr>
              <a:defRPr lang="cy-GB" sz="1600" dirty="0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  <a:cs typeface="+mn-cs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dirty="0" smtClean="0"/>
              <a:t>Cliciwch i olygu arddulliau'r Meistr testun</a:t>
            </a:r>
          </a:p>
          <a:p>
            <a:pPr lvl="1"/>
            <a:r>
              <a:rPr lang="cy-GB" dirty="0" smtClean="0"/>
              <a:t>Ail lefel</a:t>
            </a:r>
          </a:p>
          <a:p>
            <a:pPr lvl="2"/>
            <a:r>
              <a:rPr lang="cy-GB" dirty="0" smtClean="0"/>
              <a:t>Trydydd lefel</a:t>
            </a:r>
          </a:p>
          <a:p>
            <a:pPr lvl="3"/>
            <a:r>
              <a:rPr lang="cy-GB" dirty="0" smtClean="0"/>
              <a:t>Pedwerydd lefel</a:t>
            </a:r>
          </a:p>
          <a:p>
            <a:pPr lvl="4"/>
            <a:r>
              <a:rPr lang="cy-GB" dirty="0" smtClean="0"/>
              <a:t>Pumed lefel</a:t>
            </a:r>
            <a:endParaRPr lang="cy-GB" dirty="0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lang="cy-GB" sz="280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 lang="cy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  <a:cs typeface="+mn-cs"/>
              </a:defRPr>
            </a:lvl2pPr>
            <a:lvl3pPr>
              <a:defRPr lang="cy-GB" sz="2000" dirty="0" smtClean="0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  <a:cs typeface="+mn-cs"/>
              </a:defRPr>
            </a:lvl3pPr>
            <a:lvl4pPr>
              <a:defRPr lang="cy-GB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  <a:cs typeface="+mn-cs"/>
              </a:defRPr>
            </a:lvl4pPr>
            <a:lvl5pPr>
              <a:defRPr lang="cy-GB" sz="1600" dirty="0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  <a:cs typeface="+mn-cs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dirty="0" smtClean="0"/>
              <a:t>Cliciwch i olygu arddulliau'r Meistr testun</a:t>
            </a:r>
          </a:p>
          <a:p>
            <a:pPr lvl="1"/>
            <a:r>
              <a:rPr lang="cy-GB" dirty="0" smtClean="0"/>
              <a:t>Ail lefel</a:t>
            </a:r>
          </a:p>
          <a:p>
            <a:pPr lvl="2"/>
            <a:r>
              <a:rPr lang="cy-GB" dirty="0" smtClean="0"/>
              <a:t>Trydydd lefel</a:t>
            </a:r>
          </a:p>
          <a:p>
            <a:pPr lvl="3"/>
            <a:r>
              <a:rPr lang="cy-GB" dirty="0" smtClean="0"/>
              <a:t>Pedwerydd lefel</a:t>
            </a:r>
          </a:p>
          <a:p>
            <a:pPr lvl="4"/>
            <a:r>
              <a:rPr lang="cy-GB" dirty="0" smtClean="0"/>
              <a:t>Pumed lefel</a:t>
            </a:r>
            <a:endParaRPr lang="cy-GB" dirty="0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F75B75-83A4-448D-B451-019CEAE18C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cy-GB" sz="5400" b="1" dirty="0">
                <a:solidFill>
                  <a:srgbClr val="CC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y-GB" dirty="0" smtClean="0"/>
              <a:t>Cliciwch i olygu arddull y Meistr teitl</a:t>
            </a:r>
            <a:endParaRPr lang="cy-GB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10826-32D3-4A80-964C-269A696BB1D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17BAD9-97B5-4CB1-9100-EB16AF7C5A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EEF002-9D65-4D9D-95B9-39D689A666D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78A17C-7997-4FB0-B73F-596B1477D1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78813-DF13-46F1-88A4-0B50F1E47B9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BAFC7F-3098-44FC-AD4B-5DE7D7278E6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D0D50A7-4954-4D14-96A2-DEB9D1EB9E6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A3DE1B6E-31DE-4C02-8EB1-37AC687A309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4FED1A2-7194-4257-BBCB-0AF8BD393D0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charset="0"/>
              </a:defRPr>
            </a:lvl1pPr>
          </a:lstStyle>
          <a:p>
            <a:pPr>
              <a:defRPr/>
            </a:pPr>
            <a:fld id="{321AB71A-FA9B-415F-98A7-9FE84DC432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1031" name="Picture 7" descr="ppt_cinqufoil_blue.jpg"/>
          <p:cNvPicPr>
            <a:picLocks noChangeAspect="1"/>
          </p:cNvPicPr>
          <p:nvPr userDrawn="1"/>
        </p:nvPicPr>
        <p:blipFill>
          <a:blip r:embed="rId16" cstate="email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tarch.ac.uk/grants" TargetMode="Externa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475233"/>
            <a:ext cx="8280276" cy="2809751"/>
          </a:xfrm>
        </p:spPr>
        <p:txBody>
          <a:bodyPr/>
          <a:lstStyle/>
          <a:p>
            <a:r>
              <a:rPr lang="en-GB" sz="6600" dirty="0"/>
              <a:t>RESEARCH METHODS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9632" y="3645024"/>
            <a:ext cx="6400800" cy="695325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Design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32656"/>
            <a:ext cx="7772400" cy="1143000"/>
          </a:xfrm>
        </p:spPr>
        <p:txBody>
          <a:bodyPr/>
          <a:lstStyle/>
          <a:p>
            <a:r>
              <a:rPr lang="en-GB" sz="5400" dirty="0"/>
              <a:t>Research Design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04256"/>
            <a:ext cx="7772400" cy="4114800"/>
          </a:xfrm>
        </p:spPr>
        <p:txBody>
          <a:bodyPr/>
          <a:lstStyle/>
          <a:p>
            <a:r>
              <a:rPr lang="en-GB" sz="2400" dirty="0"/>
              <a:t>How to write a good / successful research proposal</a:t>
            </a:r>
          </a:p>
          <a:p>
            <a:r>
              <a:rPr lang="en-GB" sz="2400" dirty="0"/>
              <a:t>“one of the most difficult and demanding tasks confronting any research student”</a:t>
            </a:r>
          </a:p>
          <a:p>
            <a:r>
              <a:rPr lang="en-GB" sz="2400" dirty="0"/>
              <a:t>A rite of passage…</a:t>
            </a:r>
          </a:p>
          <a:p>
            <a:r>
              <a:rPr lang="en-GB" sz="2400" dirty="0"/>
              <a:t>“…a Darwinian learning-by-doing ordeal for which there is presumed to be no body of preparatory knowledge that can be passed on in advance; those that succeed return, and those that don't are never seen again…”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1425575"/>
          </a:xfrm>
        </p:spPr>
        <p:txBody>
          <a:bodyPr/>
          <a:lstStyle/>
          <a:p>
            <a:r>
              <a:rPr lang="en-GB" sz="5400" dirty="0"/>
              <a:t>Framing </a:t>
            </a:r>
            <a:r>
              <a:rPr lang="en-GB" sz="5400" dirty="0" smtClean="0"/>
              <a:t>your Research </a:t>
            </a:r>
            <a:r>
              <a:rPr lang="en-GB" sz="5400" dirty="0"/>
              <a:t>Design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2060848"/>
            <a:ext cx="8229600" cy="41052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/>
              <a:t>The basis of any good research topic is a sound, well thought out research question, which aims to test current models or theories using new data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Research design: a coherent framework within which the researcher aims to provide conclusive answers to their research question(</a:t>
            </a:r>
            <a:r>
              <a:rPr lang="en-GB" sz="2800" dirty="0" err="1"/>
              <a:t>s</a:t>
            </a:r>
            <a:r>
              <a:rPr lang="en-GB" sz="2800" dirty="0"/>
              <a:t>).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You need to have very clear objectives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74638"/>
            <a:ext cx="8291512" cy="1425575"/>
          </a:xfrm>
        </p:spPr>
        <p:txBody>
          <a:bodyPr/>
          <a:lstStyle/>
          <a:p>
            <a:r>
              <a:rPr lang="en-GB" sz="5400" dirty="0"/>
              <a:t>Framing </a:t>
            </a:r>
            <a:r>
              <a:rPr lang="en-GB" sz="5400" dirty="0" smtClean="0"/>
              <a:t>your Research </a:t>
            </a:r>
            <a:r>
              <a:rPr lang="en-GB" sz="5400" dirty="0"/>
              <a:t>Design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133600"/>
            <a:ext cx="8229600" cy="38163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The form of the research design depends upon the nature of the proposed research: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EXPLORATORY: aiming to learn more about a particular theme/area &amp; to provide the research community with a more comprehensive data set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DESCRIPTIVE</a:t>
            </a:r>
            <a:r>
              <a:rPr lang="en-GB" sz="2000" dirty="0"/>
              <a:t>: describing (or defining) a set of variables &amp; their relationships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EXPLANATORY</a:t>
            </a:r>
            <a:r>
              <a:rPr lang="en-GB" sz="2000" dirty="0"/>
              <a:t>: testing an existing model or theory with new data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3" name="Picture 5" descr="field walk1"/>
          <p:cNvPicPr>
            <a:picLocks noChangeAspect="1" noChangeArrowheads="1"/>
          </p:cNvPicPr>
          <p:nvPr/>
        </p:nvPicPr>
        <p:blipFill>
          <a:blip r:embed="rId2" cstate="email">
            <a:lum bright="-4000" contrast="-4000"/>
          </a:blip>
          <a:srcRect/>
          <a:stretch>
            <a:fillRect/>
          </a:stretch>
        </p:blipFill>
        <p:spPr bwMode="auto">
          <a:xfrm>
            <a:off x="468313" y="692150"/>
            <a:ext cx="8027987" cy="6019800"/>
          </a:xfrm>
          <a:prstGeom prst="rect">
            <a:avLst/>
          </a:prstGeom>
          <a:noFill/>
        </p:spPr>
      </p:pic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144463" y="-171450"/>
            <a:ext cx="8748712" cy="1800225"/>
          </a:xfrm>
        </p:spPr>
        <p:txBody>
          <a:bodyPr/>
          <a:lstStyle/>
          <a:p>
            <a:r>
              <a:rPr lang="en-GB" sz="5400" dirty="0"/>
              <a:t>Exploratory Research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557338"/>
            <a:ext cx="7920037" cy="482441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Aims to uncover initial information, to set the parameters of a potential research question</a:t>
            </a:r>
          </a:p>
          <a:p>
            <a:pPr>
              <a:lnSpc>
                <a:spcPct val="80000"/>
              </a:lnSpc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While it might appear important to test a  particular model or theory you might not have sufficient information to conduct this research or even to write a clear &amp; coherent research question</a:t>
            </a:r>
          </a:p>
          <a:p>
            <a:pPr lvl="1">
              <a:lnSpc>
                <a:spcPct val="80000"/>
              </a:lnSpc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Collecting valuable </a:t>
            </a: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information for designing larger scale research</a:t>
            </a:r>
            <a:r>
              <a:rPr lang="en-US" sz="2400" dirty="0"/>
              <a:t> 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1425575"/>
          </a:xfrm>
        </p:spPr>
        <p:txBody>
          <a:bodyPr/>
          <a:lstStyle/>
          <a:p>
            <a:r>
              <a:rPr lang="en-GB" sz="5400" b="1" dirty="0">
                <a:solidFill>
                  <a:srgbClr val="CC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j-ea"/>
              </a:rPr>
              <a:t>Descriptive Research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1520" y="1844824"/>
            <a:ext cx="4537075" cy="4319587"/>
          </a:xfrm>
        </p:spPr>
        <p:txBody>
          <a:bodyPr/>
          <a:lstStyle/>
          <a:p>
            <a:pPr>
              <a:lnSpc>
                <a:spcPct val="8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The objective is </a:t>
            </a:r>
            <a:r>
              <a:rPr lang="en-GB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to define an area of material</a:t>
            </a:r>
          </a:p>
          <a:p>
            <a:pPr>
              <a:lnSpc>
                <a:spcPct val="8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Tends </a:t>
            </a: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to be more specific &amp; </a:t>
            </a: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focused:</a:t>
            </a:r>
          </a:p>
          <a:p>
            <a:pPr lvl="1">
              <a:lnSpc>
                <a:spcPct val="8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a </a:t>
            </a:r>
            <a:r>
              <a:rPr lang="en-GB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well defined problem or research question</a:t>
            </a:r>
          </a:p>
          <a:p>
            <a:pPr>
              <a:lnSpc>
                <a:spcPct val="8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Clearly </a:t>
            </a: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defined methodology </a:t>
            </a: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for </a:t>
            </a: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collecting &amp; analysing </a:t>
            </a: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data</a:t>
            </a:r>
            <a:endParaRPr lang="en-GB" sz="2400" dirty="0" smtClean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ea typeface="+mn-ea"/>
            </a:endParaRPr>
          </a:p>
        </p:txBody>
      </p:sp>
      <p:pic>
        <p:nvPicPr>
          <p:cNvPr id="44037" name="Picture 5" descr="chalc hous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148064" y="1844824"/>
            <a:ext cx="3657600" cy="3730625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4" name="Picture 4" descr="Bldg 2"/>
          <p:cNvPicPr>
            <a:picLocks noChangeAspect="1" noChangeArrowheads="1"/>
          </p:cNvPicPr>
          <p:nvPr/>
        </p:nvPicPr>
        <p:blipFill>
          <a:blip r:embed="rId2" cstate="email">
            <a:lum bright="-8000" contrast="-8000"/>
          </a:blip>
          <a:srcRect/>
          <a:stretch>
            <a:fillRect/>
          </a:stretch>
        </p:blipFill>
        <p:spPr bwMode="auto">
          <a:xfrm>
            <a:off x="107950" y="706438"/>
            <a:ext cx="8964613" cy="5962650"/>
          </a:xfrm>
          <a:prstGeom prst="rect">
            <a:avLst/>
          </a:prstGeom>
          <a:noFill/>
        </p:spPr>
      </p:pic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274638"/>
            <a:ext cx="8642350" cy="1143000"/>
          </a:xfrm>
        </p:spPr>
        <p:txBody>
          <a:bodyPr/>
          <a:lstStyle/>
          <a:p>
            <a:r>
              <a:rPr lang="en-GB" sz="5400"/>
              <a:t>Explanatory Research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25495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Aims to </a:t>
            </a:r>
            <a:r>
              <a:rPr lang="en-GB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examine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&amp; </a:t>
            </a:r>
            <a:r>
              <a:rPr lang="en-GB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explain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certain 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relationships and the observations 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made 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in descriptive </a:t>
            </a:r>
            <a:r>
              <a:rPr lang="en-GB" dirty="0" smtClean="0"/>
              <a:t>research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Should </a:t>
            </a:r>
            <a:r>
              <a:rPr lang="en-GB" dirty="0"/>
              <a:t>be theoretically informed</a:t>
            </a:r>
          </a:p>
          <a:p>
            <a:pPr>
              <a:lnSpc>
                <a:spcPct val="90000"/>
              </a:lnSpc>
            </a:pPr>
            <a:endParaRPr lang="en-GB" sz="28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</a:pPr>
            <a:endParaRPr lang="en-GB" sz="28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dirty="0">
                <a:solidFill>
                  <a:srgbClr val="CC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j-ea"/>
              </a:rPr>
              <a:t>Research Question</a:t>
            </a:r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1557338"/>
            <a:ext cx="7561263" cy="4176712"/>
          </a:xfrm>
        </p:spPr>
        <p:txBody>
          <a:bodyPr/>
          <a:lstStyle/>
          <a:p>
            <a:pPr>
              <a:lnSpc>
                <a:spcPct val="8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The most critical part of your research proposal</a:t>
            </a:r>
          </a:p>
          <a:p>
            <a:pPr>
              <a:lnSpc>
                <a:spcPct val="8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You must excite the interest of your reviewers: </a:t>
            </a:r>
            <a:r>
              <a:rPr lang="en-GB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catch the eye &amp; be memorable</a:t>
            </a:r>
          </a:p>
          <a:p>
            <a:pPr>
              <a:lnSpc>
                <a:spcPct val="8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Defines the proposal</a:t>
            </a:r>
          </a:p>
          <a:p>
            <a:pPr>
              <a:lnSpc>
                <a:spcPct val="8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Guides your arguments &amp; enquiry</a:t>
            </a:r>
          </a:p>
          <a:p>
            <a:pPr>
              <a:lnSpc>
                <a:spcPct val="8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How to choose topic:</a:t>
            </a:r>
          </a:p>
          <a:p>
            <a:pPr marL="742950" lvl="2" indent="-342900">
              <a:lnSpc>
                <a:spcPct val="8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  <a:cs typeface="+mn-cs"/>
              </a:rPr>
              <a:t>what are you interested in?</a:t>
            </a:r>
          </a:p>
          <a:p>
            <a:pPr marL="742950" lvl="2" indent="-342900">
              <a:lnSpc>
                <a:spcPct val="8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  <a:cs typeface="+mn-cs"/>
              </a:rPr>
              <a:t>which aspects?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4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4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4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04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48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dirty="0">
                <a:solidFill>
                  <a:srgbClr val="CC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j-ea"/>
              </a:rPr>
              <a:t>Research Question</a:t>
            </a:r>
          </a:p>
        </p:txBody>
      </p:sp>
      <p:sp>
        <p:nvSpPr>
          <p:cNvPr id="2253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755576" y="1772816"/>
            <a:ext cx="8208963" cy="4752975"/>
          </a:xfrm>
        </p:spPr>
        <p:txBody>
          <a:bodyPr/>
          <a:lstStyle/>
          <a:p>
            <a:pPr>
              <a:lnSpc>
                <a:spcPct val="8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Extensively research your topic to define:</a:t>
            </a:r>
          </a:p>
          <a:p>
            <a:pPr marL="742950" lvl="2" indent="-342900">
              <a:lnSpc>
                <a:spcPct val="8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  <a:cs typeface="+mn-cs"/>
              </a:rPr>
              <a:t>Previous research</a:t>
            </a:r>
          </a:p>
          <a:p>
            <a:pPr marL="742950" lvl="2" indent="-342900">
              <a:lnSpc>
                <a:spcPct val="8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  <a:cs typeface="+mn-cs"/>
              </a:rPr>
              <a:t>Gaps: need for research</a:t>
            </a:r>
          </a:p>
          <a:p>
            <a:pPr marL="742950" lvl="2" indent="-342900">
              <a:lnSpc>
                <a:spcPct val="8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  <a:cs typeface="+mn-cs"/>
              </a:rPr>
              <a:t>Contradictions</a:t>
            </a:r>
          </a:p>
          <a:p>
            <a:pPr>
              <a:lnSpc>
                <a:spcPct val="8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A strong research question should be clear, relevant, evocative and researchable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25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25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25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25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84" name="Picture 8" descr="mog02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07950" y="630238"/>
            <a:ext cx="8964613" cy="5967412"/>
          </a:xfrm>
          <a:prstGeom prst="rect">
            <a:avLst/>
          </a:prstGeom>
          <a:noFill/>
        </p:spPr>
      </p:pic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/>
              <a:t>Consider the Practicalities</a:t>
            </a:r>
          </a:p>
        </p:txBody>
      </p:sp>
      <p:sp>
        <p:nvSpPr>
          <p:cNvPr id="24580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539750" y="2060575"/>
            <a:ext cx="7859713" cy="3921125"/>
          </a:xfrm>
        </p:spPr>
        <p:txBody>
          <a:bodyPr/>
          <a:lstStyle/>
          <a:p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Is your result question practical?</a:t>
            </a:r>
          </a:p>
          <a:p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Do you have the necessary background to complete research?</a:t>
            </a:r>
          </a:p>
          <a:p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Is the time-frame realistic?</a:t>
            </a:r>
          </a:p>
          <a:p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Consider possible limitations</a:t>
            </a:r>
          </a:p>
          <a:p>
            <a:pPr lvl="1"/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Any ethical restraints?</a:t>
            </a:r>
          </a:p>
          <a:p>
            <a:pPr lvl="1"/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Any problems with access to the material?</a:t>
            </a:r>
          </a:p>
          <a:p>
            <a:pPr lvl="1"/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Cooperation from local community?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4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45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45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0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260648"/>
            <a:ext cx="7772400" cy="1143000"/>
          </a:xfrm>
        </p:spPr>
        <p:txBody>
          <a:bodyPr/>
          <a:lstStyle/>
          <a:p>
            <a:r>
              <a:rPr lang="en-GB" sz="4800" dirty="0"/>
              <a:t>A good research question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484784"/>
            <a:ext cx="7772400" cy="4114800"/>
          </a:xfrm>
        </p:spPr>
        <p:txBody>
          <a:bodyPr/>
          <a:lstStyle/>
          <a:p>
            <a:r>
              <a:rPr lang="en-GB" sz="2800" dirty="0" smtClean="0"/>
              <a:t>Is </a:t>
            </a:r>
            <a:r>
              <a:rPr lang="en-GB" sz="2800" dirty="0" smtClean="0">
                <a:solidFill>
                  <a:srgbClr val="FFFF00"/>
                </a:solidFill>
              </a:rPr>
              <a:t>relevant: </a:t>
            </a:r>
            <a:r>
              <a:rPr lang="en-GB" dirty="0" smtClean="0"/>
              <a:t>to a </a:t>
            </a:r>
            <a:r>
              <a:rPr lang="en-GB" dirty="0"/>
              <a:t>wide community of </a:t>
            </a:r>
            <a:r>
              <a:rPr lang="en-GB" dirty="0" smtClean="0"/>
              <a:t>researchers (&amp; local communities)</a:t>
            </a:r>
            <a:endParaRPr lang="en-GB" sz="2800" dirty="0"/>
          </a:p>
          <a:p>
            <a:pPr lvl="1"/>
            <a:r>
              <a:rPr lang="en-GB" sz="2400" dirty="0" smtClean="0"/>
              <a:t>Fills a </a:t>
            </a:r>
            <a:r>
              <a:rPr lang="en-GB" sz="2400" dirty="0"/>
              <a:t>gap in </a:t>
            </a:r>
            <a:r>
              <a:rPr lang="en-GB" sz="2400" dirty="0" smtClean="0"/>
              <a:t>knowledge</a:t>
            </a:r>
            <a:endParaRPr lang="en-GB" sz="2400" dirty="0"/>
          </a:p>
          <a:p>
            <a:pPr lvl="1"/>
            <a:r>
              <a:rPr lang="en-GB" sz="2400" dirty="0"/>
              <a:t>Ties in with broader theories, themes, contexts</a:t>
            </a:r>
          </a:p>
          <a:p>
            <a:r>
              <a:rPr lang="en-GB" sz="2800" dirty="0"/>
              <a:t>Is distinctive in approach &amp; stands out from the crowd</a:t>
            </a:r>
          </a:p>
          <a:p>
            <a:r>
              <a:rPr lang="en-GB" sz="2800" dirty="0"/>
              <a:t>Is clear, concise, and jargon-free</a:t>
            </a:r>
          </a:p>
          <a:p>
            <a:r>
              <a:rPr lang="en-GB" sz="2800" dirty="0"/>
              <a:t>Is achievable…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en-GB" sz="5400" dirty="0"/>
              <a:t>Background</a:t>
            </a:r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95536" y="1340768"/>
            <a:ext cx="4906888" cy="39893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Situate your research in its broader intellectual/ disciplinary context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Outline relevant facts: you need to demonstrate your knowledge of the relevant literature &amp; issues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make explicit the links between the background, your research question &amp; your theoretical/ methodological approach</a:t>
            </a:r>
          </a:p>
          <a:p>
            <a:pPr>
              <a:lnSpc>
                <a:spcPct val="90000"/>
              </a:lnSpc>
            </a:pPr>
            <a:endParaRPr lang="en-GB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026" name="Picture 2" descr="C:\Documents and Settings\sw003\Local Settings\Temporary Internet Files\Content.IE5\277A67O5\MP900409270[1].jpg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580112" y="1268760"/>
            <a:ext cx="3381846" cy="5085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6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66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913"/>
            <a:ext cx="8229600" cy="922337"/>
          </a:xfrm>
        </p:spPr>
        <p:txBody>
          <a:bodyPr/>
          <a:lstStyle/>
          <a:p>
            <a:r>
              <a:rPr lang="en-GB" sz="5400" b="1" dirty="0" smtClean="0">
                <a:solidFill>
                  <a:srgbClr val="CC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j-ea"/>
              </a:rPr>
              <a:t>Keep it interesting</a:t>
            </a:r>
            <a:endParaRPr lang="en-GB" sz="5400" b="1" dirty="0">
              <a:solidFill>
                <a:srgbClr val="CCFFFF"/>
              </a:solidFill>
              <a:effectLst>
                <a:outerShdw blurRad="38100" dist="38100" dir="2700000" algn="tl">
                  <a:srgbClr val="000000"/>
                </a:outerShdw>
              </a:effectLst>
              <a:ea typeface="+mj-ea"/>
            </a:endParaRP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457325"/>
            <a:ext cx="8713788" cy="5400675"/>
          </a:xfrm>
        </p:spPr>
        <p:txBody>
          <a:bodyPr/>
          <a:lstStyle/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Keep </a:t>
            </a:r>
            <a:r>
              <a:rPr lang="en-GB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the attention of your reviewer</a:t>
            </a:r>
          </a:p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Engage</a:t>
            </a: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 your reviewer with the broad themes &amp; issues</a:t>
            </a:r>
          </a:p>
          <a:p>
            <a:pPr lvl="1"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This should be concise, easy to read, jargon-free &amp; </a:t>
            </a:r>
            <a:r>
              <a:rPr lang="en-GB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focused</a:t>
            </a:r>
          </a:p>
          <a:p>
            <a:pPr lvl="1"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It should display relevance &amp; a fresh approach</a:t>
            </a:r>
          </a:p>
          <a:p>
            <a:pPr lvl="1"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It should demonstrate the depth of your own knowledge &amp; your understanding of the literature</a:t>
            </a:r>
          </a:p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Be engaged:</a:t>
            </a: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 implicitly reveal what has drawn you to the topic in the first place.</a:t>
            </a:r>
          </a:p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Demonstrate that your interest in the topic is justified and will be sustained over the time required to complete the project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8" name="Picture 6" descr="geophys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179388" y="765175"/>
            <a:ext cx="4319587" cy="5759450"/>
          </a:xfrm>
          <a:noFill/>
          <a:ln/>
        </p:spPr>
      </p:pic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r>
              <a:rPr lang="en-GB" sz="5400" b="1" dirty="0">
                <a:solidFill>
                  <a:srgbClr val="CC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j-ea"/>
              </a:rPr>
              <a:t>Theory &amp; Methodology</a:t>
            </a:r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500563" y="1268760"/>
            <a:ext cx="4392612" cy="4967287"/>
          </a:xfrm>
        </p:spPr>
        <p:txBody>
          <a:bodyPr/>
          <a:lstStyle/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You need to be explicit &amp; to justify your approach</a:t>
            </a:r>
          </a:p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Situate </a:t>
            </a: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your work within the wider theoretical context</a:t>
            </a:r>
          </a:p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Justify </a:t>
            </a: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the need for and interest in your proposed research</a:t>
            </a:r>
          </a:p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How are you going to complete this research?</a:t>
            </a:r>
          </a:p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</a:pPr>
            <a:r>
              <a:rPr lang="en-GB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Is your methodology/ theory appropriate?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8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8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86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86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7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25760" y="260648"/>
            <a:ext cx="8278688" cy="1143000"/>
          </a:xfrm>
        </p:spPr>
        <p:txBody>
          <a:bodyPr/>
          <a:lstStyle/>
          <a:p>
            <a:r>
              <a:rPr lang="en-GB" dirty="0"/>
              <a:t>Framing the Question…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482080"/>
            <a:ext cx="7772400" cy="4755232"/>
          </a:xfrm>
        </p:spPr>
        <p:txBody>
          <a:bodyPr/>
          <a:lstStyle/>
          <a:p>
            <a:r>
              <a:rPr lang="en-GB" sz="2400" dirty="0"/>
              <a:t>Develop a preliminary research question, topic, and approach</a:t>
            </a:r>
          </a:p>
          <a:p>
            <a:r>
              <a:rPr lang="en-GB" sz="2400" dirty="0"/>
              <a:t>Identify relevant theoretical and empirical sources</a:t>
            </a:r>
          </a:p>
          <a:p>
            <a:r>
              <a:rPr lang="en-GB" sz="2400" dirty="0"/>
              <a:t>Work on a preliminary bibliography</a:t>
            </a:r>
          </a:p>
          <a:p>
            <a:r>
              <a:rPr lang="en-GB" sz="2400" dirty="0">
                <a:solidFill>
                  <a:srgbClr val="FFFF00"/>
                </a:solidFill>
              </a:rPr>
              <a:t>Advice!!!: </a:t>
            </a:r>
            <a:r>
              <a:rPr lang="en-GB" sz="2400" dirty="0"/>
              <a:t>present short version to your advisor</a:t>
            </a:r>
          </a:p>
          <a:p>
            <a:r>
              <a:rPr lang="en-GB" sz="2400" dirty="0"/>
              <a:t>Use feedback to identify areas that need further background research &amp; development</a:t>
            </a:r>
          </a:p>
          <a:p>
            <a:r>
              <a:rPr lang="en-GB" sz="2400" dirty="0"/>
              <a:t>Research the context, history, background to your topic… refine your question/approach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6" name="Picture 4" descr="j0222017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-1189038" y="-1466850"/>
            <a:ext cx="9615488" cy="9648825"/>
          </a:xfrm>
          <a:prstGeom prst="rect">
            <a:avLst/>
          </a:prstGeom>
          <a:noFill/>
        </p:spPr>
      </p:pic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04664"/>
            <a:ext cx="7772400" cy="1143000"/>
          </a:xfrm>
        </p:spPr>
        <p:txBody>
          <a:bodyPr/>
          <a:lstStyle/>
          <a:p>
            <a:r>
              <a:rPr lang="en-GB" sz="4800" dirty="0"/>
              <a:t>Grant-Writing Process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557338"/>
            <a:ext cx="8229600" cy="4784725"/>
          </a:xfrm>
        </p:spPr>
        <p:txBody>
          <a:bodyPr/>
          <a:lstStyle/>
          <a:p>
            <a:r>
              <a:rPr lang="en-US" sz="2800" dirty="0"/>
              <a:t>Circular ongoing process</a:t>
            </a:r>
          </a:p>
          <a:p>
            <a:r>
              <a:rPr lang="en-US" sz="2800" dirty="0"/>
              <a:t>Applicants write grant proposals, submit them, receive notice of acceptance or rejection</a:t>
            </a:r>
          </a:p>
          <a:p>
            <a:r>
              <a:rPr lang="en-US" sz="2800" dirty="0"/>
              <a:t>Unsuccessful applicants: don’t give up!</a:t>
            </a:r>
          </a:p>
          <a:p>
            <a:pPr lvl="1"/>
            <a:r>
              <a:rPr lang="en-US" sz="2400" dirty="0"/>
              <a:t>revise &amp; resubmit proposals during the next funding cycle</a:t>
            </a:r>
          </a:p>
          <a:p>
            <a:r>
              <a:rPr lang="en-US" sz="2800" dirty="0"/>
              <a:t>Successful applicants: resulting research may lead to ideas for further research &amp; new grant proposals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81" name="Picture 5" descr="j0222017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-1189038" y="-1466850"/>
            <a:ext cx="9615488" cy="9648825"/>
          </a:xfrm>
          <a:prstGeom prst="rect">
            <a:avLst/>
          </a:prstGeom>
          <a:noFill/>
        </p:spPr>
      </p:pic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04664"/>
            <a:ext cx="7772400" cy="1143000"/>
          </a:xfrm>
        </p:spPr>
        <p:txBody>
          <a:bodyPr/>
          <a:lstStyle/>
          <a:p>
            <a:r>
              <a:rPr lang="en-GB" sz="4800" dirty="0"/>
              <a:t>Grant-Writing Process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97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/>
              <a:t>Cultivate an ongoing, positive relationship with funding agencies </a:t>
            </a:r>
            <a:r>
              <a:rPr lang="en-US" sz="2800" dirty="0">
                <a:solidFill>
                  <a:srgbClr val="FFFF00"/>
                </a:solidFill>
              </a:rPr>
              <a:t>(think of future applications)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Always file progress reports &amp; final reports on time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Remember: money follows money…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Once you have a funding track record you will be considered more competitive, a good prospect to back &amp; will be more likely to receive funding in the future 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4" name="Picture 4" descr="j0222017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-1189038" y="-1466850"/>
            <a:ext cx="9615488" cy="9648825"/>
          </a:xfrm>
          <a:prstGeom prst="rect">
            <a:avLst/>
          </a:prstGeom>
          <a:noFill/>
        </p:spPr>
      </p:pic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351837" cy="1641475"/>
          </a:xfrm>
        </p:spPr>
        <p:txBody>
          <a:bodyPr/>
          <a:lstStyle/>
          <a:p>
            <a:r>
              <a:rPr lang="en-GB" sz="4800" dirty="0"/>
              <a:t>Identify Possible</a:t>
            </a:r>
            <a:br>
              <a:rPr lang="en-GB" sz="4800" dirty="0"/>
            </a:br>
            <a:r>
              <a:rPr lang="en-GB" sz="4800" dirty="0"/>
              <a:t>Funding Sources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060575"/>
            <a:ext cx="8229600" cy="4392613"/>
          </a:xfrm>
        </p:spPr>
        <p:txBody>
          <a:bodyPr/>
          <a:lstStyle/>
          <a:p>
            <a:r>
              <a:rPr lang="en-GB" dirty="0"/>
              <a:t>Be aware of possible funding bodies &amp; what it is that they fund</a:t>
            </a:r>
          </a:p>
          <a:p>
            <a:r>
              <a:rPr lang="en-GB" dirty="0">
                <a:hlinkClick r:id="rId3"/>
              </a:rPr>
              <a:t>http://www.britarch.ac.uk/grants</a:t>
            </a:r>
            <a:endParaRPr lang="en-GB" dirty="0"/>
          </a:p>
          <a:p>
            <a:r>
              <a:rPr lang="en-GB" dirty="0"/>
              <a:t>Browse the web</a:t>
            </a:r>
          </a:p>
          <a:p>
            <a:r>
              <a:rPr lang="en-GB" dirty="0"/>
              <a:t>Keep an eye on notice boards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2" name="Picture 4" descr="j0222017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-1189038" y="-1466850"/>
            <a:ext cx="9615488" cy="9648825"/>
          </a:xfrm>
          <a:prstGeom prst="rect">
            <a:avLst/>
          </a:prstGeom>
          <a:noFill/>
        </p:spPr>
      </p:pic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76672"/>
            <a:ext cx="7772400" cy="1143000"/>
          </a:xfrm>
        </p:spPr>
        <p:txBody>
          <a:bodyPr/>
          <a:lstStyle/>
          <a:p>
            <a:r>
              <a:rPr lang="en-GB" sz="5400" dirty="0"/>
              <a:t>Handy Hints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Begin early</a:t>
            </a:r>
          </a:p>
          <a:p>
            <a:pPr lvl="1"/>
            <a:r>
              <a:rPr lang="en-GB" dirty="0"/>
              <a:t>be aware of the deadline &amp; give yourself plenty of time</a:t>
            </a:r>
          </a:p>
          <a:p>
            <a:r>
              <a:rPr lang="en-GB" dirty="0"/>
              <a:t>Apply early &amp; often</a:t>
            </a:r>
          </a:p>
          <a:p>
            <a:pPr lvl="1"/>
            <a:r>
              <a:rPr lang="en-GB" dirty="0"/>
              <a:t>if you don’t apply you won’t get any money!</a:t>
            </a:r>
          </a:p>
          <a:p>
            <a:r>
              <a:rPr lang="en-US" dirty="0">
                <a:solidFill>
                  <a:srgbClr val="FFFF00"/>
                </a:solidFill>
              </a:rPr>
              <a:t>Follow the application guidelines </a:t>
            </a:r>
            <a:r>
              <a:rPr lang="en-US" b="1" u="sng" dirty="0">
                <a:solidFill>
                  <a:srgbClr val="FFFF00"/>
                </a:solidFill>
              </a:rPr>
              <a:t>exactly</a:t>
            </a:r>
            <a:endParaRPr lang="en-GB" b="1" u="sng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6" name="Picture 4" descr="j0222017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-900113" y="-1179513"/>
            <a:ext cx="9615488" cy="9648826"/>
          </a:xfrm>
          <a:prstGeom prst="rect">
            <a:avLst/>
          </a:prstGeom>
          <a:noFill/>
        </p:spPr>
      </p:pic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04664"/>
            <a:ext cx="7772400" cy="1143000"/>
          </a:xfrm>
        </p:spPr>
        <p:txBody>
          <a:bodyPr/>
          <a:lstStyle/>
          <a:p>
            <a:r>
              <a:rPr lang="en-GB" sz="5400" dirty="0"/>
              <a:t>Handy Hints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060825"/>
          </a:xfrm>
        </p:spPr>
        <p:txBody>
          <a:bodyPr/>
          <a:lstStyle/>
          <a:p>
            <a:r>
              <a:rPr lang="en-GB" dirty="0"/>
              <a:t>Include a covering letter</a:t>
            </a:r>
          </a:p>
          <a:p>
            <a:r>
              <a:rPr lang="en-GB" dirty="0"/>
              <a:t>Answer all questions &amp; follow the guidelines to the letter</a:t>
            </a:r>
          </a:p>
          <a:p>
            <a:r>
              <a:rPr lang="en-GB" dirty="0"/>
              <a:t>Keep a checklist of all elements needed:</a:t>
            </a:r>
          </a:p>
          <a:p>
            <a:pPr lvl="1"/>
            <a:r>
              <a:rPr lang="en-GB" dirty="0"/>
              <a:t>separate CV, </a:t>
            </a:r>
            <a:r>
              <a:rPr lang="en-GB" dirty="0" err="1"/>
              <a:t>costings</a:t>
            </a:r>
            <a:r>
              <a:rPr lang="en-GB" dirty="0"/>
              <a:t>, reference letters, etc.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4" name="Picture 4" descr="j0222017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-1189038" y="-1466850"/>
            <a:ext cx="9615488" cy="9648825"/>
          </a:xfrm>
          <a:prstGeom prst="rect">
            <a:avLst/>
          </a:prstGeom>
          <a:noFill/>
        </p:spPr>
      </p:pic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04664"/>
            <a:ext cx="7772400" cy="1143000"/>
          </a:xfrm>
        </p:spPr>
        <p:txBody>
          <a:bodyPr/>
          <a:lstStyle/>
          <a:p>
            <a:r>
              <a:rPr lang="en-GB" sz="5400" dirty="0"/>
              <a:t>Rejection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557338"/>
            <a:ext cx="8229600" cy="3557587"/>
          </a:xfrm>
        </p:spPr>
        <p:txBody>
          <a:bodyPr/>
          <a:lstStyle/>
          <a:p>
            <a:r>
              <a:rPr lang="en-GB" dirty="0"/>
              <a:t>If rejected…?</a:t>
            </a:r>
          </a:p>
          <a:p>
            <a:r>
              <a:rPr lang="en-GB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Don’t give up</a:t>
            </a:r>
          </a:p>
          <a:p>
            <a:r>
              <a:rPr lang="en-GB" dirty="0"/>
              <a:t>Ask for help &amp; advice</a:t>
            </a:r>
          </a:p>
          <a:p>
            <a:r>
              <a:rPr lang="en-GB" dirty="0"/>
              <a:t>Revise your proposal </a:t>
            </a:r>
          </a:p>
          <a:p>
            <a:r>
              <a:rPr lang="en-GB" dirty="0"/>
              <a:t>And apply again…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6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 descr="j0222017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-1189038" y="-1466850"/>
            <a:ext cx="9615488" cy="9648825"/>
          </a:xfrm>
          <a:prstGeom prst="rect">
            <a:avLst/>
          </a:prstGeom>
          <a:noFill/>
        </p:spPr>
      </p:pic>
      <p:sp>
        <p:nvSpPr>
          <p:cNvPr id="58371" name="Rectangle 3"/>
          <p:cNvSpPr>
            <a:spLocks noGrp="1" noChangeArrowheads="1"/>
          </p:cNvSpPr>
          <p:nvPr>
            <p:ph type="title"/>
          </p:nvPr>
        </p:nvSpPr>
        <p:spPr>
          <a:xfrm>
            <a:off x="685800" y="404664"/>
            <a:ext cx="7772400" cy="1143000"/>
          </a:xfrm>
        </p:spPr>
        <p:txBody>
          <a:bodyPr/>
          <a:lstStyle/>
          <a:p>
            <a:r>
              <a:rPr lang="en-GB" sz="5400" dirty="0"/>
              <a:t>Successful Funding</a:t>
            </a:r>
          </a:p>
        </p:txBody>
      </p:sp>
      <p:sp>
        <p:nvSpPr>
          <p:cNvPr id="5837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68313" y="1557338"/>
            <a:ext cx="8351837" cy="496728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/>
              <a:t>Reviewers read a proposal with three questions in mind: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What are we going to learn as a result of the proposed project that we do not know now?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(goals, aims, and outcomes) 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US" sz="2800" dirty="0"/>
              <a:t>Why is it worth knowing?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(significance) 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US" sz="2800" dirty="0"/>
              <a:t>How will we know that the conclusions are valid? 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(criteria for success)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8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8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8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83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83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83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83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2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 descr="j0222017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-1189038" y="-1466850"/>
            <a:ext cx="9615488" cy="9648825"/>
          </a:xfrm>
          <a:prstGeom prst="rect">
            <a:avLst/>
          </a:prstGeom>
          <a:noFill/>
        </p:spPr>
      </p:pic>
      <p:sp>
        <p:nvSpPr>
          <p:cNvPr id="64515" name="Rectangle 3"/>
          <p:cNvSpPr>
            <a:spLocks noGrp="1" noChangeArrowheads="1"/>
          </p:cNvSpPr>
          <p:nvPr>
            <p:ph type="title"/>
          </p:nvPr>
        </p:nvSpPr>
        <p:spPr>
          <a:xfrm>
            <a:off x="179388" y="274638"/>
            <a:ext cx="8507412" cy="1354137"/>
          </a:xfrm>
        </p:spPr>
        <p:txBody>
          <a:bodyPr/>
          <a:lstStyle/>
          <a:p>
            <a:r>
              <a:rPr lang="en-GB" sz="4800" dirty="0"/>
              <a:t>Develop a</a:t>
            </a:r>
            <a:br>
              <a:rPr lang="en-GB" sz="4800" dirty="0"/>
            </a:br>
            <a:r>
              <a:rPr lang="en-GB" sz="4800" dirty="0"/>
              <a:t>General Proposal</a:t>
            </a:r>
          </a:p>
        </p:txBody>
      </p:sp>
      <p:sp>
        <p:nvSpPr>
          <p:cNvPr id="64516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68313" y="1989138"/>
            <a:ext cx="8351837" cy="4032250"/>
          </a:xfrm>
        </p:spPr>
        <p:txBody>
          <a:bodyPr/>
          <a:lstStyle/>
          <a:p>
            <a:r>
              <a:rPr lang="en-US" dirty="0"/>
              <a:t>Begin by developing a </a:t>
            </a:r>
            <a:r>
              <a:rPr lang="en-US" dirty="0">
                <a:solidFill>
                  <a:srgbClr val="FFFF00"/>
                </a:solidFill>
              </a:rPr>
              <a:t>generic research proposal </a:t>
            </a:r>
            <a:r>
              <a:rPr lang="en-US" dirty="0"/>
              <a:t>&amp; budget (your “white paper”)</a:t>
            </a:r>
          </a:p>
          <a:p>
            <a:r>
              <a:rPr lang="en-US" dirty="0"/>
              <a:t>You will need to adapt &amp; tailor this to guidelines of different funding bodies:</a:t>
            </a:r>
          </a:p>
          <a:p>
            <a:pPr lvl="1"/>
            <a:r>
              <a:rPr lang="en-US" dirty="0"/>
              <a:t>highlighting different concerns &amp; key words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4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45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45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 descr="j0222017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-1189038" y="-1466850"/>
            <a:ext cx="9615488" cy="9648825"/>
          </a:xfrm>
          <a:prstGeom prst="rect">
            <a:avLst/>
          </a:prstGeom>
          <a:noFill/>
        </p:spPr>
      </p:pic>
      <p:sp>
        <p:nvSpPr>
          <p:cNvPr id="65539" name="Rectangle 3"/>
          <p:cNvSpPr>
            <a:spLocks noGrp="1" noChangeArrowheads="1"/>
          </p:cNvSpPr>
          <p:nvPr>
            <p:ph type="title"/>
          </p:nvPr>
        </p:nvSpPr>
        <p:spPr>
          <a:xfrm>
            <a:off x="179388" y="215900"/>
            <a:ext cx="8507412" cy="1268413"/>
          </a:xfrm>
        </p:spPr>
        <p:txBody>
          <a:bodyPr/>
          <a:lstStyle/>
          <a:p>
            <a:r>
              <a:rPr lang="en-GB" sz="5400" dirty="0" smtClean="0"/>
              <a:t>Abstract/Summary</a:t>
            </a:r>
            <a:endParaRPr lang="en-GB" sz="5400" dirty="0"/>
          </a:p>
        </p:txBody>
      </p:sp>
      <p:sp>
        <p:nvSpPr>
          <p:cNvPr id="65540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351837" cy="5184775"/>
          </a:xfrm>
        </p:spPr>
        <p:txBody>
          <a:bodyPr/>
          <a:lstStyle/>
          <a:p>
            <a:r>
              <a:rPr lang="en-US" dirty="0"/>
              <a:t>This is the first impression of your proposed research</a:t>
            </a:r>
          </a:p>
          <a:p>
            <a:r>
              <a:rPr lang="en-US" dirty="0"/>
              <a:t>Reviewers may refer back to this when making their final recommendations</a:t>
            </a:r>
          </a:p>
          <a:p>
            <a:pPr lvl="1"/>
            <a:r>
              <a:rPr lang="en-US" dirty="0"/>
              <a:t>also their final impression of your project</a:t>
            </a:r>
          </a:p>
          <a:p>
            <a:r>
              <a:rPr lang="en-US" dirty="0"/>
              <a:t>Is there a word count: stick to it…</a:t>
            </a:r>
          </a:p>
          <a:p>
            <a:r>
              <a:rPr lang="en-US" dirty="0"/>
              <a:t>Succinct &amp; interesting summary of your proposed research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55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55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55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55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55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j0222017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-1189038" y="-1466850"/>
            <a:ext cx="9615488" cy="9648825"/>
          </a:xfrm>
          <a:prstGeom prst="rect">
            <a:avLst/>
          </a:prstGeom>
          <a:noFill/>
        </p:spPr>
      </p:pic>
      <p:sp>
        <p:nvSpPr>
          <p:cNvPr id="66563" name="Rectangle 3"/>
          <p:cNvSpPr>
            <a:spLocks noGrp="1" noChangeArrowheads="1"/>
          </p:cNvSpPr>
          <p:nvPr>
            <p:ph type="title"/>
          </p:nvPr>
        </p:nvSpPr>
        <p:spPr>
          <a:xfrm>
            <a:off x="179388" y="215900"/>
            <a:ext cx="8507412" cy="1268413"/>
          </a:xfrm>
        </p:spPr>
        <p:txBody>
          <a:bodyPr/>
          <a:lstStyle/>
          <a:p>
            <a:r>
              <a:rPr lang="en-GB" sz="5400" dirty="0" smtClean="0"/>
              <a:t>Abstract/Summary</a:t>
            </a:r>
            <a:endParaRPr lang="en-GB" sz="5400" dirty="0"/>
          </a:p>
        </p:txBody>
      </p:sp>
      <p:sp>
        <p:nvSpPr>
          <p:cNvPr id="66564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67544" y="1484784"/>
            <a:ext cx="8351837" cy="3744913"/>
          </a:xfrm>
        </p:spPr>
        <p:txBody>
          <a:bodyPr/>
          <a:lstStyle/>
          <a:p>
            <a:r>
              <a:rPr lang="en-US" dirty="0"/>
              <a:t>Key elements of your research:</a:t>
            </a:r>
          </a:p>
          <a:p>
            <a:pPr lvl="1"/>
            <a:r>
              <a:rPr lang="en-US" dirty="0"/>
              <a:t>the general purpose</a:t>
            </a:r>
          </a:p>
          <a:p>
            <a:pPr lvl="1"/>
            <a:r>
              <a:rPr lang="en-US" dirty="0"/>
              <a:t>specific goals</a:t>
            </a:r>
          </a:p>
          <a:p>
            <a:pPr lvl="1"/>
            <a:r>
              <a:rPr lang="en-US" dirty="0"/>
              <a:t>research design &amp; methods</a:t>
            </a:r>
          </a:p>
          <a:p>
            <a:pPr lvl="1"/>
            <a:r>
              <a:rPr lang="en-US" dirty="0"/>
              <a:t>significance (contribution &amp; rationale)</a:t>
            </a:r>
          </a:p>
          <a:p>
            <a:r>
              <a:rPr lang="en-US" dirty="0"/>
              <a:t>“The proposed research aims to…”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65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65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65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65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65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65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8" name="Picture 4" descr="j0222017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-1189038" y="-1466850"/>
            <a:ext cx="9615488" cy="9648825"/>
          </a:xfrm>
          <a:prstGeom prst="rect">
            <a:avLst/>
          </a:prstGeom>
          <a:noFill/>
        </p:spPr>
      </p:pic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32656"/>
            <a:ext cx="7772400" cy="1143000"/>
          </a:xfrm>
        </p:spPr>
        <p:txBody>
          <a:bodyPr/>
          <a:lstStyle/>
          <a:p>
            <a:r>
              <a:rPr lang="en-GB" sz="5400" dirty="0" err="1"/>
              <a:t>Costings</a:t>
            </a:r>
            <a:endParaRPr lang="en-GB" sz="5400" dirty="0"/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4313"/>
            <a:ext cx="8229600" cy="41052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dirty="0"/>
              <a:t>How much will your project cost?</a:t>
            </a:r>
          </a:p>
          <a:p>
            <a:pPr>
              <a:lnSpc>
                <a:spcPct val="90000"/>
              </a:lnSpc>
            </a:pPr>
            <a:r>
              <a:rPr lang="en-US" dirty="0"/>
              <a:t>Be realistic &amp; generous</a:t>
            </a:r>
          </a:p>
          <a:p>
            <a:pPr>
              <a:lnSpc>
                <a:spcPct val="90000"/>
              </a:lnSpc>
            </a:pPr>
            <a:r>
              <a:rPr lang="en-US" dirty="0"/>
              <a:t>Think about </a:t>
            </a:r>
            <a:r>
              <a:rPr lang="en-US" b="1" dirty="0"/>
              <a:t>all</a:t>
            </a:r>
            <a:r>
              <a:rPr lang="en-US" dirty="0"/>
              <a:t> areas of expenditure</a:t>
            </a:r>
          </a:p>
          <a:p>
            <a:pPr>
              <a:lnSpc>
                <a:spcPct val="90000"/>
              </a:lnSpc>
            </a:pPr>
            <a:r>
              <a:rPr lang="en-US" dirty="0"/>
              <a:t>Does the funding body cover these areas of expense?</a:t>
            </a:r>
          </a:p>
          <a:p>
            <a:pPr>
              <a:lnSpc>
                <a:spcPct val="90000"/>
              </a:lnSpc>
            </a:pPr>
            <a:r>
              <a:rPr lang="en-US" dirty="0"/>
              <a:t>Also consider including a budget narrative (or budget justification) explaining the various expenses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7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7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0" name="Picture 2" descr="j0222017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-1189038" y="-1466850"/>
            <a:ext cx="9615488" cy="9648825"/>
          </a:xfrm>
          <a:prstGeom prst="rect">
            <a:avLst/>
          </a:prstGeom>
          <a:noFill/>
        </p:spPr>
      </p:pic>
      <p:sp>
        <p:nvSpPr>
          <p:cNvPr id="68611" name="Rectangle 3"/>
          <p:cNvSpPr>
            <a:spLocks noGrp="1" noChangeArrowheads="1"/>
          </p:cNvSpPr>
          <p:nvPr>
            <p:ph type="title"/>
          </p:nvPr>
        </p:nvSpPr>
        <p:spPr>
          <a:xfrm>
            <a:off x="685800" y="404664"/>
            <a:ext cx="7772400" cy="1143000"/>
          </a:xfrm>
        </p:spPr>
        <p:txBody>
          <a:bodyPr/>
          <a:lstStyle/>
          <a:p>
            <a:r>
              <a:rPr lang="en-GB" sz="5400" dirty="0" err="1"/>
              <a:t>Costings</a:t>
            </a:r>
            <a:endParaRPr lang="en-GB" sz="5400" dirty="0"/>
          </a:p>
        </p:txBody>
      </p:sp>
      <p:sp>
        <p:nvSpPr>
          <p:cNvPr id="6861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67544" y="1556792"/>
            <a:ext cx="8229600" cy="46418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/>
              <a:t>How to </a:t>
            </a:r>
            <a:r>
              <a:rPr lang="en-US" sz="2800" dirty="0" err="1"/>
              <a:t>organise</a:t>
            </a:r>
            <a:r>
              <a:rPr lang="en-US" sz="2800" dirty="0"/>
              <a:t> your budget clearly: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Set out a spread sheet/table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Separate out different areas that need funding: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Travel expenses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Accommodation &amp; subsistence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Any overheads?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Translator costs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Consumables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Indicate subtotals &amp; totals clearly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86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86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86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86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86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86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86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86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86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116632"/>
            <a:ext cx="8229600" cy="1143000"/>
          </a:xfrm>
        </p:spPr>
        <p:txBody>
          <a:bodyPr/>
          <a:lstStyle/>
          <a:p>
            <a:r>
              <a:rPr lang="en-GB" sz="5400" b="1" dirty="0">
                <a:solidFill>
                  <a:srgbClr val="CC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j-ea"/>
              </a:rPr>
              <a:t>Example </a:t>
            </a:r>
            <a:r>
              <a:rPr lang="en-GB" sz="5400" b="1" dirty="0" err="1">
                <a:solidFill>
                  <a:srgbClr val="CC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j-ea"/>
              </a:rPr>
              <a:t>Costings</a:t>
            </a:r>
            <a:endParaRPr lang="en-GB" sz="5400" b="1" dirty="0">
              <a:solidFill>
                <a:srgbClr val="CCFFFF"/>
              </a:solidFill>
              <a:effectLst>
                <a:outerShdw blurRad="38100" dist="38100" dir="2700000" algn="tl">
                  <a:srgbClr val="000000"/>
                </a:outerShdw>
              </a:effectLst>
              <a:ea typeface="+mj-ea"/>
            </a:endParaRPr>
          </a:p>
        </p:txBody>
      </p:sp>
      <p:graphicFrame>
        <p:nvGraphicFramePr>
          <p:cNvPr id="69892" name="Group 260"/>
          <p:cNvGraphicFramePr>
            <a:graphicFrameLocks noGrp="1"/>
          </p:cNvGraphicFramePr>
          <p:nvPr>
            <p:ph idx="1"/>
          </p:nvPr>
        </p:nvGraphicFramePr>
        <p:xfrm>
          <a:off x="395288" y="1268760"/>
          <a:ext cx="8424862" cy="4328160"/>
        </p:xfrm>
        <a:graphic>
          <a:graphicData uri="http://schemas.openxmlformats.org/drawingml/2006/table">
            <a:tbl>
              <a:tblPr/>
              <a:tblGrid>
                <a:gridCol w="2849562"/>
                <a:gridCol w="1973263"/>
                <a:gridCol w="2306637"/>
                <a:gridCol w="1295400"/>
              </a:tblGrid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Overheads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Caari membership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£30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Transport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Flights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£250 x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£500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Car hire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£20 x 28 days</a:t>
                      </a: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 </a:t>
                      </a:r>
                      <a:endParaRPr kumimoji="0" lang="en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£560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Petrol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£200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£200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Accommodation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School hire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£50 x 4 weeks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£200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Subsistence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£7.50 x 28 days x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£420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Consumables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£500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Arial" charset="0"/>
                        </a:rPr>
                        <a:t>TOTAL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99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Arial" charset="0"/>
                        </a:rPr>
                        <a:t>£2410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2" name="Picture 4" descr="j0222017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-1189038" y="-1466850"/>
            <a:ext cx="9615488" cy="9648825"/>
          </a:xfrm>
          <a:prstGeom prst="rect">
            <a:avLst/>
          </a:prstGeom>
          <a:noFill/>
        </p:spPr>
      </p:pic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04664"/>
            <a:ext cx="7772400" cy="1143000"/>
          </a:xfrm>
        </p:spPr>
        <p:txBody>
          <a:bodyPr/>
          <a:lstStyle/>
          <a:p>
            <a:r>
              <a:rPr lang="en-GB" sz="6000" dirty="0" err="1"/>
              <a:t>Costings</a:t>
            </a:r>
            <a:endParaRPr lang="en-GB" sz="6000" dirty="0"/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72816"/>
            <a:ext cx="7772400" cy="4114800"/>
          </a:xfrm>
        </p:spPr>
        <p:txBody>
          <a:bodyPr/>
          <a:lstStyle/>
          <a:p>
            <a:r>
              <a:rPr lang="en-US" dirty="0"/>
              <a:t>Make sure that all budget items meet the funding body’s requirements</a:t>
            </a:r>
          </a:p>
          <a:p>
            <a:r>
              <a:rPr lang="en-US" dirty="0"/>
              <a:t>What are requirements for travel?</a:t>
            </a:r>
          </a:p>
          <a:p>
            <a:r>
              <a:rPr lang="en-US" dirty="0"/>
              <a:t>Does the funding body cover equipment purchases?</a:t>
            </a:r>
          </a:p>
          <a:p>
            <a:r>
              <a:rPr lang="en-US" dirty="0"/>
              <a:t>If an item falls outside a funding body’s remit indicate that you are sourcing this elsewhere…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37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1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6" name="Picture 4" descr="j0222017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-1189038" y="-1466850"/>
            <a:ext cx="9615488" cy="9648825"/>
          </a:xfrm>
          <a:prstGeom prst="rect">
            <a:avLst/>
          </a:prstGeom>
          <a:noFill/>
        </p:spPr>
      </p:pic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04664"/>
            <a:ext cx="7772400" cy="1143000"/>
          </a:xfrm>
        </p:spPr>
        <p:txBody>
          <a:bodyPr/>
          <a:lstStyle/>
          <a:p>
            <a:r>
              <a:rPr lang="en-GB" sz="6000" dirty="0" err="1"/>
              <a:t>Costings</a:t>
            </a:r>
            <a:endParaRPr lang="en-GB" sz="6000" dirty="0"/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133850"/>
          </a:xfrm>
        </p:spPr>
        <p:txBody>
          <a:bodyPr/>
          <a:lstStyle/>
          <a:p>
            <a:r>
              <a:rPr lang="en-US" sz="2800" dirty="0"/>
              <a:t>Do you have to pay university overheads?</a:t>
            </a:r>
          </a:p>
          <a:p>
            <a:r>
              <a:rPr lang="en-US" sz="2800" dirty="0"/>
              <a:t>Research Office: what are the standard (required) rates for overheads?</a:t>
            </a:r>
          </a:p>
          <a:p>
            <a:r>
              <a:rPr lang="en-US" sz="2800" dirty="0"/>
              <a:t>Can you gain exemption? (does the funding body itself cover overheads?)</a:t>
            </a:r>
          </a:p>
          <a:p>
            <a:r>
              <a:rPr lang="en-US" sz="2800" dirty="0"/>
              <a:t>Draft budget: get this checked by the  university officer in charge of grant administration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80" name="Picture 4" descr="j0222017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-1189038" y="-1466850"/>
            <a:ext cx="9615488" cy="9648825"/>
          </a:xfrm>
          <a:prstGeom prst="rect">
            <a:avLst/>
          </a:prstGeom>
          <a:noFill/>
        </p:spPr>
      </p:pic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507413" cy="1143000"/>
          </a:xfrm>
        </p:spPr>
        <p:txBody>
          <a:bodyPr/>
          <a:lstStyle/>
          <a:p>
            <a:r>
              <a:rPr lang="en-GB" sz="4800" dirty="0"/>
              <a:t>Timeframe for Research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628800"/>
            <a:ext cx="77724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dirty="0"/>
              <a:t>Provide a detailed timeframe for your research </a:t>
            </a:r>
            <a:r>
              <a:rPr lang="en-US" dirty="0" err="1"/>
              <a:t>programme</a:t>
            </a: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Breakdown research into key stages</a:t>
            </a:r>
          </a:p>
          <a:p>
            <a:pPr>
              <a:lnSpc>
                <a:spcPct val="90000"/>
              </a:lnSpc>
            </a:pPr>
            <a:r>
              <a:rPr lang="en-US" dirty="0"/>
              <a:t>When will you begin &amp; complete each step? </a:t>
            </a:r>
          </a:p>
          <a:p>
            <a:pPr>
              <a:lnSpc>
                <a:spcPct val="90000"/>
              </a:lnSpc>
            </a:pPr>
            <a:r>
              <a:rPr lang="en-US" dirty="0"/>
              <a:t>A table summarizing the timeline for the project will help reviewers understand &amp; evaluate your planning &amp; the feasibility of your project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2" name="Picture 2" descr="j0222017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-1189038" y="-1466850"/>
            <a:ext cx="9615488" cy="9648825"/>
          </a:xfrm>
          <a:prstGeom prst="rect">
            <a:avLst/>
          </a:prstGeom>
          <a:noFill/>
        </p:spPr>
      </p:pic>
      <p:sp>
        <p:nvSpPr>
          <p:cNvPr id="76803" name="Rectangle 3"/>
          <p:cNvSpPr>
            <a:spLocks noGrp="1" noChangeArrowheads="1"/>
          </p:cNvSpPr>
          <p:nvPr>
            <p:ph type="title"/>
          </p:nvPr>
        </p:nvSpPr>
        <p:spPr>
          <a:xfrm>
            <a:off x="685800" y="404664"/>
            <a:ext cx="7772400" cy="1143000"/>
          </a:xfrm>
        </p:spPr>
        <p:txBody>
          <a:bodyPr/>
          <a:lstStyle/>
          <a:p>
            <a:r>
              <a:rPr lang="en-GB" dirty="0"/>
              <a:t>Successful Funding…</a:t>
            </a:r>
          </a:p>
        </p:txBody>
      </p:sp>
      <p:sp>
        <p:nvSpPr>
          <p:cNvPr id="76804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68313" y="1568302"/>
            <a:ext cx="8351837" cy="4392612"/>
          </a:xfrm>
        </p:spPr>
        <p:txBody>
          <a:bodyPr/>
          <a:lstStyle/>
          <a:p>
            <a:r>
              <a:rPr lang="en-GB" dirty="0"/>
              <a:t>Be prepared &amp; methodical</a:t>
            </a:r>
          </a:p>
          <a:p>
            <a:r>
              <a:rPr lang="en-GB" dirty="0"/>
              <a:t>Know what the funding body is looking for</a:t>
            </a:r>
          </a:p>
          <a:p>
            <a:r>
              <a:rPr lang="en-GB" dirty="0"/>
              <a:t>Be prepared to adapt your research project accordingly</a:t>
            </a:r>
          </a:p>
          <a:p>
            <a:r>
              <a:rPr lang="en-GB" dirty="0"/>
              <a:t>Get advice: research proposal &amp; budget</a:t>
            </a:r>
          </a:p>
          <a:p>
            <a:r>
              <a:rPr lang="en-GB" dirty="0"/>
              <a:t>Keep to word limits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68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768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768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68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9" dur="indefinite"/>
                                        <p:tgtEl>
                                          <p:spTgt spid="768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0" dur="indefinite"/>
                                        <p:tgtEl>
                                          <p:spTgt spid="768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68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768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768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68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768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768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768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3" dur="indefinite"/>
                                        <p:tgtEl>
                                          <p:spTgt spid="768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4" dur="indefinite"/>
                                        <p:tgtEl>
                                          <p:spTgt spid="768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 build="p"/>
      <p:bldP spid="76804" grpI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sw003\Local Settings\Temporary Internet Files\Content.IE5\277A67O5\MC900410805[1].wmf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3563889" y="356805"/>
            <a:ext cx="5161294" cy="6553524"/>
          </a:xfrm>
          <a:prstGeom prst="rect">
            <a:avLst/>
          </a:prstGeom>
          <a:noFill/>
        </p:spPr>
      </p:pic>
      <p:sp>
        <p:nvSpPr>
          <p:cNvPr id="62467" name="Rectangle 3"/>
          <p:cNvSpPr>
            <a:spLocks noGrp="1" noChangeArrowheads="1"/>
          </p:cNvSpPr>
          <p:nvPr>
            <p:ph type="title"/>
          </p:nvPr>
        </p:nvSpPr>
        <p:spPr>
          <a:xfrm>
            <a:off x="685800" y="404664"/>
            <a:ext cx="7772400" cy="1143000"/>
          </a:xfrm>
        </p:spPr>
        <p:txBody>
          <a:bodyPr/>
          <a:lstStyle/>
          <a:p>
            <a:r>
              <a:rPr lang="en-GB" dirty="0"/>
              <a:t>Successful Funding…</a:t>
            </a:r>
          </a:p>
        </p:txBody>
      </p:sp>
      <p:sp>
        <p:nvSpPr>
          <p:cNvPr id="62468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68313" y="1568302"/>
            <a:ext cx="8351837" cy="3455987"/>
          </a:xfrm>
        </p:spPr>
        <p:txBody>
          <a:bodyPr/>
          <a:lstStyle/>
          <a:p>
            <a:r>
              <a:rPr lang="en-GB" dirty="0"/>
              <a:t>There are two keys to successful grant proposal writing</a:t>
            </a:r>
          </a:p>
          <a:p>
            <a:r>
              <a:rPr lang="en-GB" dirty="0"/>
              <a:t>Know what you want to do</a:t>
            </a:r>
          </a:p>
          <a:p>
            <a:r>
              <a:rPr lang="en-GB" dirty="0"/>
              <a:t>Know your funder: what do they want you to do?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24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24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24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9" name="Picture 5" descr="j0234131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 rot="-443408">
            <a:off x="1979613" y="333375"/>
            <a:ext cx="6313487" cy="6713538"/>
          </a:xfrm>
          <a:prstGeom prst="rect">
            <a:avLst/>
          </a:prstGeom>
          <a:noFill/>
        </p:spPr>
      </p:pic>
      <p:sp>
        <p:nvSpPr>
          <p:cNvPr id="77827" name="Rectangle 3"/>
          <p:cNvSpPr>
            <a:spLocks noGrp="1" noChangeArrowheads="1"/>
          </p:cNvSpPr>
          <p:nvPr>
            <p:ph type="title"/>
          </p:nvPr>
        </p:nvSpPr>
        <p:spPr>
          <a:xfrm>
            <a:off x="685800" y="404664"/>
            <a:ext cx="7772400" cy="1143000"/>
          </a:xfrm>
        </p:spPr>
        <p:txBody>
          <a:bodyPr/>
          <a:lstStyle/>
          <a:p>
            <a:r>
              <a:rPr lang="en-GB" dirty="0"/>
              <a:t>Successful Funding…</a:t>
            </a:r>
          </a:p>
        </p:txBody>
      </p:sp>
      <p:sp>
        <p:nvSpPr>
          <p:cNvPr id="77828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68313" y="1773238"/>
            <a:ext cx="8351837" cy="3455987"/>
          </a:xfrm>
        </p:spPr>
        <p:txBody>
          <a:bodyPr/>
          <a:lstStyle/>
          <a:p>
            <a:r>
              <a:rPr lang="en-GB" sz="48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Give yourself plenty of time!</a:t>
            </a:r>
            <a:r>
              <a:rPr lang="en-GB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78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 build="p"/>
    </p:bldLst>
  </p:timing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1345</TotalTime>
  <Words>1476</Words>
  <Application>Microsoft Office PowerPoint</Application>
  <PresentationFormat>On-screen Show (4:3)</PresentationFormat>
  <Paragraphs>208</Paragraphs>
  <Slides>34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Blank Presentation</vt:lpstr>
      <vt:lpstr>RESEARCH METHODS</vt:lpstr>
      <vt:lpstr>Research Design</vt:lpstr>
      <vt:lpstr>Framing your Research Design</vt:lpstr>
      <vt:lpstr>Framing your Research Design</vt:lpstr>
      <vt:lpstr>Exploratory Research</vt:lpstr>
      <vt:lpstr>Descriptive Research</vt:lpstr>
      <vt:lpstr>Explanatory Research</vt:lpstr>
      <vt:lpstr>Research Question</vt:lpstr>
      <vt:lpstr>Research Question</vt:lpstr>
      <vt:lpstr>Consider the Practicalities</vt:lpstr>
      <vt:lpstr>A good research question</vt:lpstr>
      <vt:lpstr>Background</vt:lpstr>
      <vt:lpstr>Keep it interesting</vt:lpstr>
      <vt:lpstr>Theory &amp; Methodology</vt:lpstr>
      <vt:lpstr>Framing the Question…</vt:lpstr>
      <vt:lpstr>Grant-Writing Process</vt:lpstr>
      <vt:lpstr>Grant-Writing Process</vt:lpstr>
      <vt:lpstr>Identify Possible Funding Sources</vt:lpstr>
      <vt:lpstr>Handy Hints</vt:lpstr>
      <vt:lpstr>Handy Hints</vt:lpstr>
      <vt:lpstr>Rejection</vt:lpstr>
      <vt:lpstr>Successful Funding</vt:lpstr>
      <vt:lpstr>Develop a General Proposal</vt:lpstr>
      <vt:lpstr>Abstract/Summary</vt:lpstr>
      <vt:lpstr>Abstract/Summary</vt:lpstr>
      <vt:lpstr>Costings</vt:lpstr>
      <vt:lpstr>Costings</vt:lpstr>
      <vt:lpstr>Example Costings</vt:lpstr>
      <vt:lpstr>Costings</vt:lpstr>
      <vt:lpstr>Costings</vt:lpstr>
      <vt:lpstr>Timeframe for Research</vt:lpstr>
      <vt:lpstr>Successful Funding…</vt:lpstr>
      <vt:lpstr>Successful Funding…</vt:lpstr>
      <vt:lpstr>Successful Funding…</vt:lpstr>
    </vt:vector>
  </TitlesOfParts>
  <Company>Stills Design &amp; Advertising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 </cp:keywords>
  <cp:lastModifiedBy>sw003</cp:lastModifiedBy>
  <cp:revision>59</cp:revision>
  <dcterms:created xsi:type="dcterms:W3CDTF">2004-04-06T15:50:52Z</dcterms:created>
  <dcterms:modified xsi:type="dcterms:W3CDTF">2011-10-12T10:27:03Z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