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76" r:id="rId4"/>
  </p:sldMasterIdLst>
  <p:notesMasterIdLst>
    <p:notesMasterId r:id="rId19"/>
  </p:notesMasterIdLst>
  <p:handoutMasterIdLst>
    <p:handoutMasterId r:id="rId20"/>
  </p:handoutMasterIdLst>
  <p:sldIdLst>
    <p:sldId id="256" r:id="rId5"/>
    <p:sldId id="265" r:id="rId6"/>
    <p:sldId id="271" r:id="rId7"/>
    <p:sldId id="263" r:id="rId8"/>
    <p:sldId id="264" r:id="rId9"/>
    <p:sldId id="266" r:id="rId10"/>
    <p:sldId id="262" r:id="rId11"/>
    <p:sldId id="259" r:id="rId12"/>
    <p:sldId id="267" r:id="rId13"/>
    <p:sldId id="268" r:id="rId14"/>
    <p:sldId id="269" r:id="rId15"/>
    <p:sldId id="272" r:id="rId16"/>
    <p:sldId id="273" r:id="rId17"/>
    <p:sldId id="270" r:id="rId1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7767B5-6B57-AEC9-2F4D-D35F5FDFF0AF}" v="2736" dt="2024-01-16T23:25:43.396"/>
    <p1510:client id="{3CE1DC37-9B74-F0BC-ACB0-5BA69F5E0788}" v="684" dt="2024-01-16T14:15:08.949"/>
    <p1510:client id="{47316A8D-B7AF-4EB1-9F1A-404043CA47BB}" v="487" dt="2024-01-16T15:58:57.347"/>
    <p1510:client id="{53056DED-70ED-CB7E-CE5C-9EE1DC9E670A}" v="365" dt="2024-01-16T21:02:30.576"/>
    <p1510:client id="{A8388AA5-659E-4F0E-8B51-CD38437759CE}" vWet="4" dt="2024-01-16T17:24:46.934"/>
    <p1510:client id="{B2BC26AF-6489-4016-8A1E-70D52DB622FE}" v="523" dt="2024-01-16T13:44:25.375"/>
    <p1510:client id="{C1B094D6-8590-0494-F3FF-9EA31F5C3024}" v="481" dt="2024-01-16T19:44:50.827"/>
    <p1510:client id="{D2C43E9F-CD46-96D3-56DF-9F137B456A2C}" v="1977" dt="2024-01-16T19:12:59.897"/>
    <p1510:client id="{D70D0262-0258-B5DC-0918-6892F774B856}" v="61" dt="2024-01-16T14:25:51.962"/>
    <p1510:client id="{D7EF18CD-FA8A-4500-9C62-73695BB8FF2E}" v="15" vWet="17" dt="2024-01-16T13:07:24.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7981FD-0178-48D3-B8FA-844B59F6F33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A8A49B4-2288-45DD-BB47-7E17D6916E62}">
      <dgm:prSet/>
      <dgm:spPr/>
      <dgm:t>
        <a:bodyPr/>
        <a:lstStyle/>
        <a:p>
          <a:r>
            <a:rPr lang="en-US"/>
            <a:t>Parking</a:t>
          </a:r>
        </a:p>
      </dgm:t>
    </dgm:pt>
    <dgm:pt modelId="{A7C5A5FB-F81F-4B5D-86CB-451B7C948EC4}" type="parTrans" cxnId="{928946F1-E4DB-4EDB-9662-90654ADF95CA}">
      <dgm:prSet/>
      <dgm:spPr/>
      <dgm:t>
        <a:bodyPr/>
        <a:lstStyle/>
        <a:p>
          <a:endParaRPr lang="en-US"/>
        </a:p>
      </dgm:t>
    </dgm:pt>
    <dgm:pt modelId="{825AEB28-E0FF-428A-93B2-C9D073CCD2B0}" type="sibTrans" cxnId="{928946F1-E4DB-4EDB-9662-90654ADF95CA}">
      <dgm:prSet/>
      <dgm:spPr/>
      <dgm:t>
        <a:bodyPr/>
        <a:lstStyle/>
        <a:p>
          <a:endParaRPr lang="en-US"/>
        </a:p>
      </dgm:t>
    </dgm:pt>
    <dgm:pt modelId="{14FC2838-CB89-4793-9247-2DA450CC00DE}">
      <dgm:prSet/>
      <dgm:spPr/>
      <dgm:t>
        <a:bodyPr/>
        <a:lstStyle/>
        <a:p>
          <a:r>
            <a:rPr lang="en-US"/>
            <a:t>There is no parking in Swansea </a:t>
          </a:r>
          <a:r>
            <a:rPr lang="en-US">
              <a:latin typeface="Corbel" panose="020B0503020204020204"/>
            </a:rPr>
            <a:t>Waterfront</a:t>
          </a:r>
          <a:r>
            <a:rPr lang="en-US"/>
            <a:t> Winterland</a:t>
          </a:r>
        </a:p>
      </dgm:t>
    </dgm:pt>
    <dgm:pt modelId="{A589402D-99A2-4FC0-B35B-9ED11FF5583D}" type="parTrans" cxnId="{115C0177-606C-470E-9B8A-B5E0D57A085B}">
      <dgm:prSet/>
      <dgm:spPr/>
      <dgm:t>
        <a:bodyPr/>
        <a:lstStyle/>
        <a:p>
          <a:endParaRPr lang="en-US"/>
        </a:p>
      </dgm:t>
    </dgm:pt>
    <dgm:pt modelId="{EC14AFB9-88F7-43EA-96E2-773AFCEE9146}" type="sibTrans" cxnId="{115C0177-606C-470E-9B8A-B5E0D57A085B}">
      <dgm:prSet/>
      <dgm:spPr/>
      <dgm:t>
        <a:bodyPr/>
        <a:lstStyle/>
        <a:p>
          <a:endParaRPr lang="en-US"/>
        </a:p>
      </dgm:t>
    </dgm:pt>
    <dgm:pt modelId="{7469B4A6-91B2-42E0-B155-F8E992A0E472}">
      <dgm:prSet/>
      <dgm:spPr/>
      <dgm:t>
        <a:bodyPr/>
        <a:lstStyle/>
        <a:p>
          <a:r>
            <a:rPr lang="en-US"/>
            <a:t>There is parking available throughout the city such as St. Davids car park and the Arena car park which are both very close and accessible to Waterfront Winterland</a:t>
          </a:r>
        </a:p>
      </dgm:t>
    </dgm:pt>
    <dgm:pt modelId="{6B441F00-199D-41A1-B063-6C30C8BE735E}" type="parTrans" cxnId="{61B2358C-2280-491F-B3DD-51488E052AA7}">
      <dgm:prSet/>
      <dgm:spPr/>
      <dgm:t>
        <a:bodyPr/>
        <a:lstStyle/>
        <a:p>
          <a:endParaRPr lang="en-US"/>
        </a:p>
      </dgm:t>
    </dgm:pt>
    <dgm:pt modelId="{F77D5197-7CA2-46C5-AAB6-875E9721C908}" type="sibTrans" cxnId="{61B2358C-2280-491F-B3DD-51488E052AA7}">
      <dgm:prSet/>
      <dgm:spPr/>
      <dgm:t>
        <a:bodyPr/>
        <a:lstStyle/>
        <a:p>
          <a:endParaRPr lang="en-US"/>
        </a:p>
      </dgm:t>
    </dgm:pt>
    <dgm:pt modelId="{FF28EB9D-8A50-4650-9850-D89AC56FF4C3}">
      <dgm:prSet/>
      <dgm:spPr/>
      <dgm:t>
        <a:bodyPr/>
        <a:lstStyle/>
        <a:p>
          <a:r>
            <a:rPr lang="en-US"/>
            <a:t>Parking is normally very busy in the car parks during this time because of how busy Swansea is during the wintertime</a:t>
          </a:r>
        </a:p>
      </dgm:t>
    </dgm:pt>
    <dgm:pt modelId="{8745C132-76CD-477E-A778-DC9F825762B2}" type="parTrans" cxnId="{42943059-83D4-4787-B52C-ED2859E48FF1}">
      <dgm:prSet/>
      <dgm:spPr/>
      <dgm:t>
        <a:bodyPr/>
        <a:lstStyle/>
        <a:p>
          <a:endParaRPr lang="en-US"/>
        </a:p>
      </dgm:t>
    </dgm:pt>
    <dgm:pt modelId="{0AFA5D54-48BE-4724-AA15-80A45AC3D60E}" type="sibTrans" cxnId="{42943059-83D4-4787-B52C-ED2859E48FF1}">
      <dgm:prSet/>
      <dgm:spPr/>
      <dgm:t>
        <a:bodyPr/>
        <a:lstStyle/>
        <a:p>
          <a:endParaRPr lang="en-US"/>
        </a:p>
      </dgm:t>
    </dgm:pt>
    <dgm:pt modelId="{62587A0F-2E80-4EF4-B348-4B46D309D96D}">
      <dgm:prSet/>
      <dgm:spPr/>
      <dgm:t>
        <a:bodyPr/>
        <a:lstStyle/>
        <a:p>
          <a:r>
            <a:rPr lang="en-US"/>
            <a:t>Parking costs differ but its normally £1 per hour then £5 for 24 hours so parking is not a problem</a:t>
          </a:r>
        </a:p>
      </dgm:t>
    </dgm:pt>
    <dgm:pt modelId="{FED380A9-F8A5-4CE2-994D-E7CAF191F996}" type="parTrans" cxnId="{9F3C7ECF-28C8-4411-912E-3AAD0D7CEA2B}">
      <dgm:prSet/>
      <dgm:spPr/>
      <dgm:t>
        <a:bodyPr/>
        <a:lstStyle/>
        <a:p>
          <a:endParaRPr lang="en-US"/>
        </a:p>
      </dgm:t>
    </dgm:pt>
    <dgm:pt modelId="{4D3E1AC7-CD0E-4481-BE02-91BDDB97C23F}" type="sibTrans" cxnId="{9F3C7ECF-28C8-4411-912E-3AAD0D7CEA2B}">
      <dgm:prSet/>
      <dgm:spPr/>
      <dgm:t>
        <a:bodyPr/>
        <a:lstStyle/>
        <a:p>
          <a:endParaRPr lang="en-US"/>
        </a:p>
      </dgm:t>
    </dgm:pt>
    <dgm:pt modelId="{E554FA4E-58DC-4C28-84A7-8F2E9EDE6A73}" type="pres">
      <dgm:prSet presAssocID="{8B7981FD-0178-48D3-B8FA-844B59F6F336}" presName="linear" presStyleCnt="0">
        <dgm:presLayoutVars>
          <dgm:animLvl val="lvl"/>
          <dgm:resizeHandles val="exact"/>
        </dgm:presLayoutVars>
      </dgm:prSet>
      <dgm:spPr/>
    </dgm:pt>
    <dgm:pt modelId="{AD921B23-386A-4F70-BEC6-83B633613B50}" type="pres">
      <dgm:prSet presAssocID="{5A8A49B4-2288-45DD-BB47-7E17D6916E62}" presName="parentText" presStyleLbl="node1" presStyleIdx="0" presStyleCnt="1">
        <dgm:presLayoutVars>
          <dgm:chMax val="0"/>
          <dgm:bulletEnabled val="1"/>
        </dgm:presLayoutVars>
      </dgm:prSet>
      <dgm:spPr/>
    </dgm:pt>
    <dgm:pt modelId="{71CC1355-45B4-4F50-B69B-64F3E4E609D1}" type="pres">
      <dgm:prSet presAssocID="{5A8A49B4-2288-45DD-BB47-7E17D6916E62}" presName="childText" presStyleLbl="revTx" presStyleIdx="0" presStyleCnt="1">
        <dgm:presLayoutVars>
          <dgm:bulletEnabled val="1"/>
        </dgm:presLayoutVars>
      </dgm:prSet>
      <dgm:spPr/>
    </dgm:pt>
  </dgm:ptLst>
  <dgm:cxnLst>
    <dgm:cxn modelId="{B15E3A23-ECC5-4A04-8546-9F65BE5EB579}" type="presOf" srcId="{62587A0F-2E80-4EF4-B348-4B46D309D96D}" destId="{71CC1355-45B4-4F50-B69B-64F3E4E609D1}" srcOrd="0" destOrd="3" presId="urn:microsoft.com/office/officeart/2005/8/layout/vList2"/>
    <dgm:cxn modelId="{2211F32D-4C6F-43C7-8E93-D0A94F3F1BF0}" type="presOf" srcId="{5A8A49B4-2288-45DD-BB47-7E17D6916E62}" destId="{AD921B23-386A-4F70-BEC6-83B633613B50}" srcOrd="0" destOrd="0" presId="urn:microsoft.com/office/officeart/2005/8/layout/vList2"/>
    <dgm:cxn modelId="{115C0177-606C-470E-9B8A-B5E0D57A085B}" srcId="{5A8A49B4-2288-45DD-BB47-7E17D6916E62}" destId="{14FC2838-CB89-4793-9247-2DA450CC00DE}" srcOrd="0" destOrd="0" parTransId="{A589402D-99A2-4FC0-B35B-9ED11FF5583D}" sibTransId="{EC14AFB9-88F7-43EA-96E2-773AFCEE9146}"/>
    <dgm:cxn modelId="{42943059-83D4-4787-B52C-ED2859E48FF1}" srcId="{5A8A49B4-2288-45DD-BB47-7E17D6916E62}" destId="{FF28EB9D-8A50-4650-9850-D89AC56FF4C3}" srcOrd="2" destOrd="0" parTransId="{8745C132-76CD-477E-A778-DC9F825762B2}" sibTransId="{0AFA5D54-48BE-4724-AA15-80A45AC3D60E}"/>
    <dgm:cxn modelId="{61B2358C-2280-491F-B3DD-51488E052AA7}" srcId="{5A8A49B4-2288-45DD-BB47-7E17D6916E62}" destId="{7469B4A6-91B2-42E0-B155-F8E992A0E472}" srcOrd="1" destOrd="0" parTransId="{6B441F00-199D-41A1-B063-6C30C8BE735E}" sibTransId="{F77D5197-7CA2-46C5-AAB6-875E9721C908}"/>
    <dgm:cxn modelId="{BE094E8E-EA29-4126-9CD1-9E0CEDF4CA35}" type="presOf" srcId="{FF28EB9D-8A50-4650-9850-D89AC56FF4C3}" destId="{71CC1355-45B4-4F50-B69B-64F3E4E609D1}" srcOrd="0" destOrd="2" presId="urn:microsoft.com/office/officeart/2005/8/layout/vList2"/>
    <dgm:cxn modelId="{9F3C7ECF-28C8-4411-912E-3AAD0D7CEA2B}" srcId="{5A8A49B4-2288-45DD-BB47-7E17D6916E62}" destId="{62587A0F-2E80-4EF4-B348-4B46D309D96D}" srcOrd="3" destOrd="0" parTransId="{FED380A9-F8A5-4CE2-994D-E7CAF191F996}" sibTransId="{4D3E1AC7-CD0E-4481-BE02-91BDDB97C23F}"/>
    <dgm:cxn modelId="{589AF8D4-A08F-42E7-B393-1626D80BA4AB}" type="presOf" srcId="{14FC2838-CB89-4793-9247-2DA450CC00DE}" destId="{71CC1355-45B4-4F50-B69B-64F3E4E609D1}" srcOrd="0" destOrd="0" presId="urn:microsoft.com/office/officeart/2005/8/layout/vList2"/>
    <dgm:cxn modelId="{D6D901D5-DABF-43DD-AA48-2C36682A6C03}" type="presOf" srcId="{8B7981FD-0178-48D3-B8FA-844B59F6F336}" destId="{E554FA4E-58DC-4C28-84A7-8F2E9EDE6A73}" srcOrd="0" destOrd="0" presId="urn:microsoft.com/office/officeart/2005/8/layout/vList2"/>
    <dgm:cxn modelId="{2D6579D7-F44A-432E-9DF6-1E83B20E9EA4}" type="presOf" srcId="{7469B4A6-91B2-42E0-B155-F8E992A0E472}" destId="{71CC1355-45B4-4F50-B69B-64F3E4E609D1}" srcOrd="0" destOrd="1" presId="urn:microsoft.com/office/officeart/2005/8/layout/vList2"/>
    <dgm:cxn modelId="{928946F1-E4DB-4EDB-9662-90654ADF95CA}" srcId="{8B7981FD-0178-48D3-B8FA-844B59F6F336}" destId="{5A8A49B4-2288-45DD-BB47-7E17D6916E62}" srcOrd="0" destOrd="0" parTransId="{A7C5A5FB-F81F-4B5D-86CB-451B7C948EC4}" sibTransId="{825AEB28-E0FF-428A-93B2-C9D073CCD2B0}"/>
    <dgm:cxn modelId="{003AA9E6-6783-4539-8E40-E58AB18D55A3}" type="presParOf" srcId="{E554FA4E-58DC-4C28-84A7-8F2E9EDE6A73}" destId="{AD921B23-386A-4F70-BEC6-83B633613B50}" srcOrd="0" destOrd="0" presId="urn:microsoft.com/office/officeart/2005/8/layout/vList2"/>
    <dgm:cxn modelId="{D3A57DCD-2631-4034-BE11-E7084058E3E8}" type="presParOf" srcId="{E554FA4E-58DC-4C28-84A7-8F2E9EDE6A73}" destId="{71CC1355-45B4-4F50-B69B-64F3E4E609D1}"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E93F26-8ACE-499F-AF3E-8F981123CF8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CAB8333-D6A2-4403-8C83-D88F12AE9489}">
      <dgm:prSet/>
      <dgm:spPr/>
      <dgm:t>
        <a:bodyPr/>
        <a:lstStyle/>
        <a:p>
          <a:r>
            <a:rPr lang="en-US"/>
            <a:t>Swansea Winterland does not have its own transport options available</a:t>
          </a:r>
        </a:p>
      </dgm:t>
    </dgm:pt>
    <dgm:pt modelId="{2264BA5A-F845-4F15-9DD0-A9130B24849F}" type="parTrans" cxnId="{7563A702-C7A1-4C2A-903D-096A725791B6}">
      <dgm:prSet/>
      <dgm:spPr/>
      <dgm:t>
        <a:bodyPr/>
        <a:lstStyle/>
        <a:p>
          <a:endParaRPr lang="en-US"/>
        </a:p>
      </dgm:t>
    </dgm:pt>
    <dgm:pt modelId="{C27E7564-C410-4479-9D20-53BE9B6BC923}" type="sibTrans" cxnId="{7563A702-C7A1-4C2A-903D-096A725791B6}">
      <dgm:prSet/>
      <dgm:spPr/>
      <dgm:t>
        <a:bodyPr/>
        <a:lstStyle/>
        <a:p>
          <a:endParaRPr lang="en-US"/>
        </a:p>
      </dgm:t>
    </dgm:pt>
    <dgm:pt modelId="{40DB337C-0F27-450F-9BF7-FBE2C6AE22F0}">
      <dgm:prSet/>
      <dgm:spPr/>
      <dgm:t>
        <a:bodyPr/>
        <a:lstStyle/>
        <a:p>
          <a:r>
            <a:rPr lang="en-US"/>
            <a:t>However, if you are travelling by bus Swansea bus station is nearby and a very easy walk to get to Winter Wonderland</a:t>
          </a:r>
        </a:p>
      </dgm:t>
    </dgm:pt>
    <dgm:pt modelId="{8CE9352E-441D-41B6-AAD7-85B78EAE25DC}" type="parTrans" cxnId="{628FBE90-01DF-4B7F-8A40-3F89AFFE91C1}">
      <dgm:prSet/>
      <dgm:spPr/>
      <dgm:t>
        <a:bodyPr/>
        <a:lstStyle/>
        <a:p>
          <a:endParaRPr lang="en-US"/>
        </a:p>
      </dgm:t>
    </dgm:pt>
    <dgm:pt modelId="{818A5976-0B35-46F5-9486-A1B05F84C067}" type="sibTrans" cxnId="{628FBE90-01DF-4B7F-8A40-3F89AFFE91C1}">
      <dgm:prSet/>
      <dgm:spPr/>
      <dgm:t>
        <a:bodyPr/>
        <a:lstStyle/>
        <a:p>
          <a:endParaRPr lang="en-US"/>
        </a:p>
      </dgm:t>
    </dgm:pt>
    <dgm:pt modelId="{B6F1EFEC-29D6-467E-B03B-0BCEEAC75575}">
      <dgm:prSet/>
      <dgm:spPr/>
      <dgm:t>
        <a:bodyPr/>
        <a:lstStyle/>
        <a:p>
          <a:r>
            <a:rPr lang="en-US"/>
            <a:t>There are three different access points throughout the attraction. One at the front and two entrances in the back corners</a:t>
          </a:r>
        </a:p>
      </dgm:t>
    </dgm:pt>
    <dgm:pt modelId="{982FF048-7E7F-4588-B761-4E32217B9CB4}" type="parTrans" cxnId="{48D0D6D3-6860-42EC-A2C7-7276E8B4A353}">
      <dgm:prSet/>
      <dgm:spPr/>
      <dgm:t>
        <a:bodyPr/>
        <a:lstStyle/>
        <a:p>
          <a:endParaRPr lang="en-US"/>
        </a:p>
      </dgm:t>
    </dgm:pt>
    <dgm:pt modelId="{9442F865-244A-4942-AF99-F07361B6CB23}" type="sibTrans" cxnId="{48D0D6D3-6860-42EC-A2C7-7276E8B4A353}">
      <dgm:prSet/>
      <dgm:spPr/>
      <dgm:t>
        <a:bodyPr/>
        <a:lstStyle/>
        <a:p>
          <a:endParaRPr lang="en-US"/>
        </a:p>
      </dgm:t>
    </dgm:pt>
    <dgm:pt modelId="{C7CC746B-52CA-4EC1-BADD-EFC1BB6830EE}">
      <dgm:prSet/>
      <dgm:spPr/>
      <dgm:t>
        <a:bodyPr/>
        <a:lstStyle/>
        <a:p>
          <a:r>
            <a:rPr lang="en-US"/>
            <a:t>To get to the Ice rink you enter the castle via the front or back gate</a:t>
          </a:r>
        </a:p>
      </dgm:t>
    </dgm:pt>
    <dgm:pt modelId="{59878BA2-9EC5-459F-8727-D1A16064B5DB}" type="parTrans" cxnId="{64AE3BD9-44DF-4B41-9F4E-0F118193436B}">
      <dgm:prSet/>
      <dgm:spPr/>
      <dgm:t>
        <a:bodyPr/>
        <a:lstStyle/>
        <a:p>
          <a:endParaRPr lang="en-US"/>
        </a:p>
      </dgm:t>
    </dgm:pt>
    <dgm:pt modelId="{B61E7758-6378-40B0-95CE-4E8F14273232}" type="sibTrans" cxnId="{64AE3BD9-44DF-4B41-9F4E-0F118193436B}">
      <dgm:prSet/>
      <dgm:spPr/>
      <dgm:t>
        <a:bodyPr/>
        <a:lstStyle/>
        <a:p>
          <a:endParaRPr lang="en-US"/>
        </a:p>
      </dgm:t>
    </dgm:pt>
    <dgm:pt modelId="{AE783A6C-E227-46BF-AAC5-B6DD196A9521}">
      <dgm:prSet/>
      <dgm:spPr/>
      <dgm:t>
        <a:bodyPr/>
        <a:lstStyle/>
        <a:p>
          <a:r>
            <a:rPr lang="en-US"/>
            <a:t>No entrance fee and no booking involved so you can just turn up!</a:t>
          </a:r>
        </a:p>
      </dgm:t>
    </dgm:pt>
    <dgm:pt modelId="{453B0842-5A76-4ADC-865B-19561A0650CF}" type="parTrans" cxnId="{0718AEC0-C4AF-4A71-99F8-E5340335101F}">
      <dgm:prSet/>
      <dgm:spPr/>
      <dgm:t>
        <a:bodyPr/>
        <a:lstStyle/>
        <a:p>
          <a:endParaRPr lang="en-US"/>
        </a:p>
      </dgm:t>
    </dgm:pt>
    <dgm:pt modelId="{C524F1AE-4D5B-488B-BFC1-656B3CC53877}" type="sibTrans" cxnId="{0718AEC0-C4AF-4A71-99F8-E5340335101F}">
      <dgm:prSet/>
      <dgm:spPr/>
      <dgm:t>
        <a:bodyPr/>
        <a:lstStyle/>
        <a:p>
          <a:endParaRPr lang="en-US"/>
        </a:p>
      </dgm:t>
    </dgm:pt>
    <dgm:pt modelId="{1E05B3B9-5123-4E84-918B-493A2DB519AD}" type="pres">
      <dgm:prSet presAssocID="{95E93F26-8ACE-499F-AF3E-8F981123CF8D}" presName="vert0" presStyleCnt="0">
        <dgm:presLayoutVars>
          <dgm:dir/>
          <dgm:animOne val="branch"/>
          <dgm:animLvl val="lvl"/>
        </dgm:presLayoutVars>
      </dgm:prSet>
      <dgm:spPr/>
    </dgm:pt>
    <dgm:pt modelId="{FBB79F9B-4B9B-49EE-A3C1-DF0D94A0C363}" type="pres">
      <dgm:prSet presAssocID="{6CAB8333-D6A2-4403-8C83-D88F12AE9489}" presName="thickLine" presStyleLbl="alignNode1" presStyleIdx="0" presStyleCnt="5"/>
      <dgm:spPr/>
    </dgm:pt>
    <dgm:pt modelId="{22031F5D-6ADF-4CFA-933E-2A5A778AC7EF}" type="pres">
      <dgm:prSet presAssocID="{6CAB8333-D6A2-4403-8C83-D88F12AE9489}" presName="horz1" presStyleCnt="0"/>
      <dgm:spPr/>
    </dgm:pt>
    <dgm:pt modelId="{11833896-6DA2-4F38-B39D-E598E6D2562B}" type="pres">
      <dgm:prSet presAssocID="{6CAB8333-D6A2-4403-8C83-D88F12AE9489}" presName="tx1" presStyleLbl="revTx" presStyleIdx="0" presStyleCnt="5"/>
      <dgm:spPr/>
    </dgm:pt>
    <dgm:pt modelId="{26647EDF-D7B5-4781-8E43-250166B91764}" type="pres">
      <dgm:prSet presAssocID="{6CAB8333-D6A2-4403-8C83-D88F12AE9489}" presName="vert1" presStyleCnt="0"/>
      <dgm:spPr/>
    </dgm:pt>
    <dgm:pt modelId="{36C1EB14-D91F-4CC7-AE2D-9E3899E8211B}" type="pres">
      <dgm:prSet presAssocID="{40DB337C-0F27-450F-9BF7-FBE2C6AE22F0}" presName="thickLine" presStyleLbl="alignNode1" presStyleIdx="1" presStyleCnt="5"/>
      <dgm:spPr/>
    </dgm:pt>
    <dgm:pt modelId="{61160D80-A83E-467F-B428-88C466F54948}" type="pres">
      <dgm:prSet presAssocID="{40DB337C-0F27-450F-9BF7-FBE2C6AE22F0}" presName="horz1" presStyleCnt="0"/>
      <dgm:spPr/>
    </dgm:pt>
    <dgm:pt modelId="{931E4ACE-594A-4B07-821C-4FDECFFC461C}" type="pres">
      <dgm:prSet presAssocID="{40DB337C-0F27-450F-9BF7-FBE2C6AE22F0}" presName="tx1" presStyleLbl="revTx" presStyleIdx="1" presStyleCnt="5"/>
      <dgm:spPr/>
    </dgm:pt>
    <dgm:pt modelId="{F6012DE1-62A1-4F41-BB80-30C982C2AF90}" type="pres">
      <dgm:prSet presAssocID="{40DB337C-0F27-450F-9BF7-FBE2C6AE22F0}" presName="vert1" presStyleCnt="0"/>
      <dgm:spPr/>
    </dgm:pt>
    <dgm:pt modelId="{C5618CB2-9820-4867-BB72-B4E771CCCA21}" type="pres">
      <dgm:prSet presAssocID="{B6F1EFEC-29D6-467E-B03B-0BCEEAC75575}" presName="thickLine" presStyleLbl="alignNode1" presStyleIdx="2" presStyleCnt="5"/>
      <dgm:spPr/>
    </dgm:pt>
    <dgm:pt modelId="{2AC945A8-9C04-48A3-8FC7-B4F3B3AC0FAE}" type="pres">
      <dgm:prSet presAssocID="{B6F1EFEC-29D6-467E-B03B-0BCEEAC75575}" presName="horz1" presStyleCnt="0"/>
      <dgm:spPr/>
    </dgm:pt>
    <dgm:pt modelId="{2989F04E-8600-44FD-A7DF-5D6B55720A31}" type="pres">
      <dgm:prSet presAssocID="{B6F1EFEC-29D6-467E-B03B-0BCEEAC75575}" presName="tx1" presStyleLbl="revTx" presStyleIdx="2" presStyleCnt="5"/>
      <dgm:spPr/>
    </dgm:pt>
    <dgm:pt modelId="{73539FD6-24BD-4C52-8E28-7B3B138043ED}" type="pres">
      <dgm:prSet presAssocID="{B6F1EFEC-29D6-467E-B03B-0BCEEAC75575}" presName="vert1" presStyleCnt="0"/>
      <dgm:spPr/>
    </dgm:pt>
    <dgm:pt modelId="{7D6932CE-D84E-47FF-9D24-C4EC927C0701}" type="pres">
      <dgm:prSet presAssocID="{C7CC746B-52CA-4EC1-BADD-EFC1BB6830EE}" presName="thickLine" presStyleLbl="alignNode1" presStyleIdx="3" presStyleCnt="5"/>
      <dgm:spPr/>
    </dgm:pt>
    <dgm:pt modelId="{EDEADE05-180B-409D-BE86-04F01279ABC2}" type="pres">
      <dgm:prSet presAssocID="{C7CC746B-52CA-4EC1-BADD-EFC1BB6830EE}" presName="horz1" presStyleCnt="0"/>
      <dgm:spPr/>
    </dgm:pt>
    <dgm:pt modelId="{5A13E1C3-B5E0-44C7-9651-8F5B1655E637}" type="pres">
      <dgm:prSet presAssocID="{C7CC746B-52CA-4EC1-BADD-EFC1BB6830EE}" presName="tx1" presStyleLbl="revTx" presStyleIdx="3" presStyleCnt="5"/>
      <dgm:spPr/>
    </dgm:pt>
    <dgm:pt modelId="{A1FC5677-C998-4D8D-B1CB-0140091DF1ED}" type="pres">
      <dgm:prSet presAssocID="{C7CC746B-52CA-4EC1-BADD-EFC1BB6830EE}" presName="vert1" presStyleCnt="0"/>
      <dgm:spPr/>
    </dgm:pt>
    <dgm:pt modelId="{B3B8F235-4C32-4E11-AE43-7D52B416D656}" type="pres">
      <dgm:prSet presAssocID="{AE783A6C-E227-46BF-AAC5-B6DD196A9521}" presName="thickLine" presStyleLbl="alignNode1" presStyleIdx="4" presStyleCnt="5"/>
      <dgm:spPr/>
    </dgm:pt>
    <dgm:pt modelId="{1465BB22-C65B-40D0-89FB-170C1F26AB3C}" type="pres">
      <dgm:prSet presAssocID="{AE783A6C-E227-46BF-AAC5-B6DD196A9521}" presName="horz1" presStyleCnt="0"/>
      <dgm:spPr/>
    </dgm:pt>
    <dgm:pt modelId="{A2D87C98-ED2B-47CF-A295-0BAE0FFD18C6}" type="pres">
      <dgm:prSet presAssocID="{AE783A6C-E227-46BF-AAC5-B6DD196A9521}" presName="tx1" presStyleLbl="revTx" presStyleIdx="4" presStyleCnt="5"/>
      <dgm:spPr/>
    </dgm:pt>
    <dgm:pt modelId="{E9E80E5A-F2BA-4428-839C-FAFF19E28150}" type="pres">
      <dgm:prSet presAssocID="{AE783A6C-E227-46BF-AAC5-B6DD196A9521}" presName="vert1" presStyleCnt="0"/>
      <dgm:spPr/>
    </dgm:pt>
  </dgm:ptLst>
  <dgm:cxnLst>
    <dgm:cxn modelId="{7563A702-C7A1-4C2A-903D-096A725791B6}" srcId="{95E93F26-8ACE-499F-AF3E-8F981123CF8D}" destId="{6CAB8333-D6A2-4403-8C83-D88F12AE9489}" srcOrd="0" destOrd="0" parTransId="{2264BA5A-F845-4F15-9DD0-A9130B24849F}" sibTransId="{C27E7564-C410-4479-9D20-53BE9B6BC923}"/>
    <dgm:cxn modelId="{D392B00C-4EBC-4B74-9989-1460051542DA}" type="presOf" srcId="{C7CC746B-52CA-4EC1-BADD-EFC1BB6830EE}" destId="{5A13E1C3-B5E0-44C7-9651-8F5B1655E637}" srcOrd="0" destOrd="0" presId="urn:microsoft.com/office/officeart/2008/layout/LinedList"/>
    <dgm:cxn modelId="{F3C54A11-0895-4F1F-9D05-D130260456AB}" type="presOf" srcId="{6CAB8333-D6A2-4403-8C83-D88F12AE9489}" destId="{11833896-6DA2-4F38-B39D-E598E6D2562B}" srcOrd="0" destOrd="0" presId="urn:microsoft.com/office/officeart/2008/layout/LinedList"/>
    <dgm:cxn modelId="{628FBE90-01DF-4B7F-8A40-3F89AFFE91C1}" srcId="{95E93F26-8ACE-499F-AF3E-8F981123CF8D}" destId="{40DB337C-0F27-450F-9BF7-FBE2C6AE22F0}" srcOrd="1" destOrd="0" parTransId="{8CE9352E-441D-41B6-AAD7-85B78EAE25DC}" sibTransId="{818A5976-0B35-46F5-9486-A1B05F84C067}"/>
    <dgm:cxn modelId="{C93F79BF-42FC-490A-B19F-917AF8C70554}" type="presOf" srcId="{40DB337C-0F27-450F-9BF7-FBE2C6AE22F0}" destId="{931E4ACE-594A-4B07-821C-4FDECFFC461C}" srcOrd="0" destOrd="0" presId="urn:microsoft.com/office/officeart/2008/layout/LinedList"/>
    <dgm:cxn modelId="{0718AEC0-C4AF-4A71-99F8-E5340335101F}" srcId="{95E93F26-8ACE-499F-AF3E-8F981123CF8D}" destId="{AE783A6C-E227-46BF-AAC5-B6DD196A9521}" srcOrd="4" destOrd="0" parTransId="{453B0842-5A76-4ADC-865B-19561A0650CF}" sibTransId="{C524F1AE-4D5B-488B-BFC1-656B3CC53877}"/>
    <dgm:cxn modelId="{C18FDFC9-B4A7-4DBD-85ED-D7548E188C8C}" type="presOf" srcId="{95E93F26-8ACE-499F-AF3E-8F981123CF8D}" destId="{1E05B3B9-5123-4E84-918B-493A2DB519AD}" srcOrd="0" destOrd="0" presId="urn:microsoft.com/office/officeart/2008/layout/LinedList"/>
    <dgm:cxn modelId="{48D0D6D3-6860-42EC-A2C7-7276E8B4A353}" srcId="{95E93F26-8ACE-499F-AF3E-8F981123CF8D}" destId="{B6F1EFEC-29D6-467E-B03B-0BCEEAC75575}" srcOrd="2" destOrd="0" parTransId="{982FF048-7E7F-4588-B761-4E32217B9CB4}" sibTransId="{9442F865-244A-4942-AF99-F07361B6CB23}"/>
    <dgm:cxn modelId="{64AE3BD9-44DF-4B41-9F4E-0F118193436B}" srcId="{95E93F26-8ACE-499F-AF3E-8F981123CF8D}" destId="{C7CC746B-52CA-4EC1-BADD-EFC1BB6830EE}" srcOrd="3" destOrd="0" parTransId="{59878BA2-9EC5-459F-8727-D1A16064B5DB}" sibTransId="{B61E7758-6378-40B0-95CE-4E8F14273232}"/>
    <dgm:cxn modelId="{4F2D80E2-CB9E-41F3-B71C-A0BEA8345E5F}" type="presOf" srcId="{AE783A6C-E227-46BF-AAC5-B6DD196A9521}" destId="{A2D87C98-ED2B-47CF-A295-0BAE0FFD18C6}" srcOrd="0" destOrd="0" presId="urn:microsoft.com/office/officeart/2008/layout/LinedList"/>
    <dgm:cxn modelId="{0A9489EA-7FFE-4B95-9A9D-0E5AFADF8DD3}" type="presOf" srcId="{B6F1EFEC-29D6-467E-B03B-0BCEEAC75575}" destId="{2989F04E-8600-44FD-A7DF-5D6B55720A31}" srcOrd="0" destOrd="0" presId="urn:microsoft.com/office/officeart/2008/layout/LinedList"/>
    <dgm:cxn modelId="{167ECB98-8151-42FD-BD29-F0F563748CEF}" type="presParOf" srcId="{1E05B3B9-5123-4E84-918B-493A2DB519AD}" destId="{FBB79F9B-4B9B-49EE-A3C1-DF0D94A0C363}" srcOrd="0" destOrd="0" presId="urn:microsoft.com/office/officeart/2008/layout/LinedList"/>
    <dgm:cxn modelId="{00F5A26D-45B9-47A5-8A28-235FDC324BE3}" type="presParOf" srcId="{1E05B3B9-5123-4E84-918B-493A2DB519AD}" destId="{22031F5D-6ADF-4CFA-933E-2A5A778AC7EF}" srcOrd="1" destOrd="0" presId="urn:microsoft.com/office/officeart/2008/layout/LinedList"/>
    <dgm:cxn modelId="{AA537CF8-CD13-4340-B1EE-E84848F14F0A}" type="presParOf" srcId="{22031F5D-6ADF-4CFA-933E-2A5A778AC7EF}" destId="{11833896-6DA2-4F38-B39D-E598E6D2562B}" srcOrd="0" destOrd="0" presId="urn:microsoft.com/office/officeart/2008/layout/LinedList"/>
    <dgm:cxn modelId="{71B10A5C-FAAE-42E0-8C33-E399C2A9078A}" type="presParOf" srcId="{22031F5D-6ADF-4CFA-933E-2A5A778AC7EF}" destId="{26647EDF-D7B5-4781-8E43-250166B91764}" srcOrd="1" destOrd="0" presId="urn:microsoft.com/office/officeart/2008/layout/LinedList"/>
    <dgm:cxn modelId="{B85DF573-9A18-4F67-8F44-CD525B0B26AA}" type="presParOf" srcId="{1E05B3B9-5123-4E84-918B-493A2DB519AD}" destId="{36C1EB14-D91F-4CC7-AE2D-9E3899E8211B}" srcOrd="2" destOrd="0" presId="urn:microsoft.com/office/officeart/2008/layout/LinedList"/>
    <dgm:cxn modelId="{311FEABF-06C1-44BB-97AC-B6015C6DE70F}" type="presParOf" srcId="{1E05B3B9-5123-4E84-918B-493A2DB519AD}" destId="{61160D80-A83E-467F-B428-88C466F54948}" srcOrd="3" destOrd="0" presId="urn:microsoft.com/office/officeart/2008/layout/LinedList"/>
    <dgm:cxn modelId="{71B32635-6B92-40F6-AAF7-E0CFAA8C3D4C}" type="presParOf" srcId="{61160D80-A83E-467F-B428-88C466F54948}" destId="{931E4ACE-594A-4B07-821C-4FDECFFC461C}" srcOrd="0" destOrd="0" presId="urn:microsoft.com/office/officeart/2008/layout/LinedList"/>
    <dgm:cxn modelId="{9E97FF51-AAD8-4FA8-B390-10BEB5A2A791}" type="presParOf" srcId="{61160D80-A83E-467F-B428-88C466F54948}" destId="{F6012DE1-62A1-4F41-BB80-30C982C2AF90}" srcOrd="1" destOrd="0" presId="urn:microsoft.com/office/officeart/2008/layout/LinedList"/>
    <dgm:cxn modelId="{9E4BBE30-ACA1-4B25-AAD5-25B4EB9A96AA}" type="presParOf" srcId="{1E05B3B9-5123-4E84-918B-493A2DB519AD}" destId="{C5618CB2-9820-4867-BB72-B4E771CCCA21}" srcOrd="4" destOrd="0" presId="urn:microsoft.com/office/officeart/2008/layout/LinedList"/>
    <dgm:cxn modelId="{1B044506-7952-498D-ADEF-7A9E6FFBDDA2}" type="presParOf" srcId="{1E05B3B9-5123-4E84-918B-493A2DB519AD}" destId="{2AC945A8-9C04-48A3-8FC7-B4F3B3AC0FAE}" srcOrd="5" destOrd="0" presId="urn:microsoft.com/office/officeart/2008/layout/LinedList"/>
    <dgm:cxn modelId="{E93A1CBB-022F-4E24-A760-C13DED622015}" type="presParOf" srcId="{2AC945A8-9C04-48A3-8FC7-B4F3B3AC0FAE}" destId="{2989F04E-8600-44FD-A7DF-5D6B55720A31}" srcOrd="0" destOrd="0" presId="urn:microsoft.com/office/officeart/2008/layout/LinedList"/>
    <dgm:cxn modelId="{D9B34204-09F8-4CF2-A48A-89667F85328C}" type="presParOf" srcId="{2AC945A8-9C04-48A3-8FC7-B4F3B3AC0FAE}" destId="{73539FD6-24BD-4C52-8E28-7B3B138043ED}" srcOrd="1" destOrd="0" presId="urn:microsoft.com/office/officeart/2008/layout/LinedList"/>
    <dgm:cxn modelId="{4B5B11E7-51B9-4F37-8E06-FD921431F71B}" type="presParOf" srcId="{1E05B3B9-5123-4E84-918B-493A2DB519AD}" destId="{7D6932CE-D84E-47FF-9D24-C4EC927C0701}" srcOrd="6" destOrd="0" presId="urn:microsoft.com/office/officeart/2008/layout/LinedList"/>
    <dgm:cxn modelId="{93AEFE31-700A-4184-9775-E69CC8845C4B}" type="presParOf" srcId="{1E05B3B9-5123-4E84-918B-493A2DB519AD}" destId="{EDEADE05-180B-409D-BE86-04F01279ABC2}" srcOrd="7" destOrd="0" presId="urn:microsoft.com/office/officeart/2008/layout/LinedList"/>
    <dgm:cxn modelId="{598E1AEC-1F23-4551-A0B4-357EC6B56962}" type="presParOf" srcId="{EDEADE05-180B-409D-BE86-04F01279ABC2}" destId="{5A13E1C3-B5E0-44C7-9651-8F5B1655E637}" srcOrd="0" destOrd="0" presId="urn:microsoft.com/office/officeart/2008/layout/LinedList"/>
    <dgm:cxn modelId="{AE4F63CA-8C90-4D44-BEE0-1D17946DDFA1}" type="presParOf" srcId="{EDEADE05-180B-409D-BE86-04F01279ABC2}" destId="{A1FC5677-C998-4D8D-B1CB-0140091DF1ED}" srcOrd="1" destOrd="0" presId="urn:microsoft.com/office/officeart/2008/layout/LinedList"/>
    <dgm:cxn modelId="{0AE9DDFF-26A2-46BB-8A9E-543836C84129}" type="presParOf" srcId="{1E05B3B9-5123-4E84-918B-493A2DB519AD}" destId="{B3B8F235-4C32-4E11-AE43-7D52B416D656}" srcOrd="8" destOrd="0" presId="urn:microsoft.com/office/officeart/2008/layout/LinedList"/>
    <dgm:cxn modelId="{8F8A3C9C-0108-4DE7-957E-48BED4411387}" type="presParOf" srcId="{1E05B3B9-5123-4E84-918B-493A2DB519AD}" destId="{1465BB22-C65B-40D0-89FB-170C1F26AB3C}" srcOrd="9" destOrd="0" presId="urn:microsoft.com/office/officeart/2008/layout/LinedList"/>
    <dgm:cxn modelId="{3AB4A68B-7E63-405A-976F-7D6182106478}" type="presParOf" srcId="{1465BB22-C65B-40D0-89FB-170C1F26AB3C}" destId="{A2D87C98-ED2B-47CF-A295-0BAE0FFD18C6}" srcOrd="0" destOrd="0" presId="urn:microsoft.com/office/officeart/2008/layout/LinedList"/>
    <dgm:cxn modelId="{C0745652-80A0-47FE-8148-946BED90CAF7}" type="presParOf" srcId="{1465BB22-C65B-40D0-89FB-170C1F26AB3C}" destId="{E9E80E5A-F2BA-4428-839C-FAFF19E2815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921B23-386A-4F70-BEC6-83B633613B50}">
      <dsp:nvSpPr>
        <dsp:cNvPr id="0" name=""/>
        <dsp:cNvSpPr/>
      </dsp:nvSpPr>
      <dsp:spPr>
        <a:xfrm>
          <a:off x="0" y="308175"/>
          <a:ext cx="6524894" cy="6236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Parking</a:t>
          </a:r>
        </a:p>
      </dsp:txBody>
      <dsp:txXfrm>
        <a:off x="30442" y="338617"/>
        <a:ext cx="6464010" cy="562726"/>
      </dsp:txXfrm>
    </dsp:sp>
    <dsp:sp modelId="{71CC1355-45B4-4F50-B69B-64F3E4E609D1}">
      <dsp:nvSpPr>
        <dsp:cNvPr id="0" name=""/>
        <dsp:cNvSpPr/>
      </dsp:nvSpPr>
      <dsp:spPr>
        <a:xfrm>
          <a:off x="0" y="931785"/>
          <a:ext cx="6524894" cy="2798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7165"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t>There is no parking in Swansea </a:t>
          </a:r>
          <a:r>
            <a:rPr lang="en-US" sz="2000" kern="1200">
              <a:latin typeface="Corbel" panose="020B0503020204020204"/>
            </a:rPr>
            <a:t>Waterfront</a:t>
          </a:r>
          <a:r>
            <a:rPr lang="en-US" sz="2000" kern="1200"/>
            <a:t> Winterland</a:t>
          </a:r>
        </a:p>
        <a:p>
          <a:pPr marL="228600" lvl="1" indent="-228600" algn="l" defTabSz="889000">
            <a:lnSpc>
              <a:spcPct val="90000"/>
            </a:lnSpc>
            <a:spcBef>
              <a:spcPct val="0"/>
            </a:spcBef>
            <a:spcAft>
              <a:spcPct val="20000"/>
            </a:spcAft>
            <a:buChar char="•"/>
          </a:pPr>
          <a:r>
            <a:rPr lang="en-US" sz="2000" kern="1200"/>
            <a:t>There is parking available throughout the city such as St. Davids car park and the Arena car park which are both very close and accessible to Waterfront Winterland</a:t>
          </a:r>
        </a:p>
        <a:p>
          <a:pPr marL="228600" lvl="1" indent="-228600" algn="l" defTabSz="889000">
            <a:lnSpc>
              <a:spcPct val="90000"/>
            </a:lnSpc>
            <a:spcBef>
              <a:spcPct val="0"/>
            </a:spcBef>
            <a:spcAft>
              <a:spcPct val="20000"/>
            </a:spcAft>
            <a:buChar char="•"/>
          </a:pPr>
          <a:r>
            <a:rPr lang="en-US" sz="2000" kern="1200"/>
            <a:t>Parking is normally very busy in the car parks during this time because of how busy Swansea is during the wintertime</a:t>
          </a:r>
        </a:p>
        <a:p>
          <a:pPr marL="228600" lvl="1" indent="-228600" algn="l" defTabSz="889000">
            <a:lnSpc>
              <a:spcPct val="90000"/>
            </a:lnSpc>
            <a:spcBef>
              <a:spcPct val="0"/>
            </a:spcBef>
            <a:spcAft>
              <a:spcPct val="20000"/>
            </a:spcAft>
            <a:buChar char="•"/>
          </a:pPr>
          <a:r>
            <a:rPr lang="en-US" sz="2000" kern="1200"/>
            <a:t>Parking costs differ but its normally £1 per hour then £5 for 24 hours so parking is not a problem</a:t>
          </a:r>
        </a:p>
      </dsp:txBody>
      <dsp:txXfrm>
        <a:off x="0" y="931785"/>
        <a:ext cx="6524894" cy="27986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B79F9B-4B9B-49EE-A3C1-DF0D94A0C363}">
      <dsp:nvSpPr>
        <dsp:cNvPr id="0" name=""/>
        <dsp:cNvSpPr/>
      </dsp:nvSpPr>
      <dsp:spPr>
        <a:xfrm>
          <a:off x="0" y="518"/>
          <a:ext cx="52562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833896-6DA2-4F38-B39D-E598E6D2562B}">
      <dsp:nvSpPr>
        <dsp:cNvPr id="0" name=""/>
        <dsp:cNvSpPr/>
      </dsp:nvSpPr>
      <dsp:spPr>
        <a:xfrm>
          <a:off x="0" y="518"/>
          <a:ext cx="5256244" cy="849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Swansea Winterland does not have its own transport options available</a:t>
          </a:r>
        </a:p>
      </dsp:txBody>
      <dsp:txXfrm>
        <a:off x="0" y="518"/>
        <a:ext cx="5256244" cy="849256"/>
      </dsp:txXfrm>
    </dsp:sp>
    <dsp:sp modelId="{36C1EB14-D91F-4CC7-AE2D-9E3899E8211B}">
      <dsp:nvSpPr>
        <dsp:cNvPr id="0" name=""/>
        <dsp:cNvSpPr/>
      </dsp:nvSpPr>
      <dsp:spPr>
        <a:xfrm>
          <a:off x="0" y="849774"/>
          <a:ext cx="52562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1E4ACE-594A-4B07-821C-4FDECFFC461C}">
      <dsp:nvSpPr>
        <dsp:cNvPr id="0" name=""/>
        <dsp:cNvSpPr/>
      </dsp:nvSpPr>
      <dsp:spPr>
        <a:xfrm>
          <a:off x="0" y="849774"/>
          <a:ext cx="5256244" cy="849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However, if you are travelling by bus Swansea bus station is nearby and a very easy walk to get to Winter Wonderland</a:t>
          </a:r>
        </a:p>
      </dsp:txBody>
      <dsp:txXfrm>
        <a:off x="0" y="849774"/>
        <a:ext cx="5256244" cy="849256"/>
      </dsp:txXfrm>
    </dsp:sp>
    <dsp:sp modelId="{C5618CB2-9820-4867-BB72-B4E771CCCA21}">
      <dsp:nvSpPr>
        <dsp:cNvPr id="0" name=""/>
        <dsp:cNvSpPr/>
      </dsp:nvSpPr>
      <dsp:spPr>
        <a:xfrm>
          <a:off x="0" y="1699030"/>
          <a:ext cx="52562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89F04E-8600-44FD-A7DF-5D6B55720A31}">
      <dsp:nvSpPr>
        <dsp:cNvPr id="0" name=""/>
        <dsp:cNvSpPr/>
      </dsp:nvSpPr>
      <dsp:spPr>
        <a:xfrm>
          <a:off x="0" y="1699030"/>
          <a:ext cx="5256244" cy="849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There are three different access points throughout the attraction. One at the front and two entrances in the back corners</a:t>
          </a:r>
        </a:p>
      </dsp:txBody>
      <dsp:txXfrm>
        <a:off x="0" y="1699030"/>
        <a:ext cx="5256244" cy="849256"/>
      </dsp:txXfrm>
    </dsp:sp>
    <dsp:sp modelId="{7D6932CE-D84E-47FF-9D24-C4EC927C0701}">
      <dsp:nvSpPr>
        <dsp:cNvPr id="0" name=""/>
        <dsp:cNvSpPr/>
      </dsp:nvSpPr>
      <dsp:spPr>
        <a:xfrm>
          <a:off x="0" y="2548286"/>
          <a:ext cx="52562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13E1C3-B5E0-44C7-9651-8F5B1655E637}">
      <dsp:nvSpPr>
        <dsp:cNvPr id="0" name=""/>
        <dsp:cNvSpPr/>
      </dsp:nvSpPr>
      <dsp:spPr>
        <a:xfrm>
          <a:off x="0" y="2548286"/>
          <a:ext cx="5256244" cy="849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To get to the Ice rink you enter the castle via the front or back gate</a:t>
          </a:r>
        </a:p>
      </dsp:txBody>
      <dsp:txXfrm>
        <a:off x="0" y="2548286"/>
        <a:ext cx="5256244" cy="849256"/>
      </dsp:txXfrm>
    </dsp:sp>
    <dsp:sp modelId="{B3B8F235-4C32-4E11-AE43-7D52B416D656}">
      <dsp:nvSpPr>
        <dsp:cNvPr id="0" name=""/>
        <dsp:cNvSpPr/>
      </dsp:nvSpPr>
      <dsp:spPr>
        <a:xfrm>
          <a:off x="0" y="3397542"/>
          <a:ext cx="52562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D87C98-ED2B-47CF-A295-0BAE0FFD18C6}">
      <dsp:nvSpPr>
        <dsp:cNvPr id="0" name=""/>
        <dsp:cNvSpPr/>
      </dsp:nvSpPr>
      <dsp:spPr>
        <a:xfrm>
          <a:off x="0" y="3397542"/>
          <a:ext cx="5256244" cy="849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No entrance fee and no booking involved so you can just turn up!</a:t>
          </a:r>
        </a:p>
      </dsp:txBody>
      <dsp:txXfrm>
        <a:off x="0" y="3397542"/>
        <a:ext cx="5256244" cy="84925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969BF1-E929-4050-A1D4-6613541FA1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3776C719-275C-46C6-B822-1F5025170A4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0176D85-E89B-4854-A47B-BD9FAAD50789}" type="datetime1">
              <a:rPr lang="en-GB" smtClean="0"/>
              <a:t>16/01/2024</a:t>
            </a:fld>
            <a:endParaRPr lang="en-GB"/>
          </a:p>
        </p:txBody>
      </p:sp>
      <p:sp>
        <p:nvSpPr>
          <p:cNvPr id="4" name="Footer Placeholder 3">
            <a:extLst>
              <a:ext uri="{FF2B5EF4-FFF2-40B4-BE49-F238E27FC236}">
                <a16:creationId xmlns:a16="http://schemas.microsoft.com/office/drawing/2014/main" id="{9607430C-963C-4A46-A740-1B3A5742519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BD542FA-4A19-4B66-9994-68CDEDF2902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CD8FD9C-4FF6-45B4-A6DF-926E4B614E18}" type="slidenum">
              <a:rPr lang="en-GB" smtClean="0"/>
              <a:t>‹#›</a:t>
            </a:fld>
            <a:endParaRPr lang="en-GB"/>
          </a:p>
        </p:txBody>
      </p:sp>
    </p:spTree>
    <p:extLst>
      <p:ext uri="{BB962C8B-B14F-4D97-AF65-F5344CB8AC3E}">
        <p14:creationId xmlns:p14="http://schemas.microsoft.com/office/powerpoint/2010/main" val="361915891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33F135-798A-4F02-8638-0542F127FE05}" type="datetime1">
              <a:rPr lang="en-GB" noProof="0" smtClean="0"/>
              <a:t>16/01/2024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B8F9D2-AD65-412D-B6C7-778D44702D34}" type="slidenum">
              <a:rPr lang="en-GB" noProof="0" smtClean="0"/>
              <a:t>‹#›</a:t>
            </a:fld>
            <a:endParaRPr lang="en-GB" noProof="0"/>
          </a:p>
        </p:txBody>
      </p:sp>
    </p:spTree>
    <p:extLst>
      <p:ext uri="{BB962C8B-B14F-4D97-AF65-F5344CB8AC3E}">
        <p14:creationId xmlns:p14="http://schemas.microsoft.com/office/powerpoint/2010/main" val="306764655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0B8F9D2-AD65-412D-B6C7-778D44702D34}" type="slidenum">
              <a:rPr lang="en-GB" smtClean="0"/>
              <a:t>1</a:t>
            </a:fld>
            <a:endParaRPr lang="en-GB"/>
          </a:p>
        </p:txBody>
      </p:sp>
    </p:spTree>
    <p:extLst>
      <p:ext uri="{BB962C8B-B14F-4D97-AF65-F5344CB8AC3E}">
        <p14:creationId xmlns:p14="http://schemas.microsoft.com/office/powerpoint/2010/main" val="1710129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0B8F9D2-AD65-412D-B6C7-778D44702D34}" type="slidenum">
              <a:rPr lang="en-GB" smtClean="0"/>
              <a:t>3</a:t>
            </a:fld>
            <a:endParaRPr lang="en-GB"/>
          </a:p>
        </p:txBody>
      </p:sp>
    </p:spTree>
    <p:extLst>
      <p:ext uri="{BB962C8B-B14F-4D97-AF65-F5344CB8AC3E}">
        <p14:creationId xmlns:p14="http://schemas.microsoft.com/office/powerpoint/2010/main" val="3708238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0B8F9D2-AD65-412D-B6C7-778D44702D34}" type="slidenum">
              <a:rPr lang="en-GB" smtClean="0"/>
              <a:t>9</a:t>
            </a:fld>
            <a:endParaRPr lang="en-GB"/>
          </a:p>
        </p:txBody>
      </p:sp>
    </p:spTree>
    <p:extLst>
      <p:ext uri="{BB962C8B-B14F-4D97-AF65-F5344CB8AC3E}">
        <p14:creationId xmlns:p14="http://schemas.microsoft.com/office/powerpoint/2010/main" val="2418453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rtlCol="0" anchor="b">
            <a:normAutofit/>
          </a:bodyPr>
          <a:lstStyle>
            <a:lvl1pPr algn="ctr">
              <a:lnSpc>
                <a:spcPct val="85000"/>
              </a:lnSpc>
              <a:defRPr sz="7200" b="1" cap="all" baseline="0">
                <a:solidFill>
                  <a:srgbClr val="FFFFFF"/>
                </a:solidFill>
              </a:defRPr>
            </a:lvl1pPr>
          </a:lstStyle>
          <a:p>
            <a:pPr rtl="0"/>
            <a:r>
              <a:rPr lang="en-US" noProof="0"/>
              <a:t>Click to edit Master title style</a:t>
            </a:r>
            <a:endParaRPr lang="en-GB" noProof="0"/>
          </a:p>
        </p:txBody>
      </p:sp>
      <p:sp>
        <p:nvSpPr>
          <p:cNvPr id="3" name="Subtitle 2"/>
          <p:cNvSpPr>
            <a:spLocks noGrp="1"/>
          </p:cNvSpPr>
          <p:nvPr>
            <p:ph type="subTitle" idx="1"/>
          </p:nvPr>
        </p:nvSpPr>
        <p:spPr>
          <a:xfrm>
            <a:off x="1709530" y="3869634"/>
            <a:ext cx="8767860" cy="1388165"/>
          </a:xfrm>
        </p:spPr>
        <p:txBody>
          <a:bodyPr rtlCol="0">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US" noProof="0"/>
              <a:t>Click to edit Master subtitle style</a:t>
            </a:r>
            <a:endParaRPr lang="en-GB" noProof="0"/>
          </a:p>
        </p:txBody>
      </p:sp>
      <p:sp>
        <p:nvSpPr>
          <p:cNvPr id="4" name="Date Placeholder 3"/>
          <p:cNvSpPr>
            <a:spLocks noGrp="1"/>
          </p:cNvSpPr>
          <p:nvPr>
            <p:ph type="dt" sz="half" idx="10"/>
          </p:nvPr>
        </p:nvSpPr>
        <p:spPr/>
        <p:txBody>
          <a:bodyPr rtlCol="0"/>
          <a:lstStyle>
            <a:lvl1pPr>
              <a:defRPr>
                <a:solidFill>
                  <a:srgbClr val="FFFFFF"/>
                </a:solidFill>
              </a:defRPr>
            </a:lvl1pPr>
          </a:lstStyle>
          <a:p>
            <a:pPr rtl="0"/>
            <a:fld id="{DA2BD27C-DAB6-488B-82E5-7321AF16D95B}" type="datetime1">
              <a:rPr lang="en-GB" noProof="0" smtClean="0"/>
              <a:t>16/01/2024</a:t>
            </a:fld>
            <a:endParaRPr lang="en-GB" noProof="0"/>
          </a:p>
        </p:txBody>
      </p:sp>
      <p:sp>
        <p:nvSpPr>
          <p:cNvPr id="5" name="Footer Placeholder 4"/>
          <p:cNvSpPr>
            <a:spLocks noGrp="1"/>
          </p:cNvSpPr>
          <p:nvPr>
            <p:ph type="ftr" sz="quarter" idx="11"/>
          </p:nvPr>
        </p:nvSpPr>
        <p:spPr/>
        <p:txBody>
          <a:bodyPr rtlCol="0"/>
          <a:lstStyle>
            <a:lvl1pPr>
              <a:defRPr>
                <a:solidFill>
                  <a:srgbClr val="FFFFFF"/>
                </a:solidFill>
              </a:defRPr>
            </a:lvl1pPr>
          </a:lstStyle>
          <a:p>
            <a:pPr rtl="0"/>
            <a:r>
              <a:rPr lang="en-GB" noProof="0"/>
              <a:t>
              </a:t>
            </a:r>
          </a:p>
        </p:txBody>
      </p:sp>
      <p:sp>
        <p:nvSpPr>
          <p:cNvPr id="6" name="Slide Number Placeholder 5"/>
          <p:cNvSpPr>
            <a:spLocks noGrp="1"/>
          </p:cNvSpPr>
          <p:nvPr>
            <p:ph type="sldNum" sz="quarter" idx="12"/>
          </p:nvPr>
        </p:nvSpPr>
        <p:spPr/>
        <p:txBody>
          <a:bodyPr rtlCol="0"/>
          <a:lstStyle>
            <a:lvl1pPr>
              <a:defRPr>
                <a:solidFill>
                  <a:srgbClr val="FFFFFF"/>
                </a:solidFill>
              </a:defRPr>
            </a:lvl1pPr>
          </a:lstStyle>
          <a:p>
            <a:pPr rtl="0"/>
            <a:fld id="{6D22F896-40B5-4ADD-8801-0D06FADFA095}" type="slidenum">
              <a:rPr lang="en-GB" noProof="0" smtClean="0"/>
              <a:t>‹#›</a:t>
            </a:fld>
            <a:endParaRPr lang="en-GB" noProof="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178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CDCF256B-1B03-49D8-BC30-2432A49CFF49}" type="datetime1">
              <a:rPr lang="en-GB" noProof="0" smtClean="0"/>
              <a:t>16/01/2024</a:t>
            </a:fld>
            <a:endParaRPr lang="en-GB" noProof="0"/>
          </a:p>
        </p:txBody>
      </p:sp>
      <p:sp>
        <p:nvSpPr>
          <p:cNvPr id="5" name="Footer Placeholder 4"/>
          <p:cNvSpPr>
            <a:spLocks noGrp="1"/>
          </p:cNvSpPr>
          <p:nvPr>
            <p:ph type="ftr" sz="quarter" idx="11"/>
          </p:nvPr>
        </p:nvSpPr>
        <p:spPr/>
        <p:txBody>
          <a:bodyPr rtlCol="0"/>
          <a:lstStyle/>
          <a:p>
            <a:pPr rtl="0"/>
            <a:r>
              <a:rPr lang="en-GB" noProof="0"/>
              <a:t>
              </a:t>
            </a:r>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472039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rtlCol="0" anchor="b">
            <a:noAutofit/>
          </a:bodyPr>
          <a:lstStyle>
            <a:lvl1pPr algn="ctr">
              <a:lnSpc>
                <a:spcPct val="85000"/>
              </a:lnSpc>
              <a:defRPr sz="7200" b="0" cap="all" baseline="0"/>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709928" y="4154520"/>
            <a:ext cx="8769096" cy="1363806"/>
          </a:xfrm>
        </p:spPr>
        <p:txBody>
          <a:bodyPr rtlCol="0"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E1E1CD72-9DC8-4382-B817-66D1B92F7202}" type="datetime1">
              <a:rPr lang="en-GB" noProof="0" smtClean="0"/>
              <a:t>16/01/2024</a:t>
            </a:fld>
            <a:endParaRPr lang="en-GB" noProof="0"/>
          </a:p>
        </p:txBody>
      </p:sp>
      <p:sp>
        <p:nvSpPr>
          <p:cNvPr id="5" name="Footer Placeholder 4"/>
          <p:cNvSpPr>
            <a:spLocks noGrp="1"/>
          </p:cNvSpPr>
          <p:nvPr>
            <p:ph type="ftr" sz="quarter" idx="11"/>
          </p:nvPr>
        </p:nvSpPr>
        <p:spPr/>
        <p:txBody>
          <a:bodyPr rtlCol="0"/>
          <a:lstStyle/>
          <a:p>
            <a:pPr rtl="0"/>
            <a:r>
              <a:rPr lang="en-GB" noProof="0"/>
              <a:t>
              </a:t>
            </a:r>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360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1143000" y="2057399"/>
            <a:ext cx="4754880" cy="4023360"/>
          </a:xfrm>
        </p:spPr>
        <p:txBody>
          <a:bodyPr rtlCol="0"/>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267612" y="2057400"/>
            <a:ext cx="4754880" cy="4023360"/>
          </a:xfrm>
        </p:spPr>
        <p:txBody>
          <a:bodyPr rtlCol="0"/>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4353CC5A-EF61-4DD2-82BE-9F305C3BA4D6}" type="datetime1">
              <a:rPr lang="en-GB" noProof="0" smtClean="0"/>
              <a:t>16/01/2024</a:t>
            </a:fld>
            <a:endParaRPr lang="en-GB" noProof="0"/>
          </a:p>
        </p:txBody>
      </p:sp>
      <p:sp>
        <p:nvSpPr>
          <p:cNvPr id="6" name="Footer Placeholder 5"/>
          <p:cNvSpPr>
            <a:spLocks noGrp="1"/>
          </p:cNvSpPr>
          <p:nvPr>
            <p:ph type="ftr" sz="quarter" idx="11"/>
          </p:nvPr>
        </p:nvSpPr>
        <p:spPr/>
        <p:txBody>
          <a:bodyPr rtlCol="0"/>
          <a:lstStyle/>
          <a:p>
            <a:pPr rtl="0"/>
            <a:r>
              <a:rPr lang="en-GB" noProof="0"/>
              <a:t>
              </a:t>
            </a:r>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181670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1143000" y="2001511"/>
            <a:ext cx="4754880" cy="777240"/>
          </a:xfrm>
        </p:spPr>
        <p:txBody>
          <a:bodyPr rtlCol="0"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143000" y="2721483"/>
            <a:ext cx="4754880" cy="3383280"/>
          </a:xfrm>
        </p:spPr>
        <p:txBody>
          <a:bodyPr rtlCol="0"/>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269173" y="1999032"/>
            <a:ext cx="4754880" cy="777240"/>
          </a:xfrm>
        </p:spPr>
        <p:txBody>
          <a:bodyPr rtlCol="0"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269173" y="2719322"/>
            <a:ext cx="4754880" cy="3383280"/>
          </a:xfrm>
        </p:spPr>
        <p:txBody>
          <a:bodyPr rtlCol="0"/>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3797D473-FE73-4357-A434-F3BC992C728C}" type="datetime1">
              <a:rPr lang="en-GB" noProof="0" smtClean="0"/>
              <a:t>16/01/2024</a:t>
            </a:fld>
            <a:endParaRPr lang="en-GB" noProof="0"/>
          </a:p>
        </p:txBody>
      </p:sp>
      <p:sp>
        <p:nvSpPr>
          <p:cNvPr id="8" name="Footer Placeholder 7"/>
          <p:cNvSpPr>
            <a:spLocks noGrp="1"/>
          </p:cNvSpPr>
          <p:nvPr>
            <p:ph type="ftr" sz="quarter" idx="11"/>
          </p:nvPr>
        </p:nvSpPr>
        <p:spPr/>
        <p:txBody>
          <a:bodyPr rtlCol="0"/>
          <a:lstStyle/>
          <a:p>
            <a:pPr rtl="0"/>
            <a:r>
              <a:rPr lang="en-GB" noProof="0"/>
              <a:t>
              </a:t>
            </a:r>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pPr rtl="0"/>
              <a:t>‹#›</a:t>
            </a:fld>
            <a:endParaRPr lang="en-GB" noProof="0"/>
          </a:p>
        </p:txBody>
      </p:sp>
    </p:spTree>
    <p:extLst>
      <p:ext uri="{BB962C8B-B14F-4D97-AF65-F5344CB8AC3E}">
        <p14:creationId xmlns:p14="http://schemas.microsoft.com/office/powerpoint/2010/main" val="1963352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4392F61D-F817-4F99-BE99-68DBE66DBAE9}" type="datetime1">
              <a:rPr lang="en-GB" noProof="0" smtClean="0"/>
              <a:t>16/01/2024</a:t>
            </a:fld>
            <a:endParaRPr lang="en-GB" noProof="0"/>
          </a:p>
        </p:txBody>
      </p:sp>
      <p:sp>
        <p:nvSpPr>
          <p:cNvPr id="4" name="Footer Placeholder 3"/>
          <p:cNvSpPr>
            <a:spLocks noGrp="1"/>
          </p:cNvSpPr>
          <p:nvPr>
            <p:ph type="ftr" sz="quarter" idx="11"/>
          </p:nvPr>
        </p:nvSpPr>
        <p:spPr/>
        <p:txBody>
          <a:bodyPr rtlCol="0"/>
          <a:lstStyle/>
          <a:p>
            <a:pPr rtl="0"/>
            <a:r>
              <a:rPr lang="en-GB" noProof="0"/>
              <a:t>
              </a:t>
            </a:r>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005428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25C5088E-AFCA-45B8-B667-56C2D7C7B533}" type="datetime1">
              <a:rPr lang="en-GB" noProof="0" smtClean="0"/>
              <a:t>16/01/2024</a:t>
            </a:fld>
            <a:endParaRPr lang="en-GB" noProof="0"/>
          </a:p>
        </p:txBody>
      </p:sp>
      <p:sp>
        <p:nvSpPr>
          <p:cNvPr id="3" name="Footer Placeholder 2"/>
          <p:cNvSpPr>
            <a:spLocks noGrp="1"/>
          </p:cNvSpPr>
          <p:nvPr>
            <p:ph type="ftr" sz="quarter" idx="11"/>
          </p:nvPr>
        </p:nvSpPr>
        <p:spPr/>
        <p:txBody>
          <a:bodyPr rtlCol="0"/>
          <a:lstStyle/>
          <a:p>
            <a:pPr rtl="0"/>
            <a:r>
              <a:rPr lang="en-GB" noProof="0"/>
              <a:t>
              </a:t>
            </a:r>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98825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rtlCol="0" anchor="b">
            <a:noAutofit/>
          </a:bodyPr>
          <a:lstStyle>
            <a:lvl1pPr>
              <a:lnSpc>
                <a:spcPct val="90000"/>
              </a:lnSpc>
              <a:defRPr sz="4000" b="0"/>
            </a:lvl1pPr>
          </a:lstStyle>
          <a:p>
            <a:pPr rtl="0"/>
            <a:r>
              <a:rPr lang="en-US" noProof="0"/>
              <a:t>Click to edit Master title style</a:t>
            </a:r>
            <a:endParaRPr lang="en-GB" noProof="0"/>
          </a:p>
        </p:txBody>
      </p:sp>
      <p:sp>
        <p:nvSpPr>
          <p:cNvPr id="3" name="Content Placeholder 2"/>
          <p:cNvSpPr>
            <a:spLocks noGrp="1"/>
          </p:cNvSpPr>
          <p:nvPr>
            <p:ph idx="1"/>
          </p:nvPr>
        </p:nvSpPr>
        <p:spPr>
          <a:xfrm>
            <a:off x="5852159" y="1097280"/>
            <a:ext cx="5212080" cy="4663440"/>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1143000" y="2834640"/>
            <a:ext cx="3931920" cy="3017520"/>
          </a:xfrm>
        </p:spPr>
        <p:txBody>
          <a:bodyPr rtlCol="0">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F664F1F9-7694-41A3-862A-0412C93E197B}" type="datetime1">
              <a:rPr lang="en-GB" noProof="0" smtClean="0"/>
              <a:t>16/01/2024</a:t>
            </a:fld>
            <a:endParaRPr lang="en-GB" noProof="0"/>
          </a:p>
        </p:txBody>
      </p:sp>
      <p:sp>
        <p:nvSpPr>
          <p:cNvPr id="6" name="Footer Placeholder 5"/>
          <p:cNvSpPr>
            <a:spLocks noGrp="1"/>
          </p:cNvSpPr>
          <p:nvPr>
            <p:ph type="ftr" sz="quarter" idx="11"/>
          </p:nvPr>
        </p:nvSpPr>
        <p:spPr/>
        <p:txBody>
          <a:bodyPr rtlCol="0"/>
          <a:lstStyle/>
          <a:p>
            <a:pPr rtl="0"/>
            <a:r>
              <a:rPr lang="en-GB" noProof="0"/>
              <a:t>
              </a:t>
            </a:r>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158383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rtlCol="0" anchor="b">
            <a:noAutofit/>
          </a:bodyPr>
          <a:lstStyle>
            <a:lvl1pPr>
              <a:lnSpc>
                <a:spcPct val="90000"/>
              </a:lnSpc>
              <a:defRPr sz="4000" b="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5413248" y="1069847"/>
            <a:ext cx="6099048" cy="4800600"/>
          </a:xfrm>
        </p:spPr>
        <p:txBody>
          <a:bodyPr lIns="274320" tIns="182880" rtlCol="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1143000" y="2834640"/>
            <a:ext cx="3931920" cy="2880360"/>
          </a:xfrm>
        </p:spPr>
        <p:txBody>
          <a:bodyPr rtlCol="0">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D41C7DA4-3B56-4DBB-ADD1-DF8F43A5B1D9}" type="datetime1">
              <a:rPr lang="en-GB" noProof="0" smtClean="0"/>
              <a:t>16/01/2024</a:t>
            </a:fld>
            <a:endParaRPr lang="en-GB" noProof="0"/>
          </a:p>
        </p:txBody>
      </p:sp>
      <p:sp>
        <p:nvSpPr>
          <p:cNvPr id="6" name="Footer Placeholder 5"/>
          <p:cNvSpPr>
            <a:spLocks noGrp="1"/>
          </p:cNvSpPr>
          <p:nvPr>
            <p:ph type="ftr" sz="quarter" idx="11"/>
          </p:nvPr>
        </p:nvSpPr>
        <p:spPr/>
        <p:txBody>
          <a:bodyPr rtlCol="0"/>
          <a:lstStyle/>
          <a:p>
            <a:pPr rtl="0"/>
            <a:r>
              <a:rPr lang="en-GB" noProof="0"/>
              <a:t>
              </a:t>
            </a:r>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74084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733075B0-4089-45F9-9B19-967A9BB92BC0}" type="datetime1">
              <a:rPr lang="en-GB" noProof="0" smtClean="0"/>
              <a:t>16/01/2024</a:t>
            </a:fld>
            <a:endParaRPr lang="en-GB" noProof="0"/>
          </a:p>
        </p:txBody>
      </p:sp>
      <p:sp>
        <p:nvSpPr>
          <p:cNvPr id="5" name="Footer Placeholder 4"/>
          <p:cNvSpPr>
            <a:spLocks noGrp="1"/>
          </p:cNvSpPr>
          <p:nvPr>
            <p:ph type="ftr" sz="quarter" idx="11"/>
          </p:nvPr>
        </p:nvSpPr>
        <p:spPr/>
        <p:txBody>
          <a:bodyPr rtlCol="0"/>
          <a:lstStyle/>
          <a:p>
            <a:pPr rtl="0"/>
            <a:r>
              <a:rPr lang="en-GB" noProof="0"/>
              <a:t>
              </a:t>
            </a:r>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3552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1143000" y="762000"/>
            <a:ext cx="7429500" cy="5410200"/>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62040DA5-621E-48A2-AAAC-4556B857B153}" type="datetime1">
              <a:rPr lang="en-GB" noProof="0" smtClean="0"/>
              <a:t>16/01/2024</a:t>
            </a:fld>
            <a:endParaRPr lang="en-GB" noProof="0"/>
          </a:p>
        </p:txBody>
      </p:sp>
      <p:sp>
        <p:nvSpPr>
          <p:cNvPr id="5" name="Footer Placeholder 4"/>
          <p:cNvSpPr>
            <a:spLocks noGrp="1"/>
          </p:cNvSpPr>
          <p:nvPr>
            <p:ph type="ftr" sz="quarter" idx="11"/>
          </p:nvPr>
        </p:nvSpPr>
        <p:spPr/>
        <p:txBody>
          <a:bodyPr rtlCol="0"/>
          <a:lstStyle/>
          <a:p>
            <a:pPr rtl="0"/>
            <a:r>
              <a:rPr lang="en-GB" noProof="0"/>
              <a:t>
              </a:t>
            </a:r>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994763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pPr rtl="0"/>
            <a:fld id="{0779D5CD-17F7-4E69-921A-19CE56DC1F66}" type="datetime1">
              <a:rPr lang="en-GB" noProof="0" smtClean="0"/>
              <a:t>16/01/2024</a:t>
            </a:fld>
            <a:endParaRPr lang="en-GB" noProof="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pPr rtl="0"/>
            <a:r>
              <a:rPr lang="en-GB" noProof="0"/>
              <a:t>
              </a:t>
            </a:r>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pPr rtl="0"/>
            <a:fld id="{6D22F896-40B5-4ADD-8801-0D06FADFA095}" type="slidenum">
              <a:rPr lang="en-GB" noProof="0" smtClean="0"/>
              <a:pPr rtl="0"/>
              <a:t>‹#›</a:t>
            </a:fld>
            <a:endParaRPr lang="en-GB" noProof="0"/>
          </a:p>
        </p:txBody>
      </p:sp>
    </p:spTree>
    <p:extLst>
      <p:ext uri="{BB962C8B-B14F-4D97-AF65-F5344CB8AC3E}">
        <p14:creationId xmlns:p14="http://schemas.microsoft.com/office/powerpoint/2010/main" val="1702258854"/>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png"/><Relationship Id="rId3" Type="http://schemas.openxmlformats.org/officeDocument/2006/relationships/image" Target="../media/image4.jpeg"/><Relationship Id="rId7" Type="http://schemas.openxmlformats.org/officeDocument/2006/relationships/image" Target="../media/image8.svg"/><Relationship Id="rId12" Type="http://schemas.openxmlformats.org/officeDocument/2006/relationships/image" Target="../media/image13.sv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svg"/><Relationship Id="rId10" Type="http://schemas.openxmlformats.org/officeDocument/2006/relationships/image" Target="../media/image11.jpeg"/><Relationship Id="rId4" Type="http://schemas.openxmlformats.org/officeDocument/2006/relationships/image" Target="../media/image5.png"/><Relationship Id="rId9" Type="http://schemas.openxmlformats.org/officeDocument/2006/relationships/image" Target="../media/image10.sv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5.png"/><Relationship Id="rId1" Type="http://schemas.openxmlformats.org/officeDocument/2006/relationships/slideLayout" Target="../slideLayouts/slideLayout8.xml"/><Relationship Id="rId5" Type="http://schemas.openxmlformats.org/officeDocument/2006/relationships/image" Target="../media/image16.jpeg"/><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9.png"/><Relationship Id="rId1" Type="http://schemas.openxmlformats.org/officeDocument/2006/relationships/slideLayout" Target="../slideLayouts/slideLayout8.xml"/><Relationship Id="rId6" Type="http://schemas.openxmlformats.org/officeDocument/2006/relationships/image" Target="../media/image20.png"/><Relationship Id="rId5" Type="http://schemas.openxmlformats.org/officeDocument/2006/relationships/image" Target="../media/image19.jpeg"/><Relationship Id="rId4" Type="http://schemas.openxmlformats.org/officeDocument/2006/relationships/image" Target="../media/image18.jpeg"/></Relationships>
</file>

<file path=ppt/slides/_rels/slide6.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22.jpe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6.sv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checkfront.com/blog/senior-tourism-trends/" TargetMode="External"/><Relationship Id="rId3" Type="http://schemas.openxmlformats.org/officeDocument/2006/relationships/hyperlink" Target="https://www.bbc.co.uk/news/av/uk-england-tees-51392441" TargetMode="External"/><Relationship Id="rId7" Type="http://schemas.openxmlformats.org/officeDocument/2006/relationships/hyperlink" Target="https://swanseawaterfrontwinterland.cymru/promotion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ons.gov.uk/peoplepopulationandcommunity/educationandchildcare/bulletins/costoflivingandhighereducationstudentsengland/24octoberto7november2022" TargetMode="External"/><Relationship Id="rId5" Type="http://schemas.openxmlformats.org/officeDocument/2006/relationships/hyperlink" Target="https://www.google.com/search?sca_esv=598803605&amp;rlz=1C1GCEA_enGB1093&amp;q=swansea%2Bwinter%2Bwonderland%2Breviews&amp;uds=AMwkrPvl8KW36pAEQc9gv8d1POEp7BvOybMUaHe4R6CvdJiZcCygIb9Nqm8zmMlPFjIgKa6Hf3J26DpzaJRKo0bf5TM0Jb1DNwEpB3nrd8KYQmjGgUxXW0w&amp;sa=X&amp;ved=2ahUKEwidkeWvkeKDAxUCTEEAHUSmB34Qkc0JegQIBhAB&amp;ictx=0&amp;biw=1920&amp;bih=963&amp;dpr=1#ip=1&amp;lrd=0x486ef55c6b2743d7:0xb391337dfb92cdfb,1" TargetMode="External"/><Relationship Id="rId4" Type="http://schemas.openxmlformats.org/officeDocument/2006/relationships/hyperlink" Target="https://www.google.com/search" TargetMode="Externa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6.jpeg"/><Relationship Id="rId7" Type="http://schemas.openxmlformats.org/officeDocument/2006/relationships/diagramColors" Target="../diagrams/colors1.xml"/><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investopedia.com/articles/economics/12/employability-labor-force-economy.asp" TargetMode="External"/><Relationship Id="rId2" Type="http://schemas.openxmlformats.org/officeDocument/2006/relationships/hyperlink" Target="https://www.walesonline.co.uk/whats-on/family-kids-news/first-look-inside-swanseas-waterfront-28112608" TargetMode="External"/><Relationship Id="rId1" Type="http://schemas.openxmlformats.org/officeDocument/2006/relationships/slideLayout" Target="../slideLayouts/slideLayout2.xml"/><Relationship Id="rId4" Type="http://schemas.openxmlformats.org/officeDocument/2006/relationships/hyperlink" Target="https://www.bbc.co.uk/news/business-659620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E455C987-ED28-46CA-ACFD-871FF101D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A09530D1-E1B7-4679-A6ED-D82EB77AA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68" name="Straight Connector 67">
            <a:extLst>
              <a:ext uri="{FF2B5EF4-FFF2-40B4-BE49-F238E27FC236}">
                <a16:creationId xmlns:a16="http://schemas.microsoft.com/office/drawing/2014/main" id="{BCB8372A-11C5-4BD2-B5FD-71DDEFADE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5896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50E78D6-F072-48E7-8270-20EFBDD26F36}"/>
              </a:ext>
            </a:extLst>
          </p:cNvPr>
          <p:cNvSpPr>
            <a:spLocks noGrp="1"/>
          </p:cNvSpPr>
          <p:nvPr>
            <p:ph type="ctrTitle"/>
          </p:nvPr>
        </p:nvSpPr>
        <p:spPr>
          <a:xfrm>
            <a:off x="1109980" y="4206240"/>
            <a:ext cx="9966960" cy="1325880"/>
          </a:xfrm>
        </p:spPr>
        <p:txBody>
          <a:bodyPr rtlCol="0">
            <a:normAutofit/>
          </a:bodyPr>
          <a:lstStyle/>
          <a:p>
            <a:pPr rtl="0"/>
            <a:r>
              <a:rPr lang="en-GB" sz="4600" cap="none">
                <a:solidFill>
                  <a:schemeClr val="accent1"/>
                </a:solidFill>
              </a:rPr>
              <a:t>Swansea Winter Wonderland</a:t>
            </a:r>
            <a:br>
              <a:rPr lang="en-GB" sz="4600" cap="none">
                <a:solidFill>
                  <a:schemeClr val="accent1"/>
                </a:solidFill>
              </a:rPr>
            </a:br>
            <a:r>
              <a:rPr lang="en-GB" sz="4600" cap="none">
                <a:solidFill>
                  <a:schemeClr val="accent1"/>
                </a:solidFill>
              </a:rPr>
              <a:t>Event Report</a:t>
            </a:r>
          </a:p>
        </p:txBody>
      </p:sp>
      <p:sp>
        <p:nvSpPr>
          <p:cNvPr id="3" name="Subtitle 2">
            <a:extLst>
              <a:ext uri="{FF2B5EF4-FFF2-40B4-BE49-F238E27FC236}">
                <a16:creationId xmlns:a16="http://schemas.microsoft.com/office/drawing/2014/main" id="{3FC7BD98-5486-489C-BAA0-A69CEFF691B3}"/>
              </a:ext>
            </a:extLst>
          </p:cNvPr>
          <p:cNvSpPr>
            <a:spLocks noGrp="1"/>
          </p:cNvSpPr>
          <p:nvPr>
            <p:ph type="subTitle" idx="1"/>
          </p:nvPr>
        </p:nvSpPr>
        <p:spPr>
          <a:xfrm>
            <a:off x="1709530" y="5596128"/>
            <a:ext cx="8767860" cy="557784"/>
          </a:xfrm>
        </p:spPr>
        <p:txBody>
          <a:bodyPr rtlCol="0">
            <a:normAutofit/>
          </a:bodyPr>
          <a:lstStyle/>
          <a:p>
            <a:pPr rtl="0"/>
            <a:r>
              <a:rPr lang="en-GB" sz="2000">
                <a:solidFill>
                  <a:schemeClr val="accent1"/>
                </a:solidFill>
              </a:rPr>
              <a:t>Jac Davies – Riley Tippett</a:t>
            </a:r>
          </a:p>
        </p:txBody>
      </p:sp>
      <p:pic>
        <p:nvPicPr>
          <p:cNvPr id="4" name="Picture 3">
            <a:extLst>
              <a:ext uri="{FF2B5EF4-FFF2-40B4-BE49-F238E27FC236}">
                <a16:creationId xmlns:a16="http://schemas.microsoft.com/office/drawing/2014/main" id="{EEDD3AAC-AC6E-9FF7-848F-530DAE32337A}"/>
              </a:ext>
            </a:extLst>
          </p:cNvPr>
          <p:cNvPicPr>
            <a:picLocks noChangeAspect="1"/>
          </p:cNvPicPr>
          <p:nvPr/>
        </p:nvPicPr>
        <p:blipFill rotWithShape="1">
          <a:blip r:embed="rId3"/>
          <a:srcRect t="27438" r="1" b="15387"/>
          <a:stretch/>
        </p:blipFill>
        <p:spPr>
          <a:xfrm>
            <a:off x="243840" y="256540"/>
            <a:ext cx="11704320" cy="3764276"/>
          </a:xfrm>
          <a:prstGeom prst="rect">
            <a:avLst/>
          </a:prstGeom>
        </p:spPr>
      </p:pic>
    </p:spTree>
    <p:extLst>
      <p:ext uri="{BB962C8B-B14F-4D97-AF65-F5344CB8AC3E}">
        <p14:creationId xmlns:p14="http://schemas.microsoft.com/office/powerpoint/2010/main" val="834050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C4AC7C4-D5CE-4603-98D5-CCABE64C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pic>
        <p:nvPicPr>
          <p:cNvPr id="5" name="Picture 4" descr="What is a question mark? - Quora">
            <a:extLst>
              <a:ext uri="{FF2B5EF4-FFF2-40B4-BE49-F238E27FC236}">
                <a16:creationId xmlns:a16="http://schemas.microsoft.com/office/drawing/2014/main" id="{7458E179-DB17-4D99-88CC-E6B6A95A09C3}"/>
              </a:ext>
            </a:extLst>
          </p:cNvPr>
          <p:cNvPicPr>
            <a:picLocks noChangeAspect="1"/>
          </p:cNvPicPr>
          <p:nvPr/>
        </p:nvPicPr>
        <p:blipFill rotWithShape="1">
          <a:blip r:embed="rId2"/>
          <a:srcRect t="14429" r="-2" b="-2"/>
          <a:stretch/>
        </p:blipFill>
        <p:spPr>
          <a:xfrm>
            <a:off x="237744" y="243840"/>
            <a:ext cx="3648456" cy="2528857"/>
          </a:xfrm>
          <a:prstGeom prst="rect">
            <a:avLst/>
          </a:prstGeom>
        </p:spPr>
      </p:pic>
      <p:pic>
        <p:nvPicPr>
          <p:cNvPr id="4" name="Picture 3" descr="8,400+ Ferris Wheel Stock Illustrations, Royalty-Free Vector Graphics &amp; Clip  Art - iStock | Carnival, Roller coaster, Ferris wheel night">
            <a:extLst>
              <a:ext uri="{FF2B5EF4-FFF2-40B4-BE49-F238E27FC236}">
                <a16:creationId xmlns:a16="http://schemas.microsoft.com/office/drawing/2014/main" id="{49246899-C038-EE00-FD4B-AE5565694ADB}"/>
              </a:ext>
            </a:extLst>
          </p:cNvPr>
          <p:cNvPicPr>
            <a:picLocks noChangeAspect="1"/>
          </p:cNvPicPr>
          <p:nvPr/>
        </p:nvPicPr>
        <p:blipFill rotWithShape="1">
          <a:blip r:embed="rId3"/>
          <a:srcRect l="1625" r="23052"/>
          <a:stretch/>
        </p:blipFill>
        <p:spPr>
          <a:xfrm>
            <a:off x="232861" y="2772697"/>
            <a:ext cx="3646837" cy="3849083"/>
          </a:xfrm>
          <a:prstGeom prst="rect">
            <a:avLst/>
          </a:prstGeom>
        </p:spPr>
      </p:pic>
      <p:sp>
        <p:nvSpPr>
          <p:cNvPr id="6" name="TextBox 5">
            <a:extLst>
              <a:ext uri="{FF2B5EF4-FFF2-40B4-BE49-F238E27FC236}">
                <a16:creationId xmlns:a16="http://schemas.microsoft.com/office/drawing/2014/main" id="{3C515DBB-859B-A09F-8545-E87396839C5C}"/>
              </a:ext>
            </a:extLst>
          </p:cNvPr>
          <p:cNvSpPr txBox="1"/>
          <p:nvPr/>
        </p:nvSpPr>
        <p:spPr>
          <a:xfrm>
            <a:off x="4346533" y="509815"/>
            <a:ext cx="6693061" cy="5644242"/>
          </a:xfrm>
          <a:prstGeom prst="rect">
            <a:avLst/>
          </a:prstGeom>
          <a:ln w="57150"/>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algn="ctr" defTabSz="914400">
              <a:lnSpc>
                <a:spcPct val="90000"/>
              </a:lnSpc>
              <a:spcBef>
                <a:spcPts val="600"/>
              </a:spcBef>
              <a:spcAft>
                <a:spcPts val="600"/>
              </a:spcAft>
              <a:buClr>
                <a:srgbClr val="A6B727"/>
              </a:buClr>
              <a:buSzPct val="80000"/>
            </a:pPr>
            <a:endParaRPr lang="en-US">
              <a:solidFill>
                <a:schemeClr val="tx1"/>
              </a:solidFill>
            </a:endParaRPr>
          </a:p>
          <a:p>
            <a:pPr algn="ctr" defTabSz="914400">
              <a:lnSpc>
                <a:spcPct val="90000"/>
              </a:lnSpc>
              <a:spcBef>
                <a:spcPts val="600"/>
              </a:spcBef>
              <a:spcAft>
                <a:spcPts val="600"/>
              </a:spcAft>
            </a:pPr>
            <a:r>
              <a:rPr lang="en-US">
                <a:solidFill>
                  <a:schemeClr val="tx1"/>
                </a:solidFill>
              </a:rPr>
              <a:t>The 5 W's</a:t>
            </a:r>
          </a:p>
          <a:p>
            <a:pPr indent="-182880" defTabSz="914400">
              <a:lnSpc>
                <a:spcPct val="90000"/>
              </a:lnSpc>
              <a:spcAft>
                <a:spcPts val="600"/>
              </a:spcAft>
              <a:buClr>
                <a:schemeClr val="accent1"/>
              </a:buClr>
              <a:buSzPct val="80000"/>
              <a:buFont typeface="Corbel" pitchFamily="34" charset="0"/>
              <a:buChar char="•"/>
            </a:pPr>
            <a:endParaRPr lang="en-US">
              <a:solidFill>
                <a:schemeClr val="tx1"/>
              </a:solidFill>
            </a:endParaRPr>
          </a:p>
          <a:p>
            <a:pPr indent="-182880" defTabSz="914400">
              <a:lnSpc>
                <a:spcPct val="90000"/>
              </a:lnSpc>
              <a:spcAft>
                <a:spcPts val="600"/>
              </a:spcAft>
              <a:buClr>
                <a:schemeClr val="accent1"/>
              </a:buClr>
              <a:buSzPct val="80000"/>
              <a:buFont typeface="Corbel" pitchFamily="34" charset="0"/>
              <a:buChar char="•"/>
            </a:pPr>
            <a:r>
              <a:rPr lang="en-US">
                <a:solidFill>
                  <a:schemeClr val="tx1"/>
                </a:solidFill>
              </a:rPr>
              <a:t>WHERE - Swansea waterfront museum park</a:t>
            </a:r>
          </a:p>
          <a:p>
            <a:pPr indent="-182880" defTabSz="914400">
              <a:lnSpc>
                <a:spcPct val="90000"/>
              </a:lnSpc>
              <a:spcAft>
                <a:spcPts val="600"/>
              </a:spcAft>
              <a:buClr>
                <a:schemeClr val="accent1"/>
              </a:buClr>
              <a:buSzPct val="80000"/>
              <a:buFont typeface="Corbel" pitchFamily="34" charset="0"/>
              <a:buChar char="•"/>
            </a:pPr>
            <a:endParaRPr lang="en-US">
              <a:solidFill>
                <a:schemeClr val="tx1"/>
              </a:solidFill>
            </a:endParaRPr>
          </a:p>
          <a:p>
            <a:pPr indent="-182880" defTabSz="914400">
              <a:lnSpc>
                <a:spcPct val="90000"/>
              </a:lnSpc>
              <a:spcAft>
                <a:spcPts val="600"/>
              </a:spcAft>
              <a:buClr>
                <a:schemeClr val="accent1"/>
              </a:buClr>
              <a:buSzPct val="80000"/>
              <a:buFont typeface="Corbel" pitchFamily="34" charset="0"/>
              <a:buChar char="•"/>
            </a:pPr>
            <a:endParaRPr lang="en-US">
              <a:solidFill>
                <a:schemeClr val="tx1"/>
              </a:solidFill>
            </a:endParaRPr>
          </a:p>
          <a:p>
            <a:pPr indent="-182880" defTabSz="914400">
              <a:lnSpc>
                <a:spcPct val="90000"/>
              </a:lnSpc>
              <a:spcAft>
                <a:spcPts val="600"/>
              </a:spcAft>
              <a:buClr>
                <a:schemeClr val="accent1"/>
              </a:buClr>
              <a:buSzPct val="80000"/>
              <a:buFont typeface="Corbel" pitchFamily="34" charset="0"/>
              <a:buChar char="•"/>
            </a:pPr>
            <a:r>
              <a:rPr lang="en-US">
                <a:solidFill>
                  <a:schemeClr val="tx1"/>
                </a:solidFill>
              </a:rPr>
              <a:t>WHEN – 13th November to 2nd of January - 1pm till 10pm </a:t>
            </a:r>
          </a:p>
          <a:p>
            <a:pPr indent="-182880" defTabSz="914400">
              <a:lnSpc>
                <a:spcPct val="90000"/>
              </a:lnSpc>
              <a:spcAft>
                <a:spcPts val="600"/>
              </a:spcAft>
              <a:buClr>
                <a:schemeClr val="accent1"/>
              </a:buClr>
              <a:buSzPct val="80000"/>
              <a:buFont typeface="Corbel" pitchFamily="34" charset="0"/>
              <a:buChar char="•"/>
            </a:pPr>
            <a:endParaRPr lang="en-US">
              <a:solidFill>
                <a:schemeClr val="tx1"/>
              </a:solidFill>
            </a:endParaRPr>
          </a:p>
          <a:p>
            <a:pPr indent="-182880" defTabSz="914400">
              <a:lnSpc>
                <a:spcPct val="90000"/>
              </a:lnSpc>
              <a:spcAft>
                <a:spcPts val="600"/>
              </a:spcAft>
              <a:buClr>
                <a:schemeClr val="accent1"/>
              </a:buClr>
              <a:buSzPct val="80000"/>
              <a:buFont typeface="Corbel" pitchFamily="34" charset="0"/>
              <a:buChar char="•"/>
            </a:pPr>
            <a:endParaRPr lang="en-US">
              <a:solidFill>
                <a:schemeClr val="tx1"/>
              </a:solidFill>
            </a:endParaRPr>
          </a:p>
          <a:p>
            <a:pPr indent="-182880" defTabSz="914400">
              <a:lnSpc>
                <a:spcPct val="90000"/>
              </a:lnSpc>
              <a:spcAft>
                <a:spcPts val="600"/>
              </a:spcAft>
              <a:buClr>
                <a:schemeClr val="accent1"/>
              </a:buClr>
              <a:buSzPct val="80000"/>
              <a:buFont typeface="Corbel" pitchFamily="34" charset="0"/>
              <a:buChar char="•"/>
            </a:pPr>
            <a:r>
              <a:rPr lang="en-US">
                <a:solidFill>
                  <a:schemeClr val="tx1"/>
                </a:solidFill>
              </a:rPr>
              <a:t>WHO – Swansea  residents and the wider west Wales community </a:t>
            </a:r>
          </a:p>
          <a:p>
            <a:pPr indent="-182880" defTabSz="914400">
              <a:lnSpc>
                <a:spcPct val="90000"/>
              </a:lnSpc>
              <a:spcAft>
                <a:spcPts val="600"/>
              </a:spcAft>
              <a:buClr>
                <a:schemeClr val="accent1"/>
              </a:buClr>
              <a:buSzPct val="80000"/>
              <a:buFont typeface="Corbel" pitchFamily="34" charset="0"/>
              <a:buChar char="•"/>
            </a:pPr>
            <a:endParaRPr lang="en-US">
              <a:solidFill>
                <a:schemeClr val="tx1"/>
              </a:solidFill>
            </a:endParaRPr>
          </a:p>
          <a:p>
            <a:pPr indent="-182880" defTabSz="914400">
              <a:lnSpc>
                <a:spcPct val="90000"/>
              </a:lnSpc>
              <a:spcAft>
                <a:spcPts val="600"/>
              </a:spcAft>
              <a:buClr>
                <a:schemeClr val="accent1"/>
              </a:buClr>
              <a:buSzPct val="80000"/>
              <a:buFont typeface="Corbel" pitchFamily="34" charset="0"/>
              <a:buChar char="•"/>
            </a:pPr>
            <a:endParaRPr lang="en-US">
              <a:solidFill>
                <a:schemeClr val="tx1"/>
              </a:solidFill>
            </a:endParaRPr>
          </a:p>
          <a:p>
            <a:pPr indent="-182880" defTabSz="914400">
              <a:lnSpc>
                <a:spcPct val="90000"/>
              </a:lnSpc>
              <a:spcAft>
                <a:spcPts val="600"/>
              </a:spcAft>
              <a:buClr>
                <a:schemeClr val="accent1"/>
              </a:buClr>
              <a:buSzPct val="80000"/>
              <a:buFont typeface="Corbel" pitchFamily="34" charset="0"/>
              <a:buChar char="•"/>
            </a:pPr>
            <a:r>
              <a:rPr lang="en-US">
                <a:solidFill>
                  <a:schemeClr val="tx1"/>
                </a:solidFill>
              </a:rPr>
              <a:t>WHY – To increase tourism in the Swansea area </a:t>
            </a:r>
          </a:p>
          <a:p>
            <a:pPr indent="-182880" defTabSz="914400">
              <a:lnSpc>
                <a:spcPct val="90000"/>
              </a:lnSpc>
              <a:spcAft>
                <a:spcPts val="600"/>
              </a:spcAft>
              <a:buClr>
                <a:schemeClr val="accent1"/>
              </a:buClr>
              <a:buSzPct val="80000"/>
              <a:buFont typeface="Corbel" pitchFamily="34" charset="0"/>
              <a:buChar char="•"/>
            </a:pPr>
            <a:endParaRPr lang="en-US">
              <a:solidFill>
                <a:schemeClr val="tx1"/>
              </a:solidFill>
            </a:endParaRPr>
          </a:p>
          <a:p>
            <a:pPr indent="-182880" defTabSz="914400">
              <a:lnSpc>
                <a:spcPct val="90000"/>
              </a:lnSpc>
              <a:spcAft>
                <a:spcPts val="600"/>
              </a:spcAft>
              <a:buClr>
                <a:schemeClr val="accent1"/>
              </a:buClr>
              <a:buSzPct val="80000"/>
              <a:buFont typeface="Corbel" pitchFamily="34" charset="0"/>
              <a:buChar char="•"/>
            </a:pPr>
            <a:endParaRPr lang="en-US">
              <a:solidFill>
                <a:schemeClr val="tx1"/>
              </a:solidFill>
            </a:endParaRPr>
          </a:p>
          <a:p>
            <a:pPr indent="-182880" defTabSz="914400">
              <a:lnSpc>
                <a:spcPct val="90000"/>
              </a:lnSpc>
              <a:spcAft>
                <a:spcPts val="600"/>
              </a:spcAft>
              <a:buClr>
                <a:schemeClr val="accent1"/>
              </a:buClr>
              <a:buSzPct val="80000"/>
              <a:buFont typeface="Corbel" pitchFamily="34" charset="0"/>
              <a:buChar char="•"/>
            </a:pPr>
            <a:r>
              <a:rPr lang="en-US">
                <a:solidFill>
                  <a:schemeClr val="tx1"/>
                </a:solidFill>
              </a:rPr>
              <a:t>WHAT – Festive entertainment and activities</a:t>
            </a:r>
          </a:p>
          <a:p>
            <a:pPr indent="-182880" defTabSz="914400">
              <a:lnSpc>
                <a:spcPct val="90000"/>
              </a:lnSpc>
              <a:spcAft>
                <a:spcPts val="600"/>
              </a:spcAft>
              <a:buClr>
                <a:schemeClr val="accent1"/>
              </a:buClr>
              <a:buSzPct val="80000"/>
              <a:buFont typeface="Corbel" pitchFamily="34" charset="0"/>
              <a:buChar char="•"/>
            </a:pPr>
            <a:endParaRPr lang="en-US">
              <a:solidFill>
                <a:schemeClr val="tx1"/>
              </a:solidFill>
            </a:endParaRPr>
          </a:p>
          <a:p>
            <a:pPr algn="r" defTabSz="914400">
              <a:lnSpc>
                <a:spcPct val="90000"/>
              </a:lnSpc>
              <a:spcAft>
                <a:spcPts val="600"/>
              </a:spcAft>
              <a:buClr>
                <a:schemeClr val="accent1"/>
              </a:buClr>
              <a:buSzPct val="80000"/>
            </a:pPr>
            <a:r>
              <a:rPr lang="en-US" sz="2000">
                <a:solidFill>
                  <a:schemeClr val="tx1"/>
                </a:solidFill>
                <a:latin typeface="Calibri"/>
                <a:cs typeface="Calibri"/>
              </a:rPr>
              <a:t>Goldblatt (1997)</a:t>
            </a:r>
            <a:endParaRPr lang="en-US">
              <a:solidFill>
                <a:schemeClr val="tx1"/>
              </a:solidFill>
            </a:endParaRPr>
          </a:p>
          <a:p>
            <a:pPr indent="-182880" defTabSz="914400">
              <a:lnSpc>
                <a:spcPct val="90000"/>
              </a:lnSpc>
              <a:spcAft>
                <a:spcPts val="600"/>
              </a:spcAft>
              <a:buClr>
                <a:schemeClr val="accent1"/>
              </a:buClr>
              <a:buSzPct val="80000"/>
              <a:buFont typeface="Corbel" pitchFamily="34" charset="0"/>
              <a:buChar char="•"/>
            </a:pPr>
            <a:endParaRPr lang="en-US">
              <a:solidFill>
                <a:schemeClr val="tx1"/>
              </a:solidFill>
            </a:endParaRPr>
          </a:p>
          <a:p>
            <a:pPr indent="-182880" defTabSz="914400">
              <a:lnSpc>
                <a:spcPct val="90000"/>
              </a:lnSpc>
              <a:spcAft>
                <a:spcPts val="600"/>
              </a:spcAft>
              <a:buClr>
                <a:schemeClr val="accent1"/>
              </a:buClr>
              <a:buSzPct val="80000"/>
              <a:buFont typeface="Corbel" pitchFamily="34" charset="0"/>
              <a:buChar char="•"/>
            </a:pPr>
            <a:endParaRPr lang="en-US">
              <a:solidFill>
                <a:schemeClr val="tx1"/>
              </a:solidFill>
            </a:endParaRPr>
          </a:p>
        </p:txBody>
      </p:sp>
      <p:sp>
        <p:nvSpPr>
          <p:cNvPr id="13" name="Rectangle 12">
            <a:extLst>
              <a:ext uri="{FF2B5EF4-FFF2-40B4-BE49-F238E27FC236}">
                <a16:creationId xmlns:a16="http://schemas.microsoft.com/office/drawing/2014/main" id="{78CF0775-27C9-4D32-A833-64CE4537F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38911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7" name="Picture 6" descr="Creating a Circle with arrows coming out - InkscapeForum.com">
            <a:extLst>
              <a:ext uri="{FF2B5EF4-FFF2-40B4-BE49-F238E27FC236}">
                <a16:creationId xmlns:a16="http://schemas.microsoft.com/office/drawing/2014/main" id="{F099BAE1-A721-C978-74C5-52746769CC50}"/>
              </a:ext>
            </a:extLst>
          </p:cNvPr>
          <p:cNvPicPr>
            <a:picLocks noChangeAspect="1"/>
          </p:cNvPicPr>
          <p:nvPr/>
        </p:nvPicPr>
        <p:blipFill>
          <a:blip r:embed="rId3"/>
          <a:stretch>
            <a:fillRect/>
          </a:stretch>
        </p:blipFill>
        <p:spPr>
          <a:xfrm>
            <a:off x="4106690" y="665630"/>
            <a:ext cx="2367750" cy="2367750"/>
          </a:xfrm>
          <a:prstGeom prst="rect">
            <a:avLst/>
          </a:prstGeom>
        </p:spPr>
      </p:pic>
      <p:sp>
        <p:nvSpPr>
          <p:cNvPr id="2" name="Title 1">
            <a:extLst>
              <a:ext uri="{FF2B5EF4-FFF2-40B4-BE49-F238E27FC236}">
                <a16:creationId xmlns:a16="http://schemas.microsoft.com/office/drawing/2014/main" id="{BB4B6193-F9F1-4C54-838F-77350B9FC5DC}"/>
              </a:ext>
            </a:extLst>
          </p:cNvPr>
          <p:cNvSpPr>
            <a:spLocks noGrp="1"/>
          </p:cNvSpPr>
          <p:nvPr>
            <p:ph type="title"/>
          </p:nvPr>
        </p:nvSpPr>
        <p:spPr>
          <a:xfrm>
            <a:off x="625929" y="509815"/>
            <a:ext cx="6693061" cy="1356360"/>
          </a:xfrm>
        </p:spPr>
        <p:txBody>
          <a:bodyPr rtlCol="0">
            <a:normAutofit/>
          </a:bodyPr>
          <a:lstStyle/>
          <a:p>
            <a:pPr rtl="0"/>
            <a:r>
              <a:rPr lang="en-GB"/>
              <a:t>Typology</a:t>
            </a:r>
          </a:p>
        </p:txBody>
      </p:sp>
      <p:pic>
        <p:nvPicPr>
          <p:cNvPr id="11" name="Graphic 10" descr="Person in wheelchair with solid fill">
            <a:extLst>
              <a:ext uri="{FF2B5EF4-FFF2-40B4-BE49-F238E27FC236}">
                <a16:creationId xmlns:a16="http://schemas.microsoft.com/office/drawing/2014/main" id="{97D08796-9EB8-053F-2978-71A5395BEA0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97321" y="5175005"/>
            <a:ext cx="914400" cy="914400"/>
          </a:xfrm>
          <a:prstGeom prst="rect">
            <a:avLst/>
          </a:prstGeom>
        </p:spPr>
      </p:pic>
      <p:pic>
        <p:nvPicPr>
          <p:cNvPr id="13" name="Graphic 12" descr="Graduation cap with solid fill">
            <a:extLst>
              <a:ext uri="{FF2B5EF4-FFF2-40B4-BE49-F238E27FC236}">
                <a16:creationId xmlns:a16="http://schemas.microsoft.com/office/drawing/2014/main" id="{6BEC6C6D-43EA-DFB3-B740-860B8AFCC29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93274" y="1821544"/>
            <a:ext cx="914400" cy="914400"/>
          </a:xfrm>
          <a:prstGeom prst="rect">
            <a:avLst/>
          </a:prstGeom>
        </p:spPr>
      </p:pic>
      <p:pic>
        <p:nvPicPr>
          <p:cNvPr id="17" name="Content Placeholder 16" descr="Family with girl with solid fill">
            <a:extLst>
              <a:ext uri="{FF2B5EF4-FFF2-40B4-BE49-F238E27FC236}">
                <a16:creationId xmlns:a16="http://schemas.microsoft.com/office/drawing/2014/main" id="{8E659702-B6D4-6F9D-04A3-A3A100E178CE}"/>
              </a:ext>
            </a:extLst>
          </p:cNvPr>
          <p:cNvPicPr>
            <a:picLocks noGrp="1" noChangeAspect="1"/>
          </p:cNvPicPr>
          <p:nvPr>
            <p:ph idx="1"/>
          </p:nvPr>
        </p:nvPicPr>
        <p:blipFill>
          <a:blip r:embed="rId8">
            <a:extLst>
              <a:ext uri="{96DAC541-7B7A-43D3-8B79-37D633B846F1}">
                <asvg:svgBlip xmlns:asvg="http://schemas.microsoft.com/office/drawing/2016/SVG/main" r:embed="rId9"/>
              </a:ext>
            </a:extLst>
          </a:blip>
          <a:stretch>
            <a:fillRect/>
          </a:stretch>
        </p:blipFill>
        <p:spPr>
          <a:xfrm>
            <a:off x="687721" y="2908515"/>
            <a:ext cx="914400" cy="914400"/>
          </a:xfrm>
        </p:spPr>
      </p:pic>
      <p:pic>
        <p:nvPicPr>
          <p:cNvPr id="2050" name="Picture 2" descr="Group Of People Vector Vector Art &amp; Graphics | freevector.com">
            <a:extLst>
              <a:ext uri="{FF2B5EF4-FFF2-40B4-BE49-F238E27FC236}">
                <a16:creationId xmlns:a16="http://schemas.microsoft.com/office/drawing/2014/main" id="{D2EBC00D-BB6F-FA65-3B9C-A1CC81B2095F}"/>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13317" t="305" r="15505" b="3049"/>
          <a:stretch/>
        </p:blipFill>
        <p:spPr bwMode="auto">
          <a:xfrm>
            <a:off x="5001704" y="1479297"/>
            <a:ext cx="771717" cy="872406"/>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7859FB96-065F-D2FE-717E-A321F1A5D5C5}"/>
              </a:ext>
            </a:extLst>
          </p:cNvPr>
          <p:cNvSpPr txBox="1"/>
          <p:nvPr/>
        </p:nvSpPr>
        <p:spPr>
          <a:xfrm>
            <a:off x="1145882" y="1938714"/>
            <a:ext cx="6592782" cy="3913059"/>
          </a:xfrm>
          <a:prstGeom prst="rect">
            <a:avLst/>
          </a:prstGeom>
          <a:noFill/>
        </p:spPr>
        <p:txBody>
          <a:bodyPr wrap="square" lIns="91440" tIns="45720" rIns="91440" bIns="45720" rtlCol="0" anchor="t">
            <a:spAutoFit/>
          </a:bodyPr>
          <a:lstStyle/>
          <a:p>
            <a:pPr>
              <a:lnSpc>
                <a:spcPct val="150000"/>
              </a:lnSpc>
            </a:pPr>
            <a:r>
              <a:rPr lang="en-GB" sz="2400"/>
              <a:t>Students – Drifters</a:t>
            </a:r>
            <a:endParaRPr lang="en-US"/>
          </a:p>
          <a:p>
            <a:pPr>
              <a:lnSpc>
                <a:spcPct val="150000"/>
              </a:lnSpc>
            </a:pPr>
            <a:endParaRPr lang="en-GB" sz="2400"/>
          </a:p>
          <a:p>
            <a:pPr>
              <a:lnSpc>
                <a:spcPct val="150000"/>
              </a:lnSpc>
            </a:pPr>
            <a:r>
              <a:rPr lang="en-GB" sz="2400"/>
              <a:t>	Families – Organized mass tourist</a:t>
            </a:r>
          </a:p>
          <a:p>
            <a:pPr>
              <a:lnSpc>
                <a:spcPct val="150000"/>
              </a:lnSpc>
            </a:pPr>
            <a:endParaRPr lang="en-GB" sz="2400"/>
          </a:p>
          <a:p>
            <a:pPr lvl="1">
              <a:lnSpc>
                <a:spcPct val="150000"/>
              </a:lnSpc>
            </a:pPr>
            <a:r>
              <a:rPr lang="en-GB" sz="2400"/>
              <a:t>    Elderly – Explorer</a:t>
            </a:r>
          </a:p>
          <a:p>
            <a:pPr lvl="2">
              <a:lnSpc>
                <a:spcPct val="150000"/>
              </a:lnSpc>
            </a:pPr>
            <a:endParaRPr lang="en-GB" sz="2400"/>
          </a:p>
          <a:p>
            <a:pPr>
              <a:lnSpc>
                <a:spcPct val="150000"/>
              </a:lnSpc>
            </a:pPr>
            <a:r>
              <a:rPr lang="en-GB" sz="2400"/>
              <a:t>                 Disabled – Organized mass tourist</a:t>
            </a:r>
          </a:p>
        </p:txBody>
      </p:sp>
      <p:pic>
        <p:nvPicPr>
          <p:cNvPr id="3" name="Graphic 2" descr="Man with cane with solid fill">
            <a:extLst>
              <a:ext uri="{FF2B5EF4-FFF2-40B4-BE49-F238E27FC236}">
                <a16:creationId xmlns:a16="http://schemas.microsoft.com/office/drawing/2014/main" id="{2E418C8B-025D-66A6-9432-C0EBF04CCE0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10986" y="3997299"/>
            <a:ext cx="914400" cy="914400"/>
          </a:xfrm>
          <a:prstGeom prst="rect">
            <a:avLst/>
          </a:prstGeom>
        </p:spPr>
      </p:pic>
      <p:sp>
        <p:nvSpPr>
          <p:cNvPr id="4" name="TextBox 3">
            <a:extLst>
              <a:ext uri="{FF2B5EF4-FFF2-40B4-BE49-F238E27FC236}">
                <a16:creationId xmlns:a16="http://schemas.microsoft.com/office/drawing/2014/main" id="{F27E0CAD-FF69-5135-A23A-28464F8ACC3F}"/>
              </a:ext>
            </a:extLst>
          </p:cNvPr>
          <p:cNvSpPr txBox="1"/>
          <p:nvPr/>
        </p:nvSpPr>
        <p:spPr>
          <a:xfrm>
            <a:off x="9506857" y="6159499"/>
            <a:ext cx="27667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Cohen (1972)</a:t>
            </a:r>
          </a:p>
        </p:txBody>
      </p:sp>
      <p:pic>
        <p:nvPicPr>
          <p:cNvPr id="5" name="Picture 4" descr="A screenshot of a computer&#10;&#10;Description automatically generated">
            <a:extLst>
              <a:ext uri="{FF2B5EF4-FFF2-40B4-BE49-F238E27FC236}">
                <a16:creationId xmlns:a16="http://schemas.microsoft.com/office/drawing/2014/main" id="{93302FF3-E3E4-FA03-DE3E-8828ACA39F04}"/>
              </a:ext>
            </a:extLst>
          </p:cNvPr>
          <p:cNvPicPr>
            <a:picLocks noChangeAspect="1"/>
          </p:cNvPicPr>
          <p:nvPr/>
        </p:nvPicPr>
        <p:blipFill rotWithShape="1">
          <a:blip r:embed="rId13"/>
          <a:srcRect l="7941" t="25296" r="38676" b="36209"/>
          <a:stretch/>
        </p:blipFill>
        <p:spPr>
          <a:xfrm>
            <a:off x="6458142" y="3210244"/>
            <a:ext cx="5074043" cy="2057289"/>
          </a:xfrm>
          <a:prstGeom prst="rect">
            <a:avLst/>
          </a:prstGeom>
        </p:spPr>
      </p:pic>
      <p:sp>
        <p:nvSpPr>
          <p:cNvPr id="6" name="TextBox 5">
            <a:extLst>
              <a:ext uri="{FF2B5EF4-FFF2-40B4-BE49-F238E27FC236}">
                <a16:creationId xmlns:a16="http://schemas.microsoft.com/office/drawing/2014/main" id="{25944207-8E9B-A164-CC56-C09D3778F893}"/>
              </a:ext>
            </a:extLst>
          </p:cNvPr>
          <p:cNvSpPr txBox="1"/>
          <p:nvPr/>
        </p:nvSpPr>
        <p:spPr>
          <a:xfrm>
            <a:off x="6942403" y="1279754"/>
            <a:ext cx="409687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Cohen's 4 Major tourist types</a:t>
            </a:r>
          </a:p>
          <a:p>
            <a:pPr marL="285750" indent="-285750">
              <a:buFont typeface="Arial"/>
              <a:buChar char="•"/>
            </a:pPr>
            <a:r>
              <a:rPr lang="en-US" b="1"/>
              <a:t>Mixture of all 4 types</a:t>
            </a:r>
            <a:r>
              <a:rPr lang="en-US"/>
              <a:t> to boost events success </a:t>
            </a:r>
          </a:p>
          <a:p>
            <a:pPr marL="285750" indent="-285750">
              <a:buFont typeface="Arial"/>
              <a:buChar char="•"/>
            </a:pPr>
            <a:r>
              <a:rPr lang="en-US"/>
              <a:t>Improve event through </a:t>
            </a:r>
            <a:r>
              <a:rPr lang="en-US" b="1"/>
              <a:t>diversifying experiences </a:t>
            </a:r>
            <a:r>
              <a:rPr lang="en-US"/>
              <a:t>and expanding customer base and visitor numbers</a:t>
            </a:r>
          </a:p>
        </p:txBody>
      </p:sp>
    </p:spTree>
    <p:extLst>
      <p:ext uri="{BB962C8B-B14F-4D97-AF65-F5344CB8AC3E}">
        <p14:creationId xmlns:p14="http://schemas.microsoft.com/office/powerpoint/2010/main" val="393999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07F69-4D2D-AF33-16FB-5D0D1A612926}"/>
              </a:ext>
            </a:extLst>
          </p:cNvPr>
          <p:cNvSpPr>
            <a:spLocks noGrp="1"/>
          </p:cNvSpPr>
          <p:nvPr>
            <p:ph type="title"/>
          </p:nvPr>
        </p:nvSpPr>
        <p:spPr>
          <a:xfrm>
            <a:off x="417286" y="679994"/>
            <a:ext cx="3931920" cy="666932"/>
          </a:xfrm>
        </p:spPr>
        <p:txBody>
          <a:bodyPr/>
          <a:lstStyle/>
          <a:p>
            <a:r>
              <a:rPr lang="en-GB"/>
              <a:t>Students</a:t>
            </a:r>
          </a:p>
        </p:txBody>
      </p:sp>
      <p:pic>
        <p:nvPicPr>
          <p:cNvPr id="5" name="Picture 4">
            <a:extLst>
              <a:ext uri="{FF2B5EF4-FFF2-40B4-BE49-F238E27FC236}">
                <a16:creationId xmlns:a16="http://schemas.microsoft.com/office/drawing/2014/main" id="{790695EA-31C3-CE02-EC07-287627E28EB3}"/>
              </a:ext>
            </a:extLst>
          </p:cNvPr>
          <p:cNvPicPr>
            <a:picLocks noChangeAspect="1"/>
          </p:cNvPicPr>
          <p:nvPr/>
        </p:nvPicPr>
        <p:blipFill rotWithShape="1">
          <a:blip r:embed="rId2"/>
          <a:srcRect l="21630" t="23562" r="35620" b="15983"/>
          <a:stretch/>
        </p:blipFill>
        <p:spPr>
          <a:xfrm>
            <a:off x="509067" y="1615648"/>
            <a:ext cx="3313044" cy="2634093"/>
          </a:xfrm>
          <a:prstGeom prst="rect">
            <a:avLst/>
          </a:prstGeom>
          <a:solidFill>
            <a:srgbClr val="FFFFFF">
              <a:shade val="85000"/>
            </a:srgbClr>
          </a:solidFill>
          <a:ln w="88900" cap="sq">
            <a:solidFill>
              <a:srgbClr val="00B050"/>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Graphic 5" descr="Graduation cap with solid fill">
            <a:extLst>
              <a:ext uri="{FF2B5EF4-FFF2-40B4-BE49-F238E27FC236}">
                <a16:creationId xmlns:a16="http://schemas.microsoft.com/office/drawing/2014/main" id="{86B76EF8-BBDA-0672-648F-DE810C4FCCF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604" y="349194"/>
            <a:ext cx="1143726" cy="1143726"/>
          </a:xfrm>
          <a:prstGeom prst="rect">
            <a:avLst/>
          </a:prstGeom>
        </p:spPr>
      </p:pic>
      <p:sp>
        <p:nvSpPr>
          <p:cNvPr id="4" name="TextBox 3">
            <a:extLst>
              <a:ext uri="{FF2B5EF4-FFF2-40B4-BE49-F238E27FC236}">
                <a16:creationId xmlns:a16="http://schemas.microsoft.com/office/drawing/2014/main" id="{CF7A63BC-35B1-F5C1-E074-1BA855332C59}"/>
              </a:ext>
            </a:extLst>
          </p:cNvPr>
          <p:cNvSpPr txBox="1"/>
          <p:nvPr/>
        </p:nvSpPr>
        <p:spPr>
          <a:xfrm>
            <a:off x="7982856" y="5869213"/>
            <a:ext cx="40095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Swansea Winter Wonderland (2023)</a:t>
            </a:r>
          </a:p>
          <a:p>
            <a:r>
              <a:rPr lang="en-US"/>
              <a:t>Office for National Statistics  (2022)</a:t>
            </a:r>
          </a:p>
        </p:txBody>
      </p:sp>
      <p:sp>
        <p:nvSpPr>
          <p:cNvPr id="8" name="TextBox 7">
            <a:extLst>
              <a:ext uri="{FF2B5EF4-FFF2-40B4-BE49-F238E27FC236}">
                <a16:creationId xmlns:a16="http://schemas.microsoft.com/office/drawing/2014/main" id="{C219DB1A-5AE4-35C6-FA05-29D1B20404C0}"/>
              </a:ext>
            </a:extLst>
          </p:cNvPr>
          <p:cNvSpPr txBox="1"/>
          <p:nvPr/>
        </p:nvSpPr>
        <p:spPr>
          <a:xfrm>
            <a:off x="4898571" y="1179285"/>
            <a:ext cx="6232070" cy="3693319"/>
          </a:xfrm>
          <a:prstGeom prst="rect">
            <a:avLst/>
          </a:prstGeom>
          <a:ln w="28575"/>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b="1"/>
              <a:t>20,000+</a:t>
            </a:r>
            <a:r>
              <a:rPr lang="en-US"/>
              <a:t> students in Swansea</a:t>
            </a:r>
          </a:p>
          <a:p>
            <a:pPr marL="285750" indent="-285750">
              <a:buFont typeface="Arial"/>
              <a:buChar char="•"/>
            </a:pPr>
            <a:r>
              <a:rPr lang="en-US"/>
              <a:t>Ideal group activity</a:t>
            </a:r>
          </a:p>
          <a:p>
            <a:pPr marL="285750" indent="-285750">
              <a:buFont typeface="Arial"/>
              <a:buChar char="•"/>
            </a:pPr>
            <a:r>
              <a:rPr lang="en-US"/>
              <a:t>Flexible hours </a:t>
            </a:r>
          </a:p>
          <a:p>
            <a:pPr marL="285750" indent="-285750">
              <a:buFont typeface="Arial"/>
              <a:buChar char="•"/>
            </a:pPr>
            <a:r>
              <a:rPr lang="en-US"/>
              <a:t>Proximity to city on foot</a:t>
            </a:r>
          </a:p>
          <a:p>
            <a:pPr marL="285750" indent="-285750">
              <a:buFont typeface="Arial"/>
              <a:buChar char="•"/>
            </a:pPr>
            <a:r>
              <a:rPr lang="en-US"/>
              <a:t>Sip and skate </a:t>
            </a:r>
            <a:r>
              <a:rPr lang="en-US" b="1"/>
              <a:t>£15 promotion</a:t>
            </a:r>
          </a:p>
          <a:p>
            <a:pPr marL="285750" indent="-285750">
              <a:buFont typeface="Arial"/>
              <a:buChar char="•"/>
            </a:pPr>
            <a:endParaRPr lang="en-US"/>
          </a:p>
          <a:p>
            <a:pPr marL="285750" indent="-285750">
              <a:buFont typeface="Arial"/>
              <a:buChar char="•"/>
            </a:pPr>
            <a:endParaRPr lang="en-US"/>
          </a:p>
          <a:p>
            <a:pPr marL="285750" indent="-285750">
              <a:buFont typeface="Arial"/>
              <a:buChar char="•"/>
            </a:pPr>
            <a:r>
              <a:rPr lang="en-US"/>
              <a:t>Expensive -</a:t>
            </a:r>
            <a:r>
              <a:rPr lang="en-US" b="1"/>
              <a:t> 91% students</a:t>
            </a:r>
            <a:r>
              <a:rPr lang="en-US"/>
              <a:t> were either somewhat or very worried about the rising cost of living</a:t>
            </a:r>
          </a:p>
          <a:p>
            <a:pPr marL="285750" indent="-285750">
              <a:buFont typeface="Arial"/>
              <a:buChar char="•"/>
            </a:pPr>
            <a:r>
              <a:rPr lang="en-US"/>
              <a:t>Cheaper alternatives</a:t>
            </a:r>
          </a:p>
          <a:p>
            <a:pPr marL="285750" indent="-285750">
              <a:buFont typeface="Arial"/>
              <a:buChar char="•"/>
            </a:pPr>
            <a:r>
              <a:rPr lang="en-US"/>
              <a:t>Established area – </a:t>
            </a:r>
            <a:r>
              <a:rPr lang="en-US" b="1"/>
              <a:t>no brand loyalty </a:t>
            </a:r>
            <a:r>
              <a:rPr lang="en-US"/>
              <a:t> </a:t>
            </a:r>
          </a:p>
          <a:p>
            <a:pPr marL="285750" indent="-285750">
              <a:buFont typeface="Arial"/>
              <a:buChar char="•"/>
            </a:pPr>
            <a:endParaRPr lang="en-US"/>
          </a:p>
          <a:p>
            <a:pPr marL="285750" indent="-285750">
              <a:buFont typeface="Arial"/>
              <a:buChar char="•"/>
            </a:pPr>
            <a:endParaRPr lang="en-US"/>
          </a:p>
        </p:txBody>
      </p:sp>
      <p:pic>
        <p:nvPicPr>
          <p:cNvPr id="3" name="Picture 2" descr="May be an image of 1 person, drink and indoor">
            <a:extLst>
              <a:ext uri="{FF2B5EF4-FFF2-40B4-BE49-F238E27FC236}">
                <a16:creationId xmlns:a16="http://schemas.microsoft.com/office/drawing/2014/main" id="{B97AC954-9F4B-3C8F-49B6-3C55F10ECF9C}"/>
              </a:ext>
            </a:extLst>
          </p:cNvPr>
          <p:cNvPicPr>
            <a:picLocks noChangeAspect="1"/>
          </p:cNvPicPr>
          <p:nvPr/>
        </p:nvPicPr>
        <p:blipFill>
          <a:blip r:embed="rId5"/>
          <a:stretch>
            <a:fillRect/>
          </a:stretch>
        </p:blipFill>
        <p:spPr>
          <a:xfrm>
            <a:off x="1281953" y="4038154"/>
            <a:ext cx="3307975" cy="2215174"/>
          </a:xfrm>
          <a:prstGeom prst="rect">
            <a:avLst/>
          </a:prstGeom>
        </p:spPr>
      </p:pic>
    </p:spTree>
    <p:extLst>
      <p:ext uri="{BB962C8B-B14F-4D97-AF65-F5344CB8AC3E}">
        <p14:creationId xmlns:p14="http://schemas.microsoft.com/office/powerpoint/2010/main" val="1377482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0166A-CC51-257B-0780-9D88DE647837}"/>
              </a:ext>
            </a:extLst>
          </p:cNvPr>
          <p:cNvSpPr>
            <a:spLocks noGrp="1"/>
          </p:cNvSpPr>
          <p:nvPr>
            <p:ph type="title"/>
          </p:nvPr>
        </p:nvSpPr>
        <p:spPr>
          <a:xfrm>
            <a:off x="399143" y="843280"/>
            <a:ext cx="3931920" cy="657860"/>
          </a:xfrm>
        </p:spPr>
        <p:txBody>
          <a:bodyPr/>
          <a:lstStyle/>
          <a:p>
            <a:r>
              <a:rPr lang="en-GB"/>
              <a:t>Families</a:t>
            </a:r>
          </a:p>
        </p:txBody>
      </p:sp>
      <p:pic>
        <p:nvPicPr>
          <p:cNvPr id="9" name="Content Placeholder 16" descr="Family with girl with solid fill">
            <a:extLst>
              <a:ext uri="{FF2B5EF4-FFF2-40B4-BE49-F238E27FC236}">
                <a16:creationId xmlns:a16="http://schemas.microsoft.com/office/drawing/2014/main" id="{3D7EC8B3-E263-A976-20A1-09A4B86A128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365102" y="371929"/>
            <a:ext cx="1129211" cy="1129211"/>
          </a:xfrm>
          <a:prstGeom prst="rect">
            <a:avLst/>
          </a:prstGeom>
        </p:spPr>
      </p:pic>
      <p:pic>
        <p:nvPicPr>
          <p:cNvPr id="4" name="Picture 3" descr="Maslow's Hierarchy of Needs">
            <a:extLst>
              <a:ext uri="{FF2B5EF4-FFF2-40B4-BE49-F238E27FC236}">
                <a16:creationId xmlns:a16="http://schemas.microsoft.com/office/drawing/2014/main" id="{0AB7CA2A-2B44-BC58-9694-50B721C96399}"/>
              </a:ext>
            </a:extLst>
          </p:cNvPr>
          <p:cNvPicPr>
            <a:picLocks noChangeAspect="1"/>
          </p:cNvPicPr>
          <p:nvPr/>
        </p:nvPicPr>
        <p:blipFill rotWithShape="1">
          <a:blip r:embed="rId4"/>
          <a:srcRect l="4850" t="7980" r="4965" b="22801"/>
          <a:stretch/>
        </p:blipFill>
        <p:spPr>
          <a:xfrm>
            <a:off x="560854" y="2440570"/>
            <a:ext cx="4740640" cy="3918164"/>
          </a:xfrm>
          <a:prstGeom prst="rect">
            <a:avLst/>
          </a:prstGeom>
        </p:spPr>
      </p:pic>
      <p:sp>
        <p:nvSpPr>
          <p:cNvPr id="6" name="TextBox 5">
            <a:extLst>
              <a:ext uri="{FF2B5EF4-FFF2-40B4-BE49-F238E27FC236}">
                <a16:creationId xmlns:a16="http://schemas.microsoft.com/office/drawing/2014/main" id="{41563AC7-E6A2-8F9E-0341-5E9556CCE690}"/>
              </a:ext>
            </a:extLst>
          </p:cNvPr>
          <p:cNvSpPr txBox="1"/>
          <p:nvPr/>
        </p:nvSpPr>
        <p:spPr>
          <a:xfrm>
            <a:off x="5300870" y="2742327"/>
            <a:ext cx="4917300"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t>Skating competition / lessons – Costume Parade </a:t>
            </a:r>
          </a:p>
          <a:p>
            <a:endParaRPr lang="en-US" sz="1500"/>
          </a:p>
          <a:p>
            <a:endParaRPr lang="en-US" sz="1500"/>
          </a:p>
          <a:p>
            <a:r>
              <a:rPr lang="en-US" sz="1500"/>
              <a:t>Friendly Staff – Unique Experience – Lasting Memories</a:t>
            </a:r>
          </a:p>
          <a:p>
            <a:endParaRPr lang="en-US" sz="1500"/>
          </a:p>
          <a:p>
            <a:endParaRPr lang="en-US" sz="1500"/>
          </a:p>
          <a:p>
            <a:r>
              <a:rPr lang="en-US" sz="1500"/>
              <a:t>Photo Booths and Costume Characters – Rides and Games –</a:t>
            </a:r>
          </a:p>
          <a:p>
            <a:endParaRPr lang="en-US" sz="1500"/>
          </a:p>
          <a:p>
            <a:endParaRPr lang="en-US" sz="1500"/>
          </a:p>
          <a:p>
            <a:r>
              <a:rPr lang="en-US" sz="1500"/>
              <a:t>Medics – Ride Safety – Lights – Food Hygiene – Maps and Signs</a:t>
            </a:r>
          </a:p>
          <a:p>
            <a:endParaRPr lang="en-US" sz="1500"/>
          </a:p>
          <a:p>
            <a:endParaRPr lang="en-US" sz="1500"/>
          </a:p>
          <a:p>
            <a:r>
              <a:rPr lang="en-US" sz="1500"/>
              <a:t>Food and beverage – Overhead Shelter – Plenty of space </a:t>
            </a:r>
          </a:p>
        </p:txBody>
      </p:sp>
      <p:sp>
        <p:nvSpPr>
          <p:cNvPr id="3" name="TextBox 2">
            <a:extLst>
              <a:ext uri="{FF2B5EF4-FFF2-40B4-BE49-F238E27FC236}">
                <a16:creationId xmlns:a16="http://schemas.microsoft.com/office/drawing/2014/main" id="{381B2628-8032-CB4D-665D-489652D4484F}"/>
              </a:ext>
            </a:extLst>
          </p:cNvPr>
          <p:cNvSpPr txBox="1"/>
          <p:nvPr/>
        </p:nvSpPr>
        <p:spPr>
          <a:xfrm>
            <a:off x="10150928" y="6250214"/>
            <a:ext cx="21408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baseline="0">
                <a:solidFill>
                  <a:srgbClr val="212529"/>
                </a:solidFill>
                <a:latin typeface="Corbel"/>
                <a:ea typeface="Corbel"/>
                <a:cs typeface="Corbel"/>
              </a:rPr>
              <a:t>Maslow, A</a:t>
            </a:r>
            <a:r>
              <a:rPr lang="en-US">
                <a:solidFill>
                  <a:srgbClr val="212529"/>
                </a:solidFill>
                <a:latin typeface="Corbel"/>
                <a:ea typeface="Corbel"/>
                <a:cs typeface="Corbel"/>
              </a:rPr>
              <a:t> (</a:t>
            </a:r>
            <a:r>
              <a:rPr lang="en-US" b="0" i="0" u="none" strike="noStrike" baseline="0">
                <a:solidFill>
                  <a:srgbClr val="212529"/>
                </a:solidFill>
                <a:latin typeface="Corbel"/>
                <a:ea typeface="Corbel"/>
                <a:cs typeface="Corbel"/>
              </a:rPr>
              <a:t>1943</a:t>
            </a:r>
            <a:r>
              <a:rPr lang="en-US">
                <a:solidFill>
                  <a:srgbClr val="212529"/>
                </a:solidFill>
                <a:latin typeface="Corbel"/>
                <a:ea typeface="Corbel"/>
                <a:cs typeface="Corbel"/>
              </a:rPr>
              <a:t>)</a:t>
            </a:r>
            <a:endParaRPr lang="en-US"/>
          </a:p>
        </p:txBody>
      </p:sp>
      <p:cxnSp>
        <p:nvCxnSpPr>
          <p:cNvPr id="5" name="Straight Arrow Connector 4">
            <a:extLst>
              <a:ext uri="{FF2B5EF4-FFF2-40B4-BE49-F238E27FC236}">
                <a16:creationId xmlns:a16="http://schemas.microsoft.com/office/drawing/2014/main" id="{4DD9F477-94D1-9302-69B9-DA11E72BAC5B}"/>
              </a:ext>
            </a:extLst>
          </p:cNvPr>
          <p:cNvCxnSpPr/>
          <p:nvPr/>
        </p:nvCxnSpPr>
        <p:spPr>
          <a:xfrm flipV="1">
            <a:off x="6155764" y="3240100"/>
            <a:ext cx="2104357" cy="1985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3D90824D-EBD2-585D-3531-4C8F10F18C08}"/>
              </a:ext>
            </a:extLst>
          </p:cNvPr>
          <p:cNvCxnSpPr>
            <a:cxnSpLocks/>
          </p:cNvCxnSpPr>
          <p:nvPr/>
        </p:nvCxnSpPr>
        <p:spPr>
          <a:xfrm flipV="1">
            <a:off x="6093009" y="5597283"/>
            <a:ext cx="2104357" cy="1985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C36CEC2C-D70B-6826-0BA3-0D4AAD312477}"/>
              </a:ext>
            </a:extLst>
          </p:cNvPr>
          <p:cNvCxnSpPr>
            <a:cxnSpLocks/>
          </p:cNvCxnSpPr>
          <p:nvPr/>
        </p:nvCxnSpPr>
        <p:spPr>
          <a:xfrm flipV="1">
            <a:off x="6021123" y="4770336"/>
            <a:ext cx="2104357" cy="1985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AF8FB09A-BAA5-C573-2CD1-3B1438A82538}"/>
              </a:ext>
            </a:extLst>
          </p:cNvPr>
          <p:cNvCxnSpPr>
            <a:cxnSpLocks/>
          </p:cNvCxnSpPr>
          <p:nvPr/>
        </p:nvCxnSpPr>
        <p:spPr>
          <a:xfrm flipV="1">
            <a:off x="6093010" y="3994629"/>
            <a:ext cx="2104357" cy="19850"/>
          </a:xfrm>
          <a:prstGeom prst="straightConnector1">
            <a:avLst/>
          </a:prstGeom>
        </p:spPr>
        <p:style>
          <a:lnRef idx="1">
            <a:schemeClr val="accent1"/>
          </a:lnRef>
          <a:fillRef idx="0">
            <a:schemeClr val="accent1"/>
          </a:fillRef>
          <a:effectRef idx="0">
            <a:schemeClr val="accent1"/>
          </a:effectRef>
          <a:fontRef idx="minor">
            <a:schemeClr val="tx1"/>
          </a:fontRef>
        </p:style>
      </p:cxnSp>
      <p:pic>
        <p:nvPicPr>
          <p:cNvPr id="11" name="Picture 10" descr="May be an image of text that says &quot;PAY HERE STUDTS 1&quot;">
            <a:extLst>
              <a:ext uri="{FF2B5EF4-FFF2-40B4-BE49-F238E27FC236}">
                <a16:creationId xmlns:a16="http://schemas.microsoft.com/office/drawing/2014/main" id="{C4C86B80-C6D7-306C-CEDA-1D7DAD07E4C9}"/>
              </a:ext>
            </a:extLst>
          </p:cNvPr>
          <p:cNvPicPr>
            <a:picLocks noChangeAspect="1"/>
          </p:cNvPicPr>
          <p:nvPr/>
        </p:nvPicPr>
        <p:blipFill>
          <a:blip r:embed="rId5"/>
          <a:stretch>
            <a:fillRect/>
          </a:stretch>
        </p:blipFill>
        <p:spPr>
          <a:xfrm>
            <a:off x="9681883" y="398929"/>
            <a:ext cx="2034988" cy="2420471"/>
          </a:xfrm>
          <a:prstGeom prst="rect">
            <a:avLst/>
          </a:prstGeom>
        </p:spPr>
      </p:pic>
      <p:pic>
        <p:nvPicPr>
          <p:cNvPr id="12" name="Picture 11" descr="Buy Winter Wonderland and Santa's Grotto Tickets online - Gower Fresh  Christmas Trees">
            <a:extLst>
              <a:ext uri="{FF2B5EF4-FFF2-40B4-BE49-F238E27FC236}">
                <a16:creationId xmlns:a16="http://schemas.microsoft.com/office/drawing/2014/main" id="{B3DC22DE-774C-4E62-F8C2-6E3EC344F2FA}"/>
              </a:ext>
            </a:extLst>
          </p:cNvPr>
          <p:cNvPicPr>
            <a:picLocks noChangeAspect="1"/>
          </p:cNvPicPr>
          <p:nvPr/>
        </p:nvPicPr>
        <p:blipFill>
          <a:blip r:embed="rId6"/>
          <a:stretch>
            <a:fillRect/>
          </a:stretch>
        </p:blipFill>
        <p:spPr>
          <a:xfrm>
            <a:off x="6741459" y="623619"/>
            <a:ext cx="2743199" cy="1827656"/>
          </a:xfrm>
          <a:prstGeom prst="rect">
            <a:avLst/>
          </a:prstGeom>
        </p:spPr>
      </p:pic>
    </p:spTree>
    <p:extLst>
      <p:ext uri="{BB962C8B-B14F-4D97-AF65-F5344CB8AC3E}">
        <p14:creationId xmlns:p14="http://schemas.microsoft.com/office/powerpoint/2010/main" val="3673293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8DEFC-ADF8-B260-BFD9-D195D3CCC95A}"/>
              </a:ext>
            </a:extLst>
          </p:cNvPr>
          <p:cNvSpPr>
            <a:spLocks noGrp="1"/>
          </p:cNvSpPr>
          <p:nvPr>
            <p:ph type="title"/>
          </p:nvPr>
        </p:nvSpPr>
        <p:spPr/>
        <p:txBody>
          <a:bodyPr/>
          <a:lstStyle/>
          <a:p>
            <a:r>
              <a:rPr lang="en-US"/>
              <a:t>Elderly and Disabled</a:t>
            </a:r>
          </a:p>
        </p:txBody>
      </p:sp>
      <p:pic>
        <p:nvPicPr>
          <p:cNvPr id="7" name="Graphic 6" descr="Man with cane with solid fill">
            <a:extLst>
              <a:ext uri="{FF2B5EF4-FFF2-40B4-BE49-F238E27FC236}">
                <a16:creationId xmlns:a16="http://schemas.microsoft.com/office/drawing/2014/main" id="{D49589A9-D4BE-9ED3-0D12-5DED24D73FE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15265" y="756558"/>
            <a:ext cx="914400" cy="914400"/>
          </a:xfrm>
          <a:prstGeom prst="rect">
            <a:avLst/>
          </a:prstGeom>
        </p:spPr>
      </p:pic>
      <p:pic>
        <p:nvPicPr>
          <p:cNvPr id="9" name="Graphic 8" descr="Person in wheelchair with solid fill">
            <a:extLst>
              <a:ext uri="{FF2B5EF4-FFF2-40B4-BE49-F238E27FC236}">
                <a16:creationId xmlns:a16="http://schemas.microsoft.com/office/drawing/2014/main" id="{1A74F011-9F0C-9534-E88C-2A74B3894DE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926036" y="760448"/>
            <a:ext cx="914400" cy="914400"/>
          </a:xfrm>
          <a:prstGeom prst="rect">
            <a:avLst/>
          </a:prstGeom>
        </p:spPr>
      </p:pic>
      <p:sp>
        <p:nvSpPr>
          <p:cNvPr id="5" name="TextBox 4">
            <a:extLst>
              <a:ext uri="{FF2B5EF4-FFF2-40B4-BE49-F238E27FC236}">
                <a16:creationId xmlns:a16="http://schemas.microsoft.com/office/drawing/2014/main" id="{0A998B12-90E7-E631-C3E0-2F140A4563CF}"/>
              </a:ext>
            </a:extLst>
          </p:cNvPr>
          <p:cNvSpPr txBox="1"/>
          <p:nvPr/>
        </p:nvSpPr>
        <p:spPr>
          <a:xfrm>
            <a:off x="9830360" y="5884768"/>
            <a:ext cx="20288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BBC News (2020)</a:t>
            </a:r>
          </a:p>
          <a:p>
            <a:r>
              <a:rPr lang="en-US" err="1"/>
              <a:t>Checkfront</a:t>
            </a:r>
            <a:r>
              <a:rPr lang="en-US"/>
              <a:t> (2022)</a:t>
            </a:r>
          </a:p>
        </p:txBody>
      </p:sp>
      <p:sp>
        <p:nvSpPr>
          <p:cNvPr id="6" name="TextBox 5">
            <a:extLst>
              <a:ext uri="{FF2B5EF4-FFF2-40B4-BE49-F238E27FC236}">
                <a16:creationId xmlns:a16="http://schemas.microsoft.com/office/drawing/2014/main" id="{781A3605-03F2-6FD2-8A64-C370F7A1D6EA}"/>
              </a:ext>
            </a:extLst>
          </p:cNvPr>
          <p:cNvSpPr txBox="1"/>
          <p:nvPr/>
        </p:nvSpPr>
        <p:spPr>
          <a:xfrm>
            <a:off x="775447" y="2149287"/>
            <a:ext cx="5695950" cy="29565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US">
                <a:solidFill>
                  <a:srgbClr val="2A3C51"/>
                </a:solidFill>
                <a:latin typeface="Open Sans"/>
                <a:ea typeface="Open Sans"/>
                <a:cs typeface="Open Sans"/>
              </a:rPr>
              <a:t>People</a:t>
            </a:r>
            <a:r>
              <a:rPr lang="en-US" b="0" i="0">
                <a:solidFill>
                  <a:srgbClr val="2A3C51"/>
                </a:solidFill>
                <a:latin typeface="Open Sans"/>
                <a:ea typeface="Open Sans"/>
                <a:cs typeface="Open Sans"/>
              </a:rPr>
              <a:t> over 50 drive close to</a:t>
            </a:r>
            <a:r>
              <a:rPr lang="en-US" b="1" i="0">
                <a:solidFill>
                  <a:srgbClr val="2A3C51"/>
                </a:solidFill>
                <a:latin typeface="Open Sans"/>
                <a:ea typeface="Open Sans"/>
                <a:cs typeface="Open Sans"/>
              </a:rPr>
              <a:t> 60% of travel and tourism spend</a:t>
            </a:r>
            <a:r>
              <a:rPr lang="en-US" b="0" i="0">
                <a:solidFill>
                  <a:srgbClr val="2A3C51"/>
                </a:solidFill>
                <a:latin typeface="Open Sans"/>
                <a:ea typeface="Open Sans"/>
                <a:cs typeface="Open Sans"/>
              </a:rPr>
              <a:t> — spending </a:t>
            </a:r>
            <a:r>
              <a:rPr lang="en-US" b="1" i="0">
                <a:solidFill>
                  <a:srgbClr val="2A3C51"/>
                </a:solidFill>
                <a:latin typeface="Open Sans"/>
                <a:ea typeface="Open Sans"/>
                <a:cs typeface="Open Sans"/>
              </a:rPr>
              <a:t>$3 billion</a:t>
            </a:r>
            <a:r>
              <a:rPr lang="en-US" b="0" i="0">
                <a:solidFill>
                  <a:srgbClr val="2A3C51"/>
                </a:solidFill>
                <a:latin typeface="Open Sans"/>
                <a:ea typeface="Open Sans"/>
                <a:cs typeface="Open Sans"/>
              </a:rPr>
              <a:t> more than their Millennial counterparts</a:t>
            </a:r>
            <a:endParaRPr lang="en-US"/>
          </a:p>
          <a:p>
            <a:pPr marL="285750" indent="-285750">
              <a:lnSpc>
                <a:spcPct val="150000"/>
              </a:lnSpc>
              <a:buFont typeface="Arial"/>
              <a:buChar char="•"/>
            </a:pPr>
            <a:r>
              <a:rPr lang="en-US">
                <a:solidFill>
                  <a:srgbClr val="2A3C51"/>
                </a:solidFill>
                <a:latin typeface="Open Sans"/>
                <a:ea typeface="Open Sans"/>
                <a:cs typeface="Open Sans"/>
              </a:rPr>
              <a:t>Quiet daytime sessions</a:t>
            </a:r>
          </a:p>
          <a:p>
            <a:pPr marL="285750" indent="-285750">
              <a:lnSpc>
                <a:spcPct val="150000"/>
              </a:lnSpc>
              <a:buFont typeface="Arial"/>
              <a:buChar char="•"/>
            </a:pPr>
            <a:r>
              <a:rPr lang="en-US">
                <a:solidFill>
                  <a:srgbClr val="2A3C51"/>
                </a:solidFill>
                <a:latin typeface="Open Sans"/>
                <a:ea typeface="Open Sans"/>
                <a:cs typeface="Open Sans"/>
              </a:rPr>
              <a:t>Flat accessible venue</a:t>
            </a:r>
          </a:p>
          <a:p>
            <a:pPr marL="285750" indent="-285750">
              <a:lnSpc>
                <a:spcPct val="150000"/>
              </a:lnSpc>
              <a:buFont typeface="Arial"/>
              <a:buChar char="•"/>
            </a:pPr>
            <a:r>
              <a:rPr lang="en-US">
                <a:solidFill>
                  <a:srgbClr val="2A3C51"/>
                </a:solidFill>
                <a:latin typeface="Open Sans"/>
                <a:ea typeface="Open Sans"/>
                <a:cs typeface="Open Sans"/>
              </a:rPr>
              <a:t>Muli-generational entertainment</a:t>
            </a:r>
          </a:p>
          <a:p>
            <a:pPr marL="285750" indent="-285750">
              <a:lnSpc>
                <a:spcPct val="150000"/>
              </a:lnSpc>
              <a:buFont typeface="Arial"/>
              <a:buChar char="•"/>
            </a:pPr>
            <a:r>
              <a:rPr lang="en-US">
                <a:solidFill>
                  <a:srgbClr val="2A3C51"/>
                </a:solidFill>
                <a:latin typeface="Open Sans"/>
                <a:ea typeface="Open Sans"/>
                <a:cs typeface="Open Sans"/>
              </a:rPr>
              <a:t>Improves quality of life and self-esteem</a:t>
            </a:r>
          </a:p>
          <a:p>
            <a:pPr marL="285750" indent="-285750">
              <a:lnSpc>
                <a:spcPct val="150000"/>
              </a:lnSpc>
              <a:buFont typeface="Arial"/>
              <a:buChar char="•"/>
            </a:pPr>
            <a:endParaRPr lang="en-US">
              <a:solidFill>
                <a:srgbClr val="2A3C51"/>
              </a:solidFill>
              <a:latin typeface="Open Sans"/>
              <a:ea typeface="Open Sans"/>
              <a:cs typeface="Open Sans"/>
            </a:endParaRPr>
          </a:p>
        </p:txBody>
      </p:sp>
      <p:pic>
        <p:nvPicPr>
          <p:cNvPr id="10" name="Picture 9" descr="Grandparents Skate Stock Illustration - Download Image Now - Senior Women,  Winter, Active Seniors - iStock">
            <a:extLst>
              <a:ext uri="{FF2B5EF4-FFF2-40B4-BE49-F238E27FC236}">
                <a16:creationId xmlns:a16="http://schemas.microsoft.com/office/drawing/2014/main" id="{3587D2F5-9411-FB88-53A5-E0FD4AF8FDFE}"/>
              </a:ext>
            </a:extLst>
          </p:cNvPr>
          <p:cNvPicPr>
            <a:picLocks noChangeAspect="1"/>
          </p:cNvPicPr>
          <p:nvPr/>
        </p:nvPicPr>
        <p:blipFill>
          <a:blip r:embed="rId6"/>
          <a:stretch>
            <a:fillRect/>
          </a:stretch>
        </p:blipFill>
        <p:spPr>
          <a:xfrm>
            <a:off x="6705242" y="3141772"/>
            <a:ext cx="3003892" cy="3012857"/>
          </a:xfrm>
          <a:prstGeom prst="rect">
            <a:avLst/>
          </a:prstGeom>
        </p:spPr>
      </p:pic>
      <p:pic>
        <p:nvPicPr>
          <p:cNvPr id="4" name="Content Placeholder 3" descr="Stockton care home residents take to the ice in wheelchairs">
            <a:extLst>
              <a:ext uri="{FF2B5EF4-FFF2-40B4-BE49-F238E27FC236}">
                <a16:creationId xmlns:a16="http://schemas.microsoft.com/office/drawing/2014/main" id="{B7B811BE-53A2-B2F0-EEC2-F2B54FBF987E}"/>
              </a:ext>
            </a:extLst>
          </p:cNvPr>
          <p:cNvPicPr>
            <a:picLocks noGrp="1" noChangeAspect="1"/>
          </p:cNvPicPr>
          <p:nvPr>
            <p:ph idx="1"/>
          </p:nvPr>
        </p:nvPicPr>
        <p:blipFill>
          <a:blip r:embed="rId7"/>
          <a:stretch>
            <a:fillRect/>
          </a:stretch>
        </p:blipFill>
        <p:spPr>
          <a:xfrm>
            <a:off x="7907991" y="1329100"/>
            <a:ext cx="3749675" cy="2099818"/>
          </a:xfrm>
        </p:spPr>
      </p:pic>
    </p:spTree>
    <p:extLst>
      <p:ext uri="{BB962C8B-B14F-4D97-AF65-F5344CB8AC3E}">
        <p14:creationId xmlns:p14="http://schemas.microsoft.com/office/powerpoint/2010/main" val="37166101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AA65C-5228-054C-E323-1CDF2296AF61}"/>
              </a:ext>
            </a:extLst>
          </p:cNvPr>
          <p:cNvSpPr>
            <a:spLocks noGrp="1"/>
          </p:cNvSpPr>
          <p:nvPr>
            <p:ph type="title"/>
          </p:nvPr>
        </p:nvSpPr>
        <p:spPr>
          <a:xfrm>
            <a:off x="452718" y="510988"/>
            <a:ext cx="5765762" cy="1356360"/>
          </a:xfrm>
        </p:spPr>
        <p:txBody>
          <a:bodyPr/>
          <a:lstStyle/>
          <a:p>
            <a:r>
              <a:rPr lang="en-GB"/>
              <a:t>Customer Response        Staffing</a:t>
            </a:r>
          </a:p>
        </p:txBody>
      </p:sp>
      <p:pic>
        <p:nvPicPr>
          <p:cNvPr id="5" name="Picture 4" descr="A pie chart with text on it&#10;&#10;Description automatically generated">
            <a:extLst>
              <a:ext uri="{FF2B5EF4-FFF2-40B4-BE49-F238E27FC236}">
                <a16:creationId xmlns:a16="http://schemas.microsoft.com/office/drawing/2014/main" id="{D45A7686-F280-1F2F-31BF-874FF5B9D5CA}"/>
              </a:ext>
            </a:extLst>
          </p:cNvPr>
          <p:cNvPicPr>
            <a:picLocks noChangeAspect="1"/>
          </p:cNvPicPr>
          <p:nvPr/>
        </p:nvPicPr>
        <p:blipFill>
          <a:blip r:embed="rId2"/>
          <a:stretch>
            <a:fillRect/>
          </a:stretch>
        </p:blipFill>
        <p:spPr>
          <a:xfrm>
            <a:off x="363631" y="2088104"/>
            <a:ext cx="4514175" cy="3009450"/>
          </a:xfrm>
          <a:prstGeom prst="rect">
            <a:avLst/>
          </a:prstGeom>
          <a:ln w="28575">
            <a:solidFill>
              <a:schemeClr val="accent1"/>
            </a:solidFill>
          </a:ln>
        </p:spPr>
      </p:pic>
      <p:sp>
        <p:nvSpPr>
          <p:cNvPr id="7" name="TextBox 6">
            <a:extLst>
              <a:ext uri="{FF2B5EF4-FFF2-40B4-BE49-F238E27FC236}">
                <a16:creationId xmlns:a16="http://schemas.microsoft.com/office/drawing/2014/main" id="{EE2FF596-E16B-B2BE-A892-5B5AF4AEC7F1}"/>
              </a:ext>
            </a:extLst>
          </p:cNvPr>
          <p:cNvSpPr txBox="1"/>
          <p:nvPr/>
        </p:nvSpPr>
        <p:spPr>
          <a:xfrm>
            <a:off x="5664445" y="762403"/>
            <a:ext cx="6119230" cy="4503797"/>
          </a:xfrm>
          <a:prstGeom prst="rect">
            <a:avLst/>
          </a:prstGeom>
          <a:noFill/>
        </p:spPr>
        <p:txBody>
          <a:bodyPr wrap="square" lIns="91440" tIns="45720" rIns="91440" bIns="45720" rtlCol="0" anchor="t">
            <a:spAutoFit/>
          </a:bodyPr>
          <a:lstStyle/>
          <a:p>
            <a:pPr marL="285750" indent="-285750" algn="l">
              <a:spcAft>
                <a:spcPts val="1400"/>
              </a:spcAft>
              <a:buFont typeface="Arial" panose="020B0604020202020204" pitchFamily="34" charset="0"/>
              <a:buChar char="•"/>
            </a:pPr>
            <a:r>
              <a:rPr lang="en-GB" sz="2400"/>
              <a:t>Staffing was the main issue raised with customer reviews</a:t>
            </a:r>
            <a:endParaRPr lang="en-US"/>
          </a:p>
          <a:p>
            <a:pPr marL="285750" indent="-285750">
              <a:spcAft>
                <a:spcPts val="1400"/>
              </a:spcAft>
              <a:buFont typeface="Arial" panose="020B0604020202020204" pitchFamily="34" charset="0"/>
              <a:buChar char="•"/>
            </a:pPr>
            <a:r>
              <a:rPr lang="en-GB" sz="2400"/>
              <a:t>From our own surveys we saw a low NPS score showing </a:t>
            </a:r>
            <a:r>
              <a:rPr lang="en-GB" sz="2400" b="1"/>
              <a:t>dissatisfaction </a:t>
            </a:r>
            <a:r>
              <a:rPr lang="en-GB" sz="2400"/>
              <a:t>from customers</a:t>
            </a:r>
          </a:p>
          <a:p>
            <a:pPr marL="285750" indent="-285750" algn="l">
              <a:spcAft>
                <a:spcPts val="1400"/>
              </a:spcAft>
              <a:buFont typeface="Arial" panose="020B0604020202020204" pitchFamily="34" charset="0"/>
              <a:buChar char="•"/>
            </a:pPr>
            <a:r>
              <a:rPr lang="en-GB" sz="2400" b="1"/>
              <a:t>36.6% </a:t>
            </a:r>
            <a:r>
              <a:rPr lang="en-GB" sz="2400"/>
              <a:t>rated the staff interaction at poor</a:t>
            </a:r>
          </a:p>
          <a:p>
            <a:pPr marL="285750" indent="-285750" algn="l">
              <a:spcAft>
                <a:spcPts val="1400"/>
              </a:spcAft>
              <a:buFont typeface="Arial" panose="020B0604020202020204" pitchFamily="34" charset="0"/>
              <a:buChar char="•"/>
            </a:pPr>
            <a:r>
              <a:rPr lang="en-GB" sz="2400"/>
              <a:t>Annual events need repeat business to succeed and increase in </a:t>
            </a:r>
            <a:r>
              <a:rPr lang="en-GB" sz="2400" b="1"/>
              <a:t>detractors</a:t>
            </a:r>
            <a:r>
              <a:rPr lang="en-GB" sz="2400"/>
              <a:t> hinder this growth</a:t>
            </a:r>
          </a:p>
          <a:p>
            <a:pPr marL="285750" indent="-285750" algn="l">
              <a:spcAft>
                <a:spcPts val="1400"/>
              </a:spcAft>
              <a:buFont typeface="Arial" panose="020B0604020202020204" pitchFamily="34" charset="0"/>
              <a:buChar char="•"/>
            </a:pPr>
            <a:endParaRPr lang="en-US" sz="2400" b="1"/>
          </a:p>
        </p:txBody>
      </p:sp>
      <p:pic>
        <p:nvPicPr>
          <p:cNvPr id="4" name="Picture 3">
            <a:extLst>
              <a:ext uri="{FF2B5EF4-FFF2-40B4-BE49-F238E27FC236}">
                <a16:creationId xmlns:a16="http://schemas.microsoft.com/office/drawing/2014/main" id="{6448F35B-382B-B66E-7E33-BAD2DBD62CF7}"/>
              </a:ext>
            </a:extLst>
          </p:cNvPr>
          <p:cNvPicPr>
            <a:picLocks noChangeAspect="1"/>
          </p:cNvPicPr>
          <p:nvPr/>
        </p:nvPicPr>
        <p:blipFill rotWithShape="1">
          <a:blip r:embed="rId3"/>
          <a:srcRect l="17344" t="40278" r="20781" b="33750"/>
          <a:stretch/>
        </p:blipFill>
        <p:spPr>
          <a:xfrm>
            <a:off x="1641662" y="5049931"/>
            <a:ext cx="6029337" cy="1419231"/>
          </a:xfrm>
          <a:prstGeom prst="rect">
            <a:avLst/>
          </a:prstGeom>
          <a:ln w="28575">
            <a:solidFill>
              <a:schemeClr val="accent1"/>
            </a:solidFill>
          </a:ln>
        </p:spPr>
      </p:pic>
      <p:sp>
        <p:nvSpPr>
          <p:cNvPr id="8" name="TextBox 7">
            <a:extLst>
              <a:ext uri="{FF2B5EF4-FFF2-40B4-BE49-F238E27FC236}">
                <a16:creationId xmlns:a16="http://schemas.microsoft.com/office/drawing/2014/main" id="{B5873E65-D76A-46E9-743C-7A1A7E4F05C0}"/>
              </a:ext>
            </a:extLst>
          </p:cNvPr>
          <p:cNvSpPr txBox="1"/>
          <p:nvPr/>
        </p:nvSpPr>
        <p:spPr>
          <a:xfrm>
            <a:off x="9403976" y="6095999"/>
            <a:ext cx="25101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Google Reviews (2023)</a:t>
            </a:r>
          </a:p>
        </p:txBody>
      </p:sp>
    </p:spTree>
    <p:extLst>
      <p:ext uri="{BB962C8B-B14F-4D97-AF65-F5344CB8AC3E}">
        <p14:creationId xmlns:p14="http://schemas.microsoft.com/office/powerpoint/2010/main" val="715004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888E1-1C83-45CD-94C1-01CE6D18A71C}"/>
              </a:ext>
            </a:extLst>
          </p:cNvPr>
          <p:cNvSpPr>
            <a:spLocks noGrp="1"/>
          </p:cNvSpPr>
          <p:nvPr>
            <p:ph type="title"/>
          </p:nvPr>
        </p:nvSpPr>
        <p:spPr>
          <a:xfrm>
            <a:off x="611826" y="419100"/>
            <a:ext cx="6693061" cy="1356360"/>
          </a:xfrm>
        </p:spPr>
        <p:txBody>
          <a:bodyPr rtlCol="0">
            <a:normAutofit/>
          </a:bodyPr>
          <a:lstStyle/>
          <a:p>
            <a:r>
              <a:rPr lang="en-GB"/>
              <a:t>Reference list </a:t>
            </a:r>
          </a:p>
        </p:txBody>
      </p:sp>
      <p:sp>
        <p:nvSpPr>
          <p:cNvPr id="74" name="Content Placeholder 73">
            <a:extLst>
              <a:ext uri="{FF2B5EF4-FFF2-40B4-BE49-F238E27FC236}">
                <a16:creationId xmlns:a16="http://schemas.microsoft.com/office/drawing/2014/main" id="{84E5D7E8-9F81-C770-448E-7010E14476A0}"/>
              </a:ext>
            </a:extLst>
          </p:cNvPr>
          <p:cNvSpPr>
            <a:spLocks noGrp="1"/>
          </p:cNvSpPr>
          <p:nvPr>
            <p:ph idx="1"/>
          </p:nvPr>
        </p:nvSpPr>
        <p:spPr>
          <a:xfrm>
            <a:off x="1125071" y="1564341"/>
            <a:ext cx="9872871" cy="4944035"/>
          </a:xfrm>
        </p:spPr>
        <p:txBody>
          <a:bodyPr vert="horz" lIns="91440" tIns="45720" rIns="91440" bIns="45720" rtlCol="0" anchor="t">
            <a:noAutofit/>
          </a:bodyPr>
          <a:lstStyle/>
          <a:p>
            <a:pPr marL="45720" indent="0">
              <a:buNone/>
            </a:pPr>
            <a:r>
              <a:rPr lang="en-US" sz="1400">
                <a:solidFill>
                  <a:srgbClr val="000000"/>
                </a:solidFill>
                <a:latin typeface="Arial"/>
                <a:cs typeface="Arial"/>
              </a:rPr>
              <a:t>BBC News (2020) Stockton care home residents take to the ice in wheelchairs. Available at: </a:t>
            </a:r>
            <a:r>
              <a:rPr lang="en-US" sz="1400">
                <a:solidFill>
                  <a:srgbClr val="000000"/>
                </a:solidFill>
                <a:latin typeface="Arial"/>
                <a:cs typeface="Arial"/>
                <a:hlinkClick r:id="rId3">
                  <a:extLst>
                    <a:ext uri="{A12FA001-AC4F-418D-AE19-62706E023703}">
                      <ahyp:hlinkClr xmlns:ahyp="http://schemas.microsoft.com/office/drawing/2018/hyperlinkcolor" val="tx"/>
                    </a:ext>
                  </a:extLst>
                </a:hlinkClick>
              </a:rPr>
              <a:t>https://www.bbc.co.uk/news/av/uk-england-tees-51392441</a:t>
            </a:r>
            <a:r>
              <a:rPr lang="en-US" sz="1400">
                <a:solidFill>
                  <a:srgbClr val="000000"/>
                </a:solidFill>
                <a:latin typeface="Arial"/>
                <a:cs typeface="Arial"/>
              </a:rPr>
              <a:t> (Accessed: 16 January 2024)</a:t>
            </a:r>
            <a:endParaRPr lang="en-US"/>
          </a:p>
          <a:p>
            <a:pPr>
              <a:buNone/>
            </a:pPr>
            <a:r>
              <a:rPr lang="en-US" sz="1400">
                <a:solidFill>
                  <a:srgbClr val="000000"/>
                </a:solidFill>
                <a:latin typeface="Arial"/>
                <a:cs typeface="Arial"/>
              </a:rPr>
              <a:t>Cohen, E. (1972). Towards a sociology of international tourism. Social Research, 39(1),</a:t>
            </a:r>
          </a:p>
          <a:p>
            <a:pPr marL="45720" indent="0">
              <a:buNone/>
            </a:pPr>
            <a:r>
              <a:rPr lang="en-US" sz="1400">
                <a:solidFill>
                  <a:srgbClr val="000000"/>
                </a:solidFill>
                <a:latin typeface="Arial"/>
                <a:cs typeface="Arial"/>
              </a:rPr>
              <a:t>Goldblatt, J (2006) ‘Special Events: Event Leadership for a New World’   Wiley: New Jersey</a:t>
            </a:r>
            <a:endParaRPr lang="en-US"/>
          </a:p>
          <a:p>
            <a:pPr>
              <a:buNone/>
            </a:pPr>
            <a:r>
              <a:rPr lang="en-US" sz="1400">
                <a:solidFill>
                  <a:srgbClr val="000000"/>
                </a:solidFill>
                <a:latin typeface="Arial"/>
                <a:cs typeface="Arial"/>
              </a:rPr>
              <a:t>Google review (2024) Swansea Winter Wonderland Google Reviews. Available at: </a:t>
            </a:r>
            <a:r>
              <a:rPr lang="en-US" sz="1400">
                <a:solidFill>
                  <a:srgbClr val="000000"/>
                </a:solidFill>
                <a:latin typeface="Arial"/>
                <a:cs typeface="Arial"/>
                <a:hlinkClick r:id="rId4">
                  <a:extLst>
                    <a:ext uri="{A12FA001-AC4F-418D-AE19-62706E023703}">
                      <ahyp:hlinkClr xmlns:ahyp="http://schemas.microsoft.com/office/drawing/2018/hyperlinkcolor" val="tx"/>
                    </a:ext>
                  </a:extLst>
                </a:hlinkClick>
              </a:rPr>
              <a:t>https://www.google.com/search</a:t>
            </a:r>
            <a:r>
              <a:rPr lang="en-US" sz="1400">
                <a:solidFill>
                  <a:srgbClr val="000000"/>
                </a:solidFill>
                <a:latin typeface="Arial"/>
                <a:cs typeface="Arial"/>
              </a:rPr>
              <a:t> </a:t>
            </a:r>
            <a:r>
              <a:rPr lang="en-US" sz="1400" err="1">
                <a:solidFill>
                  <a:srgbClr val="000000"/>
                </a:solidFill>
                <a:latin typeface="Arial"/>
                <a:cs typeface="Arial"/>
              </a:rPr>
              <a:t>sca_esv</a:t>
            </a:r>
            <a:r>
              <a:rPr lang="en-US" sz="1400">
                <a:solidFill>
                  <a:srgbClr val="000000"/>
                </a:solidFill>
                <a:latin typeface="Arial"/>
                <a:cs typeface="Arial"/>
              </a:rPr>
              <a:t>=598803605&amp;rlz=1C1GCEA_enGB1093&amp;q=swansea%2Bwinter%2Bwonderl</a:t>
            </a:r>
            <a:r>
              <a:rPr lang="en-US" sz="1400">
                <a:solidFill>
                  <a:srgbClr val="000000"/>
                </a:solidFill>
                <a:latin typeface="Arial"/>
                <a:cs typeface="Arial"/>
                <a:hlinkClick r:id="rId5">
                  <a:extLst>
                    <a:ext uri="{A12FA001-AC4F-418D-AE19-62706E023703}">
                      <ahyp:hlinkClr xmlns:ahyp="http://schemas.microsoft.com/office/drawing/2018/hyperlinkcolor" val="tx"/>
                    </a:ext>
                  </a:extLst>
                </a:hlinkClick>
              </a:rPr>
              <a:t>and%2Breviews&amp;uds=AMwkrPvl8KW36pAEQc9gv8d1POEp7BvOybMUaHe4R6CvdJiZcCygIb9Nqm8zmMlPFjIgKa6Hf3J26DpzaJRKo0bf5TM0Jb1DNwEpB3nrd8KYQmjGgUxXW0w&amp;sa=X&amp;ved=2ahUKEwidkeWvkeKDAxUCTEEAHUSmB34Qkc0JegQIBhAB&amp;ictx=0&amp;biw=1920&amp;bih=963&amp;dpr=1#ip=1&amp;lrd=0x486ef55c6b2743d7:0xb391337dfb92cdfb,1</a:t>
            </a:r>
            <a:r>
              <a:rPr lang="en-US" sz="1400">
                <a:solidFill>
                  <a:srgbClr val="000000"/>
                </a:solidFill>
                <a:latin typeface="Arial"/>
                <a:cs typeface="Arial"/>
              </a:rPr>
              <a:t> (Accessed: 16 January 2024). </a:t>
            </a:r>
          </a:p>
          <a:p>
            <a:pPr>
              <a:buNone/>
            </a:pPr>
            <a:r>
              <a:rPr lang="en-US" sz="1400">
                <a:solidFill>
                  <a:srgbClr val="000000"/>
                </a:solidFill>
                <a:latin typeface="Arial"/>
                <a:cs typeface="Arial"/>
              </a:rPr>
              <a:t>Grant, C.J. and C. (2022) Cost of living and higher education students, England: 24 October to 7 November 2022, Cost of living and higher education students, England - Office for National Statistics. Available at: </a:t>
            </a:r>
            <a:r>
              <a:rPr lang="en-US" sz="1400">
                <a:solidFill>
                  <a:srgbClr val="000000"/>
                </a:solidFill>
                <a:latin typeface="Arial"/>
                <a:cs typeface="Arial"/>
                <a:hlinkClick r:id="rId6">
                  <a:extLst>
                    <a:ext uri="{A12FA001-AC4F-418D-AE19-62706E023703}">
                      <ahyp:hlinkClr xmlns:ahyp="http://schemas.microsoft.com/office/drawing/2018/hyperlinkcolor" val="tx"/>
                    </a:ext>
                  </a:extLst>
                </a:hlinkClick>
              </a:rPr>
              <a:t>https://www.ons.gov.uk/peoplepopulationandcommunity/educationandchildcare/bulletins/costoflivingandhighereducationstudentsengland/24octoberto7november2022</a:t>
            </a:r>
            <a:r>
              <a:rPr lang="en-US" sz="1400">
                <a:solidFill>
                  <a:srgbClr val="000000"/>
                </a:solidFill>
                <a:latin typeface="Arial"/>
                <a:cs typeface="Arial"/>
              </a:rPr>
              <a:t> (Accessed: 16 January 2024). </a:t>
            </a:r>
          </a:p>
          <a:p>
            <a:pPr>
              <a:buNone/>
            </a:pPr>
            <a:r>
              <a:rPr lang="en-US" sz="1400">
                <a:solidFill>
                  <a:srgbClr val="000000"/>
                </a:solidFill>
                <a:latin typeface="Arial"/>
                <a:cs typeface="Arial"/>
              </a:rPr>
              <a:t>Maslow, A., 1943. A Theory of Human Motivation, Psychological Review, 50(4)</a:t>
            </a:r>
          </a:p>
          <a:p>
            <a:pPr>
              <a:buNone/>
            </a:pPr>
            <a:r>
              <a:rPr lang="en-US" sz="1400">
                <a:solidFill>
                  <a:srgbClr val="000000"/>
                </a:solidFill>
                <a:latin typeface="Arial"/>
                <a:cs typeface="Arial"/>
              </a:rPr>
              <a:t>Promotions (2023) Swansea Waterfront Winterland. Available at: </a:t>
            </a:r>
            <a:r>
              <a:rPr lang="en-US" sz="1400">
                <a:solidFill>
                  <a:srgbClr val="000000"/>
                </a:solidFill>
                <a:latin typeface="Arial"/>
                <a:cs typeface="Arial"/>
                <a:hlinkClick r:id="rId7">
                  <a:extLst>
                    <a:ext uri="{A12FA001-AC4F-418D-AE19-62706E023703}">
                      <ahyp:hlinkClr xmlns:ahyp="http://schemas.microsoft.com/office/drawing/2018/hyperlinkcolor" val="tx"/>
                    </a:ext>
                  </a:extLst>
                </a:hlinkClick>
              </a:rPr>
              <a:t>https://swanseawaterfrontwinterland.cymru/promotions/</a:t>
            </a:r>
            <a:r>
              <a:rPr lang="en-US" sz="1400">
                <a:solidFill>
                  <a:srgbClr val="000000"/>
                </a:solidFill>
                <a:latin typeface="Arial"/>
                <a:cs typeface="Arial"/>
              </a:rPr>
              <a:t> (Accessed: 16 January 2024). </a:t>
            </a:r>
          </a:p>
          <a:p>
            <a:pPr>
              <a:buNone/>
            </a:pPr>
            <a:r>
              <a:rPr lang="en-US" sz="1400">
                <a:solidFill>
                  <a:srgbClr val="000000"/>
                </a:solidFill>
                <a:latin typeface="Arial"/>
                <a:cs typeface="Arial"/>
              </a:rPr>
              <a:t>Steeves, K. (2022) Why you should target the senior tourism market, </a:t>
            </a:r>
            <a:r>
              <a:rPr lang="en-US" sz="1400" err="1">
                <a:solidFill>
                  <a:srgbClr val="000000"/>
                </a:solidFill>
                <a:latin typeface="Arial"/>
                <a:cs typeface="Arial"/>
              </a:rPr>
              <a:t>Checkfront</a:t>
            </a:r>
            <a:r>
              <a:rPr lang="en-US" sz="1400">
                <a:solidFill>
                  <a:srgbClr val="000000"/>
                </a:solidFill>
                <a:latin typeface="Arial"/>
                <a:cs typeface="Arial"/>
              </a:rPr>
              <a:t>. Available at: </a:t>
            </a:r>
            <a:r>
              <a:rPr lang="en-US" sz="1400">
                <a:solidFill>
                  <a:srgbClr val="000000"/>
                </a:solidFill>
                <a:latin typeface="Arial"/>
                <a:cs typeface="Arial"/>
                <a:hlinkClick r:id="rId8">
                  <a:extLst>
                    <a:ext uri="{A12FA001-AC4F-418D-AE19-62706E023703}">
                      <ahyp:hlinkClr xmlns:ahyp="http://schemas.microsoft.com/office/drawing/2018/hyperlinkcolor" val="tx"/>
                    </a:ext>
                  </a:extLst>
                </a:hlinkClick>
              </a:rPr>
              <a:t>https://www.checkfront.com/blog/senior-tourism-trends/</a:t>
            </a:r>
            <a:r>
              <a:rPr lang="en-US" sz="1400">
                <a:solidFill>
                  <a:srgbClr val="000000"/>
                </a:solidFill>
                <a:latin typeface="Arial"/>
                <a:cs typeface="Arial"/>
              </a:rPr>
              <a:t> (Accessed: 16 January 2024). </a:t>
            </a:r>
          </a:p>
          <a:p>
            <a:pPr>
              <a:buNone/>
            </a:pPr>
            <a:endParaRPr lang="en-US" sz="1400">
              <a:solidFill>
                <a:srgbClr val="000000"/>
              </a:solidFill>
              <a:latin typeface="Arial"/>
              <a:cs typeface="Arial"/>
            </a:endParaRPr>
          </a:p>
          <a:p>
            <a:pPr>
              <a:buNone/>
            </a:pPr>
            <a:endParaRPr lang="en-US">
              <a:solidFill>
                <a:srgbClr val="141414"/>
              </a:solidFill>
            </a:endParaRPr>
          </a:p>
          <a:p>
            <a:pPr>
              <a:buNone/>
            </a:pPr>
            <a:endParaRPr lang="en-US" sz="1200">
              <a:solidFill>
                <a:srgbClr val="212529"/>
              </a:solidFill>
            </a:endParaRPr>
          </a:p>
          <a:p>
            <a:pPr>
              <a:buNone/>
            </a:pPr>
            <a:endParaRPr lang="en-US" sz="1200">
              <a:solidFill>
                <a:srgbClr val="212529"/>
              </a:solidFill>
            </a:endParaRPr>
          </a:p>
          <a:p>
            <a:pPr>
              <a:buNone/>
            </a:pPr>
            <a:endParaRPr lang="en-US" sz="1100">
              <a:solidFill>
                <a:srgbClr val="2B3545"/>
              </a:solidFill>
            </a:endParaRPr>
          </a:p>
        </p:txBody>
      </p:sp>
    </p:spTree>
    <p:extLst>
      <p:ext uri="{BB962C8B-B14F-4D97-AF65-F5344CB8AC3E}">
        <p14:creationId xmlns:p14="http://schemas.microsoft.com/office/powerpoint/2010/main" val="11947673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BEAEB-6CE1-243C-562C-665DAC107C25}"/>
              </a:ext>
            </a:extLst>
          </p:cNvPr>
          <p:cNvSpPr>
            <a:spLocks noGrp="1"/>
          </p:cNvSpPr>
          <p:nvPr>
            <p:ph type="title"/>
          </p:nvPr>
        </p:nvSpPr>
        <p:spPr>
          <a:xfrm>
            <a:off x="1143000" y="609600"/>
            <a:ext cx="9875520" cy="1356360"/>
          </a:xfrm>
        </p:spPr>
        <p:txBody>
          <a:bodyPr vert="horz" lIns="91440" tIns="45720" rIns="91440" bIns="45720" rtlCol="0" anchor="ctr">
            <a:normAutofit/>
          </a:bodyPr>
          <a:lstStyle/>
          <a:p>
            <a:r>
              <a:rPr lang="en-US"/>
              <a:t>Parking </a:t>
            </a:r>
          </a:p>
        </p:txBody>
      </p:sp>
      <p:pic>
        <p:nvPicPr>
          <p:cNvPr id="4" name="Content Placeholder 3" descr="General Parking Signs - Parking Symbol">
            <a:extLst>
              <a:ext uri="{FF2B5EF4-FFF2-40B4-BE49-F238E27FC236}">
                <a16:creationId xmlns:a16="http://schemas.microsoft.com/office/drawing/2014/main" id="{D48929B9-BFE2-49D2-9238-87F8C29AEB60}"/>
              </a:ext>
            </a:extLst>
          </p:cNvPr>
          <p:cNvPicPr>
            <a:picLocks noGrp="1" noChangeAspect="1"/>
          </p:cNvPicPr>
          <p:nvPr>
            <p:ph idx="1"/>
          </p:nvPr>
        </p:nvPicPr>
        <p:blipFill rotWithShape="1">
          <a:blip r:embed="rId2"/>
          <a:srcRect l="7365" r="15185"/>
          <a:stretch/>
        </p:blipFill>
        <p:spPr>
          <a:xfrm>
            <a:off x="1316621" y="1662469"/>
            <a:ext cx="2795928" cy="2614161"/>
          </a:xfrm>
          <a:prstGeom prst="rect">
            <a:avLst/>
          </a:prstGeom>
        </p:spPr>
      </p:pic>
      <p:sp>
        <p:nvSpPr>
          <p:cNvPr id="8" name="TextBox 7">
            <a:extLst>
              <a:ext uri="{FF2B5EF4-FFF2-40B4-BE49-F238E27FC236}">
                <a16:creationId xmlns:a16="http://schemas.microsoft.com/office/drawing/2014/main" id="{EBE79DE4-20D1-3FDF-3434-721A33BBD7C5}"/>
              </a:ext>
            </a:extLst>
          </p:cNvPr>
          <p:cNvSpPr txBox="1"/>
          <p:nvPr/>
        </p:nvSpPr>
        <p:spPr>
          <a:xfrm>
            <a:off x="7969166" y="6070765"/>
            <a:ext cx="38352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Swansea Waterfront Winterland (2023)</a:t>
            </a:r>
          </a:p>
        </p:txBody>
      </p:sp>
      <p:pic>
        <p:nvPicPr>
          <p:cNvPr id="9" name="Picture 8" descr="Swansea Council on X: &quot;Parking at our St David's Car Park in the city  centre is free every day from 3pm from today! https://t.co/oGBob4Njpd  https://t.co/iXqPAv01AI&quot; / X">
            <a:extLst>
              <a:ext uri="{FF2B5EF4-FFF2-40B4-BE49-F238E27FC236}">
                <a16:creationId xmlns:a16="http://schemas.microsoft.com/office/drawing/2014/main" id="{05FFECE3-973A-1260-D931-4F50691859AE}"/>
              </a:ext>
            </a:extLst>
          </p:cNvPr>
          <p:cNvPicPr>
            <a:picLocks noChangeAspect="1"/>
          </p:cNvPicPr>
          <p:nvPr/>
        </p:nvPicPr>
        <p:blipFill>
          <a:blip r:embed="rId3"/>
          <a:stretch>
            <a:fillRect/>
          </a:stretch>
        </p:blipFill>
        <p:spPr>
          <a:xfrm>
            <a:off x="1320920" y="4369370"/>
            <a:ext cx="2792801" cy="2073034"/>
          </a:xfrm>
          <a:prstGeom prst="rect">
            <a:avLst/>
          </a:prstGeom>
        </p:spPr>
      </p:pic>
      <p:graphicFrame>
        <p:nvGraphicFramePr>
          <p:cNvPr id="11" name="TextBox 6">
            <a:extLst>
              <a:ext uri="{FF2B5EF4-FFF2-40B4-BE49-F238E27FC236}">
                <a16:creationId xmlns:a16="http://schemas.microsoft.com/office/drawing/2014/main" id="{53E21075-5F00-DC99-D225-A82D8BE8F6A3}"/>
              </a:ext>
            </a:extLst>
          </p:cNvPr>
          <p:cNvGraphicFramePr/>
          <p:nvPr>
            <p:extLst>
              <p:ext uri="{D42A27DB-BD31-4B8C-83A1-F6EECF244321}">
                <p14:modId xmlns:p14="http://schemas.microsoft.com/office/powerpoint/2010/main" val="2029926759"/>
              </p:ext>
            </p:extLst>
          </p:nvPr>
        </p:nvGraphicFramePr>
        <p:xfrm>
          <a:off x="4490977" y="2057400"/>
          <a:ext cx="6524894" cy="40386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65967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9CBD3C9-4E66-426D-948E-7CF477810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DDB95FCF-AD96-482F-9FB8-CD95725E6E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64EEEC00-AD80-4734-BEE6-04CBDEC83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2ED84DD6-8A68-4994-8094-8DDBE89BF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176049D7-366E-4AC9-B689-460CC28F8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solidFill>
            <a:srgbClr val="A6B727"/>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BC9E91F8-C4AE-4EB0-8B76-FF3F3FC718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4AD45A04-4150-4943-BB06-EEEDDD73B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AB23CCE-7958-0935-D3B8-24B4DCF1864F}"/>
              </a:ext>
            </a:extLst>
          </p:cNvPr>
          <p:cNvSpPr>
            <a:spLocks noGrp="1"/>
          </p:cNvSpPr>
          <p:nvPr>
            <p:ph type="title"/>
          </p:nvPr>
        </p:nvSpPr>
        <p:spPr>
          <a:xfrm>
            <a:off x="8195138" y="857675"/>
            <a:ext cx="3113366" cy="3622844"/>
          </a:xfrm>
        </p:spPr>
        <p:txBody>
          <a:bodyPr vert="horz" lIns="91440" tIns="45720" rIns="91440" bIns="45720" rtlCol="0" anchor="b">
            <a:normAutofit/>
          </a:bodyPr>
          <a:lstStyle/>
          <a:p>
            <a:pPr algn="ctr">
              <a:lnSpc>
                <a:spcPct val="85000"/>
              </a:lnSpc>
            </a:pPr>
            <a:r>
              <a:rPr lang="en-US" sz="3800" b="1" cap="all">
                <a:solidFill>
                  <a:srgbClr val="FFFFFF"/>
                </a:solidFill>
              </a:rPr>
              <a:t>Transport &amp; Access</a:t>
            </a:r>
          </a:p>
        </p:txBody>
      </p:sp>
      <p:pic>
        <p:nvPicPr>
          <p:cNvPr id="7" name="Content Placeholder 6" descr="Transportation Logo Bus Transport Vehicle Vector Images (over 5,400)">
            <a:extLst>
              <a:ext uri="{FF2B5EF4-FFF2-40B4-BE49-F238E27FC236}">
                <a16:creationId xmlns:a16="http://schemas.microsoft.com/office/drawing/2014/main" id="{4911C4CD-95CE-FF4C-E6E7-C89679413539}"/>
              </a:ext>
            </a:extLst>
          </p:cNvPr>
          <p:cNvPicPr>
            <a:picLocks noGrp="1" noChangeAspect="1"/>
          </p:cNvPicPr>
          <p:nvPr>
            <p:ph idx="1"/>
          </p:nvPr>
        </p:nvPicPr>
        <p:blipFill>
          <a:blip r:embed="rId2"/>
          <a:stretch>
            <a:fillRect/>
          </a:stretch>
        </p:blipFill>
        <p:spPr>
          <a:xfrm>
            <a:off x="8656970" y="598882"/>
            <a:ext cx="2143125" cy="2143125"/>
          </a:xfrm>
          <a:prstGeom prst="rect">
            <a:avLst/>
          </a:prstGeom>
        </p:spPr>
      </p:pic>
      <p:sp>
        <p:nvSpPr>
          <p:cNvPr id="9" name="TextBox 8">
            <a:extLst>
              <a:ext uri="{FF2B5EF4-FFF2-40B4-BE49-F238E27FC236}">
                <a16:creationId xmlns:a16="http://schemas.microsoft.com/office/drawing/2014/main" id="{8C21F28F-B247-86AD-0073-DEA26CC79993}"/>
              </a:ext>
            </a:extLst>
          </p:cNvPr>
          <p:cNvSpPr txBox="1"/>
          <p:nvPr/>
        </p:nvSpPr>
        <p:spPr>
          <a:xfrm>
            <a:off x="9796262" y="6044651"/>
            <a:ext cx="20128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t>WalesOnline</a:t>
            </a:r>
            <a:r>
              <a:rPr lang="en-US"/>
              <a:t> (2023)</a:t>
            </a:r>
          </a:p>
        </p:txBody>
      </p:sp>
      <p:graphicFrame>
        <p:nvGraphicFramePr>
          <p:cNvPr id="30" name="TextBox 7">
            <a:extLst>
              <a:ext uri="{FF2B5EF4-FFF2-40B4-BE49-F238E27FC236}">
                <a16:creationId xmlns:a16="http://schemas.microsoft.com/office/drawing/2014/main" id="{CE6B797D-1625-0601-ED11-1F922DCFF5FA}"/>
              </a:ext>
            </a:extLst>
          </p:cNvPr>
          <p:cNvGraphicFramePr/>
          <p:nvPr>
            <p:extLst>
              <p:ext uri="{D42A27DB-BD31-4B8C-83A1-F6EECF244321}">
                <p14:modId xmlns:p14="http://schemas.microsoft.com/office/powerpoint/2010/main" val="395557399"/>
              </p:ext>
            </p:extLst>
          </p:nvPr>
        </p:nvGraphicFramePr>
        <p:xfrm>
          <a:off x="1384041" y="1601754"/>
          <a:ext cx="5256244" cy="42473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04483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0FF35-3EC1-CBE1-0C26-573F252A6127}"/>
              </a:ext>
            </a:extLst>
          </p:cNvPr>
          <p:cNvSpPr>
            <a:spLocks noGrp="1"/>
          </p:cNvSpPr>
          <p:nvPr>
            <p:ph type="title"/>
          </p:nvPr>
        </p:nvSpPr>
        <p:spPr>
          <a:xfrm>
            <a:off x="1143000" y="609600"/>
            <a:ext cx="9875520" cy="1356360"/>
          </a:xfrm>
        </p:spPr>
        <p:txBody>
          <a:bodyPr>
            <a:normAutofit/>
          </a:bodyPr>
          <a:lstStyle/>
          <a:p>
            <a:r>
              <a:rPr lang="en-US"/>
              <a:t>Advantages &amp; Disadvantages</a:t>
            </a:r>
          </a:p>
        </p:txBody>
      </p:sp>
      <p:pic>
        <p:nvPicPr>
          <p:cNvPr id="5" name="Picture 4" descr="Waterfront Winterland - Enjoy Swansea Bay">
            <a:extLst>
              <a:ext uri="{FF2B5EF4-FFF2-40B4-BE49-F238E27FC236}">
                <a16:creationId xmlns:a16="http://schemas.microsoft.com/office/drawing/2014/main" id="{BF81C093-A8FF-DCB1-722D-072095D4A545}"/>
              </a:ext>
            </a:extLst>
          </p:cNvPr>
          <p:cNvPicPr>
            <a:picLocks noChangeAspect="1"/>
          </p:cNvPicPr>
          <p:nvPr/>
        </p:nvPicPr>
        <p:blipFill rotWithShape="1">
          <a:blip r:embed="rId2"/>
          <a:srcRect l="15352" r="29888" b="2"/>
          <a:stretch/>
        </p:blipFill>
        <p:spPr>
          <a:xfrm>
            <a:off x="1316621" y="2093789"/>
            <a:ext cx="2896569" cy="3519934"/>
          </a:xfrm>
          <a:prstGeom prst="rect">
            <a:avLst/>
          </a:prstGeom>
        </p:spPr>
      </p:pic>
      <p:sp>
        <p:nvSpPr>
          <p:cNvPr id="3" name="Content Placeholder 2">
            <a:extLst>
              <a:ext uri="{FF2B5EF4-FFF2-40B4-BE49-F238E27FC236}">
                <a16:creationId xmlns:a16="http://schemas.microsoft.com/office/drawing/2014/main" id="{A9A48AFA-65A5-5903-C4C0-ECEBFCB59D7A}"/>
              </a:ext>
            </a:extLst>
          </p:cNvPr>
          <p:cNvSpPr>
            <a:spLocks noGrp="1"/>
          </p:cNvSpPr>
          <p:nvPr>
            <p:ph idx="1"/>
          </p:nvPr>
        </p:nvSpPr>
        <p:spPr>
          <a:xfrm>
            <a:off x="4490977" y="2057400"/>
            <a:ext cx="6524894" cy="4038600"/>
          </a:xfrm>
        </p:spPr>
        <p:txBody>
          <a:bodyPr vert="horz" lIns="91440" tIns="45720" rIns="91440" bIns="45720" rtlCol="0" anchor="t">
            <a:normAutofit/>
          </a:bodyPr>
          <a:lstStyle/>
          <a:p>
            <a:r>
              <a:rPr lang="en-US" dirty="0"/>
              <a:t>Swansea Winterland is a festive event that attracts lots of families throughout Swansea and Wales meaning that it brings in lots of tourists during the time of opening</a:t>
            </a:r>
          </a:p>
          <a:p>
            <a:r>
              <a:rPr lang="en-US" dirty="0"/>
              <a:t>Swansea Winterland increases the footfall in the City Centre which In turn benefits Swansea's economy and helps small businesses</a:t>
            </a:r>
          </a:p>
          <a:p>
            <a:r>
              <a:rPr lang="en-US" dirty="0"/>
              <a:t>Winter wonderland uses a lot of electricity which is powered by generators which uses a lot of fuel which can be environmentally damaging</a:t>
            </a:r>
          </a:p>
          <a:p>
            <a:endParaRPr lang="en-US" dirty="0"/>
          </a:p>
          <a:p>
            <a:endParaRPr lang="en-US"/>
          </a:p>
          <a:p>
            <a:endParaRPr lang="en-US"/>
          </a:p>
          <a:p>
            <a:endParaRPr lang="en-US"/>
          </a:p>
        </p:txBody>
      </p:sp>
      <p:sp>
        <p:nvSpPr>
          <p:cNvPr id="6" name="TextBox 5">
            <a:extLst>
              <a:ext uri="{FF2B5EF4-FFF2-40B4-BE49-F238E27FC236}">
                <a16:creationId xmlns:a16="http://schemas.microsoft.com/office/drawing/2014/main" id="{963B76E3-E3A0-264F-4082-7D66C82F9351}"/>
              </a:ext>
            </a:extLst>
          </p:cNvPr>
          <p:cNvSpPr txBox="1"/>
          <p:nvPr/>
        </p:nvSpPr>
        <p:spPr>
          <a:xfrm>
            <a:off x="8910735" y="6298162"/>
            <a:ext cx="2970244" cy="2643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AA461259-6CBA-4276-DF29-7115B4F3056A}"/>
              </a:ext>
            </a:extLst>
          </p:cNvPr>
          <p:cNvSpPr txBox="1"/>
          <p:nvPr/>
        </p:nvSpPr>
        <p:spPr>
          <a:xfrm>
            <a:off x="9569159" y="5997998"/>
            <a:ext cx="20433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t>SwanseaBay</a:t>
            </a:r>
            <a:r>
              <a:rPr lang="en-US" dirty="0"/>
              <a:t> (2023)</a:t>
            </a:r>
          </a:p>
        </p:txBody>
      </p:sp>
    </p:spTree>
    <p:extLst>
      <p:ext uri="{BB962C8B-B14F-4D97-AF65-F5344CB8AC3E}">
        <p14:creationId xmlns:p14="http://schemas.microsoft.com/office/powerpoint/2010/main" val="19200788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A4323-35FC-10E3-4628-9356FB3C496A}"/>
              </a:ext>
            </a:extLst>
          </p:cNvPr>
          <p:cNvSpPr>
            <a:spLocks noGrp="1"/>
          </p:cNvSpPr>
          <p:nvPr>
            <p:ph type="title"/>
          </p:nvPr>
        </p:nvSpPr>
        <p:spPr/>
        <p:txBody>
          <a:bodyPr/>
          <a:lstStyle/>
          <a:p>
            <a:r>
              <a:rPr lang="en-US" dirty="0"/>
              <a:t>Political &amp; Social Factors</a:t>
            </a:r>
          </a:p>
        </p:txBody>
      </p:sp>
      <p:sp>
        <p:nvSpPr>
          <p:cNvPr id="3" name="Content Placeholder 2">
            <a:extLst>
              <a:ext uri="{FF2B5EF4-FFF2-40B4-BE49-F238E27FC236}">
                <a16:creationId xmlns:a16="http://schemas.microsoft.com/office/drawing/2014/main" id="{E6E1D46A-39D3-BE9A-3FE6-EE2D1CD78161}"/>
              </a:ext>
            </a:extLst>
          </p:cNvPr>
          <p:cNvSpPr>
            <a:spLocks noGrp="1"/>
          </p:cNvSpPr>
          <p:nvPr>
            <p:ph idx="1"/>
          </p:nvPr>
        </p:nvSpPr>
        <p:spPr>
          <a:xfrm>
            <a:off x="1143000" y="2057400"/>
            <a:ext cx="3187400" cy="3952336"/>
          </a:xfrm>
        </p:spPr>
        <p:txBody>
          <a:bodyPr vert="horz" lIns="91440" tIns="45720" rIns="91440" bIns="45720" rtlCol="0" anchor="t">
            <a:normAutofit/>
          </a:bodyPr>
          <a:lstStyle/>
          <a:p>
            <a:pPr marL="45720" indent="0">
              <a:buNone/>
            </a:pPr>
            <a:r>
              <a:rPr lang="en-US" dirty="0"/>
              <a:t> </a:t>
            </a:r>
            <a:r>
              <a:rPr lang="en-US" dirty="0">
                <a:solidFill>
                  <a:schemeClr val="tx1"/>
                </a:solidFill>
              </a:rPr>
              <a:t>Political</a:t>
            </a:r>
          </a:p>
          <a:p>
            <a:r>
              <a:rPr lang="en-US" dirty="0">
                <a:solidFill>
                  <a:schemeClr val="tx1"/>
                </a:solidFill>
              </a:rPr>
              <a:t>Brexit effected Winterland in many ways, including inflation which can put potential customers off due to higher prices</a:t>
            </a:r>
          </a:p>
          <a:p>
            <a:r>
              <a:rPr lang="en-US" dirty="0">
                <a:solidFill>
                  <a:schemeClr val="tx1"/>
                </a:solidFill>
              </a:rPr>
              <a:t>Winterland has lots of Public safety measures due to political laws in place</a:t>
            </a:r>
          </a:p>
        </p:txBody>
      </p:sp>
      <p:sp>
        <p:nvSpPr>
          <p:cNvPr id="4" name="TextBox 3">
            <a:extLst>
              <a:ext uri="{FF2B5EF4-FFF2-40B4-BE49-F238E27FC236}">
                <a16:creationId xmlns:a16="http://schemas.microsoft.com/office/drawing/2014/main" id="{DF5E8560-93C0-5DC1-54D4-24ACBF94B202}"/>
              </a:ext>
            </a:extLst>
          </p:cNvPr>
          <p:cNvSpPr txBox="1"/>
          <p:nvPr/>
        </p:nvSpPr>
        <p:spPr>
          <a:xfrm>
            <a:off x="5984502" y="1975860"/>
            <a:ext cx="4880378"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t>Social </a:t>
            </a:r>
          </a:p>
          <a:p>
            <a:endParaRPr lang="en-US" sz="2200" dirty="0"/>
          </a:p>
          <a:p>
            <a:pPr marL="342900" indent="-342900">
              <a:buFont typeface="Arial"/>
              <a:buChar char="•"/>
            </a:pPr>
            <a:r>
              <a:rPr lang="en-US" sz="2200" dirty="0"/>
              <a:t>Swansea Winterland has a family friendly atmosphere which brings people together resulting in a socially inclusive environment</a:t>
            </a:r>
          </a:p>
          <a:p>
            <a:pPr marL="342900" indent="-342900">
              <a:buFont typeface="Arial"/>
              <a:buChar char="•"/>
            </a:pPr>
            <a:endParaRPr lang="en-US" sz="2200" dirty="0"/>
          </a:p>
          <a:p>
            <a:pPr marL="342900" indent="-342900">
              <a:buFont typeface="Arial"/>
              <a:buChar char="•"/>
            </a:pPr>
            <a:r>
              <a:rPr lang="en-US" sz="2200" dirty="0"/>
              <a:t>Swansea Waterfront Winterland utilizes social media to connect with its customers, this helps people to engage more with the event by asking questions and photos to bring the community closer together</a:t>
            </a:r>
          </a:p>
        </p:txBody>
      </p:sp>
      <p:pic>
        <p:nvPicPr>
          <p:cNvPr id="5" name="Picture 4" descr="Black Solid Icon for Speech, Politics and Leader Stock Vector -  Illustration of politician, symbol: 146772569">
            <a:extLst>
              <a:ext uri="{FF2B5EF4-FFF2-40B4-BE49-F238E27FC236}">
                <a16:creationId xmlns:a16="http://schemas.microsoft.com/office/drawing/2014/main" id="{7F6F9593-F678-7FC7-5AD5-D56B7FFCDB11}"/>
              </a:ext>
            </a:extLst>
          </p:cNvPr>
          <p:cNvPicPr>
            <a:picLocks noChangeAspect="1"/>
          </p:cNvPicPr>
          <p:nvPr/>
        </p:nvPicPr>
        <p:blipFill rotWithShape="1">
          <a:blip r:embed="rId2"/>
          <a:srcRect t="4636" r="-872" b="7947"/>
          <a:stretch/>
        </p:blipFill>
        <p:spPr>
          <a:xfrm>
            <a:off x="7628625" y="452190"/>
            <a:ext cx="2106907" cy="1899146"/>
          </a:xfrm>
          <a:prstGeom prst="rect">
            <a:avLst/>
          </a:prstGeom>
        </p:spPr>
      </p:pic>
      <p:pic>
        <p:nvPicPr>
          <p:cNvPr id="19" name="Picture 18" descr="Msn social logo - Social media &amp; Logos Icons">
            <a:extLst>
              <a:ext uri="{FF2B5EF4-FFF2-40B4-BE49-F238E27FC236}">
                <a16:creationId xmlns:a16="http://schemas.microsoft.com/office/drawing/2014/main" id="{45484E91-4054-215E-04CF-274492D6AD7C}"/>
              </a:ext>
            </a:extLst>
          </p:cNvPr>
          <p:cNvPicPr>
            <a:picLocks noChangeAspect="1"/>
          </p:cNvPicPr>
          <p:nvPr/>
        </p:nvPicPr>
        <p:blipFill>
          <a:blip r:embed="rId3"/>
          <a:stretch>
            <a:fillRect/>
          </a:stretch>
        </p:blipFill>
        <p:spPr>
          <a:xfrm>
            <a:off x="9727721" y="490267"/>
            <a:ext cx="1851804" cy="1837427"/>
          </a:xfrm>
          <a:prstGeom prst="rect">
            <a:avLst/>
          </a:prstGeom>
        </p:spPr>
      </p:pic>
    </p:spTree>
    <p:extLst>
      <p:ext uri="{BB962C8B-B14F-4D97-AF65-F5344CB8AC3E}">
        <p14:creationId xmlns:p14="http://schemas.microsoft.com/office/powerpoint/2010/main" val="750207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B54C89A-2D0B-4062-BF97-CA51B69D7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079"/>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091C99A-98BE-457D-87BD-7B9B6EDDC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34761"/>
            <a:ext cx="11724640" cy="637793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60A769C-8991-4FDE-89A0-A218E5BF67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9642" y="0"/>
            <a:ext cx="462235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AF0111-5048-5958-0D9C-B20336511A41}"/>
              </a:ext>
            </a:extLst>
          </p:cNvPr>
          <p:cNvSpPr>
            <a:spLocks noGrp="1"/>
          </p:cNvSpPr>
          <p:nvPr>
            <p:ph type="title"/>
          </p:nvPr>
        </p:nvSpPr>
        <p:spPr>
          <a:xfrm>
            <a:off x="7989455" y="609599"/>
            <a:ext cx="3574471" cy="5403273"/>
          </a:xfrm>
        </p:spPr>
        <p:txBody>
          <a:bodyPr>
            <a:normAutofit/>
          </a:bodyPr>
          <a:lstStyle/>
          <a:p>
            <a:r>
              <a:rPr lang="en-US" sz="4700">
                <a:solidFill>
                  <a:srgbClr val="FFFFFF"/>
                </a:solidFill>
              </a:rPr>
              <a:t>Enviromental &amp; Economic Factors</a:t>
            </a:r>
          </a:p>
        </p:txBody>
      </p:sp>
      <p:sp>
        <p:nvSpPr>
          <p:cNvPr id="16" name="Rectangle 15">
            <a:extLst>
              <a:ext uri="{FF2B5EF4-FFF2-40B4-BE49-F238E27FC236}">
                <a16:creationId xmlns:a16="http://schemas.microsoft.com/office/drawing/2014/main" id="{855CA58E-F8D8-4DF3-B813-C2585E0AB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35D3B490-963C-0403-DDC5-7CEC0A219DA6}"/>
              </a:ext>
            </a:extLst>
          </p:cNvPr>
          <p:cNvSpPr>
            <a:spLocks/>
          </p:cNvSpPr>
          <p:nvPr/>
        </p:nvSpPr>
        <p:spPr>
          <a:xfrm>
            <a:off x="473824" y="653512"/>
            <a:ext cx="3015956" cy="5716885"/>
          </a:xfrm>
          <a:prstGeom prst="rect">
            <a:avLst/>
          </a:prstGeom>
        </p:spPr>
        <p:txBody>
          <a:bodyPr vert="horz" lIns="91440" tIns="45720" rIns="91440" bIns="45720" rtlCol="0" anchor="t">
            <a:noAutofit/>
          </a:bodyPr>
          <a:lstStyle/>
          <a:p>
            <a:pPr marL="28575" defTabSz="288036"/>
            <a:r>
              <a:rPr lang="en-US" sz="2000" kern="1200" dirty="0">
                <a:latin typeface="+mn-lt"/>
                <a:ea typeface="+mn-ea"/>
                <a:cs typeface="+mn-cs"/>
              </a:rPr>
              <a:t>Enviromental</a:t>
            </a:r>
            <a:endParaRPr lang="en-US" sz="2000" kern="1200" dirty="0">
              <a:latin typeface="+mn-lt"/>
            </a:endParaRPr>
          </a:p>
          <a:p>
            <a:pPr marL="342900" indent="-342900" defTabSz="288036">
              <a:buFont typeface="Arial"/>
              <a:buChar char="•"/>
            </a:pPr>
            <a:r>
              <a:rPr lang="en-US" sz="2000" kern="1200" dirty="0">
                <a:latin typeface="+mn-lt"/>
                <a:ea typeface="+mn-ea"/>
                <a:cs typeface="+mn-cs"/>
              </a:rPr>
              <a:t>Weather In Swansea is normally wet and rains a lot meaning Winterland can lose customers for this reason and being a very big safety risk</a:t>
            </a:r>
            <a:endParaRPr lang="en-US" sz="2000" kern="1200" dirty="0">
              <a:latin typeface="+mn-lt"/>
            </a:endParaRPr>
          </a:p>
          <a:p>
            <a:pPr defTabSz="288036"/>
            <a:endParaRPr lang="en-US" sz="2000" dirty="0"/>
          </a:p>
          <a:p>
            <a:pPr marL="342900" indent="-342900" defTabSz="288036">
              <a:buFont typeface="Arial"/>
              <a:buChar char="•"/>
            </a:pPr>
            <a:r>
              <a:rPr lang="en-US" sz="2000" kern="1200" dirty="0">
                <a:latin typeface="+mn-lt"/>
                <a:ea typeface="+mn-ea"/>
                <a:cs typeface="+mn-cs"/>
              </a:rPr>
              <a:t>There are waste bins across the site which reduces littering </a:t>
            </a:r>
            <a:endParaRPr lang="en-US" sz="2000" kern="1200" dirty="0">
              <a:latin typeface="+mn-lt"/>
            </a:endParaRPr>
          </a:p>
          <a:p>
            <a:pPr defTabSz="288036"/>
            <a:endParaRPr lang="en-US" sz="2000" dirty="0"/>
          </a:p>
          <a:p>
            <a:pPr marL="342900" indent="-342900" defTabSz="288036">
              <a:buFont typeface="Arial"/>
              <a:buChar char="•"/>
            </a:pPr>
            <a:r>
              <a:rPr lang="en-US" sz="2000" kern="1200" dirty="0">
                <a:latin typeface="+mn-lt"/>
                <a:ea typeface="+mn-ea"/>
                <a:cs typeface="+mn-cs"/>
              </a:rPr>
              <a:t>Waterfront Winterland is very noisy due to the music and rides  meaning there will be heavy noise pollution</a:t>
            </a:r>
            <a:endParaRPr lang="en-US" sz="2000" dirty="0"/>
          </a:p>
        </p:txBody>
      </p:sp>
      <p:sp>
        <p:nvSpPr>
          <p:cNvPr id="4" name="TextBox 3">
            <a:extLst>
              <a:ext uri="{FF2B5EF4-FFF2-40B4-BE49-F238E27FC236}">
                <a16:creationId xmlns:a16="http://schemas.microsoft.com/office/drawing/2014/main" id="{1994B1BB-5376-411B-546A-AE3E00423003}"/>
              </a:ext>
            </a:extLst>
          </p:cNvPr>
          <p:cNvSpPr txBox="1"/>
          <p:nvPr/>
        </p:nvSpPr>
        <p:spPr>
          <a:xfrm>
            <a:off x="4290867" y="647714"/>
            <a:ext cx="2755267" cy="57760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288036"/>
            <a:r>
              <a:rPr lang="en-US" sz="2000" kern="1200" dirty="0">
                <a:latin typeface="+mn-lt"/>
                <a:ea typeface="+mn-ea"/>
                <a:cs typeface="+mn-cs"/>
              </a:rPr>
              <a:t>Economic</a:t>
            </a:r>
            <a:endParaRPr lang="en-US" sz="2000" kern="1200" dirty="0">
              <a:latin typeface="+mn-lt"/>
            </a:endParaRPr>
          </a:p>
          <a:p>
            <a:pPr marL="342900" indent="-342900" defTabSz="288036">
              <a:buFont typeface="Arial"/>
              <a:buChar char="•"/>
            </a:pPr>
            <a:r>
              <a:rPr lang="en-US" sz="2000" kern="1200" dirty="0">
                <a:latin typeface="+mn-lt"/>
                <a:ea typeface="+mn-ea"/>
                <a:cs typeface="+mn-cs"/>
              </a:rPr>
              <a:t>Job </a:t>
            </a:r>
            <a:r>
              <a:rPr lang="en-US" sz="2000" dirty="0"/>
              <a:t>opportunities</a:t>
            </a:r>
            <a:r>
              <a:rPr lang="en-US" sz="2000" kern="1200" dirty="0">
                <a:latin typeface="+mn-lt"/>
                <a:ea typeface="+mn-ea"/>
                <a:cs typeface="+mn-cs"/>
              </a:rPr>
              <a:t> open while the attraction is undergoing meaning a boost in the local economy </a:t>
            </a:r>
            <a:endParaRPr lang="en-US" sz="2000" kern="1200" dirty="0">
              <a:latin typeface="+mn-lt"/>
            </a:endParaRPr>
          </a:p>
          <a:p>
            <a:pPr marL="342900" indent="-342900" defTabSz="288036">
              <a:buFont typeface="Arial"/>
              <a:buChar char="•"/>
            </a:pPr>
            <a:endParaRPr lang="en-US" sz="2000" kern="1200" dirty="0">
              <a:latin typeface="+mn-lt"/>
            </a:endParaRPr>
          </a:p>
          <a:p>
            <a:pPr marL="342900" indent="-342900">
              <a:buFont typeface="Arial"/>
              <a:buChar char="•"/>
            </a:pPr>
            <a:r>
              <a:rPr lang="en-US" sz="2000" dirty="0"/>
              <a:t>Tourism impacts the local economy when Swansea Winterland is open due to more visitors because of the Attraction.</a:t>
            </a:r>
          </a:p>
          <a:p>
            <a:pPr marL="342900" indent="-342900">
              <a:buFont typeface="Arial"/>
              <a:buChar char="•"/>
            </a:pPr>
            <a:endParaRPr lang="en-US" sz="2000" dirty="0"/>
          </a:p>
          <a:p>
            <a:pPr marL="342900" indent="-342900">
              <a:buFont typeface="Arial"/>
              <a:buChar char="•"/>
            </a:pPr>
            <a:endParaRPr lang="en-US" sz="2000" dirty="0"/>
          </a:p>
          <a:p>
            <a:pPr marL="342900" indent="-342900">
              <a:buFont typeface="Arial"/>
              <a:buChar char="•"/>
            </a:pPr>
            <a:endParaRPr lang="en-US" sz="2000" dirty="0"/>
          </a:p>
          <a:p>
            <a:endParaRPr lang="en-US" sz="1134"/>
          </a:p>
          <a:p>
            <a:endParaRPr lang="en-US" dirty="0"/>
          </a:p>
        </p:txBody>
      </p:sp>
      <p:sp>
        <p:nvSpPr>
          <p:cNvPr id="5" name="TextBox 4">
            <a:extLst>
              <a:ext uri="{FF2B5EF4-FFF2-40B4-BE49-F238E27FC236}">
                <a16:creationId xmlns:a16="http://schemas.microsoft.com/office/drawing/2014/main" id="{9892DD8A-76E0-A150-14E4-A41F79BD3B97}"/>
              </a:ext>
            </a:extLst>
          </p:cNvPr>
          <p:cNvSpPr txBox="1"/>
          <p:nvPr/>
        </p:nvSpPr>
        <p:spPr>
          <a:xfrm>
            <a:off x="9880766" y="6194001"/>
            <a:ext cx="20744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Investopedia (2023)</a:t>
            </a:r>
          </a:p>
        </p:txBody>
      </p:sp>
      <p:pic>
        <p:nvPicPr>
          <p:cNvPr id="6" name="Picture 5" descr="Environment Logo Vector Art, Icons, and Graphics for Free ...">
            <a:extLst>
              <a:ext uri="{FF2B5EF4-FFF2-40B4-BE49-F238E27FC236}">
                <a16:creationId xmlns:a16="http://schemas.microsoft.com/office/drawing/2014/main" id="{4C399149-7319-4F34-FF43-F6C887877034}"/>
              </a:ext>
            </a:extLst>
          </p:cNvPr>
          <p:cNvPicPr>
            <a:picLocks noChangeAspect="1"/>
          </p:cNvPicPr>
          <p:nvPr/>
        </p:nvPicPr>
        <p:blipFill>
          <a:blip r:embed="rId2"/>
          <a:stretch>
            <a:fillRect/>
          </a:stretch>
        </p:blipFill>
        <p:spPr>
          <a:xfrm>
            <a:off x="7717047" y="415416"/>
            <a:ext cx="1905000" cy="1800225"/>
          </a:xfrm>
          <a:prstGeom prst="rect">
            <a:avLst/>
          </a:prstGeom>
        </p:spPr>
      </p:pic>
      <p:pic>
        <p:nvPicPr>
          <p:cNvPr id="7" name="Picture 6" descr="Economics icon or logo isolated sign symbol Vector Image">
            <a:extLst>
              <a:ext uri="{FF2B5EF4-FFF2-40B4-BE49-F238E27FC236}">
                <a16:creationId xmlns:a16="http://schemas.microsoft.com/office/drawing/2014/main" id="{7DD20F33-5573-7205-819B-C1C24F3EA3C6}"/>
              </a:ext>
            </a:extLst>
          </p:cNvPr>
          <p:cNvPicPr>
            <a:picLocks noChangeAspect="1"/>
          </p:cNvPicPr>
          <p:nvPr/>
        </p:nvPicPr>
        <p:blipFill>
          <a:blip r:embed="rId3"/>
          <a:stretch>
            <a:fillRect/>
          </a:stretch>
        </p:blipFill>
        <p:spPr>
          <a:xfrm>
            <a:off x="9768337" y="401128"/>
            <a:ext cx="1943100" cy="1828800"/>
          </a:xfrm>
          <a:prstGeom prst="rect">
            <a:avLst/>
          </a:prstGeom>
        </p:spPr>
      </p:pic>
    </p:spTree>
    <p:extLst>
      <p:ext uri="{BB962C8B-B14F-4D97-AF65-F5344CB8AC3E}">
        <p14:creationId xmlns:p14="http://schemas.microsoft.com/office/powerpoint/2010/main" val="35096739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CF0AF-FD77-ACA9-517D-AF6B1A07E0B0}"/>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55F34003-A35C-3EB1-32BB-3AF2CB844FEC}"/>
              </a:ext>
            </a:extLst>
          </p:cNvPr>
          <p:cNvSpPr>
            <a:spLocks noGrp="1"/>
          </p:cNvSpPr>
          <p:nvPr>
            <p:ph idx="1"/>
          </p:nvPr>
        </p:nvSpPr>
        <p:spPr/>
        <p:txBody>
          <a:bodyPr vert="horz" lIns="91440" tIns="45720" rIns="91440" bIns="45720" rtlCol="0" anchor="t">
            <a:normAutofit/>
          </a:bodyPr>
          <a:lstStyle/>
          <a:p>
            <a:r>
              <a:rPr lang="en-US" sz="1600" dirty="0">
                <a:solidFill>
                  <a:schemeClr val="tx1"/>
                </a:solidFill>
                <a:latin typeface="Arial"/>
                <a:cs typeface="Arial"/>
              </a:rPr>
              <a:t>Swansea Waterfront Winterland (2023) FAQs - Swansea Waterfront Winterland. Available at : https://swanseawaterfrontwinterland.cymru/faqs/. (accessed 16th January 2024)</a:t>
            </a:r>
          </a:p>
          <a:p>
            <a:r>
              <a:rPr lang="en-US" sz="1600" dirty="0">
                <a:solidFill>
                  <a:schemeClr val="tx1"/>
                </a:solidFill>
                <a:latin typeface="Arial"/>
                <a:cs typeface="Times New Roman"/>
              </a:rPr>
              <a:t>Dowrick, M. (2023) </a:t>
            </a:r>
            <a:r>
              <a:rPr lang="en-US" sz="1600" i="1" dirty="0">
                <a:solidFill>
                  <a:schemeClr val="tx1"/>
                </a:solidFill>
                <a:latin typeface="Arial"/>
                <a:cs typeface="Times New Roman"/>
              </a:rPr>
              <a:t>First look inside Waterfront Winterland and all the rides and attractions inside</a:t>
            </a:r>
            <a:r>
              <a:rPr lang="en-US" sz="1600" dirty="0">
                <a:solidFill>
                  <a:schemeClr val="tx1"/>
                </a:solidFill>
                <a:latin typeface="Arial"/>
                <a:cs typeface="Times New Roman"/>
              </a:rPr>
              <a:t>.  Available at : </a:t>
            </a:r>
            <a:r>
              <a:rPr lang="en-US" sz="1600" dirty="0">
                <a:solidFill>
                  <a:schemeClr val="tx1"/>
                </a:solidFill>
                <a:latin typeface="Arial"/>
                <a:cs typeface="Times New Roman"/>
                <a:hlinkClick r:id="rId2">
                  <a:extLst>
                    <a:ext uri="{A12FA001-AC4F-418D-AE19-62706E023703}">
                      <ahyp:hlinkClr xmlns:ahyp="http://schemas.microsoft.com/office/drawing/2018/hyperlinkcolor" val="tx"/>
                    </a:ext>
                  </a:extLst>
                </a:hlinkClick>
              </a:rPr>
              <a:t>https://www.walesonline.co.uk/whats-on/family-kids-news/first-look-inside-swanseas-waterfront-28112608</a:t>
            </a:r>
            <a:r>
              <a:rPr lang="en-US" sz="1600" dirty="0">
                <a:solidFill>
                  <a:schemeClr val="tx1"/>
                </a:solidFill>
                <a:latin typeface="Arial"/>
                <a:cs typeface="Times New Roman"/>
              </a:rPr>
              <a:t>. (accessed 16th January 2024)</a:t>
            </a:r>
            <a:endParaRPr lang="en-US" sz="1600" dirty="0">
              <a:solidFill>
                <a:schemeClr val="tx1"/>
              </a:solidFill>
              <a:latin typeface="Arial"/>
              <a:cs typeface="Arial"/>
            </a:endParaRPr>
          </a:p>
          <a:p>
            <a:r>
              <a:rPr lang="en-US" sz="1600" dirty="0">
                <a:solidFill>
                  <a:schemeClr val="tx1"/>
                </a:solidFill>
                <a:latin typeface="Arial"/>
                <a:cs typeface="Times New Roman"/>
              </a:rPr>
              <a:t>Rose, G. (2023) </a:t>
            </a:r>
            <a:r>
              <a:rPr lang="en-US" sz="1600" i="1" dirty="0">
                <a:solidFill>
                  <a:schemeClr val="tx1"/>
                </a:solidFill>
                <a:latin typeface="Arial"/>
                <a:cs typeface="Times New Roman"/>
              </a:rPr>
              <a:t>Have yourself a merry Swansea Christmas… at Waterfront Winterland! - Visit Swansea Bay</a:t>
            </a:r>
            <a:r>
              <a:rPr lang="en-US" sz="1600" dirty="0">
                <a:solidFill>
                  <a:schemeClr val="tx1"/>
                </a:solidFill>
                <a:latin typeface="Arial"/>
                <a:cs typeface="Times New Roman"/>
              </a:rPr>
              <a:t>.  Available at : https://www.visitswanseabay.com/blog/2023/12/04/have-yourself-a-merry-swansea-christmas-at-waterfront-winterland/.  (accessed 16th January 2024)</a:t>
            </a:r>
          </a:p>
          <a:p>
            <a:r>
              <a:rPr lang="en-US" sz="1600" dirty="0" err="1">
                <a:solidFill>
                  <a:schemeClr val="tx1"/>
                </a:solidFill>
                <a:latin typeface="Arial"/>
                <a:cs typeface="Times New Roman"/>
              </a:rPr>
              <a:t>Pologeorgis</a:t>
            </a:r>
            <a:r>
              <a:rPr lang="en-US" sz="1600" dirty="0">
                <a:solidFill>
                  <a:schemeClr val="tx1"/>
                </a:solidFill>
                <a:latin typeface="Arial"/>
                <a:cs typeface="Times New Roman"/>
              </a:rPr>
              <a:t>, N.A. (2023) </a:t>
            </a:r>
            <a:r>
              <a:rPr lang="en-US" sz="1600" i="1" dirty="0">
                <a:solidFill>
                  <a:schemeClr val="tx1"/>
                </a:solidFill>
                <a:latin typeface="Arial"/>
                <a:cs typeface="Times New Roman"/>
              </a:rPr>
              <a:t>Employability, the labor force, and the economy</a:t>
            </a:r>
            <a:r>
              <a:rPr lang="en-US" sz="1600" dirty="0">
                <a:solidFill>
                  <a:schemeClr val="tx1"/>
                </a:solidFill>
                <a:latin typeface="Arial"/>
                <a:cs typeface="Times New Roman"/>
              </a:rPr>
              <a:t>. Available at : </a:t>
            </a:r>
            <a:r>
              <a:rPr lang="en-US" sz="1600" dirty="0">
                <a:solidFill>
                  <a:schemeClr val="tx1"/>
                </a:solidFill>
                <a:latin typeface="Arial"/>
                <a:cs typeface="Times New Roman"/>
                <a:hlinkClick r:id="rId3">
                  <a:extLst>
                    <a:ext uri="{A12FA001-AC4F-418D-AE19-62706E023703}">
                      <ahyp:hlinkClr xmlns:ahyp="http://schemas.microsoft.com/office/drawing/2018/hyperlinkcolor" val="tx"/>
                    </a:ext>
                  </a:extLst>
                </a:hlinkClick>
              </a:rPr>
              <a:t>https://www.investopedia.com/articles/economics/12/employability-labor-force-economy.asp</a:t>
            </a:r>
            <a:r>
              <a:rPr lang="en-US" sz="1600" dirty="0">
                <a:solidFill>
                  <a:schemeClr val="tx1"/>
                </a:solidFill>
                <a:latin typeface="Arial"/>
                <a:cs typeface="Times New Roman"/>
              </a:rPr>
              <a:t>. (accessed 16th January 2024)</a:t>
            </a:r>
          </a:p>
          <a:p>
            <a:r>
              <a:rPr lang="en-US" sz="1600" dirty="0">
                <a:solidFill>
                  <a:schemeClr val="tx1"/>
                </a:solidFill>
                <a:latin typeface="Arial"/>
                <a:cs typeface="Times New Roman"/>
              </a:rPr>
              <a:t>David, B.D. (2023) 'Is Brexit behind the UK’s inflation shock?,' </a:t>
            </a:r>
            <a:r>
              <a:rPr lang="en-US" sz="1600" i="1" dirty="0">
                <a:solidFill>
                  <a:schemeClr val="tx1"/>
                </a:solidFill>
                <a:latin typeface="Arial"/>
                <a:cs typeface="Times New Roman"/>
              </a:rPr>
              <a:t>BBC News</a:t>
            </a:r>
            <a:r>
              <a:rPr lang="en-US" sz="1600" dirty="0">
                <a:solidFill>
                  <a:schemeClr val="tx1"/>
                </a:solidFill>
                <a:latin typeface="Arial"/>
                <a:cs typeface="Times New Roman"/>
              </a:rPr>
              <a:t>, 21 June. Available at : </a:t>
            </a:r>
            <a:r>
              <a:rPr lang="en-US" sz="1600" dirty="0">
                <a:solidFill>
                  <a:schemeClr val="tx1"/>
                </a:solidFill>
                <a:latin typeface="Arial"/>
                <a:cs typeface="Times New Roman"/>
                <a:hlinkClick r:id="rId4">
                  <a:extLst>
                    <a:ext uri="{A12FA001-AC4F-418D-AE19-62706E023703}">
                      <ahyp:hlinkClr xmlns:ahyp="http://schemas.microsoft.com/office/drawing/2018/hyperlinkcolor" val="tx"/>
                    </a:ext>
                  </a:extLst>
                </a:hlinkClick>
              </a:rPr>
              <a:t>https://www.bbc.co.uk/news/business-65962027</a:t>
            </a:r>
            <a:r>
              <a:rPr lang="en-US" sz="1600" dirty="0">
                <a:solidFill>
                  <a:schemeClr val="tx1"/>
                </a:solidFill>
                <a:latin typeface="Arial"/>
                <a:cs typeface="Times New Roman"/>
              </a:rPr>
              <a:t>. (accessed 16th January 2024)</a:t>
            </a:r>
          </a:p>
          <a:p>
            <a:endParaRPr lang="en-US" sz="1600" dirty="0">
              <a:solidFill>
                <a:schemeClr val="tx1"/>
              </a:solidFill>
              <a:latin typeface="Arial"/>
              <a:cs typeface="Times New Roman"/>
            </a:endParaRPr>
          </a:p>
        </p:txBody>
      </p:sp>
    </p:spTree>
    <p:extLst>
      <p:ext uri="{BB962C8B-B14F-4D97-AF65-F5344CB8AC3E}">
        <p14:creationId xmlns:p14="http://schemas.microsoft.com/office/powerpoint/2010/main" val="1507319617"/>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4" ma:contentTypeDescription="Create a new document." ma:contentTypeScope="" ma:versionID="cadff08ee95f2e3e64cd70feb99b69ee">
  <xsd:schema xmlns:xsd="http://www.w3.org/2001/XMLSchema" xmlns:xs="http://www.w3.org/2001/XMLSchema" xmlns:p="http://schemas.microsoft.com/office/2006/metadata/properties" xmlns:ns3="0ebdf10f-b5a3-45b6-acdb-7dc1eb398785" targetNamespace="http://schemas.microsoft.com/office/2006/metadata/properties" ma:root="true" ma:fieldsID="4239b6aed4f3aa0ac526961f1e663839" ns3:_="">
    <xsd:import namespace="0ebdf10f-b5a3-45b6-acdb-7dc1eb39878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E2441AE-E168-47DE-87D4-7D5F3B485D1D}">
  <ds:schemaRefs>
    <ds:schemaRef ds:uri="0ebdf10f-b5a3-45b6-acdb-7dc1eb39878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4965EBD3-98B5-4FD2-8FAF-5D4022A9F7F4}">
  <ds:schemaRefs>
    <ds:schemaRef ds:uri="0ebdf10f-b5a3-45b6-acdb-7dc1eb39878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204E1485-0760-4ABF-A612-28A97B86DF0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Tourism design</Template>
  <Application>Microsoft Office PowerPoint</Application>
  <PresentationFormat>Widescreen</PresentationFormat>
  <Slides>14</Slides>
  <Notes>3</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Basis</vt:lpstr>
      <vt:lpstr>Swansea Winter Wonderland Event Report</vt:lpstr>
      <vt:lpstr>PowerPoint Presentation</vt:lpstr>
      <vt:lpstr>Typology</vt:lpstr>
      <vt:lpstr>Students</vt:lpstr>
      <vt:lpstr>Families</vt:lpstr>
      <vt:lpstr>Elderly and Disabled</vt:lpstr>
      <vt:lpstr>Customer Response        Staffing</vt:lpstr>
      <vt:lpstr>Reference list </vt:lpstr>
      <vt:lpstr>Parking </vt:lpstr>
      <vt:lpstr>Transport &amp; Access</vt:lpstr>
      <vt:lpstr>Advantages &amp; Disadvantages</vt:lpstr>
      <vt:lpstr>Political &amp; Social Factors</vt:lpstr>
      <vt:lpstr>Enviromental &amp; Economic Factors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Swansea Winter Wonderland Event Report</dc:title>
  <dc:creator>Jac Davies (2305914)</dc:creator>
  <cp:revision>1012</cp:revision>
  <dcterms:created xsi:type="dcterms:W3CDTF">2024-01-15T05:49:40Z</dcterms:created>
  <dcterms:modified xsi:type="dcterms:W3CDTF">2024-01-16T23:26:36Z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