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17"/>
  </p:notesMasterIdLst>
  <p:handoutMasterIdLst>
    <p:handoutMasterId r:id="rId18"/>
  </p:handoutMasterIdLst>
  <p:sldIdLst>
    <p:sldId id="256" r:id="rId2"/>
    <p:sldId id="323" r:id="rId3"/>
    <p:sldId id="324" r:id="rId4"/>
    <p:sldId id="325" r:id="rId5"/>
    <p:sldId id="326" r:id="rId6"/>
    <p:sldId id="327" r:id="rId7"/>
    <p:sldId id="328" r:id="rId8"/>
    <p:sldId id="329" r:id="rId9"/>
    <p:sldId id="330" r:id="rId10"/>
    <p:sldId id="331" r:id="rId11"/>
    <p:sldId id="332" r:id="rId12"/>
    <p:sldId id="333" r:id="rId13"/>
    <p:sldId id="334" r:id="rId14"/>
    <p:sldId id="335" r:id="rId15"/>
    <p:sldId id="322" r:id="rId16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0" autoAdjust="0"/>
    <p:restoredTop sz="94650" autoAdjust="0"/>
  </p:normalViewPr>
  <p:slideViewPr>
    <p:cSldViewPr>
      <p:cViewPr varScale="1">
        <p:scale>
          <a:sx n="78" d="100"/>
          <a:sy n="78" d="100"/>
        </p:scale>
        <p:origin x="969" y="4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Usability Engineering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ACCB6017</a:t>
            </a:r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Lecture 8 – Usability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Your design will affect how much a user must think to get the job done</a:t>
            </a:r>
          </a:p>
          <a:p>
            <a:r>
              <a:rPr lang="en-GB" dirty="0"/>
              <a:t>A scale that goes from </a:t>
            </a:r>
            <a:r>
              <a:rPr lang="en-GB" i="1" dirty="0"/>
              <a:t>no thinking</a:t>
            </a:r>
            <a:r>
              <a:rPr lang="en-GB" dirty="0"/>
              <a:t> to </a:t>
            </a:r>
            <a:r>
              <a:rPr lang="en-GB" i="1" dirty="0"/>
              <a:t>thinking hard</a:t>
            </a:r>
            <a:r>
              <a:rPr lang="en-GB" dirty="0"/>
              <a:t> would be a usability scale</a:t>
            </a:r>
          </a:p>
          <a:p>
            <a:r>
              <a:rPr lang="en-GB" dirty="0"/>
              <a:t>Things do not ‘look usable’ – users frequently mistake beauty for usability</a:t>
            </a:r>
          </a:p>
          <a:p>
            <a:pPr lvl="1"/>
            <a:r>
              <a:rPr lang="en-GB" dirty="0"/>
              <a:t>This means we can’t trust user opinions</a:t>
            </a:r>
          </a:p>
          <a:p>
            <a:r>
              <a:rPr lang="en-GB" dirty="0"/>
              <a:t>Usability is measured by what people do</a:t>
            </a:r>
          </a:p>
          <a:p>
            <a:pPr lvl="1"/>
            <a:r>
              <a:rPr lang="en-GB" dirty="0"/>
              <a:t>If more people buy from an ugly site, the site is usable</a:t>
            </a:r>
          </a:p>
          <a:p>
            <a:pPr lvl="1"/>
            <a:r>
              <a:rPr lang="en-GB" dirty="0"/>
              <a:t>If more people register with an ugly site, the site is more usable</a:t>
            </a:r>
          </a:p>
          <a:p>
            <a:pPr lvl="1"/>
            <a:r>
              <a:rPr lang="en-GB" dirty="0"/>
              <a:t>If people read more at an ugly site, the site is usable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Another definition of usability</a:t>
            </a:r>
          </a:p>
        </p:txBody>
      </p:sp>
    </p:spTree>
    <p:extLst>
      <p:ext uri="{BB962C8B-B14F-4D97-AF65-F5344CB8AC3E}">
        <p14:creationId xmlns:p14="http://schemas.microsoft.com/office/powerpoint/2010/main" val="14113189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Cognitive load</a:t>
            </a:r>
            <a:r>
              <a:rPr lang="en-GB" dirty="0"/>
              <a:t> is the amount of processing power required to complete anything we make a user’s brain do</a:t>
            </a:r>
          </a:p>
          <a:p>
            <a:pPr lvl="1"/>
            <a:r>
              <a:rPr lang="en-GB" dirty="0"/>
              <a:t>It takes less work to continue what you’re doing than to do something different</a:t>
            </a:r>
          </a:p>
          <a:p>
            <a:pPr lvl="1"/>
            <a:r>
              <a:rPr lang="en-GB" dirty="0"/>
              <a:t>It takes less work to find something again than it did to find it the first time</a:t>
            </a:r>
          </a:p>
          <a:p>
            <a:pPr lvl="1"/>
            <a:r>
              <a:rPr lang="en-GB" dirty="0"/>
              <a:t>It takes less work to agree than to complain</a:t>
            </a:r>
          </a:p>
          <a:p>
            <a:r>
              <a:rPr lang="en-GB" dirty="0"/>
              <a:t>Every element in your design should reduce the amount of cognitive load between the user and their goal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Usability = Cognitive Load</a:t>
            </a:r>
          </a:p>
        </p:txBody>
      </p:sp>
    </p:spTree>
    <p:extLst>
      <p:ext uri="{BB962C8B-B14F-4D97-AF65-F5344CB8AC3E}">
        <p14:creationId xmlns:p14="http://schemas.microsoft.com/office/powerpoint/2010/main" val="25575082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Beauty is not irrelevant in UE</a:t>
            </a:r>
          </a:p>
          <a:p>
            <a:r>
              <a:rPr lang="en-GB" dirty="0"/>
              <a:t>If a user decides that they like how something looks it leads to an increase in trust and a more persuasive design</a:t>
            </a:r>
          </a:p>
          <a:p>
            <a:pPr lvl="1"/>
            <a:r>
              <a:rPr lang="en-GB" dirty="0"/>
              <a:t>Beauty does not make things more usable, but instead makes users feel as if they are more usable</a:t>
            </a:r>
          </a:p>
          <a:p>
            <a:r>
              <a:rPr lang="en-GB" dirty="0"/>
              <a:t>In UX you need to test, measure and research that beauty, rather than try to create it</a:t>
            </a:r>
          </a:p>
          <a:p>
            <a:endParaRPr lang="en-GB" dirty="0"/>
          </a:p>
          <a:p>
            <a:r>
              <a:rPr lang="en-GB" dirty="0"/>
              <a:t>There are a number of approaches (heuristics) that can increase usability without affecting the way things look to a user</a:t>
            </a:r>
          </a:p>
          <a:p>
            <a:pPr lvl="1"/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Usability and Beauty</a:t>
            </a:r>
          </a:p>
        </p:txBody>
      </p:sp>
    </p:spTree>
    <p:extLst>
      <p:ext uri="{BB962C8B-B14F-4D97-AF65-F5344CB8AC3E}">
        <p14:creationId xmlns:p14="http://schemas.microsoft.com/office/powerpoint/2010/main" val="2142662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Simpler = Fewer Steps</a:t>
            </a:r>
          </a:p>
          <a:p>
            <a:endParaRPr lang="en-GB" dirty="0"/>
          </a:p>
          <a:p>
            <a:r>
              <a:rPr lang="en-GB" dirty="0"/>
              <a:t>Someone brings you a 7-page registration process that needs simplifying</a:t>
            </a:r>
          </a:p>
          <a:p>
            <a:pPr lvl="1"/>
            <a:r>
              <a:rPr lang="en-GB" dirty="0"/>
              <a:t>Remove any unnecessary questions, like confirming the email address</a:t>
            </a:r>
          </a:p>
          <a:p>
            <a:pPr lvl="1"/>
            <a:r>
              <a:rPr lang="en-GB" dirty="0"/>
              <a:t>Detect information such as the type of credit card, rather than asking for it</a:t>
            </a:r>
          </a:p>
          <a:p>
            <a:pPr lvl="1"/>
            <a:r>
              <a:rPr lang="en-GB" dirty="0"/>
              <a:t>Automatically format answers properly, </a:t>
            </a:r>
            <a:r>
              <a:rPr lang="en-GB" dirty="0" err="1"/>
              <a:t>e,g</a:t>
            </a:r>
            <a:r>
              <a:rPr lang="en-GB" dirty="0"/>
              <a:t>, phone numbers, instead of asking for it in chunks</a:t>
            </a:r>
          </a:p>
          <a:p>
            <a:pPr lvl="1"/>
            <a:endParaRPr lang="en-GB" dirty="0"/>
          </a:p>
          <a:p>
            <a:r>
              <a:rPr lang="en-GB" dirty="0"/>
              <a:t>This might collect less information of take longer to build</a:t>
            </a:r>
          </a:p>
          <a:p>
            <a:pPr lvl="1"/>
            <a:r>
              <a:rPr lang="en-GB" dirty="0"/>
              <a:t>Typos in the email address can ruin everything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Simpler</a:t>
            </a:r>
          </a:p>
        </p:txBody>
      </p:sp>
    </p:spTree>
    <p:extLst>
      <p:ext uri="{BB962C8B-B14F-4D97-AF65-F5344CB8AC3E}">
        <p14:creationId xmlns:p14="http://schemas.microsoft.com/office/powerpoint/2010/main" val="22195253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Easier = More Obvious Steps</a:t>
            </a:r>
          </a:p>
          <a:p>
            <a:endParaRPr lang="en-GB" dirty="0"/>
          </a:p>
          <a:p>
            <a:r>
              <a:rPr lang="en-GB" dirty="0"/>
              <a:t>It is almost always possible to make a question more obvious</a:t>
            </a:r>
          </a:p>
          <a:p>
            <a:pPr lvl="1"/>
            <a:r>
              <a:rPr lang="en-GB" dirty="0"/>
              <a:t>Let users choose their country from a list rather than having them type it</a:t>
            </a:r>
          </a:p>
          <a:p>
            <a:pPr lvl="1"/>
            <a:r>
              <a:rPr lang="en-GB" dirty="0"/>
              <a:t>Add very clear instructions for every question, including ones like “Your Name”</a:t>
            </a:r>
          </a:p>
          <a:p>
            <a:pPr lvl="1"/>
            <a:r>
              <a:rPr lang="en-GB" dirty="0"/>
              <a:t>Break complex questions into steps so each step is easier to understand</a:t>
            </a:r>
          </a:p>
          <a:p>
            <a:pPr lvl="1"/>
            <a:endParaRPr lang="en-GB" dirty="0"/>
          </a:p>
          <a:p>
            <a:r>
              <a:rPr lang="en-GB" dirty="0"/>
              <a:t>This often works against simplification by creating more questions or more reading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Easier</a:t>
            </a:r>
          </a:p>
        </p:txBody>
      </p:sp>
    </p:spTree>
    <p:extLst>
      <p:ext uri="{BB962C8B-B14F-4D97-AF65-F5344CB8AC3E}">
        <p14:creationId xmlns:p14="http://schemas.microsoft.com/office/powerpoint/2010/main" val="28155108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Faster = Less Time to Complete / Repeat the Process</a:t>
            </a:r>
          </a:p>
          <a:p>
            <a:endParaRPr lang="en-GB" dirty="0"/>
          </a:p>
          <a:p>
            <a:r>
              <a:rPr lang="en-GB" dirty="0"/>
              <a:t>Processes are often things that users have done many times or will do again in future</a:t>
            </a:r>
          </a:p>
          <a:p>
            <a:pPr lvl="1"/>
            <a:r>
              <a:rPr lang="en-GB" dirty="0"/>
              <a:t>Let them save their address and autocomplete it for them next time</a:t>
            </a:r>
          </a:p>
          <a:p>
            <a:pPr lvl="1"/>
            <a:r>
              <a:rPr lang="en-GB" dirty="0"/>
              <a:t>Choose popular defaults so people don’t need to change things</a:t>
            </a:r>
          </a:p>
          <a:p>
            <a:pPr lvl="1"/>
            <a:r>
              <a:rPr lang="en-GB" dirty="0"/>
              <a:t>Create shortcuts (like Amazon’s one-click)</a:t>
            </a:r>
          </a:p>
          <a:p>
            <a:pPr lvl="1"/>
            <a:endParaRPr lang="en-GB" dirty="0"/>
          </a:p>
          <a:p>
            <a:r>
              <a:rPr lang="en-GB" dirty="0"/>
              <a:t>Designing for speed makes the process less flexible and can be prone to user errors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Faster</a:t>
            </a:r>
          </a:p>
        </p:txBody>
      </p:sp>
    </p:spTree>
    <p:extLst>
      <p:ext uri="{BB962C8B-B14F-4D97-AF65-F5344CB8AC3E}">
        <p14:creationId xmlns:p14="http://schemas.microsoft.com/office/powerpoint/2010/main" val="10364500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Minimal = Fewer Functions</a:t>
            </a:r>
          </a:p>
          <a:p>
            <a:endParaRPr lang="en-GB" dirty="0"/>
          </a:p>
          <a:p>
            <a:r>
              <a:rPr lang="en-GB" dirty="0"/>
              <a:t>Minimalism is not about flat design or hiding options in a hidden menu</a:t>
            </a:r>
          </a:p>
          <a:p>
            <a:pPr lvl="1"/>
            <a:r>
              <a:rPr lang="en-GB" dirty="0"/>
              <a:t>It is about doing less, better</a:t>
            </a:r>
          </a:p>
          <a:p>
            <a:r>
              <a:rPr lang="en-GB" dirty="0"/>
              <a:t>In theory minimalism makes a design simpler, easier and faster</a:t>
            </a:r>
          </a:p>
          <a:p>
            <a:pPr lvl="1"/>
            <a:r>
              <a:rPr lang="en-GB" dirty="0"/>
              <a:t>Consider desktop and mobile versions of an application</a:t>
            </a:r>
          </a:p>
          <a:p>
            <a:pPr lvl="1"/>
            <a:endParaRPr lang="en-GB" dirty="0"/>
          </a:p>
          <a:p>
            <a:r>
              <a:rPr lang="en-GB" dirty="0"/>
              <a:t>This may require a redesign from the ground up and may not provide enough functionality for power users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Minimal</a:t>
            </a:r>
          </a:p>
        </p:txBody>
      </p:sp>
    </p:spTree>
    <p:extLst>
      <p:ext uri="{BB962C8B-B14F-4D97-AF65-F5344CB8AC3E}">
        <p14:creationId xmlns:p14="http://schemas.microsoft.com/office/powerpoint/2010/main" val="16635162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TournamentsOnline</a:t>
            </a:r>
            <a:r>
              <a:rPr lang="en-GB" dirty="0"/>
              <a:t> is a company that runs online eSports tournaments. Its website allows users to register with the company as an individual, then register for tournaments as either an individual or as a member of a team. It requires both physical and electronic contact details so that any physical prizes won in tournaments can be shipped to the user</a:t>
            </a:r>
          </a:p>
          <a:p>
            <a:r>
              <a:rPr lang="en-GB" dirty="0"/>
              <a:t>With the success of their website they now want to design and app that lets users</a:t>
            </a:r>
          </a:p>
          <a:p>
            <a:pPr lvl="1"/>
            <a:r>
              <a:rPr lang="en-GB" dirty="0"/>
              <a:t>Register with the company</a:t>
            </a:r>
          </a:p>
          <a:p>
            <a:pPr lvl="1"/>
            <a:r>
              <a:rPr lang="en-GB" dirty="0"/>
              <a:t>Sign-up for a tournament as an individual</a:t>
            </a:r>
          </a:p>
          <a:p>
            <a:pPr lvl="1"/>
            <a:r>
              <a:rPr lang="en-GB" dirty="0"/>
              <a:t>Sign-up for a tournament as part of a team</a:t>
            </a:r>
          </a:p>
          <a:p>
            <a:pPr marL="411480" lvl="1" indent="0">
              <a:buNone/>
            </a:pPr>
            <a:endParaRPr lang="en-GB" dirty="0"/>
          </a:p>
          <a:p>
            <a:r>
              <a:rPr lang="en-GB" dirty="0"/>
              <a:t>Design a minimal wireframe interface for this app</a:t>
            </a:r>
          </a:p>
          <a:p>
            <a:pPr lvl="1"/>
            <a:r>
              <a:rPr lang="en-GB" dirty="0"/>
              <a:t>Remember that this should be simple, easy and fast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</p:spTree>
    <p:extLst>
      <p:ext uri="{BB962C8B-B14F-4D97-AF65-F5344CB8AC3E}">
        <p14:creationId xmlns:p14="http://schemas.microsoft.com/office/powerpoint/2010/main" val="11558642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Different people use sites and apps for different reasons</a:t>
            </a:r>
          </a:p>
          <a:p>
            <a:r>
              <a:rPr lang="en-GB" dirty="0"/>
              <a:t>If you design for the wrong behaviour you won’t get the results you want</a:t>
            </a:r>
          </a:p>
          <a:p>
            <a:r>
              <a:rPr lang="en-GB" dirty="0"/>
              <a:t>A non-computing example</a:t>
            </a:r>
          </a:p>
          <a:p>
            <a:pPr lvl="1"/>
            <a:r>
              <a:rPr lang="en-GB" b="1" dirty="0"/>
              <a:t>Browsing</a:t>
            </a:r>
            <a:r>
              <a:rPr lang="en-GB" dirty="0"/>
              <a:t>: Going to Ikea to look at the furniture ‘just for ideas’ and coming home with a bunch of random stuff anyway</a:t>
            </a:r>
          </a:p>
          <a:p>
            <a:pPr lvl="1"/>
            <a:r>
              <a:rPr lang="en-GB" b="1" dirty="0"/>
              <a:t>Searching</a:t>
            </a:r>
            <a:r>
              <a:rPr lang="en-GB" dirty="0"/>
              <a:t>: Going to Ikea to look for a sofa that will fit into your flat</a:t>
            </a:r>
          </a:p>
          <a:p>
            <a:pPr lvl="1"/>
            <a:r>
              <a:rPr lang="en-GB" b="1" dirty="0"/>
              <a:t>Discovery</a:t>
            </a:r>
            <a:r>
              <a:rPr lang="en-GB" dirty="0"/>
              <a:t>: You find the sofa you’re looking for and also buy a set of nested end-tables because they go well with the sofa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Browsing, Searching, or Discovery</a:t>
            </a:r>
          </a:p>
        </p:txBody>
      </p:sp>
    </p:spTree>
    <p:extLst>
      <p:ext uri="{BB962C8B-B14F-4D97-AF65-F5344CB8AC3E}">
        <p14:creationId xmlns:p14="http://schemas.microsoft.com/office/powerpoint/2010/main" val="20105579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are browsing when you visit a site because their products look nice, or because you’re following a trend, or because you’re daydreaming of that perfect lottery-win watch</a:t>
            </a:r>
          </a:p>
          <a:p>
            <a:r>
              <a:rPr lang="en-GB" dirty="0"/>
              <a:t>Browsing users glance quickly at most of the images, one by one</a:t>
            </a:r>
          </a:p>
          <a:p>
            <a:pPr lvl="1"/>
            <a:r>
              <a:rPr lang="en-GB" dirty="0"/>
              <a:t>Photos that the user finds attractive will get more attention</a:t>
            </a:r>
          </a:p>
          <a:p>
            <a:r>
              <a:rPr lang="en-GB" dirty="0"/>
              <a:t>To design for browsing</a:t>
            </a:r>
          </a:p>
          <a:p>
            <a:pPr lvl="1"/>
            <a:r>
              <a:rPr lang="en-GB" dirty="0"/>
              <a:t>Make scanning easy</a:t>
            </a:r>
          </a:p>
          <a:p>
            <a:pPr lvl="1"/>
            <a:r>
              <a:rPr lang="en-GB" dirty="0"/>
              <a:t>Focus on the aspects that provide emotional appeal – photos, important info, logos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Browsing</a:t>
            </a:r>
          </a:p>
        </p:txBody>
      </p:sp>
    </p:spTree>
    <p:extLst>
      <p:ext uri="{BB962C8B-B14F-4D97-AF65-F5344CB8AC3E}">
        <p14:creationId xmlns:p14="http://schemas.microsoft.com/office/powerpoint/2010/main" val="40333217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Searching is not the same as browsing</a:t>
            </a:r>
          </a:p>
          <a:p>
            <a:r>
              <a:rPr lang="en-GB" dirty="0"/>
              <a:t>Searching users will ignore a lot of products or pictures</a:t>
            </a:r>
          </a:p>
          <a:p>
            <a:pPr lvl="1"/>
            <a:r>
              <a:rPr lang="en-GB" dirty="0"/>
              <a:t>Organising the layout will help them to search systematically; staggered ‘Pinterest’ layouts are bad</a:t>
            </a:r>
          </a:p>
          <a:p>
            <a:r>
              <a:rPr lang="en-GB" dirty="0"/>
              <a:t>To design for searching</a:t>
            </a:r>
          </a:p>
          <a:p>
            <a:pPr lvl="1"/>
            <a:r>
              <a:rPr lang="en-GB" dirty="0"/>
              <a:t>Focus on attributes</a:t>
            </a:r>
          </a:p>
          <a:p>
            <a:pPr lvl="1"/>
            <a:r>
              <a:rPr lang="en-GB" dirty="0"/>
              <a:t>Highlight the attributes that are most likely to be useful for most users</a:t>
            </a:r>
          </a:p>
          <a:p>
            <a:pPr lvl="1"/>
            <a:r>
              <a:rPr lang="en-GB" dirty="0"/>
              <a:t>Provide a ‘More…’ option that will allow users to get full information about the selected object</a:t>
            </a:r>
          </a:p>
          <a:p>
            <a:pPr lvl="1"/>
            <a:r>
              <a:rPr lang="en-GB" dirty="0"/>
              <a:t>Include filters where possible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Searching</a:t>
            </a:r>
          </a:p>
        </p:txBody>
      </p:sp>
    </p:spTree>
    <p:extLst>
      <p:ext uri="{BB962C8B-B14F-4D97-AF65-F5344CB8AC3E}">
        <p14:creationId xmlns:p14="http://schemas.microsoft.com/office/powerpoint/2010/main" val="34516863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Discovery involves finding new interesting things in the middle of things you expect to see</a:t>
            </a:r>
          </a:p>
          <a:p>
            <a:r>
              <a:rPr lang="en-GB" dirty="0"/>
              <a:t>On sites like Reddit, users want to read the top-voted content</a:t>
            </a:r>
          </a:p>
          <a:p>
            <a:pPr lvl="1"/>
            <a:r>
              <a:rPr lang="en-GB" dirty="0"/>
              <a:t>How does stuff become top-voted?</a:t>
            </a:r>
          </a:p>
          <a:p>
            <a:pPr lvl="1"/>
            <a:r>
              <a:rPr lang="en-GB" dirty="0"/>
              <a:t>Reddit puts some new material in among the top-voted stuff so it becomes visible</a:t>
            </a:r>
          </a:p>
          <a:p>
            <a:r>
              <a:rPr lang="en-GB" dirty="0"/>
              <a:t>This isn’t hiding stuff, this is making stuff visible to the right people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Discovery</a:t>
            </a:r>
          </a:p>
        </p:txBody>
      </p:sp>
    </p:spTree>
    <p:extLst>
      <p:ext uri="{BB962C8B-B14F-4D97-AF65-F5344CB8AC3E}">
        <p14:creationId xmlns:p14="http://schemas.microsoft.com/office/powerpoint/2010/main" val="11895207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Update your wireframes to allow for browsing, searching and discovery activities</a:t>
            </a:r>
          </a:p>
          <a:p>
            <a:endParaRPr lang="en-GB" dirty="0"/>
          </a:p>
          <a:p>
            <a:r>
              <a:rPr lang="en-GB" dirty="0"/>
              <a:t>Extra points for consideration: can this be gamified? If so, how? Is gamification appropriate for this system?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</p:spTree>
    <p:extLst>
      <p:ext uri="{BB962C8B-B14F-4D97-AF65-F5344CB8AC3E}">
        <p14:creationId xmlns:p14="http://schemas.microsoft.com/office/powerpoint/2010/main" val="6146082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/>
              <a:t>Coming Soon…</a:t>
            </a:r>
            <a:endParaRPr lang="en-US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Next lecture: Evaluating Usability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Homework: Read </a:t>
            </a:r>
            <a:r>
              <a:rPr lang="en-GB" i="1" dirty="0"/>
              <a:t>Don’t Make Me Think</a:t>
            </a:r>
            <a:r>
              <a:rPr lang="en-GB" dirty="0"/>
              <a:t> by Steve Krug.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NULL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10172</TotalTime>
  <Words>1056</Words>
  <Application>Microsoft Office PowerPoint</Application>
  <PresentationFormat>On-screen Show (4:3)</PresentationFormat>
  <Paragraphs>114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Georgia</vt:lpstr>
      <vt:lpstr>Times</vt:lpstr>
      <vt:lpstr>Trebuchet MS</vt:lpstr>
      <vt:lpstr>Wingdings</vt:lpstr>
      <vt:lpstr>Wingdings 2</vt:lpstr>
      <vt:lpstr>Nik2013</vt:lpstr>
      <vt:lpstr>Usability Engineering</vt:lpstr>
      <vt:lpstr>Another definition of usability</vt:lpstr>
      <vt:lpstr>Usability = Cognitive Load</vt:lpstr>
      <vt:lpstr>Usability and Beauty</vt:lpstr>
      <vt:lpstr>Simpler</vt:lpstr>
      <vt:lpstr>Easier</vt:lpstr>
      <vt:lpstr>Faster</vt:lpstr>
      <vt:lpstr>Minimal</vt:lpstr>
      <vt:lpstr>Activity</vt:lpstr>
      <vt:lpstr>Browsing, Searching, or Discovery</vt:lpstr>
      <vt:lpstr>Browsing</vt:lpstr>
      <vt:lpstr>Searching</vt:lpstr>
      <vt:lpstr>Discovery</vt:lpstr>
      <vt:lpstr>Activity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 Whitehead</cp:lastModifiedBy>
  <cp:revision>209</cp:revision>
  <dcterms:created xsi:type="dcterms:W3CDTF">2003-09-29T11:49:22Z</dcterms:created>
  <dcterms:modified xsi:type="dcterms:W3CDTF">2023-01-11T13:37:51Z</dcterms:modified>
</cp:coreProperties>
</file>