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7" d="100"/>
          <a:sy n="87" d="100"/>
        </p:scale>
        <p:origin x="52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118945" y="975946"/>
            <a:ext cx="738553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"/>
              </a:rPr>
              <a:t>MODULE </a:t>
            </a:r>
            <a:r>
              <a:rPr lang="en-GB" dirty="0" smtClean="0">
                <a:latin typeface="A"/>
              </a:rPr>
              <a:t>NAME: Problem solving and decision making</a:t>
            </a:r>
          </a:p>
          <a:p>
            <a:r>
              <a:rPr lang="en-GB" dirty="0">
                <a:latin typeface="A"/>
              </a:rPr>
              <a:t/>
            </a:r>
            <a:br>
              <a:rPr lang="en-GB" dirty="0">
                <a:latin typeface="A"/>
              </a:rPr>
            </a:br>
            <a:r>
              <a:rPr lang="en-GB" dirty="0">
                <a:latin typeface="A"/>
              </a:rPr>
              <a:t>STUDENT </a:t>
            </a:r>
            <a:r>
              <a:rPr lang="en-GB" dirty="0" smtClean="0">
                <a:latin typeface="A"/>
              </a:rPr>
              <a:t>NAME: </a:t>
            </a:r>
            <a:r>
              <a:rPr lang="en-GB" dirty="0" err="1" smtClean="0">
                <a:latin typeface="A"/>
              </a:rPr>
              <a:t>Ozkan</a:t>
            </a:r>
            <a:r>
              <a:rPr lang="en-GB" dirty="0" smtClean="0">
                <a:latin typeface="A"/>
              </a:rPr>
              <a:t> Ozdemir</a:t>
            </a:r>
          </a:p>
          <a:p>
            <a:r>
              <a:rPr lang="en-GB" dirty="0">
                <a:latin typeface="A"/>
              </a:rPr>
              <a:t/>
            </a:r>
            <a:br>
              <a:rPr lang="en-GB" dirty="0">
                <a:latin typeface="A"/>
              </a:rPr>
            </a:br>
            <a:r>
              <a:rPr lang="en-GB" dirty="0">
                <a:latin typeface="A"/>
              </a:rPr>
              <a:t>STUDENT </a:t>
            </a:r>
            <a:r>
              <a:rPr lang="en-GB" dirty="0" smtClean="0">
                <a:latin typeface="A"/>
              </a:rPr>
              <a:t>ID: 2509073</a:t>
            </a:r>
          </a:p>
          <a:p>
            <a:r>
              <a:rPr lang="en-GB" dirty="0">
                <a:latin typeface="A"/>
              </a:rPr>
              <a:t/>
            </a:r>
            <a:br>
              <a:rPr lang="en-GB" dirty="0">
                <a:latin typeface="A"/>
              </a:rPr>
            </a:br>
            <a:r>
              <a:rPr lang="en-GB" dirty="0" smtClean="0">
                <a:latin typeface="A"/>
              </a:rPr>
              <a:t>LECTURER: Said </a:t>
            </a:r>
            <a:r>
              <a:rPr lang="tr-TR" dirty="0" err="1">
                <a:latin typeface="A"/>
              </a:rPr>
              <a:t>U</a:t>
            </a:r>
            <a:r>
              <a:rPr lang="en-GB" dirty="0" err="1" smtClean="0">
                <a:latin typeface="A"/>
              </a:rPr>
              <a:t>sman</a:t>
            </a:r>
            <a:endParaRPr lang="en-GB" dirty="0" smtClean="0">
              <a:latin typeface="A"/>
            </a:endParaRPr>
          </a:p>
          <a:p>
            <a:r>
              <a:rPr lang="en-GB" dirty="0">
                <a:latin typeface="A"/>
              </a:rPr>
              <a:t/>
            </a:r>
            <a:br>
              <a:rPr lang="en-GB" dirty="0">
                <a:latin typeface="A"/>
              </a:rPr>
            </a:br>
            <a:r>
              <a:rPr lang="en-GB" dirty="0">
                <a:latin typeface="A"/>
              </a:rPr>
              <a:t>Assignment 1: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221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751385" y="1404400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 smtClean="0"/>
              <a:t>Overview </a:t>
            </a:r>
            <a:r>
              <a:rPr lang="en-US" b="1" dirty="0"/>
              <a:t>of Green Haven </a:t>
            </a:r>
            <a:r>
              <a:rPr lang="en-US" b="1" dirty="0" smtClean="0"/>
              <a:t>Florists</a:t>
            </a:r>
          </a:p>
          <a:p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Green Haven Florists is a small independent flower shop in </a:t>
            </a:r>
            <a:r>
              <a:rPr lang="en-US" dirty="0" smtClean="0">
                <a:latin typeface="A"/>
              </a:rPr>
              <a:t>Norwich </a:t>
            </a:r>
            <a:r>
              <a:rPr lang="en-US" dirty="0">
                <a:latin typeface="A"/>
              </a:rPr>
              <a:t>UK</a:t>
            </a:r>
            <a:r>
              <a:rPr lang="en-US" dirty="0" smtClean="0">
                <a:latin typeface="A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>
                <a:latin typeface="A"/>
              </a:rPr>
              <a:t>Started </a:t>
            </a:r>
            <a:r>
              <a:rPr lang="en-US" dirty="0">
                <a:latin typeface="A"/>
              </a:rPr>
              <a:t>in 2016 by Liam and </a:t>
            </a:r>
            <a:r>
              <a:rPr lang="en-US" dirty="0" err="1">
                <a:latin typeface="A"/>
              </a:rPr>
              <a:t>Priya</a:t>
            </a:r>
            <a:r>
              <a:rPr lang="en-US" dirty="0">
                <a:latin typeface="A"/>
              </a:rPr>
              <a:t> Patel</a:t>
            </a:r>
            <a:r>
              <a:rPr lang="en-US" dirty="0" smtClean="0">
                <a:latin typeface="A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Known for bespoke floral arrangements and </a:t>
            </a:r>
            <a:r>
              <a:rPr lang="en-US" dirty="0" smtClean="0">
                <a:latin typeface="A"/>
              </a:rPr>
              <a:t>eco friendly </a:t>
            </a:r>
            <a:r>
              <a:rPr lang="en-US" dirty="0">
                <a:latin typeface="A"/>
              </a:rPr>
              <a:t>packaging</a:t>
            </a:r>
            <a:r>
              <a:rPr lang="en-US" dirty="0" smtClean="0">
                <a:latin typeface="A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Recently the business has experienced declining </a:t>
            </a:r>
            <a:r>
              <a:rPr lang="en-US" dirty="0" smtClean="0">
                <a:latin typeface="A"/>
              </a:rPr>
              <a:t>in store sales. </a:t>
            </a:r>
          </a:p>
          <a:p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507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64522" y="1446184"/>
            <a:ext cx="6307015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Key Issues Affecting the </a:t>
            </a:r>
            <a:r>
              <a:rPr lang="en-US" b="1" dirty="0" smtClean="0"/>
              <a:t>Business</a:t>
            </a:r>
          </a:p>
          <a:p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D</a:t>
            </a:r>
            <a:r>
              <a:rPr lang="en-US" dirty="0" smtClean="0">
                <a:latin typeface="A"/>
              </a:rPr>
              <a:t>ecline </a:t>
            </a:r>
            <a:r>
              <a:rPr lang="en-US" dirty="0" smtClean="0">
                <a:latin typeface="A"/>
              </a:rPr>
              <a:t>in </a:t>
            </a:r>
            <a:r>
              <a:rPr lang="en-US" dirty="0" smtClean="0">
                <a:latin typeface="A"/>
              </a:rPr>
              <a:t>store </a:t>
            </a:r>
            <a:r>
              <a:rPr lang="en-US" dirty="0" smtClean="0">
                <a:latin typeface="A"/>
              </a:rPr>
              <a:t>sales </a:t>
            </a:r>
            <a:r>
              <a:rPr lang="en-US" dirty="0">
                <a:latin typeface="A"/>
              </a:rPr>
              <a:t>last </a:t>
            </a:r>
            <a:r>
              <a:rPr lang="en-US" dirty="0" smtClean="0">
                <a:latin typeface="A"/>
              </a:rPr>
              <a:t>year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>
                <a:latin typeface="A"/>
              </a:rPr>
              <a:t>High </a:t>
            </a:r>
            <a:r>
              <a:rPr lang="en-US" dirty="0">
                <a:latin typeface="A"/>
              </a:rPr>
              <a:t>competition from online </a:t>
            </a:r>
            <a:r>
              <a:rPr lang="en-US" dirty="0" smtClean="0">
                <a:latin typeface="A"/>
              </a:rPr>
              <a:t>flower </a:t>
            </a:r>
            <a:r>
              <a:rPr lang="en-US" dirty="0" smtClean="0">
                <a:latin typeface="A"/>
              </a:rPr>
              <a:t>services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Higher operating costs and supply chain </a:t>
            </a:r>
            <a:r>
              <a:rPr lang="en-GB" dirty="0" smtClean="0">
                <a:latin typeface="A"/>
              </a:rPr>
              <a:t>issues</a:t>
            </a:r>
            <a:endParaRPr lang="en-US" dirty="0" smtClean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>
                <a:latin typeface="A"/>
              </a:rPr>
              <a:t>Low </a:t>
            </a:r>
            <a:r>
              <a:rPr lang="en-US" dirty="0">
                <a:latin typeface="A"/>
              </a:rPr>
              <a:t>foot traffic in the shopping </a:t>
            </a:r>
            <a:r>
              <a:rPr lang="en-US" dirty="0" smtClean="0">
                <a:latin typeface="A"/>
              </a:rPr>
              <a:t>area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 smtClean="0">
                <a:latin typeface="A"/>
              </a:rPr>
              <a:t>Old </a:t>
            </a:r>
            <a:r>
              <a:rPr lang="en-US" dirty="0">
                <a:latin typeface="A"/>
              </a:rPr>
              <a:t>website and weak digital marketing</a:t>
            </a:r>
          </a:p>
        </p:txBody>
      </p:sp>
    </p:spTree>
    <p:extLst>
      <p:ext uri="{BB962C8B-B14F-4D97-AF65-F5344CB8AC3E}">
        <p14:creationId xmlns:p14="http://schemas.microsoft.com/office/powerpoint/2010/main" val="2739419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48000" y="1305342"/>
            <a:ext cx="6096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 smtClean="0"/>
              <a:t>5W2H Analysis</a:t>
            </a:r>
          </a:p>
          <a:p>
            <a:endParaRPr lang="en-US" b="1" dirty="0"/>
          </a:p>
          <a:p>
            <a:r>
              <a:rPr lang="en-US" b="1" dirty="0" smtClean="0">
                <a:latin typeface="A"/>
              </a:rPr>
              <a:t>Understanding </a:t>
            </a:r>
            <a:r>
              <a:rPr lang="en-US" b="1" dirty="0">
                <a:latin typeface="A"/>
              </a:rPr>
              <a:t>the </a:t>
            </a:r>
            <a:r>
              <a:rPr lang="en-US" b="1" dirty="0" smtClean="0">
                <a:latin typeface="A"/>
              </a:rPr>
              <a:t>Problem</a:t>
            </a:r>
          </a:p>
          <a:p>
            <a:endParaRPr lang="en-US" dirty="0">
              <a:latin typeface="A"/>
            </a:endParaRPr>
          </a:p>
          <a:p>
            <a:r>
              <a:rPr lang="en-US" b="1" dirty="0">
                <a:latin typeface="A"/>
              </a:rPr>
              <a:t>What</a:t>
            </a:r>
            <a:r>
              <a:rPr lang="en-US" dirty="0">
                <a:latin typeface="A"/>
              </a:rPr>
              <a:t/>
            </a:r>
            <a:br>
              <a:rPr lang="en-US" dirty="0">
                <a:latin typeface="A"/>
              </a:rPr>
            </a:br>
            <a:r>
              <a:rPr lang="en-US" dirty="0">
                <a:latin typeface="A"/>
              </a:rPr>
              <a:t>Decline </a:t>
            </a:r>
            <a:r>
              <a:rPr lang="en-US" dirty="0" smtClean="0">
                <a:latin typeface="A"/>
              </a:rPr>
              <a:t>in </a:t>
            </a:r>
            <a:r>
              <a:rPr lang="en-US" dirty="0" smtClean="0">
                <a:latin typeface="A"/>
              </a:rPr>
              <a:t>store </a:t>
            </a:r>
            <a:r>
              <a:rPr lang="en-US" dirty="0">
                <a:latin typeface="A"/>
              </a:rPr>
              <a:t>sales</a:t>
            </a:r>
          </a:p>
          <a:p>
            <a:r>
              <a:rPr lang="en-US" b="1" dirty="0">
                <a:latin typeface="A"/>
              </a:rPr>
              <a:t>Why</a:t>
            </a:r>
            <a:r>
              <a:rPr lang="en-US" dirty="0">
                <a:latin typeface="A"/>
              </a:rPr>
              <a:t/>
            </a:r>
            <a:br>
              <a:rPr lang="en-US" dirty="0">
                <a:latin typeface="A"/>
              </a:rPr>
            </a:br>
            <a:r>
              <a:rPr lang="en-US" dirty="0">
                <a:latin typeface="A"/>
              </a:rPr>
              <a:t>Online </a:t>
            </a:r>
            <a:r>
              <a:rPr lang="en-US" dirty="0" smtClean="0">
                <a:latin typeface="A"/>
              </a:rPr>
              <a:t>competition, high </a:t>
            </a:r>
            <a:r>
              <a:rPr lang="en-US" dirty="0">
                <a:latin typeface="A"/>
              </a:rPr>
              <a:t>costs, </a:t>
            </a:r>
            <a:r>
              <a:rPr lang="en-US" dirty="0" smtClean="0">
                <a:latin typeface="A"/>
              </a:rPr>
              <a:t>outdated technology</a:t>
            </a:r>
            <a:endParaRPr lang="en-US" dirty="0">
              <a:latin typeface="A"/>
            </a:endParaRPr>
          </a:p>
          <a:p>
            <a:r>
              <a:rPr lang="en-US" b="1" dirty="0">
                <a:latin typeface="A"/>
              </a:rPr>
              <a:t>Where</a:t>
            </a:r>
            <a:r>
              <a:rPr lang="en-US" dirty="0">
                <a:latin typeface="A"/>
              </a:rPr>
              <a:t/>
            </a:r>
            <a:br>
              <a:rPr lang="en-US" dirty="0">
                <a:latin typeface="A"/>
              </a:rPr>
            </a:br>
            <a:r>
              <a:rPr lang="en-US" dirty="0" smtClean="0">
                <a:latin typeface="A"/>
              </a:rPr>
              <a:t> Flower </a:t>
            </a:r>
            <a:r>
              <a:rPr lang="en-US" dirty="0">
                <a:latin typeface="A"/>
              </a:rPr>
              <a:t>shop in Norwich</a:t>
            </a:r>
          </a:p>
          <a:p>
            <a:r>
              <a:rPr lang="en-US" b="1" dirty="0">
                <a:latin typeface="A"/>
              </a:rPr>
              <a:t>When</a:t>
            </a:r>
            <a:r>
              <a:rPr lang="en-US" dirty="0">
                <a:latin typeface="A"/>
              </a:rPr>
              <a:t/>
            </a:r>
            <a:br>
              <a:rPr lang="en-US" dirty="0">
                <a:latin typeface="A"/>
              </a:rPr>
            </a:br>
            <a:r>
              <a:rPr lang="en-US" dirty="0">
                <a:latin typeface="A"/>
              </a:rPr>
              <a:t>Last </a:t>
            </a:r>
            <a:r>
              <a:rPr lang="en-US" dirty="0" smtClean="0">
                <a:latin typeface="A"/>
              </a:rPr>
              <a:t>1 year</a:t>
            </a:r>
            <a:endParaRPr lang="en-US" dirty="0">
              <a:latin typeface="A"/>
            </a:endParaRPr>
          </a:p>
          <a:p>
            <a:r>
              <a:rPr lang="en-US" b="1" dirty="0">
                <a:latin typeface="A"/>
              </a:rPr>
              <a:t>Who</a:t>
            </a:r>
            <a:r>
              <a:rPr lang="en-US" dirty="0">
                <a:latin typeface="A"/>
              </a:rPr>
              <a:t/>
            </a:r>
            <a:br>
              <a:rPr lang="en-US" dirty="0">
                <a:latin typeface="A"/>
              </a:rPr>
            </a:br>
            <a:r>
              <a:rPr lang="en-US" dirty="0">
                <a:latin typeface="A"/>
              </a:rPr>
              <a:t>Business owners </a:t>
            </a:r>
            <a:r>
              <a:rPr lang="en-US" dirty="0" smtClean="0">
                <a:latin typeface="A"/>
              </a:rPr>
              <a:t> </a:t>
            </a:r>
            <a:r>
              <a:rPr lang="en-US" dirty="0">
                <a:latin typeface="A"/>
              </a:rPr>
              <a:t>and their customers</a:t>
            </a:r>
          </a:p>
          <a:p>
            <a:r>
              <a:rPr lang="en-US" b="1" dirty="0">
                <a:latin typeface="A"/>
              </a:rPr>
              <a:t>How</a:t>
            </a:r>
            <a:r>
              <a:rPr lang="en-US" dirty="0">
                <a:latin typeface="A"/>
              </a:rPr>
              <a:t/>
            </a:r>
            <a:br>
              <a:rPr lang="en-US" dirty="0">
                <a:latin typeface="A"/>
              </a:rPr>
            </a:br>
            <a:r>
              <a:rPr lang="en-US" dirty="0">
                <a:latin typeface="A"/>
              </a:rPr>
              <a:t>Customers shifting to online </a:t>
            </a:r>
            <a:r>
              <a:rPr lang="en-US" dirty="0" smtClean="0">
                <a:latin typeface="A"/>
              </a:rPr>
              <a:t>brands.</a:t>
            </a:r>
            <a:endParaRPr lang="en-US" dirty="0">
              <a:latin typeface="A"/>
            </a:endParaRPr>
          </a:p>
          <a:p>
            <a:r>
              <a:rPr lang="en-US" b="1" dirty="0">
                <a:latin typeface="A"/>
              </a:rPr>
              <a:t>How Much</a:t>
            </a:r>
            <a:r>
              <a:rPr lang="en-US" dirty="0">
                <a:latin typeface="A"/>
              </a:rPr>
              <a:t/>
            </a:r>
            <a:br>
              <a:rPr lang="en-US" dirty="0">
                <a:latin typeface="A"/>
              </a:rPr>
            </a:br>
            <a:r>
              <a:rPr lang="en-US" dirty="0">
                <a:latin typeface="A"/>
              </a:rPr>
              <a:t>30% decline in store sales</a:t>
            </a:r>
          </a:p>
        </p:txBody>
      </p:sp>
    </p:spTree>
    <p:extLst>
      <p:ext uri="{BB962C8B-B14F-4D97-AF65-F5344CB8AC3E}">
        <p14:creationId xmlns:p14="http://schemas.microsoft.com/office/powerpoint/2010/main" val="3746820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48000" y="1443841"/>
            <a:ext cx="6096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/>
              <a:t>PESTEL </a:t>
            </a:r>
            <a:r>
              <a:rPr lang="en-US" b="1" dirty="0" smtClean="0"/>
              <a:t>Analysis</a:t>
            </a:r>
          </a:p>
          <a:p>
            <a:endParaRPr lang="en-US" b="1" dirty="0"/>
          </a:p>
          <a:p>
            <a:r>
              <a:rPr lang="en-US" b="1" dirty="0">
                <a:latin typeface="A"/>
              </a:rPr>
              <a:t>Political</a:t>
            </a: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Import regulations affecting flower supply</a:t>
            </a:r>
          </a:p>
          <a:p>
            <a:r>
              <a:rPr lang="en-US" b="1" dirty="0">
                <a:latin typeface="A"/>
              </a:rPr>
              <a:t>Economic</a:t>
            </a: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Inflation increasing flower prices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Rising operational costs</a:t>
            </a:r>
          </a:p>
          <a:p>
            <a:r>
              <a:rPr lang="en-US" b="1" dirty="0">
                <a:latin typeface="A"/>
              </a:rPr>
              <a:t>Social</a:t>
            </a: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Customers </a:t>
            </a:r>
            <a:r>
              <a:rPr lang="en-US" dirty="0" smtClean="0">
                <a:latin typeface="A"/>
              </a:rPr>
              <a:t>prefer </a:t>
            </a:r>
            <a:r>
              <a:rPr lang="en-US" dirty="0">
                <a:latin typeface="A"/>
              </a:rPr>
              <a:t>online shopping</a:t>
            </a:r>
          </a:p>
          <a:p>
            <a:r>
              <a:rPr lang="en-US" b="1" dirty="0">
                <a:latin typeface="A"/>
              </a:rPr>
              <a:t>Technological</a:t>
            </a: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Online ordering platforms becoming more popular</a:t>
            </a:r>
          </a:p>
          <a:p>
            <a:r>
              <a:rPr lang="en-US" b="1" dirty="0">
                <a:latin typeface="A"/>
              </a:rPr>
              <a:t>Environmental</a:t>
            </a: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Demand for sustainable products</a:t>
            </a:r>
          </a:p>
          <a:p>
            <a:r>
              <a:rPr lang="en-US" b="1" dirty="0">
                <a:latin typeface="A"/>
              </a:rPr>
              <a:t>Legal</a:t>
            </a: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Regulations on packaging and waste management</a:t>
            </a:r>
          </a:p>
        </p:txBody>
      </p:sp>
    </p:spTree>
    <p:extLst>
      <p:ext uri="{BB962C8B-B14F-4D97-AF65-F5344CB8AC3E}">
        <p14:creationId xmlns:p14="http://schemas.microsoft.com/office/powerpoint/2010/main" val="2895498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flipV="1">
            <a:off x="3081528" y="3712464"/>
            <a:ext cx="8982456" cy="36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4000500" y="1764792"/>
            <a:ext cx="1069848" cy="1984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4745736" y="2350008"/>
            <a:ext cx="1591056" cy="18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>
          <a:xfrm>
            <a:off x="1289304" y="1572768"/>
            <a:ext cx="2450592" cy="192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Reduced store sales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3560064" y="467791"/>
            <a:ext cx="6096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600" dirty="0" smtClean="0">
                <a:latin typeface="A"/>
              </a:rPr>
              <a:t> </a:t>
            </a:r>
            <a:r>
              <a:rPr lang="en-US" sz="1600" dirty="0" smtClean="0">
                <a:latin typeface="A"/>
              </a:rPr>
              <a:t>Causes and effects </a:t>
            </a:r>
            <a:r>
              <a:rPr lang="en-US" sz="1600" dirty="0">
                <a:latin typeface="A"/>
              </a:rPr>
              <a:t>of </a:t>
            </a:r>
            <a:r>
              <a:rPr lang="en-US" sz="1600" dirty="0" smtClean="0">
                <a:latin typeface="A"/>
              </a:rPr>
              <a:t>reduced Store Sales</a:t>
            </a:r>
            <a:endParaRPr lang="en-GB" sz="1600" dirty="0">
              <a:latin typeface="A"/>
            </a:endParaRPr>
          </a:p>
        </p:txBody>
      </p:sp>
      <p:sp>
        <p:nvSpPr>
          <p:cNvPr id="17" name="Rectangle 16"/>
          <p:cNvSpPr/>
          <p:nvPr/>
        </p:nvSpPr>
        <p:spPr>
          <a:xfrm rot="17787325">
            <a:off x="3560064" y="2183630"/>
            <a:ext cx="1588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Competition</a:t>
            </a:r>
          </a:p>
        </p:txBody>
      </p:sp>
      <p:sp>
        <p:nvSpPr>
          <p:cNvPr id="18" name="Rectangle 17"/>
          <p:cNvSpPr/>
          <p:nvPr/>
        </p:nvSpPr>
        <p:spPr>
          <a:xfrm>
            <a:off x="4821398" y="2104566"/>
            <a:ext cx="30307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A"/>
              </a:rPr>
              <a:t>Online flower delivery services</a:t>
            </a:r>
          </a:p>
        </p:txBody>
      </p:sp>
      <p:cxnSp>
        <p:nvCxnSpPr>
          <p:cNvPr id="20" name="Straight Connector 19"/>
          <p:cNvCxnSpPr/>
          <p:nvPr/>
        </p:nvCxnSpPr>
        <p:spPr>
          <a:xfrm flipV="1">
            <a:off x="4425696" y="2999232"/>
            <a:ext cx="1911096" cy="27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4535424" y="2746319"/>
            <a:ext cx="273985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atin typeface="A"/>
              </a:rPr>
              <a:t>Lower prices from large retailers</a:t>
            </a:r>
            <a:endParaRPr lang="en-GB" sz="1400" dirty="0">
              <a:latin typeface="A"/>
            </a:endParaRPr>
          </a:p>
        </p:txBody>
      </p:sp>
      <p:cxnSp>
        <p:nvCxnSpPr>
          <p:cNvPr id="23" name="Straight Connector 22"/>
          <p:cNvCxnSpPr/>
          <p:nvPr/>
        </p:nvCxnSpPr>
        <p:spPr>
          <a:xfrm>
            <a:off x="4745736" y="3749040"/>
            <a:ext cx="635508" cy="21579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/>
          <p:cNvSpPr/>
          <p:nvPr/>
        </p:nvSpPr>
        <p:spPr>
          <a:xfrm rot="4629733">
            <a:off x="4323414" y="4388397"/>
            <a:ext cx="8446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Costs</a:t>
            </a:r>
          </a:p>
        </p:txBody>
      </p:sp>
      <p:cxnSp>
        <p:nvCxnSpPr>
          <p:cNvPr id="26" name="Straight Connector 25"/>
          <p:cNvCxnSpPr/>
          <p:nvPr/>
        </p:nvCxnSpPr>
        <p:spPr>
          <a:xfrm flipV="1">
            <a:off x="4873769" y="4288536"/>
            <a:ext cx="1734295" cy="9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4847156" y="3966492"/>
            <a:ext cx="173797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latin typeface="A"/>
              </a:rPr>
              <a:t>Rising flower prices</a:t>
            </a:r>
          </a:p>
        </p:txBody>
      </p:sp>
      <p:cxnSp>
        <p:nvCxnSpPr>
          <p:cNvPr id="29" name="Straight Connector 28"/>
          <p:cNvCxnSpPr/>
          <p:nvPr/>
        </p:nvCxnSpPr>
        <p:spPr>
          <a:xfrm>
            <a:off x="5184648" y="5093208"/>
            <a:ext cx="150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/>
          <p:cNvSpPr/>
          <p:nvPr/>
        </p:nvSpPr>
        <p:spPr>
          <a:xfrm>
            <a:off x="5070348" y="4696679"/>
            <a:ext cx="212590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latin typeface="A"/>
              </a:rPr>
              <a:t>Supply chain disruptions</a:t>
            </a:r>
          </a:p>
        </p:txBody>
      </p:sp>
      <p:cxnSp>
        <p:nvCxnSpPr>
          <p:cNvPr id="32" name="Straight Connector 31"/>
          <p:cNvCxnSpPr/>
          <p:nvPr/>
        </p:nvCxnSpPr>
        <p:spPr>
          <a:xfrm flipV="1">
            <a:off x="8513064" y="1956816"/>
            <a:ext cx="1143000" cy="1792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 rot="18140095">
            <a:off x="8352178" y="2393104"/>
            <a:ext cx="1165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Location</a:t>
            </a:r>
          </a:p>
        </p:txBody>
      </p:sp>
      <p:cxnSp>
        <p:nvCxnSpPr>
          <p:cNvPr id="35" name="Straight Connector 34"/>
          <p:cNvCxnSpPr/>
          <p:nvPr/>
        </p:nvCxnSpPr>
        <p:spPr>
          <a:xfrm>
            <a:off x="9402810" y="2412343"/>
            <a:ext cx="15699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9447881" y="2104565"/>
            <a:ext cx="173310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latin typeface="A"/>
              </a:rPr>
              <a:t>Reduced foot traffic</a:t>
            </a:r>
          </a:p>
        </p:txBody>
      </p:sp>
      <p:cxnSp>
        <p:nvCxnSpPr>
          <p:cNvPr id="38" name="Straight Connector 37"/>
          <p:cNvCxnSpPr/>
          <p:nvPr/>
        </p:nvCxnSpPr>
        <p:spPr>
          <a:xfrm>
            <a:off x="9084564" y="2999232"/>
            <a:ext cx="18882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/>
          <p:cNvSpPr/>
          <p:nvPr/>
        </p:nvSpPr>
        <p:spPr>
          <a:xfrm>
            <a:off x="9126016" y="2657332"/>
            <a:ext cx="191590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latin typeface="A"/>
              </a:rPr>
              <a:t>Nearby shop closures</a:t>
            </a:r>
          </a:p>
        </p:txBody>
      </p:sp>
    </p:spTree>
    <p:extLst>
      <p:ext uri="{BB962C8B-B14F-4D97-AF65-F5344CB8AC3E}">
        <p14:creationId xmlns:p14="http://schemas.microsoft.com/office/powerpoint/2010/main" val="2679914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50223" y="1081344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/>
              <a:t>Key </a:t>
            </a:r>
            <a:r>
              <a:rPr lang="en-US" b="1" dirty="0" smtClean="0"/>
              <a:t>Findings</a:t>
            </a:r>
          </a:p>
          <a:p>
            <a:endParaRPr lang="en-US" b="1" dirty="0"/>
          </a:p>
          <a:p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Online competition is the biggest </a:t>
            </a:r>
            <a:r>
              <a:rPr lang="en-US" dirty="0" smtClean="0">
                <a:latin typeface="A"/>
              </a:rPr>
              <a:t>threat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The shop lacks strong digital </a:t>
            </a:r>
            <a:r>
              <a:rPr lang="en-US" dirty="0" smtClean="0">
                <a:latin typeface="A"/>
              </a:rPr>
              <a:t>presence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Rising costs reduce </a:t>
            </a:r>
            <a:r>
              <a:rPr lang="en-US" dirty="0" smtClean="0">
                <a:latin typeface="A"/>
              </a:rPr>
              <a:t>profitability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Changing customer shopping </a:t>
            </a:r>
            <a:r>
              <a:rPr lang="en-US" dirty="0" smtClean="0">
                <a:latin typeface="A"/>
              </a:rPr>
              <a:t>behavior</a:t>
            </a:r>
            <a:endParaRPr lang="en-US" dirty="0">
              <a:latin typeface="A"/>
            </a:endParaRPr>
          </a:p>
        </p:txBody>
      </p:sp>
    </p:spTree>
    <p:extLst>
      <p:ext uri="{BB962C8B-B14F-4D97-AF65-F5344CB8AC3E}">
        <p14:creationId xmlns:p14="http://schemas.microsoft.com/office/powerpoint/2010/main" val="1430506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83169" y="1169266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 smtClean="0"/>
              <a:t>Conclusion</a:t>
            </a:r>
          </a:p>
          <a:p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Green Haven Florists needs to adapt to digital </a:t>
            </a:r>
            <a:r>
              <a:rPr lang="en-US" dirty="0" smtClean="0">
                <a:latin typeface="A"/>
              </a:rPr>
              <a:t>trends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Improve online presence and </a:t>
            </a:r>
            <a:r>
              <a:rPr lang="en-US" dirty="0" smtClean="0">
                <a:latin typeface="A"/>
              </a:rPr>
              <a:t>marketing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Maintain its </a:t>
            </a:r>
            <a:r>
              <a:rPr lang="en-US" dirty="0" smtClean="0">
                <a:latin typeface="A"/>
              </a:rPr>
              <a:t>eco friendly </a:t>
            </a:r>
            <a:r>
              <a:rPr lang="en-US" dirty="0">
                <a:latin typeface="A"/>
              </a:rPr>
              <a:t>brand </a:t>
            </a:r>
            <a:r>
              <a:rPr lang="en-US" dirty="0" smtClean="0">
                <a:latin typeface="A"/>
              </a:rPr>
              <a:t>identity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"/>
              </a:rPr>
              <a:t>Focus on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60890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898530" y="1239605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/>
              <a:t>References</a:t>
            </a:r>
          </a:p>
          <a:p>
            <a:endParaRPr lang="en-GB" b="1" dirty="0"/>
          </a:p>
          <a:p>
            <a:r>
              <a:rPr lang="en-GB" dirty="0">
                <a:latin typeface="A"/>
              </a:rPr>
              <a:t>Example</a:t>
            </a:r>
            <a:r>
              <a:rPr lang="en-GB" dirty="0" smtClean="0">
                <a:latin typeface="A"/>
              </a:rPr>
              <a:t>:</a:t>
            </a:r>
          </a:p>
          <a:p>
            <a:endParaRPr lang="en-GB" dirty="0">
              <a:latin typeface="A"/>
            </a:endParaRPr>
          </a:p>
          <a:p>
            <a:r>
              <a:rPr lang="en-GB" dirty="0">
                <a:latin typeface="A"/>
              </a:rPr>
              <a:t>Kotler, P. &amp; Keller, K. (2016) </a:t>
            </a:r>
            <a:r>
              <a:rPr lang="en-GB" i="1" dirty="0">
                <a:latin typeface="A"/>
              </a:rPr>
              <a:t>Marketing Management</a:t>
            </a:r>
            <a:r>
              <a:rPr lang="en-GB" dirty="0" smtClean="0">
                <a:latin typeface="A"/>
              </a:rPr>
              <a:t>.</a:t>
            </a:r>
          </a:p>
          <a:p>
            <a:r>
              <a:rPr lang="en-GB" dirty="0">
                <a:latin typeface="A"/>
              </a:rPr>
              <a:t/>
            </a:r>
            <a:br>
              <a:rPr lang="en-GB" dirty="0">
                <a:latin typeface="A"/>
              </a:rPr>
            </a:br>
            <a:r>
              <a:rPr lang="en-GB" dirty="0">
                <a:latin typeface="A"/>
              </a:rPr>
              <a:t>Johnson, G. (2017) </a:t>
            </a:r>
            <a:r>
              <a:rPr lang="en-GB" i="1" dirty="0">
                <a:latin typeface="A"/>
              </a:rPr>
              <a:t>Exploring Strategy</a:t>
            </a:r>
            <a:r>
              <a:rPr lang="en-GB" dirty="0" smtClean="0">
                <a:latin typeface="A"/>
              </a:rPr>
              <a:t>.</a:t>
            </a:r>
          </a:p>
          <a:p>
            <a:r>
              <a:rPr lang="en-GB" dirty="0">
                <a:latin typeface="A"/>
              </a:rPr>
              <a:t/>
            </a:r>
            <a:br>
              <a:rPr lang="en-GB" dirty="0">
                <a:latin typeface="A"/>
              </a:rPr>
            </a:br>
            <a:r>
              <a:rPr lang="en-GB" dirty="0">
                <a:latin typeface="A"/>
              </a:rPr>
              <a:t>PESTEL &amp; Fishbone business analysis frameworks.</a:t>
            </a:r>
          </a:p>
        </p:txBody>
      </p:sp>
    </p:spTree>
    <p:extLst>
      <p:ext uri="{BB962C8B-B14F-4D97-AF65-F5344CB8AC3E}">
        <p14:creationId xmlns:p14="http://schemas.microsoft.com/office/powerpoint/2010/main" val="347919238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99</TotalTime>
  <Words>238</Words>
  <Application>Microsoft Office PowerPoint</Application>
  <PresentationFormat>Widescreen</PresentationFormat>
  <Paragraphs>88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</vt:lpstr>
      <vt:lpstr>Arial</vt:lpstr>
      <vt:lpstr>Century Gothic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Polat Ozdemir</dc:creator>
  <cp:lastModifiedBy>Polat Ozdemir</cp:lastModifiedBy>
  <cp:revision>8</cp:revision>
  <dcterms:created xsi:type="dcterms:W3CDTF">2026-03-10T14:09:14Z</dcterms:created>
  <dcterms:modified xsi:type="dcterms:W3CDTF">2026-03-12T17:51:28Z</dcterms:modified>
</cp:coreProperties>
</file>