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89" r:id="rId4"/>
    <p:sldId id="291" r:id="rId5"/>
    <p:sldId id="290" r:id="rId6"/>
    <p:sldId id="277" r:id="rId7"/>
    <p:sldId id="278" r:id="rId8"/>
    <p:sldId id="279" r:id="rId9"/>
    <p:sldId id="280" r:id="rId10"/>
    <p:sldId id="282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D244F0-E23B-4DC0-8779-F2A119690983}" v="87" dt="2025-02-11T10:35:50.6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93" autoAdjust="0"/>
    <p:restoredTop sz="66502" autoAdjust="0"/>
  </p:normalViewPr>
  <p:slideViewPr>
    <p:cSldViewPr snapToGrid="0">
      <p:cViewPr varScale="1">
        <p:scale>
          <a:sx n="74" d="100"/>
          <a:sy n="74" d="100"/>
        </p:scale>
        <p:origin x="18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 Charlotte Greenway" userId="21ca5f9ab6ecb0bd" providerId="LiveId" clId="{11F687B8-7764-4A52-9C8A-8AACD4F0B8D4}"/>
    <pc:docChg chg="custSel delSld modSld">
      <pc:chgData name="Dr Charlotte Greenway" userId="21ca5f9ab6ecb0bd" providerId="LiveId" clId="{11F687B8-7764-4A52-9C8A-8AACD4F0B8D4}" dt="2024-07-29T14:58:19.400" v="25" actId="47"/>
      <pc:docMkLst>
        <pc:docMk/>
      </pc:docMkLst>
      <pc:sldChg chg="modSp mod">
        <pc:chgData name="Dr Charlotte Greenway" userId="21ca5f9ab6ecb0bd" providerId="LiveId" clId="{11F687B8-7764-4A52-9C8A-8AACD4F0B8D4}" dt="2024-07-29T14:57:37.431" v="21" actId="20577"/>
        <pc:sldMkLst>
          <pc:docMk/>
          <pc:sldMk cId="1725783348" sldId="257"/>
        </pc:sldMkLst>
      </pc:sldChg>
      <pc:sldChg chg="del">
        <pc:chgData name="Dr Charlotte Greenway" userId="21ca5f9ab6ecb0bd" providerId="LiveId" clId="{11F687B8-7764-4A52-9C8A-8AACD4F0B8D4}" dt="2024-07-29T14:58:14.435" v="23" actId="47"/>
        <pc:sldMkLst>
          <pc:docMk/>
          <pc:sldMk cId="178184888" sldId="259"/>
        </pc:sldMkLst>
      </pc:sldChg>
      <pc:sldChg chg="del">
        <pc:chgData name="Dr Charlotte Greenway" userId="21ca5f9ab6ecb0bd" providerId="LiveId" clId="{11F687B8-7764-4A52-9C8A-8AACD4F0B8D4}" dt="2024-07-29T14:58:10.764" v="22" actId="47"/>
        <pc:sldMkLst>
          <pc:docMk/>
          <pc:sldMk cId="2125277014" sldId="274"/>
        </pc:sldMkLst>
      </pc:sldChg>
      <pc:sldChg chg="del">
        <pc:chgData name="Dr Charlotte Greenway" userId="21ca5f9ab6ecb0bd" providerId="LiveId" clId="{11F687B8-7764-4A52-9C8A-8AACD4F0B8D4}" dt="2024-07-29T14:58:17.258" v="24" actId="47"/>
        <pc:sldMkLst>
          <pc:docMk/>
          <pc:sldMk cId="987311928" sldId="287"/>
        </pc:sldMkLst>
      </pc:sldChg>
      <pc:sldChg chg="del">
        <pc:chgData name="Dr Charlotte Greenway" userId="21ca5f9ab6ecb0bd" providerId="LiveId" clId="{11F687B8-7764-4A52-9C8A-8AACD4F0B8D4}" dt="2024-07-29T14:58:19.400" v="25" actId="47"/>
        <pc:sldMkLst>
          <pc:docMk/>
          <pc:sldMk cId="3503369539" sldId="292"/>
        </pc:sldMkLst>
      </pc:sldChg>
    </pc:docChg>
  </pc:docChgLst>
  <pc:docChgLst>
    <pc:chgData name="Dr Charlotte Greenway" userId="21ca5f9ab6ecb0bd" providerId="LiveId" clId="{C8D244F0-E23B-4DC0-8779-F2A119690983}"/>
    <pc:docChg chg="undo custSel addSld delSld modSld">
      <pc:chgData name="Dr Charlotte Greenway" userId="21ca5f9ab6ecb0bd" providerId="LiveId" clId="{C8D244F0-E23B-4DC0-8779-F2A119690983}" dt="2025-02-18T11:55:50.194" v="282" actId="47"/>
      <pc:docMkLst>
        <pc:docMk/>
      </pc:docMkLst>
      <pc:sldChg chg="del">
        <pc:chgData name="Dr Charlotte Greenway" userId="21ca5f9ab6ecb0bd" providerId="LiveId" clId="{C8D244F0-E23B-4DC0-8779-F2A119690983}" dt="2025-02-11T10:36:55.548" v="281" actId="47"/>
        <pc:sldMkLst>
          <pc:docMk/>
          <pc:sldMk cId="190258922" sldId="273"/>
        </pc:sldMkLst>
      </pc:sldChg>
      <pc:sldChg chg="del">
        <pc:chgData name="Dr Charlotte Greenway" userId="21ca5f9ab6ecb0bd" providerId="LiveId" clId="{C8D244F0-E23B-4DC0-8779-F2A119690983}" dt="2025-02-11T10:36:44.947" v="279" actId="47"/>
        <pc:sldMkLst>
          <pc:docMk/>
          <pc:sldMk cId="2918207685" sldId="276"/>
        </pc:sldMkLst>
      </pc:sldChg>
      <pc:sldChg chg="modSp del mod">
        <pc:chgData name="Dr Charlotte Greenway" userId="21ca5f9ab6ecb0bd" providerId="LiveId" clId="{C8D244F0-E23B-4DC0-8779-F2A119690983}" dt="2025-02-18T11:55:50.194" v="282" actId="47"/>
        <pc:sldMkLst>
          <pc:docMk/>
          <pc:sldMk cId="3987790451" sldId="283"/>
        </pc:sldMkLst>
      </pc:sldChg>
      <pc:sldChg chg="modSp del mod">
        <pc:chgData name="Dr Charlotte Greenway" userId="21ca5f9ab6ecb0bd" providerId="LiveId" clId="{C8D244F0-E23B-4DC0-8779-F2A119690983}" dt="2025-02-11T10:36:50.603" v="280" actId="47"/>
        <pc:sldMkLst>
          <pc:docMk/>
          <pc:sldMk cId="820073529" sldId="288"/>
        </pc:sldMkLst>
      </pc:sldChg>
      <pc:sldChg chg="addSp delSp modSp mod modNotesTx">
        <pc:chgData name="Dr Charlotte Greenway" userId="21ca5f9ab6ecb0bd" providerId="LiveId" clId="{C8D244F0-E23B-4DC0-8779-F2A119690983}" dt="2025-02-11T10:24:31.545" v="124"/>
        <pc:sldMkLst>
          <pc:docMk/>
          <pc:sldMk cId="2520257560" sldId="289"/>
        </pc:sldMkLst>
      </pc:sldChg>
      <pc:sldChg chg="addSp delSp modSp new mod">
        <pc:chgData name="Dr Charlotte Greenway" userId="21ca5f9ab6ecb0bd" providerId="LiveId" clId="{C8D244F0-E23B-4DC0-8779-F2A119690983}" dt="2024-07-30T07:32:58.900" v="42" actId="14100"/>
        <pc:sldMkLst>
          <pc:docMk/>
          <pc:sldMk cId="3771274654" sldId="290"/>
        </pc:sldMkLst>
      </pc:sldChg>
      <pc:sldChg chg="addSp delSp modSp new mod modNotesTx">
        <pc:chgData name="Dr Charlotte Greenway" userId="21ca5f9ab6ecb0bd" providerId="LiveId" clId="{C8D244F0-E23B-4DC0-8779-F2A119690983}" dt="2025-02-11T10:36:06.317" v="278" actId="20577"/>
        <pc:sldMkLst>
          <pc:docMk/>
          <pc:sldMk cId="3709500186" sldId="291"/>
        </pc:sldMkLst>
        <pc:graphicFrameChg chg="add mod">
          <ac:chgData name="Dr Charlotte Greenway" userId="21ca5f9ab6ecb0bd" providerId="LiveId" clId="{C8D244F0-E23B-4DC0-8779-F2A119690983}" dt="2025-02-11T10:35:47.276" v="274" actId="14100"/>
          <ac:graphicFrameMkLst>
            <pc:docMk/>
            <pc:sldMk cId="3709500186" sldId="291"/>
            <ac:graphicFrameMk id="4" creationId="{3E959D09-6168-E087-579B-707A7CF5F9B5}"/>
          </ac:graphicFrameMkLst>
        </pc:graphicFrameChg>
        <pc:graphicFrameChg chg="add mod">
          <ac:chgData name="Dr Charlotte Greenway" userId="21ca5f9ab6ecb0bd" providerId="LiveId" clId="{C8D244F0-E23B-4DC0-8779-F2A119690983}" dt="2025-02-11T10:35:26.893" v="269" actId="14100"/>
          <ac:graphicFrameMkLst>
            <pc:docMk/>
            <pc:sldMk cId="3709500186" sldId="291"/>
            <ac:graphicFrameMk id="14" creationId="{8AC1DD93-96EE-1584-77EE-B0FFC1ABCE53}"/>
          </ac:graphicFrameMkLst>
        </pc:graphicFrameChg>
        <pc:graphicFrameChg chg="add mod">
          <ac:chgData name="Dr Charlotte Greenway" userId="21ca5f9ab6ecb0bd" providerId="LiveId" clId="{C8D244F0-E23B-4DC0-8779-F2A119690983}" dt="2025-02-11T10:35:39.729" v="273" actId="1076"/>
          <ac:graphicFrameMkLst>
            <pc:docMk/>
            <pc:sldMk cId="3709500186" sldId="291"/>
            <ac:graphicFrameMk id="18" creationId="{6B30681F-7F8A-811A-1F59-3AF5A8870725}"/>
          </ac:graphicFrameMkLst>
        </pc:graphicFrameChg>
        <pc:graphicFrameChg chg="add mod">
          <ac:chgData name="Dr Charlotte Greenway" userId="21ca5f9ab6ecb0bd" providerId="LiveId" clId="{C8D244F0-E23B-4DC0-8779-F2A119690983}" dt="2025-02-11T10:35:56.734" v="277" actId="14100"/>
          <ac:graphicFrameMkLst>
            <pc:docMk/>
            <pc:sldMk cId="3709500186" sldId="291"/>
            <ac:graphicFrameMk id="21" creationId="{98143483-FAC5-6128-655A-E00937E3082C}"/>
          </ac:graphicFrameMkLst>
        </pc:graphicFrameChg>
      </pc:sldChg>
      <pc:sldChg chg="add del setBg">
        <pc:chgData name="Dr Charlotte Greenway" userId="21ca5f9ab6ecb0bd" providerId="LiveId" clId="{C8D244F0-E23B-4DC0-8779-F2A119690983}" dt="2025-02-11T10:25:41.419" v="127"/>
        <pc:sldMkLst>
          <pc:docMk/>
          <pc:sldMk cId="2286564776" sldId="29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8E9351-FFB4-4223-869E-BE5A3796E024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BD932B1-06F3-4552-B2B9-AC831006D73C}">
      <dgm:prSet/>
      <dgm:spPr/>
      <dgm:t>
        <a:bodyPr/>
        <a:lstStyle/>
        <a:p>
          <a:pPr rtl="0"/>
          <a:r>
            <a:rPr lang="en-US" dirty="0">
              <a:solidFill>
                <a:srgbClr val="0070C0"/>
              </a:solidFill>
            </a:rPr>
            <a:t>How much should a teacher consider students’ individual differences in their classroom.</a:t>
          </a:r>
        </a:p>
      </dgm:t>
    </dgm:pt>
    <dgm:pt modelId="{4C3D7DE5-432B-404D-8C0C-C84224E4A336}" type="parTrans" cxnId="{C29D46D6-4346-439C-8AB1-FD0C9184094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A008F26F-AAC2-4991-A1DB-AA40EB0148E6}" type="sibTrans" cxnId="{C29D46D6-4346-439C-8AB1-FD0C91840949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C79AC137-D667-459B-911D-E7FEEA228C1B}">
      <dgm:prSet/>
      <dgm:spPr/>
      <dgm:t>
        <a:bodyPr/>
        <a:lstStyle/>
        <a:p>
          <a:pPr rtl="0"/>
          <a:r>
            <a:rPr lang="en-US" dirty="0">
              <a:solidFill>
                <a:srgbClr val="0070C0"/>
              </a:solidFill>
            </a:rPr>
            <a:t>Do individual differences effect student achievement?</a:t>
          </a:r>
        </a:p>
      </dgm:t>
    </dgm:pt>
    <dgm:pt modelId="{EBA973F1-F2E5-4CE9-A7AB-6B6F11566D7E}" type="parTrans" cxnId="{72661C62-1CED-44C8-BDFF-618899B0359D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44FAA493-6D24-4C9F-823F-D38F1AFA03EE}" type="sibTrans" cxnId="{72661C62-1CED-44C8-BDFF-618899B0359D}">
      <dgm:prSet/>
      <dgm:spPr/>
      <dgm:t>
        <a:bodyPr/>
        <a:lstStyle/>
        <a:p>
          <a:endParaRPr lang="en-US">
            <a:solidFill>
              <a:schemeClr val="bg1"/>
            </a:solidFill>
          </a:endParaRPr>
        </a:p>
      </dgm:t>
    </dgm:pt>
    <dgm:pt modelId="{7D00B5AB-96EE-4AA2-874A-E609C5939FEF}" type="pres">
      <dgm:prSet presAssocID="{988E9351-FFB4-4223-869E-BE5A3796E024}" presName="Name0" presStyleCnt="0">
        <dgm:presLayoutVars>
          <dgm:dir/>
        </dgm:presLayoutVars>
      </dgm:prSet>
      <dgm:spPr/>
    </dgm:pt>
    <dgm:pt modelId="{EA0CF1DA-5959-4619-9A73-F45E27B3C90B}" type="pres">
      <dgm:prSet presAssocID="{FBD932B1-06F3-4552-B2B9-AC831006D73C}" presName="noChildren" presStyleCnt="0"/>
      <dgm:spPr/>
    </dgm:pt>
    <dgm:pt modelId="{FFFC5D6C-A1E7-4FEF-B95D-9B5C081E2B9F}" type="pres">
      <dgm:prSet presAssocID="{FBD932B1-06F3-4552-B2B9-AC831006D73C}" presName="gap" presStyleCnt="0"/>
      <dgm:spPr/>
    </dgm:pt>
    <dgm:pt modelId="{F0DC6002-FD41-496C-9998-2AB0EF2E7C38}" type="pres">
      <dgm:prSet presAssocID="{FBD932B1-06F3-4552-B2B9-AC831006D73C}" presName="medCircle2" presStyleLbl="vennNode1" presStyleIdx="0" presStyleCnt="2"/>
      <dgm:spPr/>
    </dgm:pt>
    <dgm:pt modelId="{C4172A47-241C-4123-9149-F4BFEC2E5965}" type="pres">
      <dgm:prSet presAssocID="{FBD932B1-06F3-4552-B2B9-AC831006D73C}" presName="txLvlOnly1" presStyleLbl="revTx" presStyleIdx="0" presStyleCnt="2"/>
      <dgm:spPr/>
    </dgm:pt>
    <dgm:pt modelId="{FD30FF85-1A67-4776-AB45-4CF54182E2BE}" type="pres">
      <dgm:prSet presAssocID="{C79AC137-D667-459B-911D-E7FEEA228C1B}" presName="noChildren" presStyleCnt="0"/>
      <dgm:spPr/>
    </dgm:pt>
    <dgm:pt modelId="{F03A5060-9BA3-4933-AA1C-9224898DAA72}" type="pres">
      <dgm:prSet presAssocID="{C79AC137-D667-459B-911D-E7FEEA228C1B}" presName="gap" presStyleCnt="0"/>
      <dgm:spPr/>
    </dgm:pt>
    <dgm:pt modelId="{360A8175-F21E-450C-85B8-EE7DED301A2A}" type="pres">
      <dgm:prSet presAssocID="{C79AC137-D667-459B-911D-E7FEEA228C1B}" presName="medCircle2" presStyleLbl="vennNode1" presStyleIdx="1" presStyleCnt="2"/>
      <dgm:spPr/>
    </dgm:pt>
    <dgm:pt modelId="{718CAFB5-EEC8-4706-B497-044C5E333F53}" type="pres">
      <dgm:prSet presAssocID="{C79AC137-D667-459B-911D-E7FEEA228C1B}" presName="txLvlOnly1" presStyleLbl="revTx" presStyleIdx="1" presStyleCnt="2"/>
      <dgm:spPr/>
    </dgm:pt>
  </dgm:ptLst>
  <dgm:cxnLst>
    <dgm:cxn modelId="{0E27635B-3C6A-4E40-88A7-120E95860897}" type="presOf" srcId="{C79AC137-D667-459B-911D-E7FEEA228C1B}" destId="{718CAFB5-EEC8-4706-B497-044C5E333F53}" srcOrd="0" destOrd="0" presId="urn:microsoft.com/office/officeart/2008/layout/VerticalCircleList"/>
    <dgm:cxn modelId="{72661C62-1CED-44C8-BDFF-618899B0359D}" srcId="{988E9351-FFB4-4223-869E-BE5A3796E024}" destId="{C79AC137-D667-459B-911D-E7FEEA228C1B}" srcOrd="1" destOrd="0" parTransId="{EBA973F1-F2E5-4CE9-A7AB-6B6F11566D7E}" sibTransId="{44FAA493-6D24-4C9F-823F-D38F1AFA03EE}"/>
    <dgm:cxn modelId="{2D36F364-15E5-4360-8E12-F186D8E15B40}" type="presOf" srcId="{988E9351-FFB4-4223-869E-BE5A3796E024}" destId="{7D00B5AB-96EE-4AA2-874A-E609C5939FEF}" srcOrd="0" destOrd="0" presId="urn:microsoft.com/office/officeart/2008/layout/VerticalCircleList"/>
    <dgm:cxn modelId="{D4AB1751-57E7-4EA8-8889-C87651D47D6B}" type="presOf" srcId="{FBD932B1-06F3-4552-B2B9-AC831006D73C}" destId="{C4172A47-241C-4123-9149-F4BFEC2E5965}" srcOrd="0" destOrd="0" presId="urn:microsoft.com/office/officeart/2008/layout/VerticalCircleList"/>
    <dgm:cxn modelId="{C29D46D6-4346-439C-8AB1-FD0C91840949}" srcId="{988E9351-FFB4-4223-869E-BE5A3796E024}" destId="{FBD932B1-06F3-4552-B2B9-AC831006D73C}" srcOrd="0" destOrd="0" parTransId="{4C3D7DE5-432B-404D-8C0C-C84224E4A336}" sibTransId="{A008F26F-AAC2-4991-A1DB-AA40EB0148E6}"/>
    <dgm:cxn modelId="{82175A13-6F1E-406E-9B1F-2A0DA2139AA3}" type="presParOf" srcId="{7D00B5AB-96EE-4AA2-874A-E609C5939FEF}" destId="{EA0CF1DA-5959-4619-9A73-F45E27B3C90B}" srcOrd="0" destOrd="0" presId="urn:microsoft.com/office/officeart/2008/layout/VerticalCircleList"/>
    <dgm:cxn modelId="{D22E00AF-DA8F-4EBB-AC41-0DEBE40983AC}" type="presParOf" srcId="{EA0CF1DA-5959-4619-9A73-F45E27B3C90B}" destId="{FFFC5D6C-A1E7-4FEF-B95D-9B5C081E2B9F}" srcOrd="0" destOrd="0" presId="urn:microsoft.com/office/officeart/2008/layout/VerticalCircleList"/>
    <dgm:cxn modelId="{8A2C11DD-9655-4339-A4D2-6D18C7A29807}" type="presParOf" srcId="{EA0CF1DA-5959-4619-9A73-F45E27B3C90B}" destId="{F0DC6002-FD41-496C-9998-2AB0EF2E7C38}" srcOrd="1" destOrd="0" presId="urn:microsoft.com/office/officeart/2008/layout/VerticalCircleList"/>
    <dgm:cxn modelId="{41DEC12B-EEAB-403B-8BB0-3AEE02660468}" type="presParOf" srcId="{EA0CF1DA-5959-4619-9A73-F45E27B3C90B}" destId="{C4172A47-241C-4123-9149-F4BFEC2E5965}" srcOrd="2" destOrd="0" presId="urn:microsoft.com/office/officeart/2008/layout/VerticalCircleList"/>
    <dgm:cxn modelId="{449229CA-1AEF-48AA-A55C-6E210252CF2B}" type="presParOf" srcId="{7D00B5AB-96EE-4AA2-874A-E609C5939FEF}" destId="{FD30FF85-1A67-4776-AB45-4CF54182E2BE}" srcOrd="1" destOrd="0" presId="urn:microsoft.com/office/officeart/2008/layout/VerticalCircleList"/>
    <dgm:cxn modelId="{E2B48A6F-8552-4469-822F-4C15B12EB221}" type="presParOf" srcId="{FD30FF85-1A67-4776-AB45-4CF54182E2BE}" destId="{F03A5060-9BA3-4933-AA1C-9224898DAA72}" srcOrd="0" destOrd="0" presId="urn:microsoft.com/office/officeart/2008/layout/VerticalCircleList"/>
    <dgm:cxn modelId="{00A54014-9E30-4526-ADDA-1A4D9BCF4342}" type="presParOf" srcId="{FD30FF85-1A67-4776-AB45-4CF54182E2BE}" destId="{360A8175-F21E-450C-85B8-EE7DED301A2A}" srcOrd="1" destOrd="0" presId="urn:microsoft.com/office/officeart/2008/layout/VerticalCircleList"/>
    <dgm:cxn modelId="{3A81B86E-68EB-4D70-991C-11F5CC876F60}" type="presParOf" srcId="{FD30FF85-1A67-4776-AB45-4CF54182E2BE}" destId="{718CAFB5-EEC8-4706-B497-044C5E333F53}" srcOrd="2" destOrd="0" presId="urn:microsoft.com/office/officeart/2008/layout/VerticalCircleList"/>
  </dgm:cxnLst>
  <dgm:bg>
    <a:solidFill>
      <a:schemeClr val="accent4">
        <a:lumMod val="20000"/>
        <a:lumOff val="80000"/>
        <a:alpha val="76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9B6F27-2D6D-4B76-9CD0-D61C208570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08A6790-403F-434B-BD02-0A0CA02F69FA}">
      <dgm:prSet/>
      <dgm:spPr/>
      <dgm:t>
        <a:bodyPr/>
        <a:lstStyle/>
        <a:p>
          <a:pPr rtl="0"/>
          <a:r>
            <a:rPr lang="en-GB" dirty="0"/>
            <a:t>Big five personality characteristics</a:t>
          </a:r>
        </a:p>
      </dgm:t>
    </dgm:pt>
    <dgm:pt modelId="{2B1805DB-D16B-455A-A1ED-430B8BD2D381}" type="parTrans" cxnId="{E32B60E6-3968-468F-9F5D-AA7EF074BC8D}">
      <dgm:prSet/>
      <dgm:spPr/>
      <dgm:t>
        <a:bodyPr/>
        <a:lstStyle/>
        <a:p>
          <a:endParaRPr lang="en-US"/>
        </a:p>
      </dgm:t>
    </dgm:pt>
    <dgm:pt modelId="{B9544506-E4A7-4165-9420-B2FF749F8530}" type="sibTrans" cxnId="{E32B60E6-3968-468F-9F5D-AA7EF074BC8D}">
      <dgm:prSet/>
      <dgm:spPr/>
      <dgm:t>
        <a:bodyPr/>
        <a:lstStyle/>
        <a:p>
          <a:endParaRPr lang="en-US"/>
        </a:p>
      </dgm:t>
    </dgm:pt>
    <dgm:pt modelId="{5A1D0D93-D561-49C8-90A7-17173540E62C}">
      <dgm:prSet/>
      <dgm:spPr/>
      <dgm:t>
        <a:bodyPr/>
        <a:lstStyle/>
        <a:p>
          <a:pPr rtl="0"/>
          <a:r>
            <a:rPr lang="en-GB" dirty="0"/>
            <a:t>agreeableness (reflecting qualities of being friendly, modest, and accommodating); </a:t>
          </a:r>
        </a:p>
      </dgm:t>
    </dgm:pt>
    <dgm:pt modelId="{4697B06D-8AD7-4EBF-BE53-1AB6BF75502C}" type="parTrans" cxnId="{E5206893-EAD0-4C9E-84F6-A2F5880CBC4D}">
      <dgm:prSet/>
      <dgm:spPr/>
      <dgm:t>
        <a:bodyPr/>
        <a:lstStyle/>
        <a:p>
          <a:endParaRPr lang="en-US"/>
        </a:p>
      </dgm:t>
    </dgm:pt>
    <dgm:pt modelId="{462407C8-1CB9-4D33-BD2C-EB689452F2FE}" type="sibTrans" cxnId="{E5206893-EAD0-4C9E-84F6-A2F5880CBC4D}">
      <dgm:prSet/>
      <dgm:spPr/>
      <dgm:t>
        <a:bodyPr/>
        <a:lstStyle/>
        <a:p>
          <a:endParaRPr lang="en-US"/>
        </a:p>
      </dgm:t>
    </dgm:pt>
    <dgm:pt modelId="{3B4167DA-481A-442F-91EE-8E7F835E8952}">
      <dgm:prSet/>
      <dgm:spPr/>
      <dgm:t>
        <a:bodyPr/>
        <a:lstStyle/>
        <a:p>
          <a:pPr rtl="0"/>
          <a:r>
            <a:rPr lang="en-GB" dirty="0"/>
            <a:t>conscientiousness (dutiful, diligent, and orderly); </a:t>
          </a:r>
        </a:p>
      </dgm:t>
    </dgm:pt>
    <dgm:pt modelId="{7AA11D62-75E5-40E2-AA16-A0E3B7D047C8}" type="parTrans" cxnId="{3441CC54-ED02-4E64-BE3B-C8E1516DA6DA}">
      <dgm:prSet/>
      <dgm:spPr/>
      <dgm:t>
        <a:bodyPr/>
        <a:lstStyle/>
        <a:p>
          <a:endParaRPr lang="en-GB"/>
        </a:p>
      </dgm:t>
    </dgm:pt>
    <dgm:pt modelId="{B78D16D6-169B-462D-B1BD-8F73D7EA2C8B}" type="sibTrans" cxnId="{3441CC54-ED02-4E64-BE3B-C8E1516DA6DA}">
      <dgm:prSet/>
      <dgm:spPr/>
      <dgm:t>
        <a:bodyPr/>
        <a:lstStyle/>
        <a:p>
          <a:endParaRPr lang="en-GB"/>
        </a:p>
      </dgm:t>
    </dgm:pt>
    <dgm:pt modelId="{3CF454A8-0120-4448-A4DB-F0A946F1C008}">
      <dgm:prSet/>
      <dgm:spPr/>
      <dgm:t>
        <a:bodyPr/>
        <a:lstStyle/>
        <a:p>
          <a:pPr rtl="0"/>
          <a:r>
            <a:rPr lang="en-GB" dirty="0"/>
            <a:t>emotional stability (relaxed, balanced, patient), though often denominated by its opposite pole, neuroticism (moody, ruminating, irritable); </a:t>
          </a:r>
        </a:p>
      </dgm:t>
    </dgm:pt>
    <dgm:pt modelId="{23B5600C-79D4-4040-A868-96628F6E39D3}" type="parTrans" cxnId="{38B87CE1-70C8-40D3-9D71-75B0DB1376E7}">
      <dgm:prSet/>
      <dgm:spPr/>
      <dgm:t>
        <a:bodyPr/>
        <a:lstStyle/>
        <a:p>
          <a:endParaRPr lang="en-GB"/>
        </a:p>
      </dgm:t>
    </dgm:pt>
    <dgm:pt modelId="{5F2F2E18-7D68-4748-A6C4-5F232CBA99B0}" type="sibTrans" cxnId="{38B87CE1-70C8-40D3-9D71-75B0DB1376E7}">
      <dgm:prSet/>
      <dgm:spPr/>
      <dgm:t>
        <a:bodyPr/>
        <a:lstStyle/>
        <a:p>
          <a:endParaRPr lang="en-GB"/>
        </a:p>
      </dgm:t>
    </dgm:pt>
    <dgm:pt modelId="{BE1619C4-4400-457D-8AE2-BAE3D6961491}">
      <dgm:prSet/>
      <dgm:spPr/>
      <dgm:t>
        <a:bodyPr/>
        <a:lstStyle/>
        <a:p>
          <a:pPr rtl="0"/>
          <a:r>
            <a:rPr lang="en-GB" dirty="0"/>
            <a:t>extraversion (outgoing, sociable, active); </a:t>
          </a:r>
        </a:p>
      </dgm:t>
    </dgm:pt>
    <dgm:pt modelId="{EC5AC55E-4958-46B2-95DD-A47D5568950F}" type="parTrans" cxnId="{AF9A569F-E821-47CD-9E58-12CC11EE5F05}">
      <dgm:prSet/>
      <dgm:spPr/>
      <dgm:t>
        <a:bodyPr/>
        <a:lstStyle/>
        <a:p>
          <a:endParaRPr lang="en-GB"/>
        </a:p>
      </dgm:t>
    </dgm:pt>
    <dgm:pt modelId="{BE2AD173-B861-49DD-BCB1-35D80F649C39}" type="sibTrans" cxnId="{AF9A569F-E821-47CD-9E58-12CC11EE5F05}">
      <dgm:prSet/>
      <dgm:spPr/>
      <dgm:t>
        <a:bodyPr/>
        <a:lstStyle/>
        <a:p>
          <a:endParaRPr lang="en-GB"/>
        </a:p>
      </dgm:t>
    </dgm:pt>
    <dgm:pt modelId="{A609F9BB-C152-4252-AD8B-0FF7642F0D40}">
      <dgm:prSet/>
      <dgm:spPr/>
      <dgm:t>
        <a:bodyPr/>
        <a:lstStyle/>
        <a:p>
          <a:pPr rtl="0"/>
          <a:r>
            <a:rPr lang="en-GB" dirty="0"/>
            <a:t>openness (curiosity about and tolerance for diverse cultural and intellectual experiences), sometimes denoted intellect (Saucier &amp; Goldberg, 1996).</a:t>
          </a:r>
        </a:p>
      </dgm:t>
    </dgm:pt>
    <dgm:pt modelId="{8ACA143A-E9AA-453C-8A4B-D3B0C9D07401}" type="parTrans" cxnId="{45492094-3CE6-4263-9650-8F1BBB77C936}">
      <dgm:prSet/>
      <dgm:spPr/>
      <dgm:t>
        <a:bodyPr/>
        <a:lstStyle/>
        <a:p>
          <a:endParaRPr lang="en-GB"/>
        </a:p>
      </dgm:t>
    </dgm:pt>
    <dgm:pt modelId="{1BE20894-A153-4ACA-BEA5-49004415AFAD}" type="sibTrans" cxnId="{45492094-3CE6-4263-9650-8F1BBB77C936}">
      <dgm:prSet/>
      <dgm:spPr/>
      <dgm:t>
        <a:bodyPr/>
        <a:lstStyle/>
        <a:p>
          <a:endParaRPr lang="en-GB"/>
        </a:p>
      </dgm:t>
    </dgm:pt>
    <dgm:pt modelId="{12363EC6-F66E-481C-9766-AD5DBE918435}" type="pres">
      <dgm:prSet presAssocID="{9D9B6F27-2D6D-4B76-9CD0-D61C208570C8}" presName="linear" presStyleCnt="0">
        <dgm:presLayoutVars>
          <dgm:animLvl val="lvl"/>
          <dgm:resizeHandles val="exact"/>
        </dgm:presLayoutVars>
      </dgm:prSet>
      <dgm:spPr/>
    </dgm:pt>
    <dgm:pt modelId="{8E642F07-EF3F-4FE4-8A04-6E2D997D99FF}" type="pres">
      <dgm:prSet presAssocID="{708A6790-403F-434B-BD02-0A0CA02F69FA}" presName="parentText" presStyleLbl="node1" presStyleIdx="0" presStyleCnt="1" custLinFactNeighborX="-857" custLinFactNeighborY="744">
        <dgm:presLayoutVars>
          <dgm:chMax val="0"/>
          <dgm:bulletEnabled val="1"/>
        </dgm:presLayoutVars>
      </dgm:prSet>
      <dgm:spPr/>
    </dgm:pt>
    <dgm:pt modelId="{435D82A1-251B-4A42-9EA2-28AA3E127C67}" type="pres">
      <dgm:prSet presAssocID="{708A6790-403F-434B-BD02-0A0CA02F69FA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7B0650A-B8B1-4599-A68D-78BF5B970E02}" type="presOf" srcId="{3B4167DA-481A-442F-91EE-8E7F835E8952}" destId="{435D82A1-251B-4A42-9EA2-28AA3E127C67}" srcOrd="0" destOrd="1" presId="urn:microsoft.com/office/officeart/2005/8/layout/vList2"/>
    <dgm:cxn modelId="{86F24919-C95B-4D29-82D6-FEECA850E35C}" type="presOf" srcId="{5A1D0D93-D561-49C8-90A7-17173540E62C}" destId="{435D82A1-251B-4A42-9EA2-28AA3E127C67}" srcOrd="0" destOrd="0" presId="urn:microsoft.com/office/officeart/2005/8/layout/vList2"/>
    <dgm:cxn modelId="{504E8429-5CB5-4341-9478-35285788E592}" type="presOf" srcId="{708A6790-403F-434B-BD02-0A0CA02F69FA}" destId="{8E642F07-EF3F-4FE4-8A04-6E2D997D99FF}" srcOrd="0" destOrd="0" presId="urn:microsoft.com/office/officeart/2005/8/layout/vList2"/>
    <dgm:cxn modelId="{2E747F38-F1B8-4E93-8BF9-A577CC7C51D4}" type="presOf" srcId="{3CF454A8-0120-4448-A4DB-F0A946F1C008}" destId="{435D82A1-251B-4A42-9EA2-28AA3E127C67}" srcOrd="0" destOrd="2" presId="urn:microsoft.com/office/officeart/2005/8/layout/vList2"/>
    <dgm:cxn modelId="{3441CC54-ED02-4E64-BE3B-C8E1516DA6DA}" srcId="{708A6790-403F-434B-BD02-0A0CA02F69FA}" destId="{3B4167DA-481A-442F-91EE-8E7F835E8952}" srcOrd="1" destOrd="0" parTransId="{7AA11D62-75E5-40E2-AA16-A0E3B7D047C8}" sibTransId="{B78D16D6-169B-462D-B1BD-8F73D7EA2C8B}"/>
    <dgm:cxn modelId="{42A8A278-E069-4B41-B760-F626E08D69E6}" type="presOf" srcId="{9D9B6F27-2D6D-4B76-9CD0-D61C208570C8}" destId="{12363EC6-F66E-481C-9766-AD5DBE918435}" srcOrd="0" destOrd="0" presId="urn:microsoft.com/office/officeart/2005/8/layout/vList2"/>
    <dgm:cxn modelId="{E5206893-EAD0-4C9E-84F6-A2F5880CBC4D}" srcId="{708A6790-403F-434B-BD02-0A0CA02F69FA}" destId="{5A1D0D93-D561-49C8-90A7-17173540E62C}" srcOrd="0" destOrd="0" parTransId="{4697B06D-8AD7-4EBF-BE53-1AB6BF75502C}" sibTransId="{462407C8-1CB9-4D33-BD2C-EB689452F2FE}"/>
    <dgm:cxn modelId="{45492094-3CE6-4263-9650-8F1BBB77C936}" srcId="{708A6790-403F-434B-BD02-0A0CA02F69FA}" destId="{A609F9BB-C152-4252-AD8B-0FF7642F0D40}" srcOrd="4" destOrd="0" parTransId="{8ACA143A-E9AA-453C-8A4B-D3B0C9D07401}" sibTransId="{1BE20894-A153-4ACA-BEA5-49004415AFAD}"/>
    <dgm:cxn modelId="{1ECA2A97-FF4E-4C28-9A65-61B505B5A5B9}" type="presOf" srcId="{BE1619C4-4400-457D-8AE2-BAE3D6961491}" destId="{435D82A1-251B-4A42-9EA2-28AA3E127C67}" srcOrd="0" destOrd="3" presId="urn:microsoft.com/office/officeart/2005/8/layout/vList2"/>
    <dgm:cxn modelId="{AF9A569F-E821-47CD-9E58-12CC11EE5F05}" srcId="{708A6790-403F-434B-BD02-0A0CA02F69FA}" destId="{BE1619C4-4400-457D-8AE2-BAE3D6961491}" srcOrd="3" destOrd="0" parTransId="{EC5AC55E-4958-46B2-95DD-A47D5568950F}" sibTransId="{BE2AD173-B861-49DD-BCB1-35D80F649C39}"/>
    <dgm:cxn modelId="{32A822D3-4339-4CB6-9024-E8F4129B9FFE}" type="presOf" srcId="{A609F9BB-C152-4252-AD8B-0FF7642F0D40}" destId="{435D82A1-251B-4A42-9EA2-28AA3E127C67}" srcOrd="0" destOrd="4" presId="urn:microsoft.com/office/officeart/2005/8/layout/vList2"/>
    <dgm:cxn modelId="{38B87CE1-70C8-40D3-9D71-75B0DB1376E7}" srcId="{708A6790-403F-434B-BD02-0A0CA02F69FA}" destId="{3CF454A8-0120-4448-A4DB-F0A946F1C008}" srcOrd="2" destOrd="0" parTransId="{23B5600C-79D4-4040-A868-96628F6E39D3}" sibTransId="{5F2F2E18-7D68-4748-A6C4-5F232CBA99B0}"/>
    <dgm:cxn modelId="{E32B60E6-3968-468F-9F5D-AA7EF074BC8D}" srcId="{9D9B6F27-2D6D-4B76-9CD0-D61C208570C8}" destId="{708A6790-403F-434B-BD02-0A0CA02F69FA}" srcOrd="0" destOrd="0" parTransId="{2B1805DB-D16B-455A-A1ED-430B8BD2D381}" sibTransId="{B9544506-E4A7-4165-9420-B2FF749F8530}"/>
    <dgm:cxn modelId="{DE59128F-6D89-44B6-BA78-6490F0662E32}" type="presParOf" srcId="{12363EC6-F66E-481C-9766-AD5DBE918435}" destId="{8E642F07-EF3F-4FE4-8A04-6E2D997D99FF}" srcOrd="0" destOrd="0" presId="urn:microsoft.com/office/officeart/2005/8/layout/vList2"/>
    <dgm:cxn modelId="{517F2351-F2E6-409E-916E-8506C670C773}" type="presParOf" srcId="{12363EC6-F66E-481C-9766-AD5DBE918435}" destId="{435D82A1-251B-4A42-9EA2-28AA3E127C67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EFC756-4DCB-4039-A139-4BDAAD481E2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D26006C5-4764-4935-93FC-1943F81E6361}">
      <dgm:prSet/>
      <dgm:spPr/>
      <dgm:t>
        <a:bodyPr/>
        <a:lstStyle/>
        <a:p>
          <a:r>
            <a:rPr lang="en-GB" dirty="0"/>
            <a:t>Educational research based on FFM measures has shown that there are consistent associations between personality and academic performance. </a:t>
          </a:r>
        </a:p>
      </dgm:t>
    </dgm:pt>
    <dgm:pt modelId="{30F820B1-592A-462F-BB80-B48926C41FF9}" type="parTrans" cxnId="{E29FD8B7-8056-4685-AA85-630425A63439}">
      <dgm:prSet/>
      <dgm:spPr/>
      <dgm:t>
        <a:bodyPr/>
        <a:lstStyle/>
        <a:p>
          <a:endParaRPr lang="en-GB"/>
        </a:p>
      </dgm:t>
    </dgm:pt>
    <dgm:pt modelId="{0980B2FE-6435-4A40-A641-67845F6426B3}" type="sibTrans" cxnId="{E29FD8B7-8056-4685-AA85-630425A63439}">
      <dgm:prSet/>
      <dgm:spPr/>
      <dgm:t>
        <a:bodyPr/>
        <a:lstStyle/>
        <a:p>
          <a:endParaRPr lang="en-GB"/>
        </a:p>
      </dgm:t>
    </dgm:pt>
    <dgm:pt modelId="{84DE3071-4AC1-4D21-8133-4FFD778A2E9B}" type="pres">
      <dgm:prSet presAssocID="{8DEFC756-4DCB-4039-A139-4BDAAD481E23}" presName="linear" presStyleCnt="0">
        <dgm:presLayoutVars>
          <dgm:animLvl val="lvl"/>
          <dgm:resizeHandles val="exact"/>
        </dgm:presLayoutVars>
      </dgm:prSet>
      <dgm:spPr/>
    </dgm:pt>
    <dgm:pt modelId="{BE1B5891-2929-465A-9230-78A28FD37100}" type="pres">
      <dgm:prSet presAssocID="{D26006C5-4764-4935-93FC-1943F81E6361}" presName="parentText" presStyleLbl="node1" presStyleIdx="0" presStyleCnt="1" custLinFactNeighborX="1769" custLinFactNeighborY="19116">
        <dgm:presLayoutVars>
          <dgm:chMax val="0"/>
          <dgm:bulletEnabled val="1"/>
        </dgm:presLayoutVars>
      </dgm:prSet>
      <dgm:spPr/>
    </dgm:pt>
  </dgm:ptLst>
  <dgm:cxnLst>
    <dgm:cxn modelId="{F853C349-555C-4F6B-B78C-F670413CA930}" type="presOf" srcId="{D26006C5-4764-4935-93FC-1943F81E6361}" destId="{BE1B5891-2929-465A-9230-78A28FD37100}" srcOrd="0" destOrd="0" presId="urn:microsoft.com/office/officeart/2005/8/layout/vList2"/>
    <dgm:cxn modelId="{94667993-ACBC-40ED-ADC9-A71763803602}" type="presOf" srcId="{8DEFC756-4DCB-4039-A139-4BDAAD481E23}" destId="{84DE3071-4AC1-4D21-8133-4FFD778A2E9B}" srcOrd="0" destOrd="0" presId="urn:microsoft.com/office/officeart/2005/8/layout/vList2"/>
    <dgm:cxn modelId="{E29FD8B7-8056-4685-AA85-630425A63439}" srcId="{8DEFC756-4DCB-4039-A139-4BDAAD481E23}" destId="{D26006C5-4764-4935-93FC-1943F81E6361}" srcOrd="0" destOrd="0" parTransId="{30F820B1-592A-462F-BB80-B48926C41FF9}" sibTransId="{0980B2FE-6435-4A40-A641-67845F6426B3}"/>
    <dgm:cxn modelId="{B53DFE21-290E-46EE-AD44-0B5EF862BE9B}" type="presParOf" srcId="{84DE3071-4AC1-4D21-8133-4FFD778A2E9B}" destId="{BE1B5891-2929-465A-9230-78A28FD3710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250DA0F-AEF4-4245-AC7A-E8450BC97F24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061E621-EB72-4631-8D27-0A9D5FEAF2FA}">
      <dgm:prSet/>
      <dgm:spPr/>
      <dgm:t>
        <a:bodyPr/>
        <a:lstStyle/>
        <a:p>
          <a:r>
            <a:rPr lang="en-GB" b="1"/>
            <a:t>Academic Performance</a:t>
          </a:r>
          <a:endParaRPr lang="en-GB"/>
        </a:p>
      </dgm:t>
    </dgm:pt>
    <dgm:pt modelId="{45B0F50C-FE29-4CEA-8C7F-86599BB5768D}" type="parTrans" cxnId="{C629AD60-0183-4BE9-B96C-E1D825DA27E3}">
      <dgm:prSet/>
      <dgm:spPr/>
      <dgm:t>
        <a:bodyPr/>
        <a:lstStyle/>
        <a:p>
          <a:endParaRPr lang="en-GB"/>
        </a:p>
      </dgm:t>
    </dgm:pt>
    <dgm:pt modelId="{9DF21522-D481-4BF1-A2B2-9A50BBE8240B}" type="sibTrans" cxnId="{C629AD60-0183-4BE9-B96C-E1D825DA27E3}">
      <dgm:prSet/>
      <dgm:spPr/>
      <dgm:t>
        <a:bodyPr/>
        <a:lstStyle/>
        <a:p>
          <a:endParaRPr lang="en-GB"/>
        </a:p>
      </dgm:t>
    </dgm:pt>
    <dgm:pt modelId="{D354CE49-1CC8-47AF-9882-397B1F1B6DDA}">
      <dgm:prSet/>
      <dgm:spPr/>
      <dgm:t>
        <a:bodyPr/>
        <a:lstStyle/>
        <a:p>
          <a:r>
            <a:rPr lang="en-GB" b="1" dirty="0"/>
            <a:t>Conscientiousness</a:t>
          </a:r>
          <a:r>
            <a:rPr lang="en-GB" dirty="0"/>
            <a:t> is the strongest predictor of academic success. Students high in conscientiousness tend to have better study habits, greater self-discipline, and higher grades.</a:t>
          </a:r>
        </a:p>
      </dgm:t>
    </dgm:pt>
    <dgm:pt modelId="{BB9D437F-511A-454C-8E19-76A0277B9E77}" type="parTrans" cxnId="{BDDA75DE-0015-4E32-983E-7F973FFBF012}">
      <dgm:prSet/>
      <dgm:spPr/>
      <dgm:t>
        <a:bodyPr/>
        <a:lstStyle/>
        <a:p>
          <a:endParaRPr lang="en-GB"/>
        </a:p>
      </dgm:t>
    </dgm:pt>
    <dgm:pt modelId="{6760EDC4-6264-4A11-AEDB-AA59AB8B0EE6}" type="sibTrans" cxnId="{BDDA75DE-0015-4E32-983E-7F973FFBF012}">
      <dgm:prSet/>
      <dgm:spPr/>
      <dgm:t>
        <a:bodyPr/>
        <a:lstStyle/>
        <a:p>
          <a:endParaRPr lang="en-GB"/>
        </a:p>
      </dgm:t>
    </dgm:pt>
    <dgm:pt modelId="{DCD45495-4A33-4194-95BD-AD79AF321C53}">
      <dgm:prSet/>
      <dgm:spPr/>
      <dgm:t>
        <a:bodyPr/>
        <a:lstStyle/>
        <a:p>
          <a:r>
            <a:rPr lang="en-GB" b="1" dirty="0"/>
            <a:t>Openness to Experience</a:t>
          </a:r>
          <a:r>
            <a:rPr lang="en-GB" dirty="0"/>
            <a:t> is associated with intellectual curiosity and creative problem-solving, which can enhance learning outcomes, particularly in subjects that require critical thinking (e.g., humanities, sciences).</a:t>
          </a:r>
        </a:p>
      </dgm:t>
    </dgm:pt>
    <dgm:pt modelId="{29F040C5-1A87-48BD-AEF8-A2D2FC700D39}" type="parTrans" cxnId="{24271502-CD92-423D-978A-0C402763AA3A}">
      <dgm:prSet/>
      <dgm:spPr/>
      <dgm:t>
        <a:bodyPr/>
        <a:lstStyle/>
        <a:p>
          <a:endParaRPr lang="en-GB"/>
        </a:p>
      </dgm:t>
    </dgm:pt>
    <dgm:pt modelId="{EC667641-5CE9-4BF7-811D-290F2A2B4AF5}" type="sibTrans" cxnId="{24271502-CD92-423D-978A-0C402763AA3A}">
      <dgm:prSet/>
      <dgm:spPr/>
      <dgm:t>
        <a:bodyPr/>
        <a:lstStyle/>
        <a:p>
          <a:endParaRPr lang="en-GB"/>
        </a:p>
      </dgm:t>
    </dgm:pt>
    <dgm:pt modelId="{521DE44B-B77B-44A4-BB52-FF71ED842EA5}">
      <dgm:prSet/>
      <dgm:spPr/>
      <dgm:t>
        <a:bodyPr/>
        <a:lstStyle/>
        <a:p>
          <a:r>
            <a:rPr lang="en-GB" b="1" dirty="0"/>
            <a:t>Neuroticism</a:t>
          </a:r>
          <a:r>
            <a:rPr lang="en-GB" dirty="0"/>
            <a:t> is negatively correlated with academic achievement, as high anxiety and emotional instability can interfere with concentration and test performance.</a:t>
          </a:r>
        </a:p>
      </dgm:t>
    </dgm:pt>
    <dgm:pt modelId="{503304BD-FC32-4354-8B2E-9E8FCEA95D53}" type="parTrans" cxnId="{FC48DFA2-E8BC-4F3F-9098-D0F920FACC48}">
      <dgm:prSet/>
      <dgm:spPr/>
      <dgm:t>
        <a:bodyPr/>
        <a:lstStyle/>
        <a:p>
          <a:endParaRPr lang="en-GB"/>
        </a:p>
      </dgm:t>
    </dgm:pt>
    <dgm:pt modelId="{95E2C516-88C9-4C35-A6ED-07E6E5158C22}" type="sibTrans" cxnId="{FC48DFA2-E8BC-4F3F-9098-D0F920FACC48}">
      <dgm:prSet/>
      <dgm:spPr/>
      <dgm:t>
        <a:bodyPr/>
        <a:lstStyle/>
        <a:p>
          <a:endParaRPr lang="en-GB"/>
        </a:p>
      </dgm:t>
    </dgm:pt>
    <dgm:pt modelId="{D0FF7B2C-C297-402C-BEF6-37B432D7940B}" type="pres">
      <dgm:prSet presAssocID="{5250DA0F-AEF4-4245-AC7A-E8450BC97F24}" presName="Name0" presStyleCnt="0">
        <dgm:presLayoutVars>
          <dgm:dir/>
          <dgm:animLvl val="lvl"/>
          <dgm:resizeHandles val="exact"/>
        </dgm:presLayoutVars>
      </dgm:prSet>
      <dgm:spPr/>
    </dgm:pt>
    <dgm:pt modelId="{1047248B-6D69-44C6-9150-CB5077C584FF}" type="pres">
      <dgm:prSet presAssocID="{C061E621-EB72-4631-8D27-0A9D5FEAF2FA}" presName="composite" presStyleCnt="0"/>
      <dgm:spPr/>
    </dgm:pt>
    <dgm:pt modelId="{CE642FA8-5D54-41DD-9D48-C88FF27914D7}" type="pres">
      <dgm:prSet presAssocID="{C061E621-EB72-4631-8D27-0A9D5FEAF2FA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5A28CD12-85E7-4550-8C70-B92EFA92D795}" type="pres">
      <dgm:prSet presAssocID="{C061E621-EB72-4631-8D27-0A9D5FEAF2FA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4271502-CD92-423D-978A-0C402763AA3A}" srcId="{C061E621-EB72-4631-8D27-0A9D5FEAF2FA}" destId="{DCD45495-4A33-4194-95BD-AD79AF321C53}" srcOrd="1" destOrd="0" parTransId="{29F040C5-1A87-48BD-AEF8-A2D2FC700D39}" sibTransId="{EC667641-5CE9-4BF7-811D-290F2A2B4AF5}"/>
    <dgm:cxn modelId="{34B0320E-140D-4153-801D-53BD22DFA235}" type="presOf" srcId="{521DE44B-B77B-44A4-BB52-FF71ED842EA5}" destId="{5A28CD12-85E7-4550-8C70-B92EFA92D795}" srcOrd="0" destOrd="2" presId="urn:microsoft.com/office/officeart/2005/8/layout/hList1"/>
    <dgm:cxn modelId="{EE0C1914-86E5-41BE-B00B-5328B97DFBB9}" type="presOf" srcId="{D354CE49-1CC8-47AF-9882-397B1F1B6DDA}" destId="{5A28CD12-85E7-4550-8C70-B92EFA92D795}" srcOrd="0" destOrd="0" presId="urn:microsoft.com/office/officeart/2005/8/layout/hList1"/>
    <dgm:cxn modelId="{C629AD60-0183-4BE9-B96C-E1D825DA27E3}" srcId="{5250DA0F-AEF4-4245-AC7A-E8450BC97F24}" destId="{C061E621-EB72-4631-8D27-0A9D5FEAF2FA}" srcOrd="0" destOrd="0" parTransId="{45B0F50C-FE29-4CEA-8C7F-86599BB5768D}" sibTransId="{9DF21522-D481-4BF1-A2B2-9A50BBE8240B}"/>
    <dgm:cxn modelId="{94C0E275-41B8-4A00-A0EE-C3AA67D1A876}" type="presOf" srcId="{DCD45495-4A33-4194-95BD-AD79AF321C53}" destId="{5A28CD12-85E7-4550-8C70-B92EFA92D795}" srcOrd="0" destOrd="1" presId="urn:microsoft.com/office/officeart/2005/8/layout/hList1"/>
    <dgm:cxn modelId="{C1B0577A-BFD6-4078-BD90-A925CAF86F57}" type="presOf" srcId="{C061E621-EB72-4631-8D27-0A9D5FEAF2FA}" destId="{CE642FA8-5D54-41DD-9D48-C88FF27914D7}" srcOrd="0" destOrd="0" presId="urn:microsoft.com/office/officeart/2005/8/layout/hList1"/>
    <dgm:cxn modelId="{FC48DFA2-E8BC-4F3F-9098-D0F920FACC48}" srcId="{C061E621-EB72-4631-8D27-0A9D5FEAF2FA}" destId="{521DE44B-B77B-44A4-BB52-FF71ED842EA5}" srcOrd="2" destOrd="0" parTransId="{503304BD-FC32-4354-8B2E-9E8FCEA95D53}" sibTransId="{95E2C516-88C9-4C35-A6ED-07E6E5158C22}"/>
    <dgm:cxn modelId="{9298A0B8-BCD1-42AA-A126-BB01E4F2B826}" type="presOf" srcId="{5250DA0F-AEF4-4245-AC7A-E8450BC97F24}" destId="{D0FF7B2C-C297-402C-BEF6-37B432D7940B}" srcOrd="0" destOrd="0" presId="urn:microsoft.com/office/officeart/2005/8/layout/hList1"/>
    <dgm:cxn modelId="{BDDA75DE-0015-4E32-983E-7F973FFBF012}" srcId="{C061E621-EB72-4631-8D27-0A9D5FEAF2FA}" destId="{D354CE49-1CC8-47AF-9882-397B1F1B6DDA}" srcOrd="0" destOrd="0" parTransId="{BB9D437F-511A-454C-8E19-76A0277B9E77}" sibTransId="{6760EDC4-6264-4A11-AEDB-AA59AB8B0EE6}"/>
    <dgm:cxn modelId="{D8DCAABE-6FE5-42DA-B838-03D0A2462D16}" type="presParOf" srcId="{D0FF7B2C-C297-402C-BEF6-37B432D7940B}" destId="{1047248B-6D69-44C6-9150-CB5077C584FF}" srcOrd="0" destOrd="0" presId="urn:microsoft.com/office/officeart/2005/8/layout/hList1"/>
    <dgm:cxn modelId="{5AE48374-FDBB-4FC5-9C01-CD0D8CC3AD4B}" type="presParOf" srcId="{1047248B-6D69-44C6-9150-CB5077C584FF}" destId="{CE642FA8-5D54-41DD-9D48-C88FF27914D7}" srcOrd="0" destOrd="0" presId="urn:microsoft.com/office/officeart/2005/8/layout/hList1"/>
    <dgm:cxn modelId="{AEB40C7F-76CA-4BC4-904B-B319A749406C}" type="presParOf" srcId="{1047248B-6D69-44C6-9150-CB5077C584FF}" destId="{5A28CD12-85E7-4550-8C70-B92EFA92D79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6A6E47B-4DC1-449D-AB59-5E20C709890C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0842CB17-0BD7-4228-8E1A-4DDC4DDFEC6D}">
      <dgm:prSet/>
      <dgm:spPr/>
      <dgm:t>
        <a:bodyPr/>
        <a:lstStyle/>
        <a:p>
          <a:r>
            <a:rPr lang="en-GB" b="1"/>
            <a:t>Learning Styles &amp; Preferences</a:t>
          </a:r>
          <a:endParaRPr lang="en-GB"/>
        </a:p>
      </dgm:t>
    </dgm:pt>
    <dgm:pt modelId="{34BDACF0-BAE4-45DB-B270-33B9C7EA1E64}" type="parTrans" cxnId="{3A1EF676-B800-48B7-BA35-33713A704428}">
      <dgm:prSet/>
      <dgm:spPr/>
      <dgm:t>
        <a:bodyPr/>
        <a:lstStyle/>
        <a:p>
          <a:endParaRPr lang="en-GB"/>
        </a:p>
      </dgm:t>
    </dgm:pt>
    <dgm:pt modelId="{183BF5AB-CC21-45D1-A397-22BFBC437270}" type="sibTrans" cxnId="{3A1EF676-B800-48B7-BA35-33713A704428}">
      <dgm:prSet/>
      <dgm:spPr/>
      <dgm:t>
        <a:bodyPr/>
        <a:lstStyle/>
        <a:p>
          <a:endParaRPr lang="en-GB"/>
        </a:p>
      </dgm:t>
    </dgm:pt>
    <dgm:pt modelId="{6703C442-3777-4B4B-B108-790F078AB8B5}">
      <dgm:prSet/>
      <dgm:spPr/>
      <dgm:t>
        <a:bodyPr/>
        <a:lstStyle/>
        <a:p>
          <a:r>
            <a:rPr lang="en-GB" b="1" dirty="0"/>
            <a:t>Openness</a:t>
          </a:r>
          <a:r>
            <a:rPr lang="en-GB" dirty="0"/>
            <a:t> is linked to deep learning approaches, where students seek to understand concepts rather than memorize facts.</a:t>
          </a:r>
        </a:p>
      </dgm:t>
    </dgm:pt>
    <dgm:pt modelId="{5B44FCCA-1C75-49C3-BFA9-C107F71C9A50}" type="parTrans" cxnId="{5644E159-82AB-43BC-AD59-2528C74CF026}">
      <dgm:prSet/>
      <dgm:spPr/>
      <dgm:t>
        <a:bodyPr/>
        <a:lstStyle/>
        <a:p>
          <a:endParaRPr lang="en-GB"/>
        </a:p>
      </dgm:t>
    </dgm:pt>
    <dgm:pt modelId="{EA86314A-2903-4C0C-9C1E-4EBD9232A591}" type="sibTrans" cxnId="{5644E159-82AB-43BC-AD59-2528C74CF026}">
      <dgm:prSet/>
      <dgm:spPr/>
      <dgm:t>
        <a:bodyPr/>
        <a:lstStyle/>
        <a:p>
          <a:endParaRPr lang="en-GB"/>
        </a:p>
      </dgm:t>
    </dgm:pt>
    <dgm:pt modelId="{6FC062A6-D91D-4624-9C90-182F9982C3CE}">
      <dgm:prSet/>
      <dgm:spPr/>
      <dgm:t>
        <a:bodyPr/>
        <a:lstStyle/>
        <a:p>
          <a:r>
            <a:rPr lang="en-GB" b="1" dirty="0"/>
            <a:t>Conscientious students</a:t>
          </a:r>
          <a:r>
            <a:rPr lang="en-GB" dirty="0"/>
            <a:t> tend to adopt structured, organized learning habits, preferring schedules and planned study routines.</a:t>
          </a:r>
        </a:p>
      </dgm:t>
    </dgm:pt>
    <dgm:pt modelId="{C3BC6657-8374-44D4-9DF6-9DEB2F762A48}" type="parTrans" cxnId="{0D2281FF-6FB7-4D72-B2EC-A0CCB9209181}">
      <dgm:prSet/>
      <dgm:spPr/>
      <dgm:t>
        <a:bodyPr/>
        <a:lstStyle/>
        <a:p>
          <a:endParaRPr lang="en-GB"/>
        </a:p>
      </dgm:t>
    </dgm:pt>
    <dgm:pt modelId="{A41BD5AF-CD87-471B-A36C-A6A09B8E139F}" type="sibTrans" cxnId="{0D2281FF-6FB7-4D72-B2EC-A0CCB9209181}">
      <dgm:prSet/>
      <dgm:spPr/>
      <dgm:t>
        <a:bodyPr/>
        <a:lstStyle/>
        <a:p>
          <a:endParaRPr lang="en-GB"/>
        </a:p>
      </dgm:t>
    </dgm:pt>
    <dgm:pt modelId="{53B40B98-E608-440F-BA51-FBD1E0A9ED2E}">
      <dgm:prSet/>
      <dgm:spPr/>
      <dgm:t>
        <a:bodyPr/>
        <a:lstStyle/>
        <a:p>
          <a:r>
            <a:rPr lang="en-GB" b="1" dirty="0"/>
            <a:t>Extraverted learners</a:t>
          </a:r>
          <a:r>
            <a:rPr lang="en-GB" dirty="0"/>
            <a:t> may thrive in group-based or interactive learning environments, while introverted students may perform better with independent study.</a:t>
          </a:r>
        </a:p>
      </dgm:t>
    </dgm:pt>
    <dgm:pt modelId="{8BF3329D-9948-45B6-86CB-C151E4415A51}" type="parTrans" cxnId="{50DDFE86-6918-473F-9F0A-B0DD562C1E09}">
      <dgm:prSet/>
      <dgm:spPr/>
      <dgm:t>
        <a:bodyPr/>
        <a:lstStyle/>
        <a:p>
          <a:endParaRPr lang="en-GB"/>
        </a:p>
      </dgm:t>
    </dgm:pt>
    <dgm:pt modelId="{D8563122-1663-475C-B61D-8FAB0A8970AE}" type="sibTrans" cxnId="{50DDFE86-6918-473F-9F0A-B0DD562C1E09}">
      <dgm:prSet/>
      <dgm:spPr/>
      <dgm:t>
        <a:bodyPr/>
        <a:lstStyle/>
        <a:p>
          <a:endParaRPr lang="en-GB"/>
        </a:p>
      </dgm:t>
    </dgm:pt>
    <dgm:pt modelId="{F6253D11-D82C-4719-968C-93E9F85992C5}" type="pres">
      <dgm:prSet presAssocID="{16A6E47B-4DC1-449D-AB59-5E20C709890C}" presName="Name0" presStyleCnt="0">
        <dgm:presLayoutVars>
          <dgm:dir/>
          <dgm:animLvl val="lvl"/>
          <dgm:resizeHandles val="exact"/>
        </dgm:presLayoutVars>
      </dgm:prSet>
      <dgm:spPr/>
    </dgm:pt>
    <dgm:pt modelId="{65B03360-A944-4A99-ADDC-1D29E998E413}" type="pres">
      <dgm:prSet presAssocID="{0842CB17-0BD7-4228-8E1A-4DDC4DDFEC6D}" presName="composite" presStyleCnt="0"/>
      <dgm:spPr/>
    </dgm:pt>
    <dgm:pt modelId="{5F517248-D979-44EC-92DC-62FDB9678DBC}" type="pres">
      <dgm:prSet presAssocID="{0842CB17-0BD7-4228-8E1A-4DDC4DDFEC6D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481D1F16-97C2-49F9-B638-9E907995AE94}" type="pres">
      <dgm:prSet presAssocID="{0842CB17-0BD7-4228-8E1A-4DDC4DDFEC6D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65A7F231-3A41-4381-9DBA-15B9A0A8EC22}" type="presOf" srcId="{6703C442-3777-4B4B-B108-790F078AB8B5}" destId="{481D1F16-97C2-49F9-B638-9E907995AE94}" srcOrd="0" destOrd="0" presId="urn:microsoft.com/office/officeart/2005/8/layout/hList1"/>
    <dgm:cxn modelId="{E1E05C71-1ACF-403C-BA2E-3522DFFAE4F5}" type="presOf" srcId="{0842CB17-0BD7-4228-8E1A-4DDC4DDFEC6D}" destId="{5F517248-D979-44EC-92DC-62FDB9678DBC}" srcOrd="0" destOrd="0" presId="urn:microsoft.com/office/officeart/2005/8/layout/hList1"/>
    <dgm:cxn modelId="{3A1EF676-B800-48B7-BA35-33713A704428}" srcId="{16A6E47B-4DC1-449D-AB59-5E20C709890C}" destId="{0842CB17-0BD7-4228-8E1A-4DDC4DDFEC6D}" srcOrd="0" destOrd="0" parTransId="{34BDACF0-BAE4-45DB-B270-33B9C7EA1E64}" sibTransId="{183BF5AB-CC21-45D1-A397-22BFBC437270}"/>
    <dgm:cxn modelId="{3C904359-C17F-495B-AF54-C31023D70723}" type="presOf" srcId="{16A6E47B-4DC1-449D-AB59-5E20C709890C}" destId="{F6253D11-D82C-4719-968C-93E9F85992C5}" srcOrd="0" destOrd="0" presId="urn:microsoft.com/office/officeart/2005/8/layout/hList1"/>
    <dgm:cxn modelId="{5644E159-82AB-43BC-AD59-2528C74CF026}" srcId="{0842CB17-0BD7-4228-8E1A-4DDC4DDFEC6D}" destId="{6703C442-3777-4B4B-B108-790F078AB8B5}" srcOrd="0" destOrd="0" parTransId="{5B44FCCA-1C75-49C3-BFA9-C107F71C9A50}" sibTransId="{EA86314A-2903-4C0C-9C1E-4EBD9232A591}"/>
    <dgm:cxn modelId="{50DDFE86-6918-473F-9F0A-B0DD562C1E09}" srcId="{0842CB17-0BD7-4228-8E1A-4DDC4DDFEC6D}" destId="{53B40B98-E608-440F-BA51-FBD1E0A9ED2E}" srcOrd="2" destOrd="0" parTransId="{8BF3329D-9948-45B6-86CB-C151E4415A51}" sibTransId="{D8563122-1663-475C-B61D-8FAB0A8970AE}"/>
    <dgm:cxn modelId="{845514D0-AA65-4280-825F-32561BF2EF56}" type="presOf" srcId="{6FC062A6-D91D-4624-9C90-182F9982C3CE}" destId="{481D1F16-97C2-49F9-B638-9E907995AE94}" srcOrd="0" destOrd="1" presId="urn:microsoft.com/office/officeart/2005/8/layout/hList1"/>
    <dgm:cxn modelId="{F0055BE5-0B62-4DEA-8F1F-73462F3797C2}" type="presOf" srcId="{53B40B98-E608-440F-BA51-FBD1E0A9ED2E}" destId="{481D1F16-97C2-49F9-B638-9E907995AE94}" srcOrd="0" destOrd="2" presId="urn:microsoft.com/office/officeart/2005/8/layout/hList1"/>
    <dgm:cxn modelId="{0D2281FF-6FB7-4D72-B2EC-A0CCB9209181}" srcId="{0842CB17-0BD7-4228-8E1A-4DDC4DDFEC6D}" destId="{6FC062A6-D91D-4624-9C90-182F9982C3CE}" srcOrd="1" destOrd="0" parTransId="{C3BC6657-8374-44D4-9DF6-9DEB2F762A48}" sibTransId="{A41BD5AF-CD87-471B-A36C-A6A09B8E139F}"/>
    <dgm:cxn modelId="{16031C39-BF8A-4F2A-BEAC-F0232E660814}" type="presParOf" srcId="{F6253D11-D82C-4719-968C-93E9F85992C5}" destId="{65B03360-A944-4A99-ADDC-1D29E998E413}" srcOrd="0" destOrd="0" presId="urn:microsoft.com/office/officeart/2005/8/layout/hList1"/>
    <dgm:cxn modelId="{6F077046-4A5A-4D58-BC5E-F1EBEE16BF32}" type="presParOf" srcId="{65B03360-A944-4A99-ADDC-1D29E998E413}" destId="{5F517248-D979-44EC-92DC-62FDB9678DBC}" srcOrd="0" destOrd="0" presId="urn:microsoft.com/office/officeart/2005/8/layout/hList1"/>
    <dgm:cxn modelId="{7019073F-2409-4D05-936B-979B05E799AF}" type="presParOf" srcId="{65B03360-A944-4A99-ADDC-1D29E998E413}" destId="{481D1F16-97C2-49F9-B638-9E907995AE9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631F5E9-B671-42B4-A4FB-47B3CA3F1566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44E4EA8-0914-44D9-913B-69D71DE1E41E}">
      <dgm:prSet/>
      <dgm:spPr/>
      <dgm:t>
        <a:bodyPr/>
        <a:lstStyle/>
        <a:p>
          <a:r>
            <a:rPr lang="en-GB" b="1"/>
            <a:t>Motivation &amp; Engagement</a:t>
          </a:r>
          <a:endParaRPr lang="en-GB"/>
        </a:p>
      </dgm:t>
    </dgm:pt>
    <dgm:pt modelId="{7B646AA8-A440-4BC5-9C69-CB11A6858829}" type="parTrans" cxnId="{4246F16F-6D7F-439A-956E-2F41CB29B99D}">
      <dgm:prSet/>
      <dgm:spPr/>
      <dgm:t>
        <a:bodyPr/>
        <a:lstStyle/>
        <a:p>
          <a:endParaRPr lang="en-GB"/>
        </a:p>
      </dgm:t>
    </dgm:pt>
    <dgm:pt modelId="{4C875744-EAD2-4209-A3DF-56DF43A37B91}" type="sibTrans" cxnId="{4246F16F-6D7F-439A-956E-2F41CB29B99D}">
      <dgm:prSet/>
      <dgm:spPr/>
      <dgm:t>
        <a:bodyPr/>
        <a:lstStyle/>
        <a:p>
          <a:endParaRPr lang="en-GB"/>
        </a:p>
      </dgm:t>
    </dgm:pt>
    <dgm:pt modelId="{0F0840DD-5F11-41BC-B6C5-27EE60CF0A28}">
      <dgm:prSet/>
      <dgm:spPr/>
      <dgm:t>
        <a:bodyPr/>
        <a:lstStyle/>
        <a:p>
          <a:r>
            <a:rPr lang="en-GB" b="1" dirty="0"/>
            <a:t>Intrinsic motivation</a:t>
          </a:r>
          <a:r>
            <a:rPr lang="en-GB" dirty="0"/>
            <a:t> is higher in students who score high on Openness and Conscientiousness.</a:t>
          </a:r>
        </a:p>
      </dgm:t>
    </dgm:pt>
    <dgm:pt modelId="{255EAED1-6CE1-4530-A979-284BE34FB7B6}" type="parTrans" cxnId="{16D76C0F-3CA8-4236-BDD5-86814DF455EC}">
      <dgm:prSet/>
      <dgm:spPr/>
      <dgm:t>
        <a:bodyPr/>
        <a:lstStyle/>
        <a:p>
          <a:endParaRPr lang="en-GB"/>
        </a:p>
      </dgm:t>
    </dgm:pt>
    <dgm:pt modelId="{A489F593-05C5-4A28-8278-A6DACD43D920}" type="sibTrans" cxnId="{16D76C0F-3CA8-4236-BDD5-86814DF455EC}">
      <dgm:prSet/>
      <dgm:spPr/>
      <dgm:t>
        <a:bodyPr/>
        <a:lstStyle/>
        <a:p>
          <a:endParaRPr lang="en-GB"/>
        </a:p>
      </dgm:t>
    </dgm:pt>
    <dgm:pt modelId="{7A956E07-D792-41D2-9925-6B99DD9880B0}">
      <dgm:prSet/>
      <dgm:spPr/>
      <dgm:t>
        <a:bodyPr/>
        <a:lstStyle/>
        <a:p>
          <a:r>
            <a:rPr lang="en-GB" b="1" dirty="0"/>
            <a:t>Agreeableness</a:t>
          </a:r>
          <a:r>
            <a:rPr lang="en-GB" dirty="0"/>
            <a:t> contributes to cooperative learning, teamwork, and positive relationships with teachers and peers.</a:t>
          </a:r>
        </a:p>
      </dgm:t>
    </dgm:pt>
    <dgm:pt modelId="{6C8B2D04-5515-4EB1-BF26-98B63A292FF9}" type="parTrans" cxnId="{23165D65-3736-4E60-91FB-CFD082DCBBAB}">
      <dgm:prSet/>
      <dgm:spPr/>
      <dgm:t>
        <a:bodyPr/>
        <a:lstStyle/>
        <a:p>
          <a:endParaRPr lang="en-GB"/>
        </a:p>
      </dgm:t>
    </dgm:pt>
    <dgm:pt modelId="{83331958-2FA5-4BAB-A85C-E55E89E75500}" type="sibTrans" cxnId="{23165D65-3736-4E60-91FB-CFD082DCBBAB}">
      <dgm:prSet/>
      <dgm:spPr/>
      <dgm:t>
        <a:bodyPr/>
        <a:lstStyle/>
        <a:p>
          <a:endParaRPr lang="en-GB"/>
        </a:p>
      </dgm:t>
    </dgm:pt>
    <dgm:pt modelId="{3D1F1CB5-48F6-4988-B197-CD5AE9C2443A}">
      <dgm:prSet/>
      <dgm:spPr/>
      <dgm:t>
        <a:bodyPr/>
        <a:lstStyle/>
        <a:p>
          <a:r>
            <a:rPr lang="en-GB" b="1" dirty="0"/>
            <a:t>Neuroticism</a:t>
          </a:r>
          <a:r>
            <a:rPr lang="en-GB" dirty="0"/>
            <a:t> can lead to academic anxiety, reduced motivation, and avoidance behaviours.</a:t>
          </a:r>
        </a:p>
      </dgm:t>
    </dgm:pt>
    <dgm:pt modelId="{7B809734-2360-4E9D-A7C6-CEFF031C7539}" type="parTrans" cxnId="{C8C044E6-4FFD-4104-9885-E16FEB2EBEA1}">
      <dgm:prSet/>
      <dgm:spPr/>
      <dgm:t>
        <a:bodyPr/>
        <a:lstStyle/>
        <a:p>
          <a:endParaRPr lang="en-GB"/>
        </a:p>
      </dgm:t>
    </dgm:pt>
    <dgm:pt modelId="{AB38A9BF-D990-4C3B-8C79-2F2100253AF8}" type="sibTrans" cxnId="{C8C044E6-4FFD-4104-9885-E16FEB2EBEA1}">
      <dgm:prSet/>
      <dgm:spPr/>
      <dgm:t>
        <a:bodyPr/>
        <a:lstStyle/>
        <a:p>
          <a:endParaRPr lang="en-GB"/>
        </a:p>
      </dgm:t>
    </dgm:pt>
    <dgm:pt modelId="{1607C898-2CA7-40D7-848D-D336F37DAF28}" type="pres">
      <dgm:prSet presAssocID="{A631F5E9-B671-42B4-A4FB-47B3CA3F1566}" presName="Name0" presStyleCnt="0">
        <dgm:presLayoutVars>
          <dgm:dir/>
          <dgm:animLvl val="lvl"/>
          <dgm:resizeHandles val="exact"/>
        </dgm:presLayoutVars>
      </dgm:prSet>
      <dgm:spPr/>
    </dgm:pt>
    <dgm:pt modelId="{8BF4CF18-18D5-47C6-8CFA-A94E9FAD7FE7}" type="pres">
      <dgm:prSet presAssocID="{044E4EA8-0914-44D9-913B-69D71DE1E41E}" presName="composite" presStyleCnt="0"/>
      <dgm:spPr/>
    </dgm:pt>
    <dgm:pt modelId="{CFE044C4-9CE5-47F7-B76A-DEC18AAABDD1}" type="pres">
      <dgm:prSet presAssocID="{044E4EA8-0914-44D9-913B-69D71DE1E41E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26FFA794-8996-4ACF-89B0-DA38629B7E62}" type="pres">
      <dgm:prSet presAssocID="{044E4EA8-0914-44D9-913B-69D71DE1E41E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16D76C0F-3CA8-4236-BDD5-86814DF455EC}" srcId="{044E4EA8-0914-44D9-913B-69D71DE1E41E}" destId="{0F0840DD-5F11-41BC-B6C5-27EE60CF0A28}" srcOrd="0" destOrd="0" parTransId="{255EAED1-6CE1-4530-A979-284BE34FB7B6}" sibTransId="{A489F593-05C5-4A28-8278-A6DACD43D920}"/>
    <dgm:cxn modelId="{2F3DEA20-E733-4434-8255-596BFE37DE42}" type="presOf" srcId="{3D1F1CB5-48F6-4988-B197-CD5AE9C2443A}" destId="{26FFA794-8996-4ACF-89B0-DA38629B7E62}" srcOrd="0" destOrd="2" presId="urn:microsoft.com/office/officeart/2005/8/layout/hList1"/>
    <dgm:cxn modelId="{8DB95034-553B-4A64-8AB5-FE3FCC55E673}" type="presOf" srcId="{7A956E07-D792-41D2-9925-6B99DD9880B0}" destId="{26FFA794-8996-4ACF-89B0-DA38629B7E62}" srcOrd="0" destOrd="1" presId="urn:microsoft.com/office/officeart/2005/8/layout/hList1"/>
    <dgm:cxn modelId="{23165D65-3736-4E60-91FB-CFD082DCBBAB}" srcId="{044E4EA8-0914-44D9-913B-69D71DE1E41E}" destId="{7A956E07-D792-41D2-9925-6B99DD9880B0}" srcOrd="1" destOrd="0" parTransId="{6C8B2D04-5515-4EB1-BF26-98B63A292FF9}" sibTransId="{83331958-2FA5-4BAB-A85C-E55E89E75500}"/>
    <dgm:cxn modelId="{F8F7C147-53FF-4F36-AD66-8408754C2B99}" type="presOf" srcId="{044E4EA8-0914-44D9-913B-69D71DE1E41E}" destId="{CFE044C4-9CE5-47F7-B76A-DEC18AAABDD1}" srcOrd="0" destOrd="0" presId="urn:microsoft.com/office/officeart/2005/8/layout/hList1"/>
    <dgm:cxn modelId="{4246F16F-6D7F-439A-956E-2F41CB29B99D}" srcId="{A631F5E9-B671-42B4-A4FB-47B3CA3F1566}" destId="{044E4EA8-0914-44D9-913B-69D71DE1E41E}" srcOrd="0" destOrd="0" parTransId="{7B646AA8-A440-4BC5-9C69-CB11A6858829}" sibTransId="{4C875744-EAD2-4209-A3DF-56DF43A37B91}"/>
    <dgm:cxn modelId="{06BEE0C9-6AAC-403B-A320-5F91CC902A36}" type="presOf" srcId="{0F0840DD-5F11-41BC-B6C5-27EE60CF0A28}" destId="{26FFA794-8996-4ACF-89B0-DA38629B7E62}" srcOrd="0" destOrd="0" presId="urn:microsoft.com/office/officeart/2005/8/layout/hList1"/>
    <dgm:cxn modelId="{D456BBE4-6559-4EA6-9A38-60AD153ADC47}" type="presOf" srcId="{A631F5E9-B671-42B4-A4FB-47B3CA3F1566}" destId="{1607C898-2CA7-40D7-848D-D336F37DAF28}" srcOrd="0" destOrd="0" presId="urn:microsoft.com/office/officeart/2005/8/layout/hList1"/>
    <dgm:cxn modelId="{C8C044E6-4FFD-4104-9885-E16FEB2EBEA1}" srcId="{044E4EA8-0914-44D9-913B-69D71DE1E41E}" destId="{3D1F1CB5-48F6-4988-B197-CD5AE9C2443A}" srcOrd="2" destOrd="0" parTransId="{7B809734-2360-4E9D-A7C6-CEFF031C7539}" sibTransId="{AB38A9BF-D990-4C3B-8C79-2F2100253AF8}"/>
    <dgm:cxn modelId="{B63ED8C2-F513-4B8E-9E05-9B42F1319844}" type="presParOf" srcId="{1607C898-2CA7-40D7-848D-D336F37DAF28}" destId="{8BF4CF18-18D5-47C6-8CFA-A94E9FAD7FE7}" srcOrd="0" destOrd="0" presId="urn:microsoft.com/office/officeart/2005/8/layout/hList1"/>
    <dgm:cxn modelId="{C898BBC2-2CF7-4B82-8161-517B58AFD645}" type="presParOf" srcId="{8BF4CF18-18D5-47C6-8CFA-A94E9FAD7FE7}" destId="{CFE044C4-9CE5-47F7-B76A-DEC18AAABDD1}" srcOrd="0" destOrd="0" presId="urn:microsoft.com/office/officeart/2005/8/layout/hList1"/>
    <dgm:cxn modelId="{28975140-59A9-4455-9C9F-9029D548B1DC}" type="presParOf" srcId="{8BF4CF18-18D5-47C6-8CFA-A94E9FAD7FE7}" destId="{26FFA794-8996-4ACF-89B0-DA38629B7E6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67047A-BFA4-4D91-962C-B84945B8E3F8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GB"/>
        </a:p>
      </dgm:t>
    </dgm:pt>
    <dgm:pt modelId="{9353CD85-E544-44CB-B966-C71C3568AFAE}">
      <dgm:prSet/>
      <dgm:spPr/>
      <dgm:t>
        <a:bodyPr/>
        <a:lstStyle/>
        <a:p>
          <a:r>
            <a:rPr lang="en-GB" b="1" dirty="0"/>
            <a:t>Career &amp; Educational Choices</a:t>
          </a:r>
          <a:endParaRPr lang="en-GB" dirty="0"/>
        </a:p>
      </dgm:t>
    </dgm:pt>
    <dgm:pt modelId="{69831725-C2BB-4B01-A0C7-BBDC925F6D5B}" type="parTrans" cxnId="{D58495D3-C6A8-4C07-B0FA-A35377D21BE6}">
      <dgm:prSet/>
      <dgm:spPr/>
      <dgm:t>
        <a:bodyPr/>
        <a:lstStyle/>
        <a:p>
          <a:endParaRPr lang="en-GB"/>
        </a:p>
      </dgm:t>
    </dgm:pt>
    <dgm:pt modelId="{EBAECFD7-43AC-49C6-AD42-E68CD1F0AC70}" type="sibTrans" cxnId="{D58495D3-C6A8-4C07-B0FA-A35377D21BE6}">
      <dgm:prSet/>
      <dgm:spPr/>
      <dgm:t>
        <a:bodyPr/>
        <a:lstStyle/>
        <a:p>
          <a:endParaRPr lang="en-GB"/>
        </a:p>
      </dgm:t>
    </dgm:pt>
    <dgm:pt modelId="{FF7F0A48-83A4-4D01-A629-B89351FED007}">
      <dgm:prSet/>
      <dgm:spPr/>
      <dgm:t>
        <a:bodyPr/>
        <a:lstStyle/>
        <a:p>
          <a:r>
            <a:rPr lang="en-GB" b="1"/>
            <a:t>Openness</a:t>
          </a:r>
          <a:r>
            <a:rPr lang="en-GB"/>
            <a:t> influences preferences for creative and theoretical subjects (e.g., philosophy, arts).</a:t>
          </a:r>
        </a:p>
      </dgm:t>
    </dgm:pt>
    <dgm:pt modelId="{27907EDA-847A-446E-BF28-BFCB4EA8CC23}" type="parTrans" cxnId="{7B52D171-6931-4C40-82EE-DDBC6C009360}">
      <dgm:prSet/>
      <dgm:spPr/>
      <dgm:t>
        <a:bodyPr/>
        <a:lstStyle/>
        <a:p>
          <a:endParaRPr lang="en-GB"/>
        </a:p>
      </dgm:t>
    </dgm:pt>
    <dgm:pt modelId="{3A052CCC-DB8A-4691-B128-D1A94A9B17B8}" type="sibTrans" cxnId="{7B52D171-6931-4C40-82EE-DDBC6C009360}">
      <dgm:prSet/>
      <dgm:spPr/>
      <dgm:t>
        <a:bodyPr/>
        <a:lstStyle/>
        <a:p>
          <a:endParaRPr lang="en-GB"/>
        </a:p>
      </dgm:t>
    </dgm:pt>
    <dgm:pt modelId="{0A5013CE-6A1C-48CF-B6CE-8386B9C46379}">
      <dgm:prSet/>
      <dgm:spPr/>
      <dgm:t>
        <a:bodyPr/>
        <a:lstStyle/>
        <a:p>
          <a:r>
            <a:rPr lang="en-GB" b="1"/>
            <a:t>Conscientiousness</a:t>
          </a:r>
          <a:r>
            <a:rPr lang="en-GB"/>
            <a:t> is linked to structured career paths requiring discipline (e.g., medicine, engineering).</a:t>
          </a:r>
        </a:p>
      </dgm:t>
    </dgm:pt>
    <dgm:pt modelId="{143B1620-C737-4823-8E8D-F3D52F410F51}" type="parTrans" cxnId="{8599AAF7-DF4E-47D3-81CE-CBED53DC2B70}">
      <dgm:prSet/>
      <dgm:spPr/>
      <dgm:t>
        <a:bodyPr/>
        <a:lstStyle/>
        <a:p>
          <a:endParaRPr lang="en-GB"/>
        </a:p>
      </dgm:t>
    </dgm:pt>
    <dgm:pt modelId="{600C92BA-58D4-417E-9D05-920C600FAA19}" type="sibTrans" cxnId="{8599AAF7-DF4E-47D3-81CE-CBED53DC2B70}">
      <dgm:prSet/>
      <dgm:spPr/>
      <dgm:t>
        <a:bodyPr/>
        <a:lstStyle/>
        <a:p>
          <a:endParaRPr lang="en-GB"/>
        </a:p>
      </dgm:t>
    </dgm:pt>
    <dgm:pt modelId="{80002E1C-CDEB-476B-A695-F4318B19C9AD}">
      <dgm:prSet/>
      <dgm:spPr/>
      <dgm:t>
        <a:bodyPr/>
        <a:lstStyle/>
        <a:p>
          <a:r>
            <a:rPr lang="en-GB" b="1"/>
            <a:t>Extraversion</a:t>
          </a:r>
          <a:r>
            <a:rPr lang="en-GB"/>
            <a:t> may lead to careers involving social interaction (e.g., business, teaching).</a:t>
          </a:r>
        </a:p>
      </dgm:t>
    </dgm:pt>
    <dgm:pt modelId="{5615844F-EDF2-4A13-8BA2-58F32075888A}" type="parTrans" cxnId="{43BBF79B-7D87-4A32-B6FF-95BD61B8F981}">
      <dgm:prSet/>
      <dgm:spPr/>
      <dgm:t>
        <a:bodyPr/>
        <a:lstStyle/>
        <a:p>
          <a:endParaRPr lang="en-GB"/>
        </a:p>
      </dgm:t>
    </dgm:pt>
    <dgm:pt modelId="{BA54F16C-9B04-4E1A-9489-241E65DA4D98}" type="sibTrans" cxnId="{43BBF79B-7D87-4A32-B6FF-95BD61B8F981}">
      <dgm:prSet/>
      <dgm:spPr/>
      <dgm:t>
        <a:bodyPr/>
        <a:lstStyle/>
        <a:p>
          <a:endParaRPr lang="en-GB"/>
        </a:p>
      </dgm:t>
    </dgm:pt>
    <dgm:pt modelId="{8919A6B6-0456-403A-94E1-C1812B6E8D83}" type="pres">
      <dgm:prSet presAssocID="{4D67047A-BFA4-4D91-962C-B84945B8E3F8}" presName="Name0" presStyleCnt="0">
        <dgm:presLayoutVars>
          <dgm:dir/>
          <dgm:animLvl val="lvl"/>
          <dgm:resizeHandles val="exact"/>
        </dgm:presLayoutVars>
      </dgm:prSet>
      <dgm:spPr/>
    </dgm:pt>
    <dgm:pt modelId="{541FD92E-2BFB-48CF-B630-FC2AFC6375E6}" type="pres">
      <dgm:prSet presAssocID="{9353CD85-E544-44CB-B966-C71C3568AFAE}" presName="composite" presStyleCnt="0"/>
      <dgm:spPr/>
    </dgm:pt>
    <dgm:pt modelId="{7C13F4A3-714F-4D60-8C64-9876CDE8A5C7}" type="pres">
      <dgm:prSet presAssocID="{9353CD85-E544-44CB-B966-C71C3568AFAE}" presName="parTx" presStyleLbl="alignNode1" presStyleIdx="0" presStyleCnt="1" custLinFactNeighborX="0" custLinFactNeighborY="-21376">
        <dgm:presLayoutVars>
          <dgm:chMax val="0"/>
          <dgm:chPref val="0"/>
          <dgm:bulletEnabled val="1"/>
        </dgm:presLayoutVars>
      </dgm:prSet>
      <dgm:spPr/>
    </dgm:pt>
    <dgm:pt modelId="{5690F1AA-FF5B-4C21-AF4E-66CB90FFE30F}" type="pres">
      <dgm:prSet presAssocID="{9353CD85-E544-44CB-B966-C71C3568AFAE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D029193F-794C-43D9-BD60-2C4A30D078BC}" type="presOf" srcId="{0A5013CE-6A1C-48CF-B6CE-8386B9C46379}" destId="{5690F1AA-FF5B-4C21-AF4E-66CB90FFE30F}" srcOrd="0" destOrd="1" presId="urn:microsoft.com/office/officeart/2005/8/layout/hList1"/>
    <dgm:cxn modelId="{9613F95E-FA0A-44B4-9239-7C4431F8E7EE}" type="presOf" srcId="{4D67047A-BFA4-4D91-962C-B84945B8E3F8}" destId="{8919A6B6-0456-403A-94E1-C1812B6E8D83}" srcOrd="0" destOrd="0" presId="urn:microsoft.com/office/officeart/2005/8/layout/hList1"/>
    <dgm:cxn modelId="{CCA6EC6C-9EDC-47C0-9BCB-A86ACC27DCA0}" type="presOf" srcId="{9353CD85-E544-44CB-B966-C71C3568AFAE}" destId="{7C13F4A3-714F-4D60-8C64-9876CDE8A5C7}" srcOrd="0" destOrd="0" presId="urn:microsoft.com/office/officeart/2005/8/layout/hList1"/>
    <dgm:cxn modelId="{7B52D171-6931-4C40-82EE-DDBC6C009360}" srcId="{9353CD85-E544-44CB-B966-C71C3568AFAE}" destId="{FF7F0A48-83A4-4D01-A629-B89351FED007}" srcOrd="0" destOrd="0" parTransId="{27907EDA-847A-446E-BF28-BFCB4EA8CC23}" sibTransId="{3A052CCC-DB8A-4691-B128-D1A94A9B17B8}"/>
    <dgm:cxn modelId="{43BBF79B-7D87-4A32-B6FF-95BD61B8F981}" srcId="{9353CD85-E544-44CB-B966-C71C3568AFAE}" destId="{80002E1C-CDEB-476B-A695-F4318B19C9AD}" srcOrd="2" destOrd="0" parTransId="{5615844F-EDF2-4A13-8BA2-58F32075888A}" sibTransId="{BA54F16C-9B04-4E1A-9489-241E65DA4D98}"/>
    <dgm:cxn modelId="{029CBEA2-6120-4610-92F9-844DA422AF5A}" type="presOf" srcId="{FF7F0A48-83A4-4D01-A629-B89351FED007}" destId="{5690F1AA-FF5B-4C21-AF4E-66CB90FFE30F}" srcOrd="0" destOrd="0" presId="urn:microsoft.com/office/officeart/2005/8/layout/hList1"/>
    <dgm:cxn modelId="{D58495D3-C6A8-4C07-B0FA-A35377D21BE6}" srcId="{4D67047A-BFA4-4D91-962C-B84945B8E3F8}" destId="{9353CD85-E544-44CB-B966-C71C3568AFAE}" srcOrd="0" destOrd="0" parTransId="{69831725-C2BB-4B01-A0C7-BBDC925F6D5B}" sibTransId="{EBAECFD7-43AC-49C6-AD42-E68CD1F0AC70}"/>
    <dgm:cxn modelId="{3E0A93E1-220F-4887-B353-823F63ABE87B}" type="presOf" srcId="{80002E1C-CDEB-476B-A695-F4318B19C9AD}" destId="{5690F1AA-FF5B-4C21-AF4E-66CB90FFE30F}" srcOrd="0" destOrd="2" presId="urn:microsoft.com/office/officeart/2005/8/layout/hList1"/>
    <dgm:cxn modelId="{8599AAF7-DF4E-47D3-81CE-CBED53DC2B70}" srcId="{9353CD85-E544-44CB-B966-C71C3568AFAE}" destId="{0A5013CE-6A1C-48CF-B6CE-8386B9C46379}" srcOrd="1" destOrd="0" parTransId="{143B1620-C737-4823-8E8D-F3D52F410F51}" sibTransId="{600C92BA-58D4-417E-9D05-920C600FAA19}"/>
    <dgm:cxn modelId="{BF395B93-B5C3-4618-9F18-7493D78BB8AB}" type="presParOf" srcId="{8919A6B6-0456-403A-94E1-C1812B6E8D83}" destId="{541FD92E-2BFB-48CF-B630-FC2AFC6375E6}" srcOrd="0" destOrd="0" presId="urn:microsoft.com/office/officeart/2005/8/layout/hList1"/>
    <dgm:cxn modelId="{EB735DD2-287D-4C4A-A45B-2DB1CD3FF7A5}" type="presParOf" srcId="{541FD92E-2BFB-48CF-B630-FC2AFC6375E6}" destId="{7C13F4A3-714F-4D60-8C64-9876CDE8A5C7}" srcOrd="0" destOrd="0" presId="urn:microsoft.com/office/officeart/2005/8/layout/hList1"/>
    <dgm:cxn modelId="{B3FD720C-9577-4DE0-B143-64E254D77C54}" type="presParOf" srcId="{541FD92E-2BFB-48CF-B630-FC2AFC6375E6}" destId="{5690F1AA-FF5B-4C21-AF4E-66CB90FFE30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6D7E17A-B47A-49D2-94D0-30E8A27BFB29}" type="doc">
      <dgm:prSet loTypeId="urn:microsoft.com/office/officeart/2005/8/layout/arrow3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2D39C8CF-0404-41C0-BEFC-1E5D85CC28B5}">
      <dgm:prSet/>
      <dgm:spPr/>
      <dgm:t>
        <a:bodyPr/>
        <a:lstStyle/>
        <a:p>
          <a:pPr rtl="0"/>
          <a:r>
            <a:rPr lang="en-GB" dirty="0"/>
            <a:t>Some of the models predicting academic achievement assume that </a:t>
          </a:r>
          <a:r>
            <a:rPr lang="en-GB" b="1" dirty="0"/>
            <a:t>intelligence and personality predict academic achievement independently </a:t>
          </a:r>
          <a:r>
            <a:rPr lang="en-GB" dirty="0"/>
            <a:t>of each other</a:t>
          </a:r>
        </a:p>
      </dgm:t>
    </dgm:pt>
    <dgm:pt modelId="{4BC21DB1-6A55-4B37-AD98-4D91EEDE6144}" type="parTrans" cxnId="{B935618D-C120-49D7-9BB4-C2D8BDC648EC}">
      <dgm:prSet/>
      <dgm:spPr/>
      <dgm:t>
        <a:bodyPr/>
        <a:lstStyle/>
        <a:p>
          <a:endParaRPr lang="en-US"/>
        </a:p>
      </dgm:t>
    </dgm:pt>
    <dgm:pt modelId="{E3173648-4C65-49F3-BF4A-12290DD252CC}" type="sibTrans" cxnId="{B935618D-C120-49D7-9BB4-C2D8BDC648EC}">
      <dgm:prSet/>
      <dgm:spPr/>
      <dgm:t>
        <a:bodyPr/>
        <a:lstStyle/>
        <a:p>
          <a:endParaRPr lang="en-US"/>
        </a:p>
      </dgm:t>
    </dgm:pt>
    <dgm:pt modelId="{D8B59AFD-5CB6-4A91-8FED-1CC1BA2F57CF}">
      <dgm:prSet/>
      <dgm:spPr/>
      <dgm:t>
        <a:bodyPr/>
        <a:lstStyle/>
        <a:p>
          <a:pPr rtl="0"/>
          <a:r>
            <a:rPr lang="en-GB" dirty="0"/>
            <a:t>However, older theories predicting performance from </a:t>
          </a:r>
          <a:r>
            <a:rPr lang="en-GB" b="1" dirty="0"/>
            <a:t>intelligence and motivation </a:t>
          </a:r>
          <a:r>
            <a:rPr lang="en-GB" dirty="0"/>
            <a:t>suggested that both constructs should interact with each other – what do you think?</a:t>
          </a:r>
        </a:p>
      </dgm:t>
    </dgm:pt>
    <dgm:pt modelId="{9E8CB44C-0D5B-4AF6-B119-9827E9FF46DA}" type="parTrans" cxnId="{C9234DE9-D827-491B-BD34-7BF83DD0C21F}">
      <dgm:prSet/>
      <dgm:spPr/>
      <dgm:t>
        <a:bodyPr/>
        <a:lstStyle/>
        <a:p>
          <a:endParaRPr lang="en-US"/>
        </a:p>
      </dgm:t>
    </dgm:pt>
    <dgm:pt modelId="{49F321B2-61C0-404E-8492-4B1AA6D6756B}" type="sibTrans" cxnId="{C9234DE9-D827-491B-BD34-7BF83DD0C21F}">
      <dgm:prSet/>
      <dgm:spPr/>
      <dgm:t>
        <a:bodyPr/>
        <a:lstStyle/>
        <a:p>
          <a:endParaRPr lang="en-US"/>
        </a:p>
      </dgm:t>
    </dgm:pt>
    <dgm:pt modelId="{D4FA036A-6C95-4787-B9AF-8D999AA74707}" type="pres">
      <dgm:prSet presAssocID="{76D7E17A-B47A-49D2-94D0-30E8A27BFB29}" presName="compositeShape" presStyleCnt="0">
        <dgm:presLayoutVars>
          <dgm:chMax val="2"/>
          <dgm:dir/>
          <dgm:resizeHandles val="exact"/>
        </dgm:presLayoutVars>
      </dgm:prSet>
      <dgm:spPr/>
    </dgm:pt>
    <dgm:pt modelId="{44D80882-E53C-4EC5-B9EB-B6719EEF8327}" type="pres">
      <dgm:prSet presAssocID="{76D7E17A-B47A-49D2-94D0-30E8A27BFB29}" presName="divider" presStyleLbl="fgShp" presStyleIdx="0" presStyleCnt="1"/>
      <dgm:spPr/>
    </dgm:pt>
    <dgm:pt modelId="{AE6F3EF7-3067-400B-9824-26D16351DE4E}" type="pres">
      <dgm:prSet presAssocID="{2D39C8CF-0404-41C0-BEFC-1E5D85CC28B5}" presName="downArrow" presStyleLbl="node1" presStyleIdx="0" presStyleCnt="2"/>
      <dgm:spPr/>
    </dgm:pt>
    <dgm:pt modelId="{6180CC76-2CD9-479C-953B-195E11B2F8A1}" type="pres">
      <dgm:prSet presAssocID="{2D39C8CF-0404-41C0-BEFC-1E5D85CC28B5}" presName="downArrowText" presStyleLbl="revTx" presStyleIdx="0" presStyleCnt="2">
        <dgm:presLayoutVars>
          <dgm:bulletEnabled val="1"/>
        </dgm:presLayoutVars>
      </dgm:prSet>
      <dgm:spPr/>
    </dgm:pt>
    <dgm:pt modelId="{90C2E03B-37D3-4291-952F-492B1C90E2A9}" type="pres">
      <dgm:prSet presAssocID="{D8B59AFD-5CB6-4A91-8FED-1CC1BA2F57CF}" presName="upArrow" presStyleLbl="node1" presStyleIdx="1" presStyleCnt="2"/>
      <dgm:spPr/>
    </dgm:pt>
    <dgm:pt modelId="{F5FD9C38-729C-46F7-AD34-F23D43D3AC6C}" type="pres">
      <dgm:prSet presAssocID="{D8B59AFD-5CB6-4A91-8FED-1CC1BA2F57CF}" presName="upArrowText" presStyleLbl="revTx" presStyleIdx="1" presStyleCnt="2">
        <dgm:presLayoutVars>
          <dgm:bulletEnabled val="1"/>
        </dgm:presLayoutVars>
      </dgm:prSet>
      <dgm:spPr/>
    </dgm:pt>
  </dgm:ptLst>
  <dgm:cxnLst>
    <dgm:cxn modelId="{E123F06F-9C0D-4F5F-8794-8DCC1118C80F}" type="presOf" srcId="{D8B59AFD-5CB6-4A91-8FED-1CC1BA2F57CF}" destId="{F5FD9C38-729C-46F7-AD34-F23D43D3AC6C}" srcOrd="0" destOrd="0" presId="urn:microsoft.com/office/officeart/2005/8/layout/arrow3"/>
    <dgm:cxn modelId="{0B7B6E56-5503-4AEE-B574-940D25FEE8FB}" type="presOf" srcId="{2D39C8CF-0404-41C0-BEFC-1E5D85CC28B5}" destId="{6180CC76-2CD9-479C-953B-195E11B2F8A1}" srcOrd="0" destOrd="0" presId="urn:microsoft.com/office/officeart/2005/8/layout/arrow3"/>
    <dgm:cxn modelId="{B935618D-C120-49D7-9BB4-C2D8BDC648EC}" srcId="{76D7E17A-B47A-49D2-94D0-30E8A27BFB29}" destId="{2D39C8CF-0404-41C0-BEFC-1E5D85CC28B5}" srcOrd="0" destOrd="0" parTransId="{4BC21DB1-6A55-4B37-AD98-4D91EEDE6144}" sibTransId="{E3173648-4C65-49F3-BF4A-12290DD252CC}"/>
    <dgm:cxn modelId="{ADE224BB-9ACE-4AD3-B4F4-A79F3011F5B7}" type="presOf" srcId="{76D7E17A-B47A-49D2-94D0-30E8A27BFB29}" destId="{D4FA036A-6C95-4787-B9AF-8D999AA74707}" srcOrd="0" destOrd="0" presId="urn:microsoft.com/office/officeart/2005/8/layout/arrow3"/>
    <dgm:cxn modelId="{C9234DE9-D827-491B-BD34-7BF83DD0C21F}" srcId="{76D7E17A-B47A-49D2-94D0-30E8A27BFB29}" destId="{D8B59AFD-5CB6-4A91-8FED-1CC1BA2F57CF}" srcOrd="1" destOrd="0" parTransId="{9E8CB44C-0D5B-4AF6-B119-9827E9FF46DA}" sibTransId="{49F321B2-61C0-404E-8492-4B1AA6D6756B}"/>
    <dgm:cxn modelId="{F157A167-195D-4657-8E25-129FAC00DD09}" type="presParOf" srcId="{D4FA036A-6C95-4787-B9AF-8D999AA74707}" destId="{44D80882-E53C-4EC5-B9EB-B6719EEF8327}" srcOrd="0" destOrd="0" presId="urn:microsoft.com/office/officeart/2005/8/layout/arrow3"/>
    <dgm:cxn modelId="{1C80A515-7D9C-40B2-A290-83369A8F1158}" type="presParOf" srcId="{D4FA036A-6C95-4787-B9AF-8D999AA74707}" destId="{AE6F3EF7-3067-400B-9824-26D16351DE4E}" srcOrd="1" destOrd="0" presId="urn:microsoft.com/office/officeart/2005/8/layout/arrow3"/>
    <dgm:cxn modelId="{038AFD5E-5E6E-4D17-AE70-FF846C9EFF08}" type="presParOf" srcId="{D4FA036A-6C95-4787-B9AF-8D999AA74707}" destId="{6180CC76-2CD9-479C-953B-195E11B2F8A1}" srcOrd="2" destOrd="0" presId="urn:microsoft.com/office/officeart/2005/8/layout/arrow3"/>
    <dgm:cxn modelId="{A42E27FC-AA69-457C-8912-6AC4F733EA71}" type="presParOf" srcId="{D4FA036A-6C95-4787-B9AF-8D999AA74707}" destId="{90C2E03B-37D3-4291-952F-492B1C90E2A9}" srcOrd="3" destOrd="0" presId="urn:microsoft.com/office/officeart/2005/8/layout/arrow3"/>
    <dgm:cxn modelId="{9AF03DB0-EBC2-4C8B-9506-76F05FD2AF07}" type="presParOf" srcId="{D4FA036A-6C95-4787-B9AF-8D999AA74707}" destId="{F5FD9C38-729C-46F7-AD34-F23D43D3AC6C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3690186-5981-4FAE-A257-9F30B4FA2E62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54C0A9-057E-406C-AFF2-7180B3686F73}">
      <dgm:prSet/>
      <dgm:spPr/>
      <dgm:t>
        <a:bodyPr/>
        <a:lstStyle/>
        <a:p>
          <a:pPr rtl="0"/>
          <a:r>
            <a:rPr lang="en-GB" dirty="0"/>
            <a:t>If </a:t>
          </a:r>
          <a:r>
            <a:rPr lang="en-GB" b="1" dirty="0"/>
            <a:t>motivation is low</a:t>
          </a:r>
          <a:r>
            <a:rPr lang="en-GB" dirty="0"/>
            <a:t>, intelligence should matter less for performance than when motivation is high because </a:t>
          </a:r>
          <a:r>
            <a:rPr lang="en-GB" b="1" dirty="0"/>
            <a:t>smart individuals with low motivation might waste their intellectual abilities </a:t>
          </a:r>
          <a:r>
            <a:rPr lang="en-GB" dirty="0"/>
            <a:t>instead of investing it in performance. </a:t>
          </a:r>
        </a:p>
      </dgm:t>
    </dgm:pt>
    <dgm:pt modelId="{C18FA608-5875-4B7B-998E-1313527D95B5}" type="parTrans" cxnId="{04266C96-B5CB-46E3-BFBB-C3471F026B45}">
      <dgm:prSet/>
      <dgm:spPr/>
      <dgm:t>
        <a:bodyPr/>
        <a:lstStyle/>
        <a:p>
          <a:endParaRPr lang="en-US"/>
        </a:p>
      </dgm:t>
    </dgm:pt>
    <dgm:pt modelId="{87E64ACB-9007-4E0A-BF82-E2B11F770903}" type="sibTrans" cxnId="{04266C96-B5CB-46E3-BFBB-C3471F026B45}">
      <dgm:prSet/>
      <dgm:spPr/>
      <dgm:t>
        <a:bodyPr/>
        <a:lstStyle/>
        <a:p>
          <a:endParaRPr lang="en-US"/>
        </a:p>
      </dgm:t>
    </dgm:pt>
    <dgm:pt modelId="{C29AC93B-E6FB-4CC2-8B24-9D96A43773EB}">
      <dgm:prSet/>
      <dgm:spPr/>
      <dgm:t>
        <a:bodyPr/>
        <a:lstStyle/>
        <a:p>
          <a:pPr rtl="0"/>
          <a:r>
            <a:rPr lang="en-GB" dirty="0"/>
            <a:t>On the other hand, the association between </a:t>
          </a:r>
          <a:r>
            <a:rPr lang="en-GB" b="1" dirty="0"/>
            <a:t>performance and motivation should be moderated by intelligence. </a:t>
          </a:r>
        </a:p>
      </dgm:t>
    </dgm:pt>
    <dgm:pt modelId="{DACC638A-3D85-476B-A103-F66F3494751F}" type="parTrans" cxnId="{AFB44083-74EB-466F-BC8E-47EEB2667A3F}">
      <dgm:prSet/>
      <dgm:spPr/>
      <dgm:t>
        <a:bodyPr/>
        <a:lstStyle/>
        <a:p>
          <a:endParaRPr lang="en-US"/>
        </a:p>
      </dgm:t>
    </dgm:pt>
    <dgm:pt modelId="{54241C46-CCDC-41B9-B8C2-E62FAEEC224D}" type="sibTrans" cxnId="{AFB44083-74EB-466F-BC8E-47EEB2667A3F}">
      <dgm:prSet/>
      <dgm:spPr/>
      <dgm:t>
        <a:bodyPr/>
        <a:lstStyle/>
        <a:p>
          <a:endParaRPr lang="en-US"/>
        </a:p>
      </dgm:t>
    </dgm:pt>
    <dgm:pt modelId="{A70F2A3F-B365-43DC-9280-6DA98D2336E7}">
      <dgm:prSet/>
      <dgm:spPr/>
      <dgm:t>
        <a:bodyPr/>
        <a:lstStyle/>
        <a:p>
          <a:pPr rtl="0"/>
          <a:r>
            <a:rPr lang="en-GB" dirty="0"/>
            <a:t>If </a:t>
          </a:r>
          <a:r>
            <a:rPr lang="en-GB" b="1" dirty="0"/>
            <a:t>intelligence is low,</a:t>
          </a:r>
          <a:r>
            <a:rPr lang="en-GB" dirty="0"/>
            <a:t> motivation should matter less for performance than when intelligence is high, because </a:t>
          </a:r>
          <a:r>
            <a:rPr lang="en-GB" b="1" dirty="0"/>
            <a:t>even high motivation might be futile in the face of missing ability </a:t>
          </a:r>
          <a:r>
            <a:rPr lang="en-GB" dirty="0"/>
            <a:t>[</a:t>
          </a:r>
          <a:r>
            <a:rPr lang="en-GB" dirty="0" err="1"/>
            <a:t>Sackett</a:t>
          </a:r>
          <a:r>
            <a:rPr lang="en-GB" dirty="0"/>
            <a:t>, </a:t>
          </a:r>
          <a:r>
            <a:rPr lang="en-GB" dirty="0" err="1"/>
            <a:t>Gruys</a:t>
          </a:r>
          <a:r>
            <a:rPr lang="en-GB" dirty="0"/>
            <a:t>, </a:t>
          </a:r>
          <a:r>
            <a:rPr lang="en-GB" dirty="0" err="1"/>
            <a:t>Ellingson</a:t>
          </a:r>
          <a:r>
            <a:rPr lang="en-GB" dirty="0"/>
            <a:t>, 1998].</a:t>
          </a:r>
        </a:p>
      </dgm:t>
    </dgm:pt>
    <dgm:pt modelId="{FCBC47C3-1F3D-4E64-B4DC-EBBF879067A8}" type="parTrans" cxnId="{234D457E-42CC-4D8E-9E79-F695CF13A1A8}">
      <dgm:prSet/>
      <dgm:spPr/>
      <dgm:t>
        <a:bodyPr/>
        <a:lstStyle/>
        <a:p>
          <a:endParaRPr lang="en-US"/>
        </a:p>
      </dgm:t>
    </dgm:pt>
    <dgm:pt modelId="{5AC43F43-418E-457F-A863-716CF28911FD}" type="sibTrans" cxnId="{234D457E-42CC-4D8E-9E79-F695CF13A1A8}">
      <dgm:prSet/>
      <dgm:spPr/>
      <dgm:t>
        <a:bodyPr/>
        <a:lstStyle/>
        <a:p>
          <a:endParaRPr lang="en-US"/>
        </a:p>
      </dgm:t>
    </dgm:pt>
    <dgm:pt modelId="{9C6DCA65-CDA0-42BA-BE05-5E9A321B895E}" type="pres">
      <dgm:prSet presAssocID="{43690186-5981-4FAE-A257-9F30B4FA2E62}" presName="Name0" presStyleCnt="0">
        <dgm:presLayoutVars>
          <dgm:dir/>
          <dgm:animLvl val="lvl"/>
          <dgm:resizeHandles val="exact"/>
        </dgm:presLayoutVars>
      </dgm:prSet>
      <dgm:spPr/>
    </dgm:pt>
    <dgm:pt modelId="{E83DA856-5642-4750-B182-33637E29FE41}" type="pres">
      <dgm:prSet presAssocID="{A70F2A3F-B365-43DC-9280-6DA98D2336E7}" presName="boxAndChildren" presStyleCnt="0"/>
      <dgm:spPr/>
    </dgm:pt>
    <dgm:pt modelId="{243BAFD5-FC88-4C12-93EB-7C9B0CF0AFBD}" type="pres">
      <dgm:prSet presAssocID="{A70F2A3F-B365-43DC-9280-6DA98D2336E7}" presName="parentTextBox" presStyleLbl="node1" presStyleIdx="0" presStyleCnt="3"/>
      <dgm:spPr/>
    </dgm:pt>
    <dgm:pt modelId="{4AE6A3CA-793B-4E3E-8041-84CA46F8E7C4}" type="pres">
      <dgm:prSet presAssocID="{54241C46-CCDC-41B9-B8C2-E62FAEEC224D}" presName="sp" presStyleCnt="0"/>
      <dgm:spPr/>
    </dgm:pt>
    <dgm:pt modelId="{05BF70F8-0901-42B9-A48A-A5CB7725F2F7}" type="pres">
      <dgm:prSet presAssocID="{C29AC93B-E6FB-4CC2-8B24-9D96A43773EB}" presName="arrowAndChildren" presStyleCnt="0"/>
      <dgm:spPr/>
    </dgm:pt>
    <dgm:pt modelId="{43089A45-1875-4DBF-96CB-906F3011C05B}" type="pres">
      <dgm:prSet presAssocID="{C29AC93B-E6FB-4CC2-8B24-9D96A43773EB}" presName="parentTextArrow" presStyleLbl="node1" presStyleIdx="1" presStyleCnt="3"/>
      <dgm:spPr/>
    </dgm:pt>
    <dgm:pt modelId="{23DAB9FD-3335-4359-9A1A-85BF75A2CA3E}" type="pres">
      <dgm:prSet presAssocID="{87E64ACB-9007-4E0A-BF82-E2B11F770903}" presName="sp" presStyleCnt="0"/>
      <dgm:spPr/>
    </dgm:pt>
    <dgm:pt modelId="{3BE84D4D-EBEE-4FA6-B854-5090FDD34C06}" type="pres">
      <dgm:prSet presAssocID="{7D54C0A9-057E-406C-AFF2-7180B3686F73}" presName="arrowAndChildren" presStyleCnt="0"/>
      <dgm:spPr/>
    </dgm:pt>
    <dgm:pt modelId="{98931337-63E9-446B-9789-BC956CBCE8C9}" type="pres">
      <dgm:prSet presAssocID="{7D54C0A9-057E-406C-AFF2-7180B3686F73}" presName="parentTextArrow" presStyleLbl="node1" presStyleIdx="2" presStyleCnt="3"/>
      <dgm:spPr/>
    </dgm:pt>
  </dgm:ptLst>
  <dgm:cxnLst>
    <dgm:cxn modelId="{234D457E-42CC-4D8E-9E79-F695CF13A1A8}" srcId="{43690186-5981-4FAE-A257-9F30B4FA2E62}" destId="{A70F2A3F-B365-43DC-9280-6DA98D2336E7}" srcOrd="2" destOrd="0" parTransId="{FCBC47C3-1F3D-4E64-B4DC-EBBF879067A8}" sibTransId="{5AC43F43-418E-457F-A863-716CF28911FD}"/>
    <dgm:cxn modelId="{AFB44083-74EB-466F-BC8E-47EEB2667A3F}" srcId="{43690186-5981-4FAE-A257-9F30B4FA2E62}" destId="{C29AC93B-E6FB-4CC2-8B24-9D96A43773EB}" srcOrd="1" destOrd="0" parTransId="{DACC638A-3D85-476B-A103-F66F3494751F}" sibTransId="{54241C46-CCDC-41B9-B8C2-E62FAEEC224D}"/>
    <dgm:cxn modelId="{AA47DA8B-6B93-495C-A0DB-EBCF15BC25EB}" type="presOf" srcId="{C29AC93B-E6FB-4CC2-8B24-9D96A43773EB}" destId="{43089A45-1875-4DBF-96CB-906F3011C05B}" srcOrd="0" destOrd="0" presId="urn:microsoft.com/office/officeart/2005/8/layout/process4"/>
    <dgm:cxn modelId="{22D87694-8EE4-4707-AB97-2C0FA917D9CD}" type="presOf" srcId="{43690186-5981-4FAE-A257-9F30B4FA2E62}" destId="{9C6DCA65-CDA0-42BA-BE05-5E9A321B895E}" srcOrd="0" destOrd="0" presId="urn:microsoft.com/office/officeart/2005/8/layout/process4"/>
    <dgm:cxn modelId="{04266C96-B5CB-46E3-BFBB-C3471F026B45}" srcId="{43690186-5981-4FAE-A257-9F30B4FA2E62}" destId="{7D54C0A9-057E-406C-AFF2-7180B3686F73}" srcOrd="0" destOrd="0" parTransId="{C18FA608-5875-4B7B-998E-1313527D95B5}" sibTransId="{87E64ACB-9007-4E0A-BF82-E2B11F770903}"/>
    <dgm:cxn modelId="{24DF139D-E3A7-450C-9C83-5702ADB06110}" type="presOf" srcId="{A70F2A3F-B365-43DC-9280-6DA98D2336E7}" destId="{243BAFD5-FC88-4C12-93EB-7C9B0CF0AFBD}" srcOrd="0" destOrd="0" presId="urn:microsoft.com/office/officeart/2005/8/layout/process4"/>
    <dgm:cxn modelId="{1AE919A7-DA09-42ED-864C-F18D45F37877}" type="presOf" srcId="{7D54C0A9-057E-406C-AFF2-7180B3686F73}" destId="{98931337-63E9-446B-9789-BC956CBCE8C9}" srcOrd="0" destOrd="0" presId="urn:microsoft.com/office/officeart/2005/8/layout/process4"/>
    <dgm:cxn modelId="{2829D675-6679-427C-B352-293D313BC9DA}" type="presParOf" srcId="{9C6DCA65-CDA0-42BA-BE05-5E9A321B895E}" destId="{E83DA856-5642-4750-B182-33637E29FE41}" srcOrd="0" destOrd="0" presId="urn:microsoft.com/office/officeart/2005/8/layout/process4"/>
    <dgm:cxn modelId="{F2522323-6AD1-4547-9C99-310F7A574380}" type="presParOf" srcId="{E83DA856-5642-4750-B182-33637E29FE41}" destId="{243BAFD5-FC88-4C12-93EB-7C9B0CF0AFBD}" srcOrd="0" destOrd="0" presId="urn:microsoft.com/office/officeart/2005/8/layout/process4"/>
    <dgm:cxn modelId="{20AF4616-EFA6-48FE-93A7-8887336371DF}" type="presParOf" srcId="{9C6DCA65-CDA0-42BA-BE05-5E9A321B895E}" destId="{4AE6A3CA-793B-4E3E-8041-84CA46F8E7C4}" srcOrd="1" destOrd="0" presId="urn:microsoft.com/office/officeart/2005/8/layout/process4"/>
    <dgm:cxn modelId="{D2E3EC21-F297-4AC0-8D8B-712F7CAE84D8}" type="presParOf" srcId="{9C6DCA65-CDA0-42BA-BE05-5E9A321B895E}" destId="{05BF70F8-0901-42B9-A48A-A5CB7725F2F7}" srcOrd="2" destOrd="0" presId="urn:microsoft.com/office/officeart/2005/8/layout/process4"/>
    <dgm:cxn modelId="{76467EE1-9E6F-44E2-A2F9-5C7E1326A913}" type="presParOf" srcId="{05BF70F8-0901-42B9-A48A-A5CB7725F2F7}" destId="{43089A45-1875-4DBF-96CB-906F3011C05B}" srcOrd="0" destOrd="0" presId="urn:microsoft.com/office/officeart/2005/8/layout/process4"/>
    <dgm:cxn modelId="{FCBD7D55-0231-4AFD-AD82-FAF1863F5873}" type="presParOf" srcId="{9C6DCA65-CDA0-42BA-BE05-5E9A321B895E}" destId="{23DAB9FD-3335-4359-9A1A-85BF75A2CA3E}" srcOrd="3" destOrd="0" presId="urn:microsoft.com/office/officeart/2005/8/layout/process4"/>
    <dgm:cxn modelId="{74611A92-A220-4F9D-A7A5-8BB3B58028FA}" type="presParOf" srcId="{9C6DCA65-CDA0-42BA-BE05-5E9A321B895E}" destId="{3BE84D4D-EBEE-4FA6-B854-5090FDD34C06}" srcOrd="4" destOrd="0" presId="urn:microsoft.com/office/officeart/2005/8/layout/process4"/>
    <dgm:cxn modelId="{968B9989-5ACE-4D8D-9A78-74BDA056D86D}" type="presParOf" srcId="{3BE84D4D-EBEE-4FA6-B854-5090FDD34C06}" destId="{98931337-63E9-446B-9789-BC956CBCE8C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E2C5B21-E63C-4709-B554-EA838898C27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2AF516D-0A27-4DB0-B50C-98C4127CC1B7}">
      <dgm:prSet/>
      <dgm:spPr/>
      <dgm:t>
        <a:bodyPr/>
        <a:lstStyle/>
        <a:p>
          <a:pPr rtl="0"/>
          <a:r>
            <a:rPr lang="en-GB"/>
            <a:t>Therefore, personality might moderate the relationship between intelligence and academic achievement (or intelligence might moderate the relation between personality and academic achievement) [Cattell, 1987].</a:t>
          </a:r>
        </a:p>
      </dgm:t>
    </dgm:pt>
    <dgm:pt modelId="{D4E64E69-B1AD-4FDF-9D74-43B8B62E9046}" type="parTrans" cxnId="{C29AFE75-239F-4316-BE08-1F0A6ECEF074}">
      <dgm:prSet/>
      <dgm:spPr/>
      <dgm:t>
        <a:bodyPr/>
        <a:lstStyle/>
        <a:p>
          <a:endParaRPr lang="en-US"/>
        </a:p>
      </dgm:t>
    </dgm:pt>
    <dgm:pt modelId="{4310C540-C4D8-4FCD-95A8-CE03F6702552}" type="sibTrans" cxnId="{C29AFE75-239F-4316-BE08-1F0A6ECEF074}">
      <dgm:prSet/>
      <dgm:spPr/>
      <dgm:t>
        <a:bodyPr/>
        <a:lstStyle/>
        <a:p>
          <a:endParaRPr lang="en-US"/>
        </a:p>
      </dgm:t>
    </dgm:pt>
    <dgm:pt modelId="{E5C54673-F2A8-44B0-B0E2-89518C1C47DF}">
      <dgm:prSet/>
      <dgm:spPr/>
      <dgm:t>
        <a:bodyPr/>
        <a:lstStyle/>
        <a:p>
          <a:pPr rtl="0"/>
          <a:r>
            <a:rPr lang="en-GB" dirty="0"/>
            <a:t>Studies </a:t>
          </a:r>
          <a:r>
            <a:rPr lang="en-GB" b="1" dirty="0"/>
            <a:t>investigating the interaction mainly focus on C </a:t>
          </a:r>
          <a:r>
            <a:rPr lang="en-GB" dirty="0"/>
            <a:t>or its facet Achievement Striving, due to their close relation to achievement motivation.</a:t>
          </a:r>
        </a:p>
      </dgm:t>
    </dgm:pt>
    <dgm:pt modelId="{CEE0FA2E-9354-414D-955B-BC8379CC76D7}" type="parTrans" cxnId="{9890055A-8C40-4EC4-B97C-22511ABE5CFB}">
      <dgm:prSet/>
      <dgm:spPr/>
      <dgm:t>
        <a:bodyPr/>
        <a:lstStyle/>
        <a:p>
          <a:endParaRPr lang="en-US"/>
        </a:p>
      </dgm:t>
    </dgm:pt>
    <dgm:pt modelId="{00DAA2AF-19E2-401D-B8FA-3CD7E521A0E2}" type="sibTrans" cxnId="{9890055A-8C40-4EC4-B97C-22511ABE5CFB}">
      <dgm:prSet/>
      <dgm:spPr/>
      <dgm:t>
        <a:bodyPr/>
        <a:lstStyle/>
        <a:p>
          <a:endParaRPr lang="en-US"/>
        </a:p>
      </dgm:t>
    </dgm:pt>
    <dgm:pt modelId="{32710E87-6EF7-444D-AB6F-30A1E4B292D5}" type="pres">
      <dgm:prSet presAssocID="{9E2C5B21-E63C-4709-B554-EA838898C270}" presName="vert0" presStyleCnt="0">
        <dgm:presLayoutVars>
          <dgm:dir/>
          <dgm:animOne val="branch"/>
          <dgm:animLvl val="lvl"/>
        </dgm:presLayoutVars>
      </dgm:prSet>
      <dgm:spPr/>
    </dgm:pt>
    <dgm:pt modelId="{70CCEC3F-742A-477E-AFA6-5C4F08D34424}" type="pres">
      <dgm:prSet presAssocID="{A2AF516D-0A27-4DB0-B50C-98C4127CC1B7}" presName="thickLine" presStyleLbl="alignNode1" presStyleIdx="0" presStyleCnt="2"/>
      <dgm:spPr/>
    </dgm:pt>
    <dgm:pt modelId="{55AAEFCA-64E3-4E47-9793-C57281B7CCBF}" type="pres">
      <dgm:prSet presAssocID="{A2AF516D-0A27-4DB0-B50C-98C4127CC1B7}" presName="horz1" presStyleCnt="0"/>
      <dgm:spPr/>
    </dgm:pt>
    <dgm:pt modelId="{B68E2398-2408-4647-BC0C-8D0935F8D5D8}" type="pres">
      <dgm:prSet presAssocID="{A2AF516D-0A27-4DB0-B50C-98C4127CC1B7}" presName="tx1" presStyleLbl="revTx" presStyleIdx="0" presStyleCnt="2"/>
      <dgm:spPr/>
    </dgm:pt>
    <dgm:pt modelId="{BB4437F6-7AE9-4D95-A3F9-8207135310F0}" type="pres">
      <dgm:prSet presAssocID="{A2AF516D-0A27-4DB0-B50C-98C4127CC1B7}" presName="vert1" presStyleCnt="0"/>
      <dgm:spPr/>
    </dgm:pt>
    <dgm:pt modelId="{199B17FD-BF78-4BBD-BF63-E61FD8666C71}" type="pres">
      <dgm:prSet presAssocID="{E5C54673-F2A8-44B0-B0E2-89518C1C47DF}" presName="thickLine" presStyleLbl="alignNode1" presStyleIdx="1" presStyleCnt="2"/>
      <dgm:spPr/>
    </dgm:pt>
    <dgm:pt modelId="{B73E4997-EDF9-4D76-8989-A2F09585F1FC}" type="pres">
      <dgm:prSet presAssocID="{E5C54673-F2A8-44B0-B0E2-89518C1C47DF}" presName="horz1" presStyleCnt="0"/>
      <dgm:spPr/>
    </dgm:pt>
    <dgm:pt modelId="{1076D298-0D3C-4C83-9BDA-179085DDFF82}" type="pres">
      <dgm:prSet presAssocID="{E5C54673-F2A8-44B0-B0E2-89518C1C47DF}" presName="tx1" presStyleLbl="revTx" presStyleIdx="1" presStyleCnt="2"/>
      <dgm:spPr/>
    </dgm:pt>
    <dgm:pt modelId="{EDBA1FDA-A1A4-4034-9D04-5F836CC9B78A}" type="pres">
      <dgm:prSet presAssocID="{E5C54673-F2A8-44B0-B0E2-89518C1C47DF}" presName="vert1" presStyleCnt="0"/>
      <dgm:spPr/>
    </dgm:pt>
  </dgm:ptLst>
  <dgm:cxnLst>
    <dgm:cxn modelId="{ABC33902-6177-4059-BB87-14172F015A70}" type="presOf" srcId="{9E2C5B21-E63C-4709-B554-EA838898C270}" destId="{32710E87-6EF7-444D-AB6F-30A1E4B292D5}" srcOrd="0" destOrd="0" presId="urn:microsoft.com/office/officeart/2008/layout/LinedList"/>
    <dgm:cxn modelId="{C29AFE75-239F-4316-BE08-1F0A6ECEF074}" srcId="{9E2C5B21-E63C-4709-B554-EA838898C270}" destId="{A2AF516D-0A27-4DB0-B50C-98C4127CC1B7}" srcOrd="0" destOrd="0" parTransId="{D4E64E69-B1AD-4FDF-9D74-43B8B62E9046}" sibTransId="{4310C540-C4D8-4FCD-95A8-CE03F6702552}"/>
    <dgm:cxn modelId="{9890055A-8C40-4EC4-B97C-22511ABE5CFB}" srcId="{9E2C5B21-E63C-4709-B554-EA838898C270}" destId="{E5C54673-F2A8-44B0-B0E2-89518C1C47DF}" srcOrd="1" destOrd="0" parTransId="{CEE0FA2E-9354-414D-955B-BC8379CC76D7}" sibTransId="{00DAA2AF-19E2-401D-B8FA-3CD7E521A0E2}"/>
    <dgm:cxn modelId="{67906F9F-BB0A-4A6E-B0C0-BE2238E312E8}" type="presOf" srcId="{E5C54673-F2A8-44B0-B0E2-89518C1C47DF}" destId="{1076D298-0D3C-4C83-9BDA-179085DDFF82}" srcOrd="0" destOrd="0" presId="urn:microsoft.com/office/officeart/2008/layout/LinedList"/>
    <dgm:cxn modelId="{7FAEA9C1-34CF-452A-A1E8-A9A698039828}" type="presOf" srcId="{A2AF516D-0A27-4DB0-B50C-98C4127CC1B7}" destId="{B68E2398-2408-4647-BC0C-8D0935F8D5D8}" srcOrd="0" destOrd="0" presId="urn:microsoft.com/office/officeart/2008/layout/LinedList"/>
    <dgm:cxn modelId="{DB4707AE-4C25-4709-9541-BFA478AB8E5B}" type="presParOf" srcId="{32710E87-6EF7-444D-AB6F-30A1E4B292D5}" destId="{70CCEC3F-742A-477E-AFA6-5C4F08D34424}" srcOrd="0" destOrd="0" presId="urn:microsoft.com/office/officeart/2008/layout/LinedList"/>
    <dgm:cxn modelId="{11BB1DD3-4FFD-45E8-A2A1-1C03A82BEF3B}" type="presParOf" srcId="{32710E87-6EF7-444D-AB6F-30A1E4B292D5}" destId="{55AAEFCA-64E3-4E47-9793-C57281B7CCBF}" srcOrd="1" destOrd="0" presId="urn:microsoft.com/office/officeart/2008/layout/LinedList"/>
    <dgm:cxn modelId="{EADDDFCB-7C54-4E80-B70F-7845F27E619F}" type="presParOf" srcId="{55AAEFCA-64E3-4E47-9793-C57281B7CCBF}" destId="{B68E2398-2408-4647-BC0C-8D0935F8D5D8}" srcOrd="0" destOrd="0" presId="urn:microsoft.com/office/officeart/2008/layout/LinedList"/>
    <dgm:cxn modelId="{C65511ED-3F02-4423-9374-13E8F8D12E85}" type="presParOf" srcId="{55AAEFCA-64E3-4E47-9793-C57281B7CCBF}" destId="{BB4437F6-7AE9-4D95-A3F9-8207135310F0}" srcOrd="1" destOrd="0" presId="urn:microsoft.com/office/officeart/2008/layout/LinedList"/>
    <dgm:cxn modelId="{1E6ECD33-0341-4ADC-A03F-D38726D456DB}" type="presParOf" srcId="{32710E87-6EF7-444D-AB6F-30A1E4B292D5}" destId="{199B17FD-BF78-4BBD-BF63-E61FD8666C71}" srcOrd="2" destOrd="0" presId="urn:microsoft.com/office/officeart/2008/layout/LinedList"/>
    <dgm:cxn modelId="{DC0BB60E-1C08-4BFF-ABC1-72B93D57DF1A}" type="presParOf" srcId="{32710E87-6EF7-444D-AB6F-30A1E4B292D5}" destId="{B73E4997-EDF9-4D76-8989-A2F09585F1FC}" srcOrd="3" destOrd="0" presId="urn:microsoft.com/office/officeart/2008/layout/LinedList"/>
    <dgm:cxn modelId="{904CA544-40A2-4D24-A4F2-D5B72117E1E4}" type="presParOf" srcId="{B73E4997-EDF9-4D76-8989-A2F09585F1FC}" destId="{1076D298-0D3C-4C83-9BDA-179085DDFF82}" srcOrd="0" destOrd="0" presId="urn:microsoft.com/office/officeart/2008/layout/LinedList"/>
    <dgm:cxn modelId="{2BE5B83A-0DFE-4E9E-8AAE-744EA6432312}" type="presParOf" srcId="{B73E4997-EDF9-4D76-8989-A2F09585F1FC}" destId="{EDBA1FDA-A1A4-4034-9D04-5F836CC9B78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7E65D6E-C2D7-4514-9430-157E41976A7F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58FB34-69B5-4375-9C89-B0BAFED88B01}">
      <dgm:prSet/>
      <dgm:spPr/>
      <dgm:t>
        <a:bodyPr/>
        <a:lstStyle/>
        <a:p>
          <a:pPr rtl="0"/>
          <a:r>
            <a:rPr lang="en-GB" dirty="0"/>
            <a:t>Whereas intelligence describes the limiting conditions academic performance depends on [Ackerman, 2011], </a:t>
          </a:r>
          <a:r>
            <a:rPr lang="en-GB" b="1" dirty="0"/>
            <a:t>personality</a:t>
          </a:r>
          <a:r>
            <a:rPr lang="en-GB" dirty="0"/>
            <a:t>—just like motivation—describes </a:t>
          </a:r>
          <a:r>
            <a:rPr lang="en-GB" b="1" dirty="0"/>
            <a:t>how one approaches a task </a:t>
          </a:r>
          <a:r>
            <a:rPr lang="en-GB" dirty="0"/>
            <a:t>[</a:t>
          </a:r>
          <a:r>
            <a:rPr lang="en-GB" dirty="0" err="1"/>
            <a:t>Caspi</a:t>
          </a:r>
          <a:r>
            <a:rPr lang="en-GB" dirty="0"/>
            <a:t>, Roberts, &amp; Shiner, 2005]. </a:t>
          </a:r>
        </a:p>
      </dgm:t>
    </dgm:pt>
    <dgm:pt modelId="{6C54D6B2-6858-4DF3-A4D2-E861BE990E73}" type="parTrans" cxnId="{3CB89803-BB7D-49C8-A365-30362D8520A1}">
      <dgm:prSet/>
      <dgm:spPr/>
      <dgm:t>
        <a:bodyPr/>
        <a:lstStyle/>
        <a:p>
          <a:endParaRPr lang="en-US"/>
        </a:p>
      </dgm:t>
    </dgm:pt>
    <dgm:pt modelId="{6EB5275F-CC14-46FC-AC4C-10F114D8577A}" type="sibTrans" cxnId="{3CB89803-BB7D-49C8-A365-30362D8520A1}">
      <dgm:prSet/>
      <dgm:spPr/>
      <dgm:t>
        <a:bodyPr/>
        <a:lstStyle/>
        <a:p>
          <a:endParaRPr lang="en-US"/>
        </a:p>
      </dgm:t>
    </dgm:pt>
    <dgm:pt modelId="{8718A97A-30DA-4631-ABF1-2E2E3060392F}" type="pres">
      <dgm:prSet presAssocID="{87E65D6E-C2D7-4514-9430-157E41976A7F}" presName="Name0" presStyleCnt="0">
        <dgm:presLayoutVars>
          <dgm:dir/>
          <dgm:animLvl val="lvl"/>
          <dgm:resizeHandles val="exact"/>
        </dgm:presLayoutVars>
      </dgm:prSet>
      <dgm:spPr/>
    </dgm:pt>
    <dgm:pt modelId="{A3BF0F67-8527-4FFF-AE7A-AD447399B674}" type="pres">
      <dgm:prSet presAssocID="{EB58FB34-69B5-4375-9C89-B0BAFED88B01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3CB89803-BB7D-49C8-A365-30362D8520A1}" srcId="{87E65D6E-C2D7-4514-9430-157E41976A7F}" destId="{EB58FB34-69B5-4375-9C89-B0BAFED88B01}" srcOrd="0" destOrd="0" parTransId="{6C54D6B2-6858-4DF3-A4D2-E861BE990E73}" sibTransId="{6EB5275F-CC14-46FC-AC4C-10F114D8577A}"/>
    <dgm:cxn modelId="{9C6E09CA-2601-4FFF-AEC2-89188593A098}" type="presOf" srcId="{EB58FB34-69B5-4375-9C89-B0BAFED88B01}" destId="{A3BF0F67-8527-4FFF-AE7A-AD447399B674}" srcOrd="0" destOrd="0" presId="urn:microsoft.com/office/officeart/2005/8/layout/chevron1"/>
    <dgm:cxn modelId="{C379D4CB-DFB7-408E-9EF8-686148E786AD}" type="presOf" srcId="{87E65D6E-C2D7-4514-9430-157E41976A7F}" destId="{8718A97A-30DA-4631-ABF1-2E2E3060392F}" srcOrd="0" destOrd="0" presId="urn:microsoft.com/office/officeart/2005/8/layout/chevron1"/>
    <dgm:cxn modelId="{8D3A0CD3-D274-49DD-BBF5-C2F8BB5591F3}" type="presParOf" srcId="{8718A97A-30DA-4631-ABF1-2E2E3060392F}" destId="{A3BF0F67-8527-4FFF-AE7A-AD447399B674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C6002-FD41-496C-9998-2AB0EF2E7C38}">
      <dsp:nvSpPr>
        <dsp:cNvPr id="0" name=""/>
        <dsp:cNvSpPr/>
      </dsp:nvSpPr>
      <dsp:spPr>
        <a:xfrm>
          <a:off x="1911750" y="659"/>
          <a:ext cx="1501568" cy="15015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4172A47-241C-4123-9149-F4BFEC2E5965}">
      <dsp:nvSpPr>
        <dsp:cNvPr id="0" name=""/>
        <dsp:cNvSpPr/>
      </dsp:nvSpPr>
      <dsp:spPr>
        <a:xfrm>
          <a:off x="2662535" y="659"/>
          <a:ext cx="8011417" cy="1501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1910" rIns="0" bIns="41910" numCol="1" spcCol="1270" anchor="ctr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solidFill>
                <a:srgbClr val="0070C0"/>
              </a:solidFill>
            </a:rPr>
            <a:t>How much should a teacher consider students’ individual differences in their classroom.</a:t>
          </a:r>
        </a:p>
      </dsp:txBody>
      <dsp:txXfrm>
        <a:off x="2662535" y="659"/>
        <a:ext cx="8011417" cy="1501568"/>
      </dsp:txXfrm>
    </dsp:sp>
    <dsp:sp modelId="{360A8175-F21E-450C-85B8-EE7DED301A2A}">
      <dsp:nvSpPr>
        <dsp:cNvPr id="0" name=""/>
        <dsp:cNvSpPr/>
      </dsp:nvSpPr>
      <dsp:spPr>
        <a:xfrm>
          <a:off x="1911750" y="1502228"/>
          <a:ext cx="1501568" cy="150156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718CAFB5-EEC8-4706-B497-044C5E333F53}">
      <dsp:nvSpPr>
        <dsp:cNvPr id="0" name=""/>
        <dsp:cNvSpPr/>
      </dsp:nvSpPr>
      <dsp:spPr>
        <a:xfrm>
          <a:off x="2662535" y="1502228"/>
          <a:ext cx="8011417" cy="1501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41910" rIns="0" bIns="41910" numCol="1" spcCol="1270" anchor="ctr" anchorCtr="0">
          <a:noAutofit/>
        </a:bodyPr>
        <a:lstStyle/>
        <a:p>
          <a:pPr marL="0" lvl="0" indent="0" algn="l" defTabSz="1466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>
              <a:solidFill>
                <a:srgbClr val="0070C0"/>
              </a:solidFill>
            </a:rPr>
            <a:t>Do individual differences effect student achievement?</a:t>
          </a:r>
        </a:p>
      </dsp:txBody>
      <dsp:txXfrm>
        <a:off x="2662535" y="1502228"/>
        <a:ext cx="8011417" cy="15015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642F07-EF3F-4FE4-8A04-6E2D997D99FF}">
      <dsp:nvSpPr>
        <dsp:cNvPr id="0" name=""/>
        <dsp:cNvSpPr/>
      </dsp:nvSpPr>
      <dsp:spPr>
        <a:xfrm>
          <a:off x="0" y="100121"/>
          <a:ext cx="1162812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Big five personality characteristics</a:t>
          </a:r>
        </a:p>
      </dsp:txBody>
      <dsp:txXfrm>
        <a:off x="42151" y="142272"/>
        <a:ext cx="11543818" cy="779158"/>
      </dsp:txXfrm>
    </dsp:sp>
    <dsp:sp modelId="{435D82A1-251B-4A42-9EA2-28AA3E127C67}">
      <dsp:nvSpPr>
        <dsp:cNvPr id="0" name=""/>
        <dsp:cNvSpPr/>
      </dsp:nvSpPr>
      <dsp:spPr>
        <a:xfrm>
          <a:off x="0" y="930870"/>
          <a:ext cx="11628120" cy="4396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193" tIns="45720" rIns="256032" bIns="45720" numCol="1" spcCol="1270" anchor="t" anchorCtr="0">
          <a:noAutofit/>
        </a:bodyPr>
        <a:lstStyle/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agreeableness (reflecting qualities of being friendly, modest, and accommodating); 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conscientiousness (dutiful, diligent, and orderly); 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emotional stability (relaxed, balanced, patient), though often denominated by its opposite pole, neuroticism (moody, ruminating, irritable); 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extraversion (outgoing, sociable, active); </a:t>
          </a:r>
        </a:p>
        <a:p>
          <a:pPr marL="285750" lvl="1" indent="-285750" algn="l" defTabSz="12446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 dirty="0"/>
            <a:t>openness (curiosity about and tolerance for diverse cultural and intellectual experiences), sometimes denoted intellect (Saucier &amp; Goldberg, 1996).</a:t>
          </a:r>
        </a:p>
      </dsp:txBody>
      <dsp:txXfrm>
        <a:off x="0" y="930870"/>
        <a:ext cx="11628120" cy="43966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1B5891-2929-465A-9230-78A28FD37100}">
      <dsp:nvSpPr>
        <dsp:cNvPr id="0" name=""/>
        <dsp:cNvSpPr/>
      </dsp:nvSpPr>
      <dsp:spPr>
        <a:xfrm>
          <a:off x="0" y="324975"/>
          <a:ext cx="11628120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Educational research based on FFM measures has shown that there are consistent associations between personality and academic performance. </a:t>
          </a:r>
        </a:p>
      </dsp:txBody>
      <dsp:txXfrm>
        <a:off x="58257" y="383232"/>
        <a:ext cx="11511606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642FA8-5D54-41DD-9D48-C88FF27914D7}">
      <dsp:nvSpPr>
        <dsp:cNvPr id="0" name=""/>
        <dsp:cNvSpPr/>
      </dsp:nvSpPr>
      <dsp:spPr>
        <a:xfrm>
          <a:off x="0" y="70387"/>
          <a:ext cx="5694005" cy="547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Academic Performance</a:t>
          </a:r>
          <a:endParaRPr lang="en-GB" sz="1900" kern="1200"/>
        </a:p>
      </dsp:txBody>
      <dsp:txXfrm>
        <a:off x="0" y="70387"/>
        <a:ext cx="5694005" cy="547200"/>
      </dsp:txXfrm>
    </dsp:sp>
    <dsp:sp modelId="{5A28CD12-85E7-4550-8C70-B92EFA92D795}">
      <dsp:nvSpPr>
        <dsp:cNvPr id="0" name=""/>
        <dsp:cNvSpPr/>
      </dsp:nvSpPr>
      <dsp:spPr>
        <a:xfrm>
          <a:off x="0" y="617587"/>
          <a:ext cx="5694005" cy="385946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Conscientiousness</a:t>
          </a:r>
          <a:r>
            <a:rPr lang="en-GB" sz="1900" kern="1200" dirty="0"/>
            <a:t> is the strongest predictor of academic success. Students high in conscientiousness tend to have better study habits, greater self-discipline, and higher grades.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Openness to Experience</a:t>
          </a:r>
          <a:r>
            <a:rPr lang="en-GB" sz="1900" kern="1200" dirty="0"/>
            <a:t> is associated with intellectual curiosity and creative problem-solving, which can enhance learning outcomes, particularly in subjects that require critical thinking (e.g., humanities, sciences).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Neuroticism</a:t>
          </a:r>
          <a:r>
            <a:rPr lang="en-GB" sz="1900" kern="1200" dirty="0"/>
            <a:t> is negatively correlated with academic achievement, as high anxiety and emotional instability can interfere with concentration and test performance.</a:t>
          </a:r>
        </a:p>
      </dsp:txBody>
      <dsp:txXfrm>
        <a:off x="0" y="617587"/>
        <a:ext cx="5694005" cy="385946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17248-D979-44EC-92DC-62FDB9678DBC}">
      <dsp:nvSpPr>
        <dsp:cNvPr id="0" name=""/>
        <dsp:cNvSpPr/>
      </dsp:nvSpPr>
      <dsp:spPr>
        <a:xfrm>
          <a:off x="0" y="13023"/>
          <a:ext cx="6077339" cy="5760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Learning Styles &amp; Preferences</a:t>
          </a:r>
          <a:endParaRPr lang="en-GB" sz="2000" kern="1200"/>
        </a:p>
      </dsp:txBody>
      <dsp:txXfrm>
        <a:off x="0" y="13023"/>
        <a:ext cx="6077339" cy="576000"/>
      </dsp:txXfrm>
    </dsp:sp>
    <dsp:sp modelId="{481D1F16-97C2-49F9-B638-9E907995AE94}">
      <dsp:nvSpPr>
        <dsp:cNvPr id="0" name=""/>
        <dsp:cNvSpPr/>
      </dsp:nvSpPr>
      <dsp:spPr>
        <a:xfrm>
          <a:off x="0" y="589023"/>
          <a:ext cx="6077339" cy="290969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Openness</a:t>
          </a:r>
          <a:r>
            <a:rPr lang="en-GB" sz="2000" kern="1200" dirty="0"/>
            <a:t> is linked to deep learning approaches, where students seek to understand concepts rather than memorize facts.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Conscientious students</a:t>
          </a:r>
          <a:r>
            <a:rPr lang="en-GB" sz="2000" kern="1200" dirty="0"/>
            <a:t> tend to adopt structured, organized learning habits, preferring schedules and planned study routines.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Extraverted learners</a:t>
          </a:r>
          <a:r>
            <a:rPr lang="en-GB" sz="2000" kern="1200" dirty="0"/>
            <a:t> may thrive in group-based or interactive learning environments, while introverted students may perform better with independent study.</a:t>
          </a:r>
        </a:p>
      </dsp:txBody>
      <dsp:txXfrm>
        <a:off x="0" y="589023"/>
        <a:ext cx="6077339" cy="29096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044C4-9CE5-47F7-B76A-DEC18AAABDD1}">
      <dsp:nvSpPr>
        <dsp:cNvPr id="0" name=""/>
        <dsp:cNvSpPr/>
      </dsp:nvSpPr>
      <dsp:spPr>
        <a:xfrm>
          <a:off x="0" y="29484"/>
          <a:ext cx="6077339" cy="5760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Motivation &amp; Engagement</a:t>
          </a:r>
          <a:endParaRPr lang="en-GB" sz="2000" kern="1200"/>
        </a:p>
      </dsp:txBody>
      <dsp:txXfrm>
        <a:off x="0" y="29484"/>
        <a:ext cx="6077339" cy="576000"/>
      </dsp:txXfrm>
    </dsp:sp>
    <dsp:sp modelId="{26FFA794-8996-4ACF-89B0-DA38629B7E62}">
      <dsp:nvSpPr>
        <dsp:cNvPr id="0" name=""/>
        <dsp:cNvSpPr/>
      </dsp:nvSpPr>
      <dsp:spPr>
        <a:xfrm>
          <a:off x="0" y="605484"/>
          <a:ext cx="6077339" cy="236069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Intrinsic motivation</a:t>
          </a:r>
          <a:r>
            <a:rPr lang="en-GB" sz="2000" kern="1200" dirty="0"/>
            <a:t> is higher in students who score high on Openness and Conscientiousness.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Agreeableness</a:t>
          </a:r>
          <a:r>
            <a:rPr lang="en-GB" sz="2000" kern="1200" dirty="0"/>
            <a:t> contributes to cooperative learning, teamwork, and positive relationships with teachers and peers.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Neuroticism</a:t>
          </a:r>
          <a:r>
            <a:rPr lang="en-GB" sz="2000" kern="1200" dirty="0"/>
            <a:t> can lead to academic anxiety, reduced motivation, and avoidance behaviours.</a:t>
          </a:r>
        </a:p>
      </dsp:txBody>
      <dsp:txXfrm>
        <a:off x="0" y="605484"/>
        <a:ext cx="6077339" cy="23606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3F4A3-714F-4D60-8C64-9876CDE8A5C7}">
      <dsp:nvSpPr>
        <dsp:cNvPr id="0" name=""/>
        <dsp:cNvSpPr/>
      </dsp:nvSpPr>
      <dsp:spPr>
        <a:xfrm>
          <a:off x="0" y="0"/>
          <a:ext cx="5694004" cy="46080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Career &amp; Educational Choices</a:t>
          </a:r>
          <a:endParaRPr lang="en-GB" sz="1600" kern="1200" dirty="0"/>
        </a:p>
      </dsp:txBody>
      <dsp:txXfrm>
        <a:off x="0" y="0"/>
        <a:ext cx="5694004" cy="460800"/>
      </dsp:txXfrm>
    </dsp:sp>
    <dsp:sp modelId="{5690F1AA-FF5B-4C21-AF4E-66CB90FFE30F}">
      <dsp:nvSpPr>
        <dsp:cNvPr id="0" name=""/>
        <dsp:cNvSpPr/>
      </dsp:nvSpPr>
      <dsp:spPr>
        <a:xfrm>
          <a:off x="0" y="493985"/>
          <a:ext cx="5694004" cy="166896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Openness</a:t>
          </a:r>
          <a:r>
            <a:rPr lang="en-GB" sz="1600" kern="1200"/>
            <a:t> influences preferences for creative and theoretical subjects (e.g., philosophy, arts).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Conscientiousness</a:t>
          </a:r>
          <a:r>
            <a:rPr lang="en-GB" sz="1600" kern="1200"/>
            <a:t> is linked to structured career paths requiring discipline (e.g., medicine, engineering).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Extraversion</a:t>
          </a:r>
          <a:r>
            <a:rPr lang="en-GB" sz="1600" kern="1200"/>
            <a:t> may lead to careers involving social interaction (e.g., business, teaching).</a:t>
          </a:r>
        </a:p>
      </dsp:txBody>
      <dsp:txXfrm>
        <a:off x="0" y="493985"/>
        <a:ext cx="5694004" cy="16689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D80882-E53C-4EC5-B9EB-B6719EEF8327}">
      <dsp:nvSpPr>
        <dsp:cNvPr id="0" name=""/>
        <dsp:cNvSpPr/>
      </dsp:nvSpPr>
      <dsp:spPr>
        <a:xfrm rot="21300000">
          <a:off x="24526" y="2105483"/>
          <a:ext cx="11916975" cy="1083126"/>
        </a:xfrm>
        <a:prstGeom prst="mathMinus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F3EF7-3067-400B-9824-26D16351DE4E}">
      <dsp:nvSpPr>
        <dsp:cNvPr id="0" name=""/>
        <dsp:cNvSpPr/>
      </dsp:nvSpPr>
      <dsp:spPr>
        <a:xfrm>
          <a:off x="1435923" y="264704"/>
          <a:ext cx="3589808" cy="2117637"/>
        </a:xfrm>
        <a:prstGeom prst="down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80CC76-2CD9-479C-953B-195E11B2F8A1}">
      <dsp:nvSpPr>
        <dsp:cNvPr id="0" name=""/>
        <dsp:cNvSpPr/>
      </dsp:nvSpPr>
      <dsp:spPr>
        <a:xfrm>
          <a:off x="6341994" y="0"/>
          <a:ext cx="3829128" cy="2223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Some of the models predicting academic achievement assume that </a:t>
          </a:r>
          <a:r>
            <a:rPr lang="en-GB" sz="2200" b="1" kern="1200" dirty="0"/>
            <a:t>intelligence and personality predict academic achievement independently </a:t>
          </a:r>
          <a:r>
            <a:rPr lang="en-GB" sz="2200" kern="1200" dirty="0"/>
            <a:t>of each other</a:t>
          </a:r>
        </a:p>
      </dsp:txBody>
      <dsp:txXfrm>
        <a:off x="6341994" y="0"/>
        <a:ext cx="3829128" cy="2223519"/>
      </dsp:txXfrm>
    </dsp:sp>
    <dsp:sp modelId="{90C2E03B-37D3-4291-952F-492B1C90E2A9}">
      <dsp:nvSpPr>
        <dsp:cNvPr id="0" name=""/>
        <dsp:cNvSpPr/>
      </dsp:nvSpPr>
      <dsp:spPr>
        <a:xfrm>
          <a:off x="6940296" y="2911751"/>
          <a:ext cx="3589808" cy="2117637"/>
        </a:xfrm>
        <a:prstGeom prst="upArrow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D9C38-729C-46F7-AD34-F23D43D3AC6C}">
      <dsp:nvSpPr>
        <dsp:cNvPr id="0" name=""/>
        <dsp:cNvSpPr/>
      </dsp:nvSpPr>
      <dsp:spPr>
        <a:xfrm>
          <a:off x="1794904" y="3070574"/>
          <a:ext cx="3829128" cy="2223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However, older theories predicting performance from </a:t>
          </a:r>
          <a:r>
            <a:rPr lang="en-GB" sz="2200" b="1" kern="1200" dirty="0"/>
            <a:t>intelligence and motivation </a:t>
          </a:r>
          <a:r>
            <a:rPr lang="en-GB" sz="2200" kern="1200" dirty="0"/>
            <a:t>suggested that both constructs should interact with each other – what do you think?</a:t>
          </a:r>
        </a:p>
      </dsp:txBody>
      <dsp:txXfrm>
        <a:off x="1794904" y="3070574"/>
        <a:ext cx="3829128" cy="22235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BAFD5-FC88-4C12-93EB-7C9B0CF0AFBD}">
      <dsp:nvSpPr>
        <dsp:cNvPr id="0" name=""/>
        <dsp:cNvSpPr/>
      </dsp:nvSpPr>
      <dsp:spPr>
        <a:xfrm>
          <a:off x="0" y="4106168"/>
          <a:ext cx="11916102" cy="134773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If </a:t>
          </a:r>
          <a:r>
            <a:rPr lang="en-GB" sz="2400" b="1" kern="1200" dirty="0"/>
            <a:t>intelligence is low,</a:t>
          </a:r>
          <a:r>
            <a:rPr lang="en-GB" sz="2400" kern="1200" dirty="0"/>
            <a:t> motivation should matter less for performance than when intelligence is high, because </a:t>
          </a:r>
          <a:r>
            <a:rPr lang="en-GB" sz="2400" b="1" kern="1200" dirty="0"/>
            <a:t>even high motivation might be futile in the face of missing ability </a:t>
          </a:r>
          <a:r>
            <a:rPr lang="en-GB" sz="2400" kern="1200" dirty="0"/>
            <a:t>[</a:t>
          </a:r>
          <a:r>
            <a:rPr lang="en-GB" sz="2400" kern="1200" dirty="0" err="1"/>
            <a:t>Sackett</a:t>
          </a:r>
          <a:r>
            <a:rPr lang="en-GB" sz="2400" kern="1200" dirty="0"/>
            <a:t>, </a:t>
          </a:r>
          <a:r>
            <a:rPr lang="en-GB" sz="2400" kern="1200" dirty="0" err="1"/>
            <a:t>Gruys</a:t>
          </a:r>
          <a:r>
            <a:rPr lang="en-GB" sz="2400" kern="1200" dirty="0"/>
            <a:t>, </a:t>
          </a:r>
          <a:r>
            <a:rPr lang="en-GB" sz="2400" kern="1200" dirty="0" err="1"/>
            <a:t>Ellingson</a:t>
          </a:r>
          <a:r>
            <a:rPr lang="en-GB" sz="2400" kern="1200" dirty="0"/>
            <a:t>, 1998].</a:t>
          </a:r>
        </a:p>
      </dsp:txBody>
      <dsp:txXfrm>
        <a:off x="0" y="4106168"/>
        <a:ext cx="11916102" cy="1347736"/>
      </dsp:txXfrm>
    </dsp:sp>
    <dsp:sp modelId="{43089A45-1875-4DBF-96CB-906F3011C05B}">
      <dsp:nvSpPr>
        <dsp:cNvPr id="0" name=""/>
        <dsp:cNvSpPr/>
      </dsp:nvSpPr>
      <dsp:spPr>
        <a:xfrm rot="10800000">
          <a:off x="0" y="2053566"/>
          <a:ext cx="11916102" cy="2072818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On the other hand, the association between </a:t>
          </a:r>
          <a:r>
            <a:rPr lang="en-GB" sz="2400" b="1" kern="1200" dirty="0"/>
            <a:t>performance and motivation should be moderated by intelligence. </a:t>
          </a:r>
        </a:p>
      </dsp:txBody>
      <dsp:txXfrm rot="10800000">
        <a:off x="0" y="2053566"/>
        <a:ext cx="11916102" cy="1346855"/>
      </dsp:txXfrm>
    </dsp:sp>
    <dsp:sp modelId="{98931337-63E9-446B-9789-BC956CBCE8C9}">
      <dsp:nvSpPr>
        <dsp:cNvPr id="0" name=""/>
        <dsp:cNvSpPr/>
      </dsp:nvSpPr>
      <dsp:spPr>
        <a:xfrm rot="10800000">
          <a:off x="0" y="964"/>
          <a:ext cx="11916102" cy="2072818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If </a:t>
          </a:r>
          <a:r>
            <a:rPr lang="en-GB" sz="2400" b="1" kern="1200" dirty="0"/>
            <a:t>motivation is low</a:t>
          </a:r>
          <a:r>
            <a:rPr lang="en-GB" sz="2400" kern="1200" dirty="0"/>
            <a:t>, intelligence should matter less for performance than when motivation is high because </a:t>
          </a:r>
          <a:r>
            <a:rPr lang="en-GB" sz="2400" b="1" kern="1200" dirty="0"/>
            <a:t>smart individuals with low motivation might waste their intellectual abilities </a:t>
          </a:r>
          <a:r>
            <a:rPr lang="en-GB" sz="2400" kern="1200" dirty="0"/>
            <a:t>instead of investing it in performance. </a:t>
          </a:r>
        </a:p>
      </dsp:txBody>
      <dsp:txXfrm rot="10800000">
        <a:off x="0" y="964"/>
        <a:ext cx="11916102" cy="13468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CCEC3F-742A-477E-AFA6-5C4F08D3442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E2398-2408-4647-BC0C-8D0935F8D5D8}">
      <dsp:nvSpPr>
        <dsp:cNvPr id="0" name=""/>
        <dsp:cNvSpPr/>
      </dsp:nvSpPr>
      <dsp:spPr>
        <a:xfrm>
          <a:off x="0" y="0"/>
          <a:ext cx="10515600" cy="1767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Therefore, personality might moderate the relationship between intelligence and academic achievement (or intelligence might moderate the relation between personality and academic achievement) [Cattell, 1987].</a:t>
          </a:r>
        </a:p>
      </dsp:txBody>
      <dsp:txXfrm>
        <a:off x="0" y="0"/>
        <a:ext cx="10515600" cy="1767326"/>
      </dsp:txXfrm>
    </dsp:sp>
    <dsp:sp modelId="{199B17FD-BF78-4BBD-BF63-E61FD8666C71}">
      <dsp:nvSpPr>
        <dsp:cNvPr id="0" name=""/>
        <dsp:cNvSpPr/>
      </dsp:nvSpPr>
      <dsp:spPr>
        <a:xfrm>
          <a:off x="0" y="176732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6D298-0D3C-4C83-9BDA-179085DDFF82}">
      <dsp:nvSpPr>
        <dsp:cNvPr id="0" name=""/>
        <dsp:cNvSpPr/>
      </dsp:nvSpPr>
      <dsp:spPr>
        <a:xfrm>
          <a:off x="0" y="1767326"/>
          <a:ext cx="10515600" cy="1767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Studies </a:t>
          </a:r>
          <a:r>
            <a:rPr lang="en-GB" sz="2700" b="1" kern="1200" dirty="0"/>
            <a:t>investigating the interaction mainly focus on C </a:t>
          </a:r>
          <a:r>
            <a:rPr lang="en-GB" sz="2700" kern="1200" dirty="0"/>
            <a:t>or its facet Achievement Striving, due to their close relation to achievement motivation.</a:t>
          </a:r>
        </a:p>
      </dsp:txBody>
      <dsp:txXfrm>
        <a:off x="0" y="1767326"/>
        <a:ext cx="10515600" cy="176732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F0F67-8527-4FFF-AE7A-AD447399B674}">
      <dsp:nvSpPr>
        <dsp:cNvPr id="0" name=""/>
        <dsp:cNvSpPr/>
      </dsp:nvSpPr>
      <dsp:spPr>
        <a:xfrm>
          <a:off x="5519" y="0"/>
          <a:ext cx="11292837" cy="124595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Whereas intelligence describes the limiting conditions academic performance depends on [Ackerman, 2011], </a:t>
          </a:r>
          <a:r>
            <a:rPr lang="en-GB" sz="2400" b="1" kern="1200" dirty="0"/>
            <a:t>personality</a:t>
          </a:r>
          <a:r>
            <a:rPr lang="en-GB" sz="2400" kern="1200" dirty="0"/>
            <a:t>—just like motivation—describes </a:t>
          </a:r>
          <a:r>
            <a:rPr lang="en-GB" sz="2400" b="1" kern="1200" dirty="0"/>
            <a:t>how one approaches a task </a:t>
          </a:r>
          <a:r>
            <a:rPr lang="en-GB" sz="2400" kern="1200" dirty="0"/>
            <a:t>[</a:t>
          </a:r>
          <a:r>
            <a:rPr lang="en-GB" sz="2400" kern="1200" dirty="0" err="1"/>
            <a:t>Caspi</a:t>
          </a:r>
          <a:r>
            <a:rPr lang="en-GB" sz="2400" kern="1200" dirty="0"/>
            <a:t>, Roberts, &amp; Shiner, 2005]. </a:t>
          </a:r>
        </a:p>
      </dsp:txBody>
      <dsp:txXfrm>
        <a:off x="628495" y="0"/>
        <a:ext cx="10046886" cy="1245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F2F0E-EF8A-405B-8025-6FC764DAC025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68CC33-5207-47E6-B35F-41E4EB8A8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5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Educational research based on the </a:t>
            </a:r>
            <a:r>
              <a:rPr lang="en-GB" b="1" dirty="0"/>
              <a:t>Five-Factor Model (FFM)</a:t>
            </a:r>
            <a:r>
              <a:rPr lang="en-GB" dirty="0"/>
              <a:t>—also known as the </a:t>
            </a:r>
            <a:r>
              <a:rPr lang="en-GB" b="1" dirty="0"/>
              <a:t>Big Five personality traits</a:t>
            </a:r>
            <a:r>
              <a:rPr lang="en-GB" dirty="0"/>
              <a:t>—focuses on how personality influences learning, academic achievement, motivation, and other educational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68CC33-5207-47E6-B35F-41E4EB8A824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9909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Applications in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Personalized Learning:</a:t>
            </a:r>
            <a:r>
              <a:rPr lang="en-GB" dirty="0"/>
              <a:t> Tailoring teaching strategies based on students' personality profiles.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Career Guidance:</a:t>
            </a:r>
            <a:r>
              <a:rPr lang="en-GB" dirty="0"/>
              <a:t> Helping students choose suitable career paths based on their personality strengths.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Mental Health Support:</a:t>
            </a:r>
            <a:r>
              <a:rPr lang="en-GB" dirty="0"/>
              <a:t> Addressing the needs of students with high neuroticism to improve academic resilience.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68CC33-5207-47E6-B35F-41E4EB8A824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857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730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180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056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0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87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687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96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87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551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2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63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88600-D48C-4FCB-A763-CB41CD126881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29FE7-2B84-4ED9-A398-6F98F263B9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682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microsoft.com/office/2007/relationships/diagramDrawing" Target="../diagrams/drawing3.xml"/><Relationship Id="rId3" Type="http://schemas.openxmlformats.org/officeDocument/2006/relationships/image" Target="../media/image3.jpg"/><Relationship Id="rId7" Type="http://schemas.openxmlformats.org/officeDocument/2006/relationships/diagramColors" Target="../diagrams/colors2.xml"/><Relationship Id="rId12" Type="http://schemas.openxmlformats.org/officeDocument/2006/relationships/diagramColors" Target="../diagrams/colors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diagramQuickStyle" Target="../diagrams/quickStyle3.xml"/><Relationship Id="rId5" Type="http://schemas.openxmlformats.org/officeDocument/2006/relationships/diagramLayout" Target="../diagrams/layout2.xml"/><Relationship Id="rId10" Type="http://schemas.openxmlformats.org/officeDocument/2006/relationships/diagramLayout" Target="../diagrams/layout3.xml"/><Relationship Id="rId4" Type="http://schemas.openxmlformats.org/officeDocument/2006/relationships/diagramData" Target="../diagrams/data2.xml"/><Relationship Id="rId9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diagramData" Target="../diagrams/data6.xml"/><Relationship Id="rId18" Type="http://schemas.openxmlformats.org/officeDocument/2006/relationships/diagramData" Target="../diagrams/data7.xml"/><Relationship Id="rId3" Type="http://schemas.openxmlformats.org/officeDocument/2006/relationships/diagramData" Target="../diagrams/data4.xml"/><Relationship Id="rId21" Type="http://schemas.openxmlformats.org/officeDocument/2006/relationships/diagramColors" Target="../diagrams/colors7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17" Type="http://schemas.microsoft.com/office/2007/relationships/diagramDrawing" Target="../diagrams/drawing6.xml"/><Relationship Id="rId2" Type="http://schemas.openxmlformats.org/officeDocument/2006/relationships/notesSlide" Target="../notesSlides/notesSlide2.xml"/><Relationship Id="rId16" Type="http://schemas.openxmlformats.org/officeDocument/2006/relationships/diagramColors" Target="../diagrams/colors6.xml"/><Relationship Id="rId20" Type="http://schemas.openxmlformats.org/officeDocument/2006/relationships/diagramQuickStyle" Target="../diagrams/quickStyl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5.xml"/><Relationship Id="rId19" Type="http://schemas.openxmlformats.org/officeDocument/2006/relationships/diagramLayout" Target="../diagrams/layout7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diagramLayout" Target="../diagrams/layout6.xml"/><Relationship Id="rId22" Type="http://schemas.microsoft.com/office/2007/relationships/diagramDrawing" Target="../diagrams/drawing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12" Type="http://schemas.microsoft.com/office/2007/relationships/diagramDrawing" Target="../diagrams/drawing11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11" Type="http://schemas.openxmlformats.org/officeDocument/2006/relationships/diagramColors" Target="../diagrams/colors11.xml"/><Relationship Id="rId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11.xml"/><Relationship Id="rId4" Type="http://schemas.openxmlformats.org/officeDocument/2006/relationships/diagramLayout" Target="../diagrams/layout10.xml"/><Relationship Id="rId9" Type="http://schemas.openxmlformats.org/officeDocument/2006/relationships/diagramLayout" Target="../diagrams/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-andrews.ac.uk/stories/2016/smart-at-first-sight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58743" y="4942115"/>
            <a:ext cx="4833257" cy="1915885"/>
          </a:xfrm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endParaRPr lang="en-US" sz="1500" dirty="0">
              <a:solidFill>
                <a:schemeClr val="bg1"/>
              </a:solidFill>
            </a:endParaRPr>
          </a:p>
          <a:p>
            <a:r>
              <a:rPr lang="en-US" sz="5400" dirty="0">
                <a:solidFill>
                  <a:schemeClr val="bg1"/>
                </a:solidFill>
              </a:rPr>
              <a:t>Personality and education </a:t>
            </a:r>
          </a:p>
        </p:txBody>
      </p:sp>
    </p:spTree>
    <p:extLst>
      <p:ext uri="{BB962C8B-B14F-4D97-AF65-F5344CB8AC3E}">
        <p14:creationId xmlns:p14="http://schemas.microsoft.com/office/powerpoint/2010/main" val="172578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284706854"/>
              </p:ext>
            </p:extLst>
          </p:nvPr>
        </p:nvGraphicFramePr>
        <p:xfrm>
          <a:off x="1" y="3853542"/>
          <a:ext cx="12192000" cy="3004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1654" y="4805989"/>
            <a:ext cx="1461655" cy="1099561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Think!</a:t>
            </a:r>
          </a:p>
        </p:txBody>
      </p:sp>
    </p:spTree>
    <p:extLst>
      <p:ext uri="{BB962C8B-B14F-4D97-AF65-F5344CB8AC3E}">
        <p14:creationId xmlns:p14="http://schemas.microsoft.com/office/powerpoint/2010/main" val="3947814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14000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739851"/>
              </p:ext>
            </p:extLst>
          </p:nvPr>
        </p:nvGraphicFramePr>
        <p:xfrm>
          <a:off x="281940" y="83820"/>
          <a:ext cx="11628120" cy="53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1C03D0DF-A851-A979-B844-FD0FDD61DE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2878884"/>
              </p:ext>
            </p:extLst>
          </p:nvPr>
        </p:nvGraphicFramePr>
        <p:xfrm>
          <a:off x="281940" y="5255805"/>
          <a:ext cx="11628120" cy="151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5202575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959D09-6168-E087-579B-707A7CF5F9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9743884"/>
              </p:ext>
            </p:extLst>
          </p:nvPr>
        </p:nvGraphicFramePr>
        <p:xfrm>
          <a:off x="128296" y="24555"/>
          <a:ext cx="5694005" cy="4547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8AC1DD93-96EE-1584-77EE-B0FFC1ABCE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37844009"/>
              </p:ext>
            </p:extLst>
          </p:nvPr>
        </p:nvGraphicFramePr>
        <p:xfrm>
          <a:off x="5986364" y="24555"/>
          <a:ext cx="6077339" cy="3511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6B30681F-7F8A-811A-1F59-3AF5A88707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46832064"/>
              </p:ext>
            </p:extLst>
          </p:nvPr>
        </p:nvGraphicFramePr>
        <p:xfrm>
          <a:off x="6013577" y="3741033"/>
          <a:ext cx="6077339" cy="2995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98143483-FAC5-6128-655A-E00937E308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7053057"/>
              </p:ext>
            </p:extLst>
          </p:nvPr>
        </p:nvGraphicFramePr>
        <p:xfrm>
          <a:off x="128296" y="4637314"/>
          <a:ext cx="5694004" cy="2196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</p:spTree>
    <p:extLst>
      <p:ext uri="{BB962C8B-B14F-4D97-AF65-F5344CB8AC3E}">
        <p14:creationId xmlns:p14="http://schemas.microsoft.com/office/powerpoint/2010/main" val="3709500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4CE4F8-3BED-57BE-4C3C-13B983CD7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46" y="166883"/>
            <a:ext cx="7136054" cy="64929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6CFA88-0DF8-DE89-EE75-E890771E6BB3}"/>
              </a:ext>
            </a:extLst>
          </p:cNvPr>
          <p:cNvSpPr txBox="1"/>
          <p:nvPr/>
        </p:nvSpPr>
        <p:spPr>
          <a:xfrm>
            <a:off x="7818120" y="218023"/>
            <a:ext cx="3794760" cy="147732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Mammadov, S. (2022). Big Five personality traits and academic performance: A meta‐analysis.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Journal of personality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90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(2), 222-255.</a:t>
            </a:r>
            <a:endParaRPr lang="en-GB" dirty="0"/>
          </a:p>
        </p:txBody>
      </p:sp>
      <p:pic>
        <p:nvPicPr>
          <p:cNvPr id="1026" name="Picture 2" descr="How to Help Your Kid Like School More">
            <a:extLst>
              <a:ext uri="{FF2B5EF4-FFF2-40B4-BE49-F238E27FC236}">
                <a16:creationId xmlns:a16="http://schemas.microsoft.com/office/drawing/2014/main" id="{27ECB570-5082-2511-5402-C9396BE015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121" y="1831274"/>
            <a:ext cx="3794760" cy="227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earning Support Assistant Job ...">
            <a:extLst>
              <a:ext uri="{FF2B5EF4-FFF2-40B4-BE49-F238E27FC236}">
                <a16:creationId xmlns:a16="http://schemas.microsoft.com/office/drawing/2014/main" id="{E4A70D37-EDE1-8A25-DFBC-E96987FD7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120" y="4381500"/>
            <a:ext cx="3794759" cy="227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274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Personality and intelligence 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351080"/>
              </p:ext>
            </p:extLst>
          </p:nvPr>
        </p:nvGraphicFramePr>
        <p:xfrm>
          <a:off x="-220717" y="1229710"/>
          <a:ext cx="11966028" cy="5294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1885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4000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1542774"/>
              </p:ext>
            </p:extLst>
          </p:nvPr>
        </p:nvGraphicFramePr>
        <p:xfrm>
          <a:off x="112985" y="1229710"/>
          <a:ext cx="11916103" cy="54548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65235" y="93334"/>
            <a:ext cx="10515600" cy="1325563"/>
          </a:xfrm>
        </p:spPr>
        <p:txBody>
          <a:bodyPr/>
          <a:lstStyle/>
          <a:p>
            <a:r>
              <a:rPr lang="en-GB" dirty="0"/>
              <a:t>Personality and intelligence 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709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1997083"/>
              </p:ext>
            </p:extLst>
          </p:nvPr>
        </p:nvGraphicFramePr>
        <p:xfrm>
          <a:off x="725214" y="3134162"/>
          <a:ext cx="10515600" cy="3534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869731" y="233443"/>
            <a:ext cx="10515600" cy="1325563"/>
          </a:xfrm>
        </p:spPr>
        <p:txBody>
          <a:bodyPr/>
          <a:lstStyle/>
          <a:p>
            <a:r>
              <a:rPr lang="en-GB" dirty="0"/>
              <a:t>Personality and intelligence 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590113185"/>
              </p:ext>
            </p:extLst>
          </p:nvPr>
        </p:nvGraphicFramePr>
        <p:xfrm>
          <a:off x="331076" y="1277006"/>
          <a:ext cx="11303876" cy="12459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3305822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7311" y="856356"/>
            <a:ext cx="6251779" cy="6001643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en-GB" sz="2500" dirty="0"/>
              <a:t>Achievement Striving -more homogenous -most studies found a </a:t>
            </a:r>
            <a:r>
              <a:rPr lang="en-GB" sz="2500" b="1" dirty="0"/>
              <a:t>significant interaction between Achievement Striving and intelligence</a:t>
            </a:r>
            <a:r>
              <a:rPr lang="en-GB" sz="2500" dirty="0"/>
              <a:t> when predicting academic achievement [Ziegler et al., 2009; Hollenbeck et al., 1988].</a:t>
            </a:r>
          </a:p>
          <a:p>
            <a:r>
              <a:rPr lang="en-GB" sz="2500" dirty="0"/>
              <a:t>An ordinal interaction effect in high performers, a semi-ordinal interaction effect in low performers, cancelling each other out when regarding the entire sample. </a:t>
            </a:r>
          </a:p>
          <a:p>
            <a:r>
              <a:rPr lang="en-GB" sz="2500" dirty="0"/>
              <a:t>Other facets of C such as </a:t>
            </a:r>
            <a:r>
              <a:rPr lang="en-GB" sz="2500" b="1" dirty="0"/>
              <a:t>Competence, Dutifulness, and Self-Discipline are also related to achievement motivation </a:t>
            </a:r>
            <a:r>
              <a:rPr lang="en-GB" sz="2500" dirty="0"/>
              <a:t>[</a:t>
            </a:r>
            <a:r>
              <a:rPr lang="en-GB" sz="2500" dirty="0" err="1"/>
              <a:t>Bipp</a:t>
            </a:r>
            <a:r>
              <a:rPr lang="en-GB" sz="2500" dirty="0"/>
              <a:t>, </a:t>
            </a:r>
            <a:r>
              <a:rPr lang="en-GB" sz="2500" dirty="0" err="1"/>
              <a:t>Steinmayr</a:t>
            </a:r>
            <a:r>
              <a:rPr lang="en-GB" sz="2500" dirty="0"/>
              <a:t>, &amp; </a:t>
            </a:r>
            <a:r>
              <a:rPr lang="en-GB" sz="2500" dirty="0" err="1"/>
              <a:t>Spinath</a:t>
            </a:r>
            <a:r>
              <a:rPr lang="en-GB" sz="2500" dirty="0"/>
              <a:t>, 2008] and might therefore also interact with intelligence in the prediction of academic achievement.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55914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Personality and intelligence  </a:t>
            </a:r>
            <a:br>
              <a:rPr lang="en-GB" dirty="0"/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31835" y="871744"/>
            <a:ext cx="5508171" cy="58169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en-GB" sz="2500" dirty="0"/>
              <a:t>Di Domenico and Fournier [2015], and </a:t>
            </a:r>
            <a:r>
              <a:rPr lang="en-GB" sz="2500" dirty="0" err="1"/>
              <a:t>Zieal</a:t>
            </a:r>
            <a:r>
              <a:rPr lang="en-GB" sz="2500" dirty="0"/>
              <a:t>. [2009], - </a:t>
            </a:r>
            <a:r>
              <a:rPr lang="en-GB" sz="2500" b="1" dirty="0"/>
              <a:t>C interacted with intelligence</a:t>
            </a:r>
            <a:r>
              <a:rPr lang="en-GB" sz="2500" dirty="0"/>
              <a:t> in the prediction of GPA.</a:t>
            </a:r>
          </a:p>
          <a:p>
            <a:endParaRPr lang="en-GB" sz="1100" dirty="0"/>
          </a:p>
          <a:p>
            <a:r>
              <a:rPr lang="en-GB" sz="2500" dirty="0"/>
              <a:t>The higher C was, the higher the relation between intelligence and GPA, suggesting that </a:t>
            </a:r>
            <a:r>
              <a:rPr lang="en-GB" sz="2500" b="1" dirty="0"/>
              <a:t>students scoring high on C questionnaires might make their cognitive ability more fruitful through hard and accurate work </a:t>
            </a:r>
            <a:r>
              <a:rPr lang="en-GB" sz="2500" dirty="0"/>
              <a:t>than students scoring low on C questionnaires. </a:t>
            </a:r>
          </a:p>
          <a:p>
            <a:endParaRPr lang="en-GB" sz="1100" dirty="0"/>
          </a:p>
          <a:p>
            <a:r>
              <a:rPr lang="en-GB" sz="2500" dirty="0"/>
              <a:t>On the other hand, </a:t>
            </a:r>
            <a:r>
              <a:rPr lang="en-GB" sz="2500" b="1" dirty="0"/>
              <a:t>studies predicting job performance did not find such an interaction</a:t>
            </a:r>
            <a:r>
              <a:rPr lang="en-GB" sz="2500" dirty="0"/>
              <a:t> [Perry, Hunter, Witt, &amp; Harris, 2010].</a:t>
            </a:r>
          </a:p>
        </p:txBody>
      </p:sp>
      <p:sp>
        <p:nvSpPr>
          <p:cNvPr id="6" name="Rectangle 5"/>
          <p:cNvSpPr/>
          <p:nvPr/>
        </p:nvSpPr>
        <p:spPr>
          <a:xfrm>
            <a:off x="1672416" y="6488667"/>
            <a:ext cx="85912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https://www.st-andrews.ac.uk/stories/2016/smart-at-first-sight/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90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297" y="1044302"/>
            <a:ext cx="11427372" cy="581369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Chamorro‐</a:t>
            </a:r>
            <a:r>
              <a:rPr lang="en-GB" dirty="0" err="1"/>
              <a:t>Premuzic</a:t>
            </a:r>
            <a:r>
              <a:rPr lang="en-GB" dirty="0"/>
              <a:t>, T., &amp; </a:t>
            </a:r>
            <a:r>
              <a:rPr lang="en-GB" dirty="0" err="1"/>
              <a:t>Furnham</a:t>
            </a:r>
            <a:r>
              <a:rPr lang="en-GB" dirty="0"/>
              <a:t>, A. (2003). Personality traits and academic examination performance. European journal of Personality, 17(3), 237-250.</a:t>
            </a:r>
          </a:p>
          <a:p>
            <a:r>
              <a:rPr lang="en-GB" dirty="0" err="1"/>
              <a:t>Furnham</a:t>
            </a:r>
            <a:r>
              <a:rPr lang="en-GB" dirty="0"/>
              <a:t>, A., &amp; </a:t>
            </a:r>
            <a:r>
              <a:rPr lang="en-GB" dirty="0" err="1"/>
              <a:t>Medhurst</a:t>
            </a:r>
            <a:r>
              <a:rPr lang="en-GB" dirty="0"/>
              <a:t>, S. (1995). Personality correlates of academic seminar behaviour: A study of four instruments. </a:t>
            </a:r>
            <a:r>
              <a:rPr lang="en-GB" i="1" dirty="0"/>
              <a:t>Personality and individual differences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(2), 197-208.</a:t>
            </a:r>
          </a:p>
          <a:p>
            <a:r>
              <a:rPr lang="en-GB" dirty="0" err="1"/>
              <a:t>Zeidner</a:t>
            </a:r>
            <a:r>
              <a:rPr lang="en-GB" dirty="0"/>
              <a:t>, M., &amp; Matthews, G. (2000). Intelligence and personality.</a:t>
            </a:r>
          </a:p>
          <a:p>
            <a:r>
              <a:rPr lang="en-GB" dirty="0"/>
              <a:t>Eysenck, H. J. (1996). Personality and the experimental study of education. </a:t>
            </a:r>
            <a:r>
              <a:rPr lang="en-GB" i="1" dirty="0"/>
              <a:t>European Journal of Personality</a:t>
            </a:r>
            <a:r>
              <a:rPr lang="en-GB" dirty="0"/>
              <a:t>, </a:t>
            </a:r>
            <a:r>
              <a:rPr lang="en-GB" i="1" dirty="0"/>
              <a:t>10</a:t>
            </a:r>
            <a:r>
              <a:rPr lang="en-GB" dirty="0"/>
              <a:t>(5), 427-439.</a:t>
            </a:r>
          </a:p>
          <a:p>
            <a:r>
              <a:rPr lang="en-GB" dirty="0" err="1"/>
              <a:t>Laidra</a:t>
            </a:r>
            <a:r>
              <a:rPr lang="en-GB" dirty="0"/>
              <a:t>, K., </a:t>
            </a:r>
            <a:r>
              <a:rPr lang="en-GB" dirty="0" err="1"/>
              <a:t>Pullmann</a:t>
            </a:r>
            <a:r>
              <a:rPr lang="en-GB" dirty="0"/>
              <a:t>, H., &amp; </a:t>
            </a:r>
            <a:r>
              <a:rPr lang="en-GB" dirty="0" err="1"/>
              <a:t>Allik</a:t>
            </a:r>
            <a:r>
              <a:rPr lang="en-GB" dirty="0"/>
              <a:t>, J. (2007). Personality and intelligence as predictors of academic achievement: A cross-sectional study from elementary to secondary school. </a:t>
            </a:r>
            <a:r>
              <a:rPr lang="en-GB" i="1" dirty="0"/>
              <a:t>Personality and individual differences</a:t>
            </a:r>
            <a:r>
              <a:rPr lang="en-GB" dirty="0"/>
              <a:t>, </a:t>
            </a:r>
            <a:r>
              <a:rPr lang="en-GB" i="1" dirty="0"/>
              <a:t>42</a:t>
            </a:r>
            <a:r>
              <a:rPr lang="en-GB" dirty="0"/>
              <a:t>(3), 441-451.</a:t>
            </a:r>
          </a:p>
          <a:p>
            <a:r>
              <a:rPr lang="en-GB" dirty="0" err="1"/>
              <a:t>Wagerman</a:t>
            </a:r>
            <a:r>
              <a:rPr lang="en-GB" dirty="0"/>
              <a:t>, S. A., &amp; Funder, D. C. (2007). Acquaintance reports of personality and academic achievement: A case for conscientiousness. </a:t>
            </a:r>
            <a:r>
              <a:rPr lang="en-GB" i="1" dirty="0"/>
              <a:t>Journal of Research in Personality</a:t>
            </a:r>
            <a:r>
              <a:rPr lang="en-GB" dirty="0"/>
              <a:t>, </a:t>
            </a:r>
            <a:r>
              <a:rPr lang="en-GB" i="1" dirty="0"/>
              <a:t>41</a:t>
            </a:r>
            <a:r>
              <a:rPr lang="en-GB" dirty="0"/>
              <a:t>(1), 221-229.</a:t>
            </a:r>
          </a:p>
          <a:p>
            <a:r>
              <a:rPr lang="en-GB" dirty="0"/>
              <a:t>Lynn, R., &amp; </a:t>
            </a:r>
            <a:r>
              <a:rPr lang="en-GB" dirty="0" err="1"/>
              <a:t>Meisenberg</a:t>
            </a:r>
            <a:r>
              <a:rPr lang="en-GB" dirty="0"/>
              <a:t>, G. (2010). National IQs calculated and validated for 108 nations. </a:t>
            </a:r>
            <a:r>
              <a:rPr lang="en-GB" i="1" dirty="0"/>
              <a:t>Intelligence</a:t>
            </a:r>
            <a:r>
              <a:rPr lang="en-GB" dirty="0"/>
              <a:t>, </a:t>
            </a:r>
            <a:r>
              <a:rPr lang="en-GB" i="1" dirty="0"/>
              <a:t>38</a:t>
            </a:r>
            <a:r>
              <a:rPr lang="en-GB" dirty="0"/>
              <a:t>(4), 353-360.</a:t>
            </a:r>
          </a:p>
          <a:p>
            <a:r>
              <a:rPr lang="en-GB" dirty="0" err="1"/>
              <a:t>Rindermann</a:t>
            </a:r>
            <a:r>
              <a:rPr lang="en-GB" dirty="0"/>
              <a:t>, H. (2007). The big g‐factor of national cognitive ability. </a:t>
            </a:r>
            <a:r>
              <a:rPr lang="en-GB" i="1" dirty="0"/>
              <a:t>European Journal of Personality: Published for the European Association of Personality Psychology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(5), 767-787.</a:t>
            </a:r>
          </a:p>
          <a:p>
            <a:r>
              <a:rPr lang="en-GB" dirty="0"/>
              <a:t>Luo, D., Thompson, L. A., &amp; </a:t>
            </a:r>
            <a:r>
              <a:rPr lang="en-GB" dirty="0" err="1"/>
              <a:t>Detterman</a:t>
            </a:r>
            <a:r>
              <a:rPr lang="en-GB" dirty="0"/>
              <a:t>, D. K. (2003). The causal factor underlying the correlation between psychometric g and scholastic performance. </a:t>
            </a:r>
            <a:r>
              <a:rPr lang="en-GB" i="1" dirty="0"/>
              <a:t>Intelligence</a:t>
            </a:r>
            <a:r>
              <a:rPr lang="en-GB" dirty="0"/>
              <a:t>, </a:t>
            </a:r>
            <a:r>
              <a:rPr lang="en-GB" i="1" dirty="0"/>
              <a:t>31</a:t>
            </a:r>
            <a:r>
              <a:rPr lang="en-GB" dirty="0"/>
              <a:t>(1), 67-83.</a:t>
            </a:r>
          </a:p>
          <a:p>
            <a:r>
              <a:rPr lang="en-GB" dirty="0" err="1"/>
              <a:t>Boekaerts</a:t>
            </a:r>
            <a:r>
              <a:rPr lang="en-GB" dirty="0"/>
              <a:t>, M. (1995). Self-regulated learning: Bridging the gap between metacognitive and </a:t>
            </a:r>
            <a:r>
              <a:rPr lang="en-GB" dirty="0" err="1"/>
              <a:t>metamotivation</a:t>
            </a:r>
            <a:r>
              <a:rPr lang="en-GB" dirty="0"/>
              <a:t> theories. </a:t>
            </a:r>
            <a:r>
              <a:rPr lang="en-GB" i="1" dirty="0"/>
              <a:t>Educational Psychologist</a:t>
            </a:r>
            <a:r>
              <a:rPr lang="en-GB" dirty="0"/>
              <a:t>, </a:t>
            </a:r>
            <a:r>
              <a:rPr lang="en-GB" i="1" dirty="0"/>
              <a:t>30</a:t>
            </a:r>
            <a:r>
              <a:rPr lang="en-GB" dirty="0"/>
              <a:t>(4), 195-200.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28297" y="-2812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4194619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297" y="-28126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297" y="807820"/>
            <a:ext cx="11159358" cy="5592980"/>
          </a:xfrm>
        </p:spPr>
        <p:txBody>
          <a:bodyPr>
            <a:normAutofit fontScale="55000" lnSpcReduction="20000"/>
          </a:bodyPr>
          <a:lstStyle/>
          <a:p>
            <a:pPr indent="0"/>
            <a:r>
              <a:rPr lang="en-GB" dirty="0"/>
              <a:t>Hattie, J. Visible Learning: A Synthesis of over 800 Meta-Analyses Relating to Achievement; </a:t>
            </a:r>
            <a:r>
              <a:rPr lang="en-GB" dirty="0" err="1"/>
              <a:t>Routlege</a:t>
            </a:r>
            <a:r>
              <a:rPr lang="en-GB" dirty="0"/>
              <a:t>: London, UK, 2009;.</a:t>
            </a:r>
          </a:p>
          <a:p>
            <a:pPr indent="0"/>
            <a:r>
              <a:rPr lang="en-GB" dirty="0"/>
              <a:t> Ackerman, P.L.; Chamorro-</a:t>
            </a:r>
            <a:r>
              <a:rPr lang="en-GB" dirty="0" err="1"/>
              <a:t>Premuzic</a:t>
            </a:r>
            <a:r>
              <a:rPr lang="en-GB" dirty="0"/>
              <a:t>, T.; </a:t>
            </a:r>
            <a:r>
              <a:rPr lang="en-GB" dirty="0" err="1"/>
              <a:t>Furnham</a:t>
            </a:r>
            <a:r>
              <a:rPr lang="en-GB" dirty="0"/>
              <a:t>, A. Trait complexes and academic achievement: Old and new ways of examining personality in educational contexts. Br. J. Educ. Psychol. 2011, 81, 27–40. 3. Jensen, A.R. The g Factor: The Science of Mental Ability; </a:t>
            </a:r>
            <a:r>
              <a:rPr lang="en-GB" dirty="0" err="1"/>
              <a:t>Praeger</a:t>
            </a:r>
            <a:r>
              <a:rPr lang="en-GB" dirty="0"/>
              <a:t>: Westport, CT, USA, 1998; </a:t>
            </a:r>
          </a:p>
          <a:p>
            <a:pPr indent="0"/>
            <a:r>
              <a:rPr lang="en-GB" dirty="0"/>
              <a:t>4. Von </a:t>
            </a:r>
            <a:r>
              <a:rPr lang="en-GB" dirty="0" err="1"/>
              <a:t>Stumm</a:t>
            </a:r>
            <a:r>
              <a:rPr lang="en-GB" dirty="0"/>
              <a:t>, S.; </a:t>
            </a:r>
            <a:r>
              <a:rPr lang="en-GB" dirty="0" err="1"/>
              <a:t>Furnham</a:t>
            </a:r>
            <a:r>
              <a:rPr lang="en-GB" dirty="0"/>
              <a:t>, A.F. Learning approaches: Associations with Typical Intellectual Engagement, intelligence and the Big Five. Pers. </a:t>
            </a:r>
            <a:r>
              <a:rPr lang="en-GB" dirty="0" err="1"/>
              <a:t>Individ</a:t>
            </a:r>
            <a:r>
              <a:rPr lang="en-GB" dirty="0"/>
              <a:t>. Differ. 2012, 53, 720–723. </a:t>
            </a:r>
          </a:p>
          <a:p>
            <a:pPr indent="0"/>
            <a:r>
              <a:rPr lang="en-GB" dirty="0"/>
              <a:t> </a:t>
            </a:r>
            <a:r>
              <a:rPr lang="en-GB" dirty="0" err="1"/>
              <a:t>Kuncel</a:t>
            </a:r>
            <a:r>
              <a:rPr lang="en-GB" dirty="0"/>
              <a:t>, N.R.; </a:t>
            </a:r>
            <a:r>
              <a:rPr lang="en-GB" dirty="0" err="1"/>
              <a:t>Hezlett</a:t>
            </a:r>
            <a:r>
              <a:rPr lang="en-GB" dirty="0"/>
              <a:t>, S.A.; Ones, D.S. Academic performance, career potential, creativity, and job performance: Can one construct predict them all? J. Pers. Soc. Psychol. 2004, 86, 148–161. </a:t>
            </a:r>
          </a:p>
          <a:p>
            <a:pPr indent="0"/>
            <a:r>
              <a:rPr lang="en-GB" dirty="0" err="1"/>
              <a:t>Zeidner</a:t>
            </a:r>
            <a:r>
              <a:rPr lang="en-GB" dirty="0"/>
              <a:t>, M. Test Anxiety: The State of the Art; Plenum: New York, NY, USA, 1998; </a:t>
            </a:r>
          </a:p>
          <a:p>
            <a:pPr indent="0"/>
            <a:r>
              <a:rPr lang="en-GB" dirty="0"/>
              <a:t>O’Connor, M.C.; </a:t>
            </a:r>
            <a:r>
              <a:rPr lang="en-GB" dirty="0" err="1"/>
              <a:t>Paunonen</a:t>
            </a:r>
            <a:r>
              <a:rPr lang="en-GB" dirty="0"/>
              <a:t>, S.V. Big Five personality predictors of post-secondary academic performance. Pers. </a:t>
            </a:r>
            <a:r>
              <a:rPr lang="en-GB" dirty="0" err="1"/>
              <a:t>Individ</a:t>
            </a:r>
            <a:r>
              <a:rPr lang="en-GB" dirty="0"/>
              <a:t>. Differ. 2007, 43, 971–990. </a:t>
            </a:r>
          </a:p>
          <a:p>
            <a:pPr indent="0"/>
            <a:r>
              <a:rPr lang="en-GB" dirty="0"/>
              <a:t>Ackerman, P.L.; </a:t>
            </a:r>
            <a:r>
              <a:rPr lang="en-GB" dirty="0" err="1"/>
              <a:t>Heggestad</a:t>
            </a:r>
            <a:r>
              <a:rPr lang="en-GB" dirty="0"/>
              <a:t>, E.D. Intelligence, personality, and interests: Evidence for overlapping traits. Psychol. Bull. 1997, 121, 219–245. </a:t>
            </a:r>
          </a:p>
          <a:p>
            <a:pPr indent="0"/>
            <a:r>
              <a:rPr lang="en-GB" dirty="0" err="1"/>
              <a:t>Blickle</a:t>
            </a:r>
            <a:r>
              <a:rPr lang="en-GB" dirty="0"/>
              <a:t>, G. Personality traits, learning strategies, and performance. Eur. J. Pers. 1996, 10, 337–352.</a:t>
            </a:r>
          </a:p>
          <a:p>
            <a:pPr indent="0"/>
            <a:r>
              <a:rPr lang="en-GB" dirty="0"/>
              <a:t> Ziegler, M.; </a:t>
            </a:r>
            <a:r>
              <a:rPr lang="en-GB" dirty="0" err="1"/>
              <a:t>Knogler</a:t>
            </a:r>
            <a:r>
              <a:rPr lang="en-GB" dirty="0"/>
              <a:t>, M.; </a:t>
            </a:r>
            <a:r>
              <a:rPr lang="en-GB" dirty="0" err="1"/>
              <a:t>Bühner</a:t>
            </a:r>
            <a:r>
              <a:rPr lang="en-GB" dirty="0"/>
              <a:t>, M. Conscientiousness, achievement striving, and intelligence as performance predictors in a sample of German psychology students: Always a linear relationship? Learn. </a:t>
            </a:r>
            <a:r>
              <a:rPr lang="en-GB" dirty="0" err="1"/>
              <a:t>Individ</a:t>
            </a:r>
            <a:r>
              <a:rPr lang="en-GB" dirty="0"/>
              <a:t>. Differ. 2009, 19, 288–292. [</a:t>
            </a:r>
          </a:p>
          <a:p>
            <a:pPr indent="0"/>
            <a:r>
              <a:rPr lang="en-GB" dirty="0" err="1"/>
              <a:t>Poropat</a:t>
            </a:r>
            <a:r>
              <a:rPr lang="en-GB" dirty="0"/>
              <a:t>, A.E. A meta-analysis of the Five-Factor model of personality and academic performance. Psychol. Bull. 2009, 135, 322–338. </a:t>
            </a:r>
          </a:p>
          <a:p>
            <a:pPr indent="0"/>
            <a:r>
              <a:rPr lang="en-GB" dirty="0" err="1"/>
              <a:t>Poropat</a:t>
            </a:r>
            <a:r>
              <a:rPr lang="en-GB" dirty="0"/>
              <a:t>, A.E. The </a:t>
            </a:r>
            <a:r>
              <a:rPr lang="en-GB" dirty="0" err="1"/>
              <a:t>Eysenckian</a:t>
            </a:r>
            <a:r>
              <a:rPr lang="en-GB" dirty="0"/>
              <a:t> personality factors and their correlations with academic performance. Br. J. Educ. Psychol. 2011, 81, 41–58</a:t>
            </a:r>
          </a:p>
          <a:p>
            <a:pPr indent="0"/>
            <a:r>
              <a:rPr lang="en-GB" dirty="0"/>
              <a:t>Cattell, R.B. Intelligence: Its Structure, Growth and Action; North-Holland: Amsterdam, The Netherlands, 1987;</a:t>
            </a:r>
          </a:p>
          <a:p>
            <a:pPr indent="0"/>
            <a:r>
              <a:rPr lang="en-GB" dirty="0"/>
              <a:t>ISBN 9780080866895.</a:t>
            </a:r>
          </a:p>
          <a:p>
            <a:pPr indent="0"/>
            <a:r>
              <a:rPr lang="en-GB" dirty="0"/>
              <a:t>42. Hollenbeck, J.R.; Brief, A.P.; Whitener, E.M.; Pauli, K.E. An empirical note on the interaction of personality</a:t>
            </a:r>
          </a:p>
          <a:p>
            <a:pPr indent="0"/>
            <a:r>
              <a:rPr lang="en-GB" dirty="0"/>
              <a:t>and aptitude in personnel selection. J. </a:t>
            </a:r>
            <a:r>
              <a:rPr lang="en-GB" dirty="0" err="1"/>
              <a:t>Manag</a:t>
            </a:r>
            <a:r>
              <a:rPr lang="en-GB" dirty="0"/>
              <a:t>. 1988, 14, 441–451.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6810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1750</Words>
  <Application>Microsoft Office PowerPoint</Application>
  <PresentationFormat>Widescreen</PresentationFormat>
  <Paragraphs>86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Think!</vt:lpstr>
      <vt:lpstr>PowerPoint Presentation</vt:lpstr>
      <vt:lpstr>PowerPoint Presentation</vt:lpstr>
      <vt:lpstr>PowerPoint Presentation</vt:lpstr>
      <vt:lpstr>Personality and intelligence   </vt:lpstr>
      <vt:lpstr>Personality and intelligence   </vt:lpstr>
      <vt:lpstr>Personality and intelligence   </vt:lpstr>
      <vt:lpstr>Personality and intelligence   </vt:lpstr>
      <vt:lpstr>References </vt:lpstr>
      <vt:lpstr>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Greenway</dc:creator>
  <cp:lastModifiedBy>Charlotte Greenway</cp:lastModifiedBy>
  <cp:revision>44</cp:revision>
  <dcterms:created xsi:type="dcterms:W3CDTF">2019-09-16T12:34:49Z</dcterms:created>
  <dcterms:modified xsi:type="dcterms:W3CDTF">2025-02-18T11:55:56Z</dcterms:modified>
</cp:coreProperties>
</file>