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bin" ContentType="application/vnd.ms-office.activeX"/>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Override PartName="/ppt/activeX/activeX1.xml" ContentType="application/vnd.ms-office.activeX+xml"/>
  <Default Extension="emf" ContentType="image/x-emf"/>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gif" ContentType="image/gif"/>
  <Default Extension="vml" ContentType="application/vnd.openxmlformats-officedocument.vmlDrawi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256" r:id="rId2"/>
    <p:sldId id="257" r:id="rId3"/>
    <p:sldId id="258" r:id="rId4"/>
    <p:sldId id="259" r:id="rId5"/>
    <p:sldId id="260" r:id="rId6"/>
    <p:sldId id="261" r:id="rId7"/>
    <p:sldId id="262" r:id="rId8"/>
    <p:sldId id="263" r:id="rId9"/>
    <p:sldId id="264" r:id="rId10"/>
    <p:sldId id="265" r:id="rId11"/>
    <p:sldId id="275" r:id="rId12"/>
    <p:sldId id="266" r:id="rId13"/>
    <p:sldId id="267" r:id="rId14"/>
    <p:sldId id="277" r:id="rId15"/>
    <p:sldId id="268" r:id="rId16"/>
    <p:sldId id="269" r:id="rId17"/>
    <p:sldId id="270" r:id="rId18"/>
    <p:sldId id="271" r:id="rId19"/>
    <p:sldId id="272" r:id="rId20"/>
    <p:sldId id="273" r:id="rId21"/>
    <p:sldId id="274" r:id="rId22"/>
    <p:sldId id="278" r:id="rId23"/>
    <p:sldId id="281" r:id="rId24"/>
    <p:sldId id="282"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 id="295" r:id="rId38"/>
    <p:sldId id="296" r:id="rId39"/>
    <p:sldId id="297" r:id="rId40"/>
    <p:sldId id="298" r:id="rId41"/>
    <p:sldId id="299" r:id="rId42"/>
    <p:sldId id="300" r:id="rId43"/>
    <p:sldId id="301" r:id="rId44"/>
    <p:sldId id="302"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activeX/_rels/activeX1.xml.rels><?xml version="1.0" encoding="UTF-8" standalone="yes"?>
<Relationships xmlns="http://schemas.openxmlformats.org/package/2006/relationships"><Relationship Id="rId1" Type="http://schemas.microsoft.com/office/2006/relationships/activeXControlBinary" Target="activeX1.bin"/></Relationships>
</file>

<file path=ppt/activeX/activeX1.xml><?xml version="1.0" encoding="utf-8"?>
<ax:ocx xmlns:ax="http://schemas.microsoft.com/office/2006/activeX" xmlns:r="http://schemas.openxmlformats.org/officeDocument/2006/relationships" ax:classid="{5512D11C-5CC6-11CF-8D67-00AA00BDCE1D}" ax:persistence="persistStream" r:id="rId1"/>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B2A0F4-94AD-4025-87C4-CAFD77E19FBB}" type="doc">
      <dgm:prSet loTypeId="urn:microsoft.com/office/officeart/2005/8/layout/process2" loCatId="process" qsTypeId="urn:microsoft.com/office/officeart/2005/8/quickstyle/simple5" qsCatId="simple" csTypeId="urn:microsoft.com/office/officeart/2005/8/colors/accent1_3" csCatId="accent1" phldr="1"/>
      <dgm:spPr/>
      <dgm:t>
        <a:bodyPr/>
        <a:lstStyle/>
        <a:p>
          <a:endParaRPr lang="en-GB"/>
        </a:p>
      </dgm:t>
    </dgm:pt>
    <dgm:pt modelId="{764DEB73-FBA7-4425-95CE-D79DE1F16D28}" type="pres">
      <dgm:prSet presAssocID="{30B2A0F4-94AD-4025-87C4-CAFD77E19FBB}" presName="linearFlow" presStyleCnt="0">
        <dgm:presLayoutVars>
          <dgm:resizeHandles val="exact"/>
        </dgm:presLayoutVars>
      </dgm:prSet>
      <dgm:spPr/>
      <dgm:t>
        <a:bodyPr/>
        <a:lstStyle/>
        <a:p>
          <a:endParaRPr lang="en-GB"/>
        </a:p>
      </dgm:t>
    </dgm:pt>
  </dgm:ptLst>
  <dgm:cxnLst>
    <dgm:cxn modelId="{417B69F4-2F3A-4255-96EB-A719AAFF4753}" type="presOf" srcId="{30B2A0F4-94AD-4025-87C4-CAFD77E19FBB}" destId="{764DEB73-FBA7-4425-95CE-D79DE1F16D28}" srcOrd="0" destOrd="0" presId="urn:microsoft.com/office/officeart/2005/8/layout/process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6.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AD01D89-DD1D-4969-855E-AC248026CCC5}" type="datetimeFigureOut">
              <a:rPr lang="en-GB" smtClean="0"/>
              <a:pPr/>
              <a:t>30/01/2013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BD858FF-A992-4427-82B0-3E5FDA1A0CC7}" type="slidenum">
              <a:rPr lang="en-GB" smtClean="0"/>
              <a:pPr/>
              <a:t>‹#›</a:t>
            </a:fld>
            <a:endParaRPr lang="en-GB"/>
          </a:p>
        </p:txBody>
      </p:sp>
    </p:spTree>
    <p:extLst>
      <p:ext uri="{BB962C8B-B14F-4D97-AF65-F5344CB8AC3E}">
        <p14:creationId xmlns:p14="http://schemas.microsoft.com/office/powerpoint/2010/main" xmlns="" val="544646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www.socialresearchmethods.net/kb/statsimp.php" TargetMode="External"/><Relationship Id="rId3" Type="http://schemas.openxmlformats.org/officeDocument/2006/relationships/hyperlink" Target="http://www.socialresearchmethods.net/kb/expsimp.php" TargetMode="External"/><Relationship Id="rId7" Type="http://schemas.openxmlformats.org/officeDocument/2006/relationships/hyperlink" Target="http://www.socialresearchmethods.net/kb/power.php" TargetMode="External"/><Relationship Id="rId2" Type="http://schemas.openxmlformats.org/officeDocument/2006/relationships/slide" Target="../slides/slide29.xml"/><Relationship Id="rId1" Type="http://schemas.openxmlformats.org/officeDocument/2006/relationships/notesMaster" Target="../notesMasters/notesMaster1.xml"/><Relationship Id="rId6" Type="http://schemas.openxmlformats.org/officeDocument/2006/relationships/hyperlink" Target="http://www.socialresearchmethods.net/kb/statdesc.htm#Dispersion" TargetMode="External"/><Relationship Id="rId5" Type="http://schemas.openxmlformats.org/officeDocument/2006/relationships/hyperlink" Target="http://www.socialresearchmethods.net/kb/expclass.php" TargetMode="External"/><Relationship Id="rId4" Type="http://schemas.openxmlformats.org/officeDocument/2006/relationships/hyperlink" Target="http://www.socialresearchmethods.net/kb/statdesc.php"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t>Frpm</a:t>
            </a:r>
            <a:r>
              <a:rPr lang="en-GB" dirty="0" smtClean="0"/>
              <a:t> </a:t>
            </a:r>
            <a:r>
              <a:rPr lang="en-GB" dirty="0" err="1" smtClean="0"/>
              <a:t>Naoum</a:t>
            </a:r>
            <a:r>
              <a:rPr lang="en-GB" dirty="0" smtClean="0"/>
              <a:t> 2012 p. 107 </a:t>
            </a:r>
          </a:p>
          <a:p>
            <a:endParaRPr lang="en-GB" dirty="0"/>
          </a:p>
        </p:txBody>
      </p:sp>
      <p:sp>
        <p:nvSpPr>
          <p:cNvPr id="4" name="Slide Number Placeholder 3"/>
          <p:cNvSpPr>
            <a:spLocks noGrp="1"/>
          </p:cNvSpPr>
          <p:nvPr>
            <p:ph type="sldNum" sz="quarter" idx="10"/>
          </p:nvPr>
        </p:nvSpPr>
        <p:spPr/>
        <p:txBody>
          <a:bodyPr/>
          <a:lstStyle/>
          <a:p>
            <a:fld id="{7BD858FF-A992-4427-82B0-3E5FDA1A0CC7}" type="slidenum">
              <a:rPr lang="en-GB" smtClean="0"/>
              <a:pPr/>
              <a:t>18</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Frpm</a:t>
            </a:r>
            <a:r>
              <a:rPr lang="en-GB" dirty="0" smtClean="0"/>
              <a:t> </a:t>
            </a:r>
            <a:r>
              <a:rPr lang="en-GB" dirty="0" err="1" smtClean="0"/>
              <a:t>Naoum</a:t>
            </a:r>
            <a:r>
              <a:rPr lang="en-GB" dirty="0" smtClean="0"/>
              <a:t> 2012 p. 107 </a:t>
            </a:r>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22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b="1" dirty="0" smtClean="0"/>
              <a:t>The T-Test</a:t>
            </a:r>
          </a:p>
          <a:p>
            <a:r>
              <a:rPr lang="en-GB" dirty="0" smtClean="0"/>
              <a:t>The t-test assesses whether the means of two groups are </a:t>
            </a:r>
            <a:r>
              <a:rPr lang="en-GB" i="1" dirty="0" smtClean="0"/>
              <a:t>statistically</a:t>
            </a:r>
            <a:r>
              <a:rPr lang="en-GB" dirty="0" smtClean="0"/>
              <a:t> different from each other. This analysis is appropriate whenever you want to compare the means of two groups, and especially appropriate as the analysis for the </a:t>
            </a:r>
            <a:r>
              <a:rPr lang="en-GB" dirty="0" err="1" smtClean="0">
                <a:hlinkClick r:id="rId3" action="ppaction://hlinkfile"/>
              </a:rPr>
              <a:t>posttest</a:t>
            </a:r>
            <a:r>
              <a:rPr lang="en-GB" dirty="0" smtClean="0">
                <a:hlinkClick r:id="rId3" action="ppaction://hlinkfile"/>
              </a:rPr>
              <a:t>-only two-group randomized experimental design</a:t>
            </a:r>
            <a:r>
              <a:rPr lang="en-GB" dirty="0" smtClean="0"/>
              <a:t>.</a:t>
            </a:r>
          </a:p>
          <a:p>
            <a:r>
              <a:rPr lang="en-GB" dirty="0" smtClean="0"/>
              <a:t/>
            </a:r>
            <a:br>
              <a:rPr lang="en-GB" dirty="0" smtClean="0"/>
            </a:br>
            <a:r>
              <a:rPr lang="en-GB" dirty="0" smtClean="0"/>
              <a:t>Figure 1. Idealized distributions for treated and comparison group </a:t>
            </a:r>
            <a:r>
              <a:rPr lang="en-GB" dirty="0" err="1" smtClean="0"/>
              <a:t>posttest</a:t>
            </a:r>
            <a:r>
              <a:rPr lang="en-GB" dirty="0" smtClean="0"/>
              <a:t> values. </a:t>
            </a:r>
          </a:p>
          <a:p>
            <a:r>
              <a:rPr lang="en-GB" dirty="0" smtClean="0"/>
              <a:t>Figure 1 shows the distributions for the treated (blue) and control (green) groups in a study. Actually, the figure shows the idealized distribution -- the actual distribution would usually be depicted with a </a:t>
            </a:r>
            <a:r>
              <a:rPr lang="en-GB" dirty="0" smtClean="0">
                <a:hlinkClick r:id="rId4" action="ppaction://hlinkfile"/>
              </a:rPr>
              <a:t>histogram or bar graph</a:t>
            </a:r>
            <a:r>
              <a:rPr lang="en-GB" dirty="0" smtClean="0"/>
              <a:t>. The figure indicates where the control and treatment group means are located. The question the t-test addresses is whether the means are statistically different.</a:t>
            </a:r>
          </a:p>
          <a:p>
            <a:r>
              <a:rPr lang="en-GB" dirty="0" smtClean="0"/>
              <a:t>What does it mean to say that the averages for two groups are statistically different? Consider the three situations shown in Figure 2. The first thing to notice about the three situations is that </a:t>
            </a:r>
            <a:r>
              <a:rPr lang="en-GB" b="1" i="1" dirty="0" smtClean="0"/>
              <a:t>the difference between the means is the same in all three</a:t>
            </a:r>
            <a:r>
              <a:rPr lang="en-GB" dirty="0" smtClean="0"/>
              <a:t>. But, you should also notice that the three situations don't look the same -- they tell very different stories. The top example shows a case with moderate variability of scores within each group. The second situation shows the high variability case. the third shows the case with low variability. Clearly, we would conclude that the two groups appear most different or distinct in the bottom or low-variability case. Why? Because there is relatively little overlap between the two bell-shaped curves. In the high variability case, the group difference appears least striking because the two bell-shaped distributions overlap so much.</a:t>
            </a:r>
          </a:p>
          <a:p>
            <a:r>
              <a:rPr lang="en-GB" dirty="0" smtClean="0"/>
              <a:t/>
            </a:r>
            <a:br>
              <a:rPr lang="en-GB" dirty="0" smtClean="0"/>
            </a:br>
            <a:r>
              <a:rPr lang="en-GB" dirty="0" smtClean="0"/>
              <a:t>Figure 2. Three scenarios for differences between means. </a:t>
            </a:r>
          </a:p>
          <a:p>
            <a:r>
              <a:rPr lang="en-GB" dirty="0" smtClean="0"/>
              <a:t>This leads us to a very important conclusion: when we are looking at the differences between scores for two groups, we have to judge the difference between their means relative to the spread or variability of their scores. The t-test does just this.</a:t>
            </a:r>
          </a:p>
          <a:p>
            <a:r>
              <a:rPr lang="en-GB" b="1" dirty="0" smtClean="0"/>
              <a:t>Statistical Analysis of the t-test</a:t>
            </a:r>
          </a:p>
          <a:p>
            <a:r>
              <a:rPr lang="en-GB" dirty="0" smtClean="0"/>
              <a:t>The formula for the t-test is a ratio. The top part of the ratio is just the difference between the two means or averages. The bottom part is a measure of the variability or dispersion of the scores. This formula is essentially another example of the </a:t>
            </a:r>
            <a:r>
              <a:rPr lang="en-GB" dirty="0" smtClean="0">
                <a:hlinkClick r:id="rId5" action="ppaction://hlinkfile"/>
              </a:rPr>
              <a:t>signal-to-noise metaphor</a:t>
            </a:r>
            <a:r>
              <a:rPr lang="en-GB" dirty="0" smtClean="0"/>
              <a:t> in research: the difference between the means is the signal that, in this case, we think our program or treatment introduced into the data; the bottom part of the formula is a measure of variability that is essentially noise that may make it harder to see the group difference. Figure 3 shows the formula for the t-test and how the numerator and denominator are related to the distributions. </a:t>
            </a:r>
          </a:p>
          <a:p>
            <a:r>
              <a:rPr lang="en-GB" dirty="0" smtClean="0"/>
              <a:t/>
            </a:r>
            <a:br>
              <a:rPr lang="en-GB" dirty="0" smtClean="0"/>
            </a:br>
            <a:r>
              <a:rPr lang="en-GB" dirty="0" smtClean="0"/>
              <a:t>Figure 3. Formula for the t-test. </a:t>
            </a:r>
          </a:p>
          <a:p>
            <a:r>
              <a:rPr lang="en-GB" dirty="0" smtClean="0"/>
              <a:t>The top part of the formula is easy to compute -- just find the difference between the means. The bottom part is called the </a:t>
            </a:r>
            <a:r>
              <a:rPr lang="en-GB" b="1" dirty="0" smtClean="0"/>
              <a:t>standard error of the difference</a:t>
            </a:r>
            <a:r>
              <a:rPr lang="en-GB" dirty="0" smtClean="0"/>
              <a:t>. To compute it, we take the </a:t>
            </a:r>
            <a:r>
              <a:rPr lang="en-GB" dirty="0" smtClean="0">
                <a:hlinkClick r:id="rId6" action="ppaction://hlinkfile"/>
              </a:rPr>
              <a:t>variance</a:t>
            </a:r>
            <a:r>
              <a:rPr lang="en-GB" dirty="0" smtClean="0"/>
              <a:t> for each group and divide it by the number of people in that group. We add these two values and then take their square root. The specific formula is given in Figure 4:</a:t>
            </a:r>
          </a:p>
          <a:p>
            <a:r>
              <a:rPr lang="en-GB" dirty="0" smtClean="0"/>
              <a:t/>
            </a:r>
            <a:br>
              <a:rPr lang="en-GB" dirty="0" smtClean="0"/>
            </a:br>
            <a:r>
              <a:rPr lang="en-GB" dirty="0" smtClean="0"/>
              <a:t>Figure 4. Formula for the Standard error of the difference between the means. </a:t>
            </a:r>
          </a:p>
          <a:p>
            <a:r>
              <a:rPr lang="en-GB" dirty="0" smtClean="0"/>
              <a:t>Remember, that the variance is simply the square of the </a:t>
            </a:r>
            <a:r>
              <a:rPr lang="en-GB" dirty="0" smtClean="0">
                <a:hlinkClick r:id="rId6" action="ppaction://hlinkfile"/>
              </a:rPr>
              <a:t>standard deviation</a:t>
            </a:r>
            <a:r>
              <a:rPr lang="en-GB" dirty="0" smtClean="0"/>
              <a:t>.</a:t>
            </a:r>
          </a:p>
          <a:p>
            <a:r>
              <a:rPr lang="en-GB" dirty="0" smtClean="0"/>
              <a:t>The final formula for the t-test is shown in Figure 5:</a:t>
            </a:r>
          </a:p>
          <a:p>
            <a:r>
              <a:rPr lang="en-GB" dirty="0" smtClean="0"/>
              <a:t/>
            </a:r>
            <a:br>
              <a:rPr lang="en-GB" dirty="0" smtClean="0"/>
            </a:br>
            <a:r>
              <a:rPr lang="en-GB" dirty="0" smtClean="0"/>
              <a:t>Figure 5. Formula for the t-test. </a:t>
            </a:r>
          </a:p>
          <a:p>
            <a:r>
              <a:rPr lang="en-GB" dirty="0" smtClean="0"/>
              <a:t>The t-value will be positive if the first mean is larger than the second and negative if it is smaller. Once you compute the t-value you have to look it up in a table of significance to test whether the ratio is large enough to say that the difference between the groups is not likely to have been a chance finding. To test the significance, you need to set a risk level (called the </a:t>
            </a:r>
            <a:r>
              <a:rPr lang="en-GB" dirty="0" smtClean="0">
                <a:hlinkClick r:id="rId7" action="ppaction://hlinkfile"/>
              </a:rPr>
              <a:t>alpha level</a:t>
            </a:r>
            <a:r>
              <a:rPr lang="en-GB" dirty="0" smtClean="0"/>
              <a:t>). In most social research, the "rule of thumb" is to set the alpha level at .05. This means that five times out of a hundred you would find a statistically significant difference between the means even if there was none (i.e., by "chance"). You also need to determine the degrees of freedom (</a:t>
            </a:r>
            <a:r>
              <a:rPr lang="en-GB" dirty="0" err="1" smtClean="0"/>
              <a:t>df</a:t>
            </a:r>
            <a:r>
              <a:rPr lang="en-GB" dirty="0" smtClean="0"/>
              <a:t>) for the test. In the t-test, the degrees of freedom is the sum of the persons in both groups minus 2. Given the alpha level, the </a:t>
            </a:r>
            <a:r>
              <a:rPr lang="en-GB" dirty="0" err="1" smtClean="0"/>
              <a:t>df</a:t>
            </a:r>
            <a:r>
              <a:rPr lang="en-GB" dirty="0" smtClean="0"/>
              <a:t>, and the t-value, you can look the t-value up in a standard table of significance (available as an appendix in the back of most statistics texts) to determine whether the t-value is large enough to be significant. If it is, you can conclude that the difference between the means for the two groups is different (even given the variability). Fortunately, statistical computer programs routinely print the significance test results and save you the trouble of looking them up in a table.</a:t>
            </a:r>
          </a:p>
          <a:p>
            <a:r>
              <a:rPr lang="en-GB" dirty="0" smtClean="0"/>
              <a:t>The t-test, one-way Analysis of Variance (ANOVA) and a form of regression analysis are mathematically equivalent (see </a:t>
            </a:r>
            <a:r>
              <a:rPr lang="en-GB" dirty="0" smtClean="0">
                <a:hlinkClick r:id="rId8" action="ppaction://hlinkfile"/>
              </a:rPr>
              <a:t>the statistical analysis of the </a:t>
            </a:r>
            <a:r>
              <a:rPr lang="en-GB" dirty="0" err="1" smtClean="0">
                <a:hlinkClick r:id="rId8" action="ppaction://hlinkfile"/>
              </a:rPr>
              <a:t>posttest</a:t>
            </a:r>
            <a:r>
              <a:rPr lang="en-GB" dirty="0" smtClean="0">
                <a:hlinkClick r:id="rId8" action="ppaction://hlinkfile"/>
              </a:rPr>
              <a:t>-only randomized experimental design</a:t>
            </a:r>
            <a:r>
              <a:rPr lang="en-GB" dirty="0" smtClean="0"/>
              <a:t>) and would yield identical results. </a:t>
            </a:r>
          </a:p>
          <a:p>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29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88F82ED4-68D4-4B77-9F13-10BF65DD84E5}" type="datetimeFigureOut">
              <a:rPr lang="en-US" smtClean="0"/>
              <a:pPr/>
              <a:t>1/30/2013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0F8A4382-FF44-4405-8EF6-B10258BE8368}"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8F82ED4-68D4-4B77-9F13-10BF65DD84E5}" type="datetimeFigureOut">
              <a:rPr lang="en-US" smtClean="0"/>
              <a:pPr/>
              <a:t>1/30/2013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8A4382-FF44-4405-8EF6-B10258BE836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8F82ED4-68D4-4B77-9F13-10BF65DD84E5}" type="datetimeFigureOut">
              <a:rPr lang="en-US" smtClean="0"/>
              <a:pPr/>
              <a:t>1/30/2013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0F8A4382-FF44-4405-8EF6-B10258BE836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8F82ED4-68D4-4B77-9F13-10BF65DD84E5}" type="datetimeFigureOut">
              <a:rPr lang="en-US" smtClean="0"/>
              <a:pPr/>
              <a:t>1/30/2013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8A4382-FF44-4405-8EF6-B10258BE836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88F82ED4-68D4-4B77-9F13-10BF65DD84E5}" type="datetimeFigureOut">
              <a:rPr lang="en-US" smtClean="0"/>
              <a:pPr/>
              <a:t>1/30/2013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8A4382-FF44-4405-8EF6-B10258BE836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8F82ED4-68D4-4B77-9F13-10BF65DD84E5}" type="datetimeFigureOut">
              <a:rPr lang="en-US" smtClean="0"/>
              <a:pPr/>
              <a:t>1/30/2013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8A4382-FF44-4405-8EF6-B10258BE836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F82ED4-68D4-4B77-9F13-10BF65DD84E5}" type="datetimeFigureOut">
              <a:rPr lang="en-US" smtClean="0"/>
              <a:pPr/>
              <a:t>1/30/2013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8A4382-FF44-4405-8EF6-B10258BE836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8F82ED4-68D4-4B77-9F13-10BF65DD84E5}" type="datetimeFigureOut">
              <a:rPr lang="en-US" smtClean="0"/>
              <a:pPr/>
              <a:t>1/30/2013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8A4382-FF44-4405-8EF6-B10258BE836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8F82ED4-68D4-4B77-9F13-10BF65DD84E5}" type="datetimeFigureOut">
              <a:rPr lang="en-US" smtClean="0"/>
              <a:pPr/>
              <a:t>1/30/2013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8A4382-FF44-4405-8EF6-B10258BE836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8F82ED4-68D4-4B77-9F13-10BF65DD84E5}" type="datetimeFigureOut">
              <a:rPr lang="en-US" smtClean="0"/>
              <a:pPr/>
              <a:t>1/30/2013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8A4382-FF44-4405-8EF6-B10258BE836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8F82ED4-68D4-4B77-9F13-10BF65DD84E5}" type="datetimeFigureOut">
              <a:rPr lang="en-US" smtClean="0"/>
              <a:pPr/>
              <a:t>1/30/2013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8A4382-FF44-4405-8EF6-B10258BE836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88F82ED4-68D4-4B77-9F13-10BF65DD84E5}" type="datetimeFigureOut">
              <a:rPr lang="en-US" smtClean="0"/>
              <a:pPr/>
              <a:t>1/30/2013</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0F8A4382-FF44-4405-8EF6-B10258BE8368}"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hyperlink" Target="../A%20SELECTION%20OF%20GRAPH%20TYPES.docx"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control" Target="../activeX/activeX1.xml"/><Relationship Id="rId1" Type="http://schemas.openxmlformats.org/officeDocument/2006/relationships/vmlDrawing" Target="../drawings/vmlDrawing1.vml"/><Relationship Id="rId5" Type="http://schemas.openxmlformats.org/officeDocument/2006/relationships/image" Target="../media/image7.jpeg"/><Relationship Id="rId4" Type="http://schemas.openxmlformats.org/officeDocument/2006/relationships/notesSlide" Target="../notesSlides/notesSlide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Dont%20Panic%20III%20stats.xl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analysis in the built environment </a:t>
            </a:r>
            <a:endParaRPr lang="en-GB" dirty="0"/>
          </a:p>
        </p:txBody>
      </p:sp>
      <p:sp>
        <p:nvSpPr>
          <p:cNvPr id="3" name="Subtitle 2"/>
          <p:cNvSpPr>
            <a:spLocks noGrp="1"/>
          </p:cNvSpPr>
          <p:nvPr>
            <p:ph type="subTitle" idx="1"/>
          </p:nvPr>
        </p:nvSpPr>
        <p:spPr>
          <a:xfrm>
            <a:off x="1357290" y="3714752"/>
            <a:ext cx="6400800" cy="1752600"/>
          </a:xfrm>
        </p:spPr>
        <p:txBody>
          <a:bodyPr/>
          <a:lstStyle/>
          <a:p>
            <a:r>
              <a:rPr lang="en-GB" dirty="0" smtClean="0"/>
              <a:t>Descriptive Statistics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Plotting Data</a:t>
            </a:r>
            <a:endParaRPr lang="en-GB" dirty="0"/>
          </a:p>
        </p:txBody>
      </p:sp>
      <p:sp>
        <p:nvSpPr>
          <p:cNvPr id="5" name="Content Placeholder 4"/>
          <p:cNvSpPr>
            <a:spLocks noGrp="1"/>
          </p:cNvSpPr>
          <p:nvPr>
            <p:ph idx="1"/>
          </p:nvPr>
        </p:nvSpPr>
        <p:spPr>
          <a:xfrm>
            <a:off x="457200" y="1600200"/>
            <a:ext cx="8229600" cy="5043510"/>
          </a:xfrm>
        </p:spPr>
        <p:txBody>
          <a:bodyPr>
            <a:noAutofit/>
          </a:bodyPr>
          <a:lstStyle/>
          <a:p>
            <a:r>
              <a:rPr lang="en-GB" sz="1600" b="1" dirty="0" smtClean="0">
                <a:solidFill>
                  <a:schemeClr val="bg1">
                    <a:lumMod val="85000"/>
                    <a:lumOff val="15000"/>
                  </a:schemeClr>
                </a:solidFill>
              </a:rPr>
              <a:t>Introduction</a:t>
            </a:r>
          </a:p>
          <a:p>
            <a:r>
              <a:rPr lang="en-GB" sz="1600" dirty="0" smtClean="0"/>
              <a:t>Imagine this hypothetical set of data.</a:t>
            </a:r>
          </a:p>
          <a:p>
            <a:r>
              <a:rPr lang="en-GB" sz="1600" dirty="0" smtClean="0"/>
              <a:t>Asbestos (in milligrams per air sample) at Wembley construction site</a:t>
            </a:r>
          </a:p>
          <a:p>
            <a:endParaRPr lang="en-GB" sz="1600" dirty="0" smtClean="0"/>
          </a:p>
          <a:p>
            <a:pPr lvl="1"/>
            <a:r>
              <a:rPr lang="en-GB" sz="1600" dirty="0" smtClean="0"/>
              <a:t> </a:t>
            </a:r>
            <a:r>
              <a:rPr lang="en-GB" sz="1600" dirty="0" smtClean="0">
                <a:solidFill>
                  <a:srgbClr val="FFFF00"/>
                </a:solidFill>
              </a:rPr>
              <a:t>0.9  0.9  0.7  0.8  0.7  1.0  0.8  0.8  0.9  0.7  1.2  0.6  0.5 0.8  1.0  1.0  0.8  0.6  0.8</a:t>
            </a:r>
          </a:p>
          <a:p>
            <a:r>
              <a:rPr lang="en-GB" sz="1600" dirty="0" smtClean="0"/>
              <a:t> </a:t>
            </a:r>
          </a:p>
          <a:p>
            <a:r>
              <a:rPr lang="en-GB" sz="1600" dirty="0" smtClean="0"/>
              <a:t>This data can be presented in a tabular or graphical form to make its interpretation easier.  Statistical tests can then be used to reduce the data into a smaller but representative form.</a:t>
            </a:r>
          </a:p>
          <a:p>
            <a:pPr>
              <a:buNone/>
            </a:pPr>
            <a:r>
              <a:rPr lang="en-GB" sz="1600" dirty="0" smtClean="0"/>
              <a:t> </a:t>
            </a:r>
          </a:p>
          <a:p>
            <a:r>
              <a:rPr lang="en-GB" sz="1600" b="1" dirty="0" smtClean="0">
                <a:solidFill>
                  <a:schemeClr val="bg1">
                    <a:lumMod val="85000"/>
                    <a:lumOff val="15000"/>
                  </a:schemeClr>
                </a:solidFill>
              </a:rPr>
              <a:t>Frequency tables</a:t>
            </a:r>
            <a:r>
              <a:rPr lang="en-GB" sz="1600" b="1" dirty="0" smtClean="0"/>
              <a:t>								</a:t>
            </a:r>
            <a:endParaRPr lang="en-GB" sz="1600" dirty="0" smtClean="0"/>
          </a:p>
          <a:p>
            <a:r>
              <a:rPr lang="en-GB" sz="1600" dirty="0" smtClean="0"/>
              <a:t>x = data value </a:t>
            </a:r>
          </a:p>
          <a:p>
            <a:r>
              <a:rPr lang="en-GB" sz="1600" dirty="0" smtClean="0"/>
              <a:t>f = frequency</a:t>
            </a:r>
          </a:p>
          <a:p>
            <a:r>
              <a:rPr lang="en-GB" sz="1600" dirty="0" smtClean="0"/>
              <a:t>n = Sample size </a:t>
            </a:r>
          </a:p>
          <a:p>
            <a:r>
              <a:rPr lang="en-GB" sz="1600" dirty="0" smtClean="0"/>
              <a:t>Spread combine data into classes of equal size (Boundaries should be mutually exclusive (don’t overlap)</a:t>
            </a:r>
          </a:p>
          <a:p>
            <a:r>
              <a:rPr lang="en-GB" sz="1600" i="1" dirty="0" smtClean="0">
                <a:solidFill>
                  <a:srgbClr val="FFFF00"/>
                </a:solidFill>
              </a:rPr>
              <a:t>Ex 1</a:t>
            </a:r>
            <a:r>
              <a:rPr lang="en-GB" sz="1600" dirty="0" smtClean="0">
                <a:solidFill>
                  <a:srgbClr val="FFFF00"/>
                </a:solidFill>
              </a:rPr>
              <a:t>   </a:t>
            </a:r>
            <a:r>
              <a:rPr lang="en-GB" sz="1600" i="1" dirty="0" smtClean="0">
                <a:solidFill>
                  <a:srgbClr val="FFFF00"/>
                </a:solidFill>
              </a:rPr>
              <a:t>Construct a FT of the above values and one of classes</a:t>
            </a:r>
            <a:r>
              <a:rPr lang="en-GB" sz="1600" i="1" dirty="0" smtClean="0"/>
              <a:t>.</a:t>
            </a:r>
            <a:endParaRPr lang="en-GB" sz="1600" dirty="0" smtClean="0"/>
          </a:p>
          <a:p>
            <a:endParaRPr lang="en-GB" sz="600" dirty="0" smtClean="0"/>
          </a:p>
          <a:p>
            <a:endParaRPr lang="en-GB" sz="8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pPr algn="ctr">
              <a:spcAft>
                <a:spcPts val="0"/>
              </a:spcAft>
              <a:buNone/>
            </a:pPr>
            <a:endParaRPr lang="en-GB" dirty="0">
              <a:latin typeface="Times New Roman"/>
              <a:ea typeface="Times New Roman"/>
            </a:endParaRPr>
          </a:p>
        </p:txBody>
      </p:sp>
      <p:sp>
        <p:nvSpPr>
          <p:cNvPr id="5" name="Title 7"/>
          <p:cNvSpPr txBox="1">
            <a:spLocks/>
          </p:cNvSpPr>
          <p:nvPr/>
        </p:nvSpPr>
        <p:spPr>
          <a:xfrm>
            <a:off x="914400" y="512064"/>
            <a:ext cx="7772400" cy="9144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100" b="1" i="0" u="none" strike="noStrike" kern="1200" cap="none" spc="0" normalizeH="0" baseline="0" noProof="0" smtClean="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uLnTx/>
                <a:uFillTx/>
                <a:latin typeface="+mj-lt"/>
                <a:ea typeface="+mj-ea"/>
                <a:cs typeface="+mj-cs"/>
              </a:rPr>
              <a:t>Answer Exercise 1</a:t>
            </a:r>
            <a:endParaRPr kumimoji="0" lang="en-GB" sz="4100" b="1" i="0" u="none" strike="noStrike" kern="1200" cap="none" spc="0" normalizeH="0" baseline="0" noProof="0" dirty="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uLnTx/>
              <a:uFillTx/>
              <a:latin typeface="+mj-lt"/>
              <a:ea typeface="+mj-ea"/>
              <a:cs typeface="+mj-cs"/>
            </a:endParaRPr>
          </a:p>
        </p:txBody>
      </p:sp>
      <p:graphicFrame>
        <p:nvGraphicFramePr>
          <p:cNvPr id="6" name="Content Placeholder 9"/>
          <p:cNvGraphicFramePr>
            <a:graphicFrameLocks/>
          </p:cNvGraphicFramePr>
          <p:nvPr/>
        </p:nvGraphicFramePr>
        <p:xfrm>
          <a:off x="914400" y="1784350"/>
          <a:ext cx="7772400" cy="4889520"/>
        </p:xfrm>
        <a:graphic>
          <a:graphicData uri="http://schemas.openxmlformats.org/drawingml/2006/table">
            <a:tbl>
              <a:tblPr firstRow="1" bandRow="1">
                <a:tableStyleId>{5C22544A-7EE6-4342-B048-85BDC9FD1C3A}</a:tableStyleId>
              </a:tblPr>
              <a:tblGrid>
                <a:gridCol w="1943100"/>
                <a:gridCol w="1943100"/>
                <a:gridCol w="1943100"/>
                <a:gridCol w="1943100"/>
              </a:tblGrid>
              <a:tr h="488952">
                <a:tc>
                  <a:txBody>
                    <a:bodyPr/>
                    <a:lstStyle/>
                    <a:p>
                      <a:pPr algn="ctr">
                        <a:spcAft>
                          <a:spcPts val="0"/>
                        </a:spcAft>
                      </a:pPr>
                      <a:r>
                        <a:rPr lang="en-GB" sz="2400" b="1" dirty="0">
                          <a:latin typeface="Times New Roman"/>
                          <a:ea typeface="Times New Roman"/>
                        </a:rPr>
                        <a:t>x</a:t>
                      </a:r>
                      <a:endParaRPr lang="en-GB" sz="2400" dirty="0">
                        <a:latin typeface="Times New Roman"/>
                        <a:ea typeface="Times New Roman"/>
                      </a:endParaRPr>
                    </a:p>
                  </a:txBody>
                  <a:tcPr marL="64770" marR="64770" marT="0" marB="0"/>
                </a:tc>
                <a:tc>
                  <a:txBody>
                    <a:bodyPr/>
                    <a:lstStyle/>
                    <a:p>
                      <a:pPr algn="ctr">
                        <a:spcAft>
                          <a:spcPts val="0"/>
                        </a:spcAft>
                      </a:pPr>
                      <a:r>
                        <a:rPr lang="en-GB" sz="2400" b="1" dirty="0">
                          <a:latin typeface="Times New Roman"/>
                          <a:ea typeface="Times New Roman"/>
                        </a:rPr>
                        <a:t>f</a:t>
                      </a:r>
                      <a:endParaRPr lang="en-GB" sz="2400" dirty="0">
                        <a:latin typeface="Times New Roman"/>
                        <a:ea typeface="Times New Roman"/>
                      </a:endParaRPr>
                    </a:p>
                  </a:txBody>
                  <a:tcPr marL="64770" marR="64770" marT="0" marB="0"/>
                </a:tc>
                <a:tc>
                  <a:txBody>
                    <a:bodyPr/>
                    <a:lstStyle/>
                    <a:p>
                      <a:pPr algn="ctr">
                        <a:spcAft>
                          <a:spcPts val="0"/>
                        </a:spcAft>
                      </a:pPr>
                      <a:r>
                        <a:rPr lang="en-GB" sz="2400" b="1" dirty="0">
                          <a:latin typeface="Times New Roman"/>
                          <a:ea typeface="Times New Roman"/>
                        </a:rPr>
                        <a:t>x</a:t>
                      </a:r>
                      <a:endParaRPr lang="en-GB" sz="2400" dirty="0">
                        <a:latin typeface="Times New Roman"/>
                        <a:ea typeface="Times New Roman"/>
                      </a:endParaRPr>
                    </a:p>
                  </a:txBody>
                  <a:tcPr marL="64770" marR="64770" marT="0" marB="0"/>
                </a:tc>
                <a:tc>
                  <a:txBody>
                    <a:bodyPr/>
                    <a:lstStyle/>
                    <a:p>
                      <a:pPr algn="ctr">
                        <a:spcAft>
                          <a:spcPts val="0"/>
                        </a:spcAft>
                      </a:pPr>
                      <a:r>
                        <a:rPr lang="en-GB" sz="2400" b="1" dirty="0">
                          <a:latin typeface="Times New Roman"/>
                          <a:ea typeface="Times New Roman"/>
                        </a:rPr>
                        <a:t>f</a:t>
                      </a:r>
                      <a:endParaRPr lang="en-GB" sz="2400" dirty="0">
                        <a:latin typeface="Times New Roman"/>
                        <a:ea typeface="Times New Roman"/>
                      </a:endParaRPr>
                    </a:p>
                  </a:txBody>
                  <a:tcPr marL="64770" marR="64770" marT="0" marB="0"/>
                </a:tc>
              </a:tr>
              <a:tr h="488952">
                <a:tc>
                  <a:txBody>
                    <a:bodyPr/>
                    <a:lstStyle/>
                    <a:p>
                      <a:pPr algn="ctr">
                        <a:spcAft>
                          <a:spcPts val="0"/>
                        </a:spcAft>
                      </a:pPr>
                      <a:r>
                        <a:rPr lang="en-GB" sz="2000" dirty="0">
                          <a:latin typeface="Times New Roman"/>
                          <a:ea typeface="Times New Roman"/>
                        </a:rPr>
                        <a:t>0.5</a:t>
                      </a:r>
                    </a:p>
                  </a:txBody>
                  <a:tcPr marL="64770" marR="64770" marT="0" marB="0"/>
                </a:tc>
                <a:tc>
                  <a:txBody>
                    <a:bodyPr/>
                    <a:lstStyle/>
                    <a:p>
                      <a:pPr algn="ctr">
                        <a:spcAft>
                          <a:spcPts val="0"/>
                        </a:spcAft>
                      </a:pPr>
                      <a:r>
                        <a:rPr lang="en-GB" sz="2000">
                          <a:latin typeface="Times New Roman"/>
                          <a:ea typeface="Times New Roman"/>
                        </a:rPr>
                        <a:t>1</a:t>
                      </a:r>
                    </a:p>
                  </a:txBody>
                  <a:tcPr marL="64770" marR="64770" marT="0" marB="0"/>
                </a:tc>
                <a:tc>
                  <a:txBody>
                    <a:bodyPr/>
                    <a:lstStyle/>
                    <a:p>
                      <a:pPr algn="ctr">
                        <a:spcAft>
                          <a:spcPts val="0"/>
                        </a:spcAft>
                      </a:pPr>
                      <a:r>
                        <a:rPr lang="en-GB" sz="2000">
                          <a:latin typeface="Times New Roman"/>
                          <a:ea typeface="Times New Roman"/>
                        </a:rPr>
                        <a:t>0.40-0.49</a:t>
                      </a:r>
                    </a:p>
                  </a:txBody>
                  <a:tcPr marL="64770" marR="64770" marT="0" marB="0"/>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800" dirty="0" smtClean="0">
                          <a:latin typeface="Times New Roman"/>
                          <a:ea typeface="Times New Roman"/>
                        </a:rPr>
                        <a:t>0</a:t>
                      </a:r>
                    </a:p>
                  </a:txBody>
                  <a:tcPr marL="64770" marR="64770" marT="0" marB="0"/>
                </a:tc>
              </a:tr>
              <a:tr h="488952">
                <a:tc>
                  <a:txBody>
                    <a:bodyPr/>
                    <a:lstStyle/>
                    <a:p>
                      <a:pPr algn="ctr">
                        <a:spcAft>
                          <a:spcPts val="0"/>
                        </a:spcAft>
                      </a:pPr>
                      <a:r>
                        <a:rPr lang="en-GB" sz="2000">
                          <a:latin typeface="Times New Roman"/>
                          <a:ea typeface="Times New Roman"/>
                        </a:rPr>
                        <a:t>0.6</a:t>
                      </a:r>
                    </a:p>
                  </a:txBody>
                  <a:tcPr marL="64770" marR="64770" marT="0" marB="0"/>
                </a:tc>
                <a:tc>
                  <a:txBody>
                    <a:bodyPr/>
                    <a:lstStyle/>
                    <a:p>
                      <a:pPr algn="ctr">
                        <a:spcAft>
                          <a:spcPts val="0"/>
                        </a:spcAft>
                      </a:pPr>
                      <a:r>
                        <a:rPr lang="en-GB" sz="2000" dirty="0">
                          <a:latin typeface="Times New Roman"/>
                          <a:ea typeface="Times New Roman"/>
                        </a:rPr>
                        <a:t>2</a:t>
                      </a:r>
                    </a:p>
                  </a:txBody>
                  <a:tcPr marL="64770" marR="64770" marT="0" marB="0"/>
                </a:tc>
                <a:tc>
                  <a:txBody>
                    <a:bodyPr/>
                    <a:lstStyle/>
                    <a:p>
                      <a:pPr algn="ctr">
                        <a:spcAft>
                          <a:spcPts val="0"/>
                        </a:spcAft>
                      </a:pPr>
                      <a:r>
                        <a:rPr lang="en-GB" sz="2000">
                          <a:latin typeface="Times New Roman"/>
                          <a:ea typeface="Times New Roman"/>
                        </a:rPr>
                        <a:t>0.50-0.59</a:t>
                      </a:r>
                    </a:p>
                  </a:txBody>
                  <a:tcPr marL="64770" marR="64770" marT="0" marB="0"/>
                </a:tc>
                <a:tc>
                  <a:txBody>
                    <a:bodyPr/>
                    <a:lstStyle/>
                    <a:p>
                      <a:pPr algn="ctr">
                        <a:spcAft>
                          <a:spcPts val="0"/>
                        </a:spcAft>
                      </a:pPr>
                      <a:r>
                        <a:rPr lang="en-GB" sz="2000" dirty="0">
                          <a:latin typeface="Times New Roman"/>
                          <a:ea typeface="Times New Roman"/>
                        </a:rPr>
                        <a:t>1</a:t>
                      </a:r>
                    </a:p>
                  </a:txBody>
                  <a:tcPr marL="64770" marR="64770" marT="0" marB="0"/>
                </a:tc>
              </a:tr>
              <a:tr h="488952">
                <a:tc>
                  <a:txBody>
                    <a:bodyPr/>
                    <a:lstStyle/>
                    <a:p>
                      <a:pPr algn="ctr">
                        <a:spcAft>
                          <a:spcPts val="0"/>
                        </a:spcAft>
                      </a:pPr>
                      <a:r>
                        <a:rPr lang="en-GB" sz="2000">
                          <a:latin typeface="Times New Roman"/>
                          <a:ea typeface="Times New Roman"/>
                        </a:rPr>
                        <a:t>0.7</a:t>
                      </a:r>
                    </a:p>
                  </a:txBody>
                  <a:tcPr marL="64770" marR="64770" marT="0" marB="0"/>
                </a:tc>
                <a:tc>
                  <a:txBody>
                    <a:bodyPr/>
                    <a:lstStyle/>
                    <a:p>
                      <a:pPr algn="ctr">
                        <a:spcAft>
                          <a:spcPts val="0"/>
                        </a:spcAft>
                      </a:pPr>
                      <a:r>
                        <a:rPr lang="en-GB" sz="2000" dirty="0">
                          <a:latin typeface="Times New Roman"/>
                          <a:ea typeface="Times New Roman"/>
                        </a:rPr>
                        <a:t>4</a:t>
                      </a:r>
                    </a:p>
                  </a:txBody>
                  <a:tcPr marL="64770" marR="64770" marT="0" marB="0"/>
                </a:tc>
                <a:tc>
                  <a:txBody>
                    <a:bodyPr/>
                    <a:lstStyle/>
                    <a:p>
                      <a:pPr algn="ctr">
                        <a:spcAft>
                          <a:spcPts val="0"/>
                        </a:spcAft>
                      </a:pPr>
                      <a:r>
                        <a:rPr lang="en-GB" sz="2000">
                          <a:latin typeface="Times New Roman"/>
                          <a:ea typeface="Times New Roman"/>
                        </a:rPr>
                        <a:t>0.60-0.69</a:t>
                      </a:r>
                    </a:p>
                  </a:txBody>
                  <a:tcPr marL="64770" marR="64770" marT="0" marB="0"/>
                </a:tc>
                <a:tc>
                  <a:txBody>
                    <a:bodyPr/>
                    <a:lstStyle/>
                    <a:p>
                      <a:pPr algn="ctr">
                        <a:spcAft>
                          <a:spcPts val="0"/>
                        </a:spcAft>
                      </a:pPr>
                      <a:r>
                        <a:rPr lang="en-GB" sz="2000" dirty="0">
                          <a:latin typeface="Times New Roman"/>
                          <a:ea typeface="Times New Roman"/>
                        </a:rPr>
                        <a:t>1</a:t>
                      </a:r>
                    </a:p>
                  </a:txBody>
                  <a:tcPr marL="64770" marR="64770" marT="0" marB="0"/>
                </a:tc>
              </a:tr>
              <a:tr h="488952">
                <a:tc>
                  <a:txBody>
                    <a:bodyPr/>
                    <a:lstStyle/>
                    <a:p>
                      <a:pPr algn="ctr">
                        <a:spcAft>
                          <a:spcPts val="0"/>
                        </a:spcAft>
                      </a:pPr>
                      <a:r>
                        <a:rPr lang="en-GB" sz="2000">
                          <a:latin typeface="Times New Roman"/>
                          <a:ea typeface="Times New Roman"/>
                        </a:rPr>
                        <a:t>0.8</a:t>
                      </a:r>
                    </a:p>
                  </a:txBody>
                  <a:tcPr marL="64770" marR="64770" marT="0" marB="0"/>
                </a:tc>
                <a:tc>
                  <a:txBody>
                    <a:bodyPr/>
                    <a:lstStyle/>
                    <a:p>
                      <a:pPr algn="ctr">
                        <a:spcAft>
                          <a:spcPts val="0"/>
                        </a:spcAft>
                      </a:pPr>
                      <a:r>
                        <a:rPr lang="en-GB" sz="2000" dirty="0">
                          <a:latin typeface="Times New Roman"/>
                          <a:ea typeface="Times New Roman"/>
                        </a:rPr>
                        <a:t>6</a:t>
                      </a:r>
                    </a:p>
                  </a:txBody>
                  <a:tcPr marL="64770" marR="64770" marT="0" marB="0"/>
                </a:tc>
                <a:tc>
                  <a:txBody>
                    <a:bodyPr/>
                    <a:lstStyle/>
                    <a:p>
                      <a:pPr algn="ctr">
                        <a:spcAft>
                          <a:spcPts val="0"/>
                        </a:spcAft>
                      </a:pPr>
                      <a:r>
                        <a:rPr lang="en-GB" sz="2000" dirty="0">
                          <a:latin typeface="Times New Roman"/>
                          <a:ea typeface="Times New Roman"/>
                        </a:rPr>
                        <a:t>0.70-0.79</a:t>
                      </a:r>
                    </a:p>
                  </a:txBody>
                  <a:tcPr marL="64770" marR="64770" marT="0" marB="0"/>
                </a:tc>
                <a:tc>
                  <a:txBody>
                    <a:bodyPr/>
                    <a:lstStyle/>
                    <a:p>
                      <a:pPr algn="ctr">
                        <a:spcAft>
                          <a:spcPts val="0"/>
                        </a:spcAft>
                      </a:pPr>
                      <a:r>
                        <a:rPr lang="en-GB" sz="2000" dirty="0">
                          <a:latin typeface="Times New Roman"/>
                          <a:ea typeface="Times New Roman"/>
                        </a:rPr>
                        <a:t>2</a:t>
                      </a:r>
                    </a:p>
                  </a:txBody>
                  <a:tcPr marL="64770" marR="64770" marT="0" marB="0"/>
                </a:tc>
              </a:tr>
              <a:tr h="488952">
                <a:tc>
                  <a:txBody>
                    <a:bodyPr/>
                    <a:lstStyle/>
                    <a:p>
                      <a:pPr algn="ctr">
                        <a:spcAft>
                          <a:spcPts val="0"/>
                        </a:spcAft>
                      </a:pPr>
                      <a:r>
                        <a:rPr lang="en-GB" sz="2000">
                          <a:latin typeface="Times New Roman"/>
                          <a:ea typeface="Times New Roman"/>
                        </a:rPr>
                        <a:t>0.9</a:t>
                      </a:r>
                    </a:p>
                  </a:txBody>
                  <a:tcPr marL="64770" marR="64770" marT="0" marB="0"/>
                </a:tc>
                <a:tc>
                  <a:txBody>
                    <a:bodyPr/>
                    <a:lstStyle/>
                    <a:p>
                      <a:pPr algn="ctr">
                        <a:spcAft>
                          <a:spcPts val="0"/>
                        </a:spcAft>
                      </a:pPr>
                      <a:r>
                        <a:rPr lang="en-GB" sz="2000">
                          <a:latin typeface="Times New Roman"/>
                          <a:ea typeface="Times New Roman"/>
                        </a:rPr>
                        <a:t>3</a:t>
                      </a:r>
                    </a:p>
                  </a:txBody>
                  <a:tcPr marL="64770" marR="64770" marT="0" marB="0"/>
                </a:tc>
                <a:tc>
                  <a:txBody>
                    <a:bodyPr/>
                    <a:lstStyle/>
                    <a:p>
                      <a:pPr algn="ctr">
                        <a:spcAft>
                          <a:spcPts val="0"/>
                        </a:spcAft>
                      </a:pPr>
                      <a:r>
                        <a:rPr lang="en-GB" sz="2000" dirty="0">
                          <a:latin typeface="Times New Roman"/>
                          <a:ea typeface="Times New Roman"/>
                        </a:rPr>
                        <a:t>0.80-0.89</a:t>
                      </a:r>
                    </a:p>
                  </a:txBody>
                  <a:tcPr marL="64770" marR="64770" marT="0" marB="0"/>
                </a:tc>
                <a:tc>
                  <a:txBody>
                    <a:bodyPr/>
                    <a:lstStyle/>
                    <a:p>
                      <a:pPr algn="ctr">
                        <a:spcAft>
                          <a:spcPts val="0"/>
                        </a:spcAft>
                      </a:pPr>
                      <a:r>
                        <a:rPr lang="en-GB" sz="2000" dirty="0">
                          <a:latin typeface="Times New Roman"/>
                          <a:ea typeface="Times New Roman"/>
                        </a:rPr>
                        <a:t>5</a:t>
                      </a:r>
                    </a:p>
                  </a:txBody>
                  <a:tcPr marL="64770" marR="64770" marT="0" marB="0"/>
                </a:tc>
              </a:tr>
              <a:tr h="488952">
                <a:tc>
                  <a:txBody>
                    <a:bodyPr/>
                    <a:lstStyle/>
                    <a:p>
                      <a:pPr algn="ctr">
                        <a:spcAft>
                          <a:spcPts val="0"/>
                        </a:spcAft>
                      </a:pPr>
                      <a:r>
                        <a:rPr lang="en-GB" sz="2000">
                          <a:latin typeface="Times New Roman"/>
                          <a:ea typeface="Times New Roman"/>
                        </a:rPr>
                        <a:t>1.0</a:t>
                      </a:r>
                    </a:p>
                  </a:txBody>
                  <a:tcPr marL="64770" marR="64770" marT="0" marB="0"/>
                </a:tc>
                <a:tc>
                  <a:txBody>
                    <a:bodyPr/>
                    <a:lstStyle/>
                    <a:p>
                      <a:pPr algn="ctr">
                        <a:spcAft>
                          <a:spcPts val="0"/>
                        </a:spcAft>
                      </a:pPr>
                      <a:r>
                        <a:rPr lang="en-GB" sz="2000">
                          <a:latin typeface="Times New Roman"/>
                          <a:ea typeface="Times New Roman"/>
                        </a:rPr>
                        <a:t>3</a:t>
                      </a:r>
                    </a:p>
                  </a:txBody>
                  <a:tcPr marL="64770" marR="64770" marT="0" marB="0"/>
                </a:tc>
                <a:tc>
                  <a:txBody>
                    <a:bodyPr/>
                    <a:lstStyle/>
                    <a:p>
                      <a:pPr algn="ctr">
                        <a:spcAft>
                          <a:spcPts val="0"/>
                        </a:spcAft>
                      </a:pPr>
                      <a:r>
                        <a:rPr lang="en-GB" sz="2000" dirty="0">
                          <a:latin typeface="Times New Roman"/>
                          <a:ea typeface="Times New Roman"/>
                        </a:rPr>
                        <a:t>0.90-0.99</a:t>
                      </a:r>
                    </a:p>
                  </a:txBody>
                  <a:tcPr marL="64770" marR="64770" marT="0" marB="0"/>
                </a:tc>
                <a:tc>
                  <a:txBody>
                    <a:bodyPr/>
                    <a:lstStyle/>
                    <a:p>
                      <a:pPr algn="ctr">
                        <a:spcAft>
                          <a:spcPts val="0"/>
                        </a:spcAft>
                      </a:pPr>
                      <a:r>
                        <a:rPr lang="en-GB" sz="2000" dirty="0">
                          <a:latin typeface="Times New Roman"/>
                          <a:ea typeface="Times New Roman"/>
                        </a:rPr>
                        <a:t>5</a:t>
                      </a:r>
                    </a:p>
                  </a:txBody>
                  <a:tcPr marL="64770" marR="64770" marT="0" marB="0"/>
                </a:tc>
              </a:tr>
              <a:tr h="488952">
                <a:tc>
                  <a:txBody>
                    <a:bodyPr/>
                    <a:lstStyle/>
                    <a:p>
                      <a:pPr algn="ctr">
                        <a:spcAft>
                          <a:spcPts val="0"/>
                        </a:spcAft>
                      </a:pPr>
                      <a:r>
                        <a:rPr lang="en-GB" sz="2000">
                          <a:latin typeface="Times New Roman"/>
                          <a:ea typeface="Times New Roman"/>
                        </a:rPr>
                        <a:t>1.1</a:t>
                      </a:r>
                    </a:p>
                  </a:txBody>
                  <a:tcPr marL="64770" marR="64770" marT="0" marB="0"/>
                </a:tc>
                <a:tc>
                  <a:txBody>
                    <a:bodyPr/>
                    <a:lstStyle/>
                    <a:p>
                      <a:pPr algn="ctr">
                        <a:spcAft>
                          <a:spcPts val="0"/>
                        </a:spcAft>
                      </a:pPr>
                      <a:r>
                        <a:rPr lang="en-GB" sz="2000">
                          <a:latin typeface="Times New Roman"/>
                          <a:ea typeface="Times New Roman"/>
                        </a:rPr>
                        <a:t>0</a:t>
                      </a:r>
                    </a:p>
                  </a:txBody>
                  <a:tcPr marL="64770" marR="64770" marT="0" marB="0"/>
                </a:tc>
                <a:tc>
                  <a:txBody>
                    <a:bodyPr/>
                    <a:lstStyle/>
                    <a:p>
                      <a:pPr algn="ctr">
                        <a:spcAft>
                          <a:spcPts val="0"/>
                        </a:spcAft>
                      </a:pPr>
                      <a:r>
                        <a:rPr lang="en-GB" sz="2000" dirty="0">
                          <a:latin typeface="Times New Roman"/>
                          <a:ea typeface="Times New Roman"/>
                        </a:rPr>
                        <a:t>1.00-1.09</a:t>
                      </a:r>
                    </a:p>
                  </a:txBody>
                  <a:tcPr marL="64770" marR="64770" marT="0" marB="0"/>
                </a:tc>
                <a:tc>
                  <a:txBody>
                    <a:bodyPr/>
                    <a:lstStyle/>
                    <a:p>
                      <a:pPr algn="ctr">
                        <a:spcAft>
                          <a:spcPts val="0"/>
                        </a:spcAft>
                      </a:pPr>
                      <a:r>
                        <a:rPr lang="en-GB" sz="2000" dirty="0">
                          <a:latin typeface="Times New Roman"/>
                          <a:ea typeface="Times New Roman"/>
                        </a:rPr>
                        <a:t>5</a:t>
                      </a:r>
                    </a:p>
                  </a:txBody>
                  <a:tcPr marL="64770" marR="64770" marT="0" marB="0"/>
                </a:tc>
              </a:tr>
              <a:tr h="488952">
                <a:tc>
                  <a:txBody>
                    <a:bodyPr/>
                    <a:lstStyle/>
                    <a:p>
                      <a:pPr algn="ctr">
                        <a:spcAft>
                          <a:spcPts val="0"/>
                        </a:spcAft>
                      </a:pPr>
                      <a:r>
                        <a:rPr lang="en-GB" sz="2000">
                          <a:latin typeface="Times New Roman"/>
                          <a:ea typeface="Times New Roman"/>
                        </a:rPr>
                        <a:t>1.2</a:t>
                      </a:r>
                    </a:p>
                  </a:txBody>
                  <a:tcPr marL="64770" marR="64770" marT="0" marB="0"/>
                </a:tc>
                <a:tc>
                  <a:txBody>
                    <a:bodyPr/>
                    <a:lstStyle/>
                    <a:p>
                      <a:pPr algn="ctr">
                        <a:spcAft>
                          <a:spcPts val="0"/>
                        </a:spcAft>
                      </a:pPr>
                      <a:r>
                        <a:rPr lang="en-GB" sz="2000">
                          <a:latin typeface="Times New Roman"/>
                          <a:ea typeface="Times New Roman"/>
                        </a:rPr>
                        <a:t>1</a:t>
                      </a:r>
                    </a:p>
                  </a:txBody>
                  <a:tcPr marL="64770" marR="64770" marT="0" marB="0"/>
                </a:tc>
                <a:tc>
                  <a:txBody>
                    <a:bodyPr/>
                    <a:lstStyle/>
                    <a:p>
                      <a:pPr algn="ctr">
                        <a:spcAft>
                          <a:spcPts val="0"/>
                        </a:spcAft>
                      </a:pPr>
                      <a:r>
                        <a:rPr lang="en-GB" sz="2000">
                          <a:latin typeface="Times New Roman"/>
                          <a:ea typeface="Times New Roman"/>
                        </a:rPr>
                        <a:t>1.10-1.19</a:t>
                      </a:r>
                    </a:p>
                  </a:txBody>
                  <a:tcPr marL="64770" marR="64770" marT="0" marB="0"/>
                </a:tc>
                <a:tc>
                  <a:txBody>
                    <a:bodyPr/>
                    <a:lstStyle/>
                    <a:p>
                      <a:pPr algn="ctr">
                        <a:spcAft>
                          <a:spcPts val="0"/>
                        </a:spcAft>
                      </a:pPr>
                      <a:r>
                        <a:rPr lang="en-GB" sz="2000" dirty="0">
                          <a:latin typeface="Times New Roman"/>
                          <a:ea typeface="Times New Roman"/>
                        </a:rPr>
                        <a:t>0</a:t>
                      </a:r>
                    </a:p>
                  </a:txBody>
                  <a:tcPr marL="64770" marR="64770" marT="0" marB="0"/>
                </a:tc>
              </a:tr>
              <a:tr h="488952">
                <a:tc>
                  <a:txBody>
                    <a:bodyPr/>
                    <a:lstStyle/>
                    <a:p>
                      <a:pPr algn="ctr">
                        <a:spcAft>
                          <a:spcPts val="0"/>
                        </a:spcAft>
                      </a:pPr>
                      <a:endParaRPr lang="en-GB" sz="2000">
                        <a:latin typeface="Times New Roman"/>
                        <a:ea typeface="Times New Roman"/>
                      </a:endParaRPr>
                    </a:p>
                  </a:txBody>
                  <a:tcPr marL="64770" marR="64770" marT="0" marB="0"/>
                </a:tc>
                <a:tc>
                  <a:txBody>
                    <a:bodyPr/>
                    <a:lstStyle/>
                    <a:p>
                      <a:pPr algn="ctr">
                        <a:spcAft>
                          <a:spcPts val="0"/>
                        </a:spcAft>
                      </a:pPr>
                      <a:endParaRPr lang="en-GB" sz="2000">
                        <a:latin typeface="Times New Roman"/>
                        <a:ea typeface="Times New Roman"/>
                      </a:endParaRPr>
                    </a:p>
                  </a:txBody>
                  <a:tcPr marL="64770" marR="64770" marT="0" marB="0"/>
                </a:tc>
                <a:tc>
                  <a:txBody>
                    <a:bodyPr/>
                    <a:lstStyle/>
                    <a:p>
                      <a:pPr algn="ctr">
                        <a:spcAft>
                          <a:spcPts val="0"/>
                        </a:spcAft>
                      </a:pPr>
                      <a:r>
                        <a:rPr lang="en-GB" sz="2000" dirty="0" smtClean="0">
                          <a:latin typeface="Times New Roman"/>
                          <a:ea typeface="Times New Roman"/>
                        </a:rPr>
                        <a:t>1.20-1.29</a:t>
                      </a:r>
                      <a:endParaRPr lang="en-GB" sz="2000" dirty="0">
                        <a:latin typeface="Times New Roman"/>
                        <a:ea typeface="Times New Roman"/>
                      </a:endParaRPr>
                    </a:p>
                  </a:txBody>
                  <a:tcPr marL="64770" marR="64770" marT="0" marB="0"/>
                </a:tc>
                <a:tc>
                  <a:txBody>
                    <a:bodyPr/>
                    <a:lstStyle/>
                    <a:p>
                      <a:pPr algn="ctr">
                        <a:spcAft>
                          <a:spcPts val="0"/>
                        </a:spcAft>
                      </a:pPr>
                      <a:r>
                        <a:rPr lang="en-GB" sz="2000" dirty="0" smtClean="0">
                          <a:latin typeface="Times New Roman"/>
                          <a:ea typeface="Times New Roman"/>
                        </a:rPr>
                        <a:t>1</a:t>
                      </a:r>
                    </a:p>
                  </a:txBody>
                  <a:tcPr marL="64770" marR="64770" marT="0" marB="0"/>
                </a:tc>
              </a:tr>
            </a:tbl>
          </a:graphicData>
        </a:graphic>
      </p:graphicFrame>
      <p:sp>
        <p:nvSpPr>
          <p:cNvPr id="7" name="Title 6"/>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Frequency histograms</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Graphically presents the data most frequent is the mode.  Helps assess symmetry and when plotted is called a frequency distribution.  Symmetry increases (generally) with sample size (normal distribution).  Many stats assume ND for their tests.  Positive and negative skew.  If there are 2 peaks it is called bimodal.  </a:t>
            </a:r>
          </a:p>
          <a:p>
            <a:r>
              <a:rPr lang="en-GB" dirty="0" smtClean="0"/>
              <a:t> </a:t>
            </a:r>
          </a:p>
          <a:p>
            <a:r>
              <a:rPr lang="en-GB" i="1" dirty="0" smtClean="0">
                <a:solidFill>
                  <a:srgbClr val="FFFF00"/>
                </a:solidFill>
              </a:rPr>
              <a:t>Construct a histogram and frequency curve of the data.</a:t>
            </a:r>
            <a:endParaRPr lang="en-GB" dirty="0" smtClean="0">
              <a:solidFill>
                <a:srgbClr val="FFFF00"/>
              </a:solidFill>
            </a:endParaRPr>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Bar chart</a:t>
            </a:r>
            <a:br>
              <a:rPr lang="en-GB" dirty="0" smtClean="0"/>
            </a:b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Gaps between columns and is used for discrete data and not continuous data (histogram).  Number of places in a site with asbestos identified at different sites.</a:t>
            </a:r>
          </a:p>
          <a:p>
            <a:pPr algn="r">
              <a:buNone/>
            </a:pPr>
            <a:r>
              <a:rPr lang="en-GB" dirty="0" smtClean="0">
                <a:solidFill>
                  <a:schemeClr val="accent1">
                    <a:lumMod val="60000"/>
                    <a:lumOff val="40000"/>
                  </a:schemeClr>
                </a:solidFill>
              </a:rPr>
              <a:t>Site 	Frequency</a:t>
            </a:r>
          </a:p>
          <a:p>
            <a:pPr lvl="0" algn="r">
              <a:buNone/>
            </a:pPr>
            <a:r>
              <a:rPr lang="en-GB" dirty="0" smtClean="0"/>
              <a:t>1			3</a:t>
            </a:r>
          </a:p>
          <a:p>
            <a:pPr lvl="0" algn="r">
              <a:buNone/>
            </a:pPr>
            <a:r>
              <a:rPr lang="en-GB" dirty="0" smtClean="0"/>
              <a:t>2			4</a:t>
            </a:r>
          </a:p>
          <a:p>
            <a:pPr lvl="0" algn="r">
              <a:buNone/>
            </a:pPr>
            <a:r>
              <a:rPr lang="en-GB" dirty="0" smtClean="0"/>
              <a:t>3			8</a:t>
            </a:r>
          </a:p>
          <a:p>
            <a:pPr lvl="0" algn="r">
              <a:buNone/>
            </a:pPr>
            <a:r>
              <a:rPr lang="en-GB" dirty="0" smtClean="0"/>
              <a:t>4			5</a:t>
            </a:r>
          </a:p>
          <a:p>
            <a:pPr lvl="0" algn="r">
              <a:buNone/>
            </a:pPr>
            <a:r>
              <a:rPr lang="en-GB" dirty="0" smtClean="0"/>
              <a:t>5			2</a:t>
            </a:r>
          </a:p>
          <a:p>
            <a:pPr lvl="0" algn="r">
              <a:buNone/>
            </a:pPr>
            <a:r>
              <a:rPr lang="en-GB" dirty="0" smtClean="0"/>
              <a:t>6			4</a:t>
            </a:r>
          </a:p>
          <a:p>
            <a:pPr lvl="0" algn="r">
              <a:buNone/>
            </a:pPr>
            <a:r>
              <a:rPr lang="en-GB" dirty="0" smtClean="0"/>
              <a:t>7			5</a:t>
            </a:r>
          </a:p>
          <a:p>
            <a:pPr lvl="0" algn="r">
              <a:buNone/>
            </a:pPr>
            <a:r>
              <a:rPr lang="en-GB" dirty="0" smtClean="0"/>
              <a:t>8			1</a:t>
            </a:r>
          </a:p>
          <a:p>
            <a:pPr lvl="0" algn="ctr">
              <a:buNone/>
            </a:pPr>
            <a:endParaRPr lang="en-GB" dirty="0" smtClean="0"/>
          </a:p>
          <a:p>
            <a:r>
              <a:rPr lang="en-GB" i="1" dirty="0" smtClean="0">
                <a:solidFill>
                  <a:srgbClr val="FFFF00"/>
                </a:solidFill>
              </a:rPr>
              <a:t>Construct a frequency distribution of the above data (Bar chart).</a:t>
            </a:r>
            <a:endParaRPr lang="en-GB" dirty="0" smtClean="0">
              <a:solidFill>
                <a:srgbClr val="FFFF00"/>
              </a:solidFill>
            </a:endParaRPr>
          </a:p>
          <a:p>
            <a:endParaRPr lang="en-GB" dirty="0"/>
          </a:p>
        </p:txBody>
      </p:sp>
      <p:pic>
        <p:nvPicPr>
          <p:cNvPr id="8" name="Picture 7" descr="vi_CLV7.jpg"/>
          <p:cNvPicPr>
            <a:picLocks noChangeAspect="1"/>
          </p:cNvPicPr>
          <p:nvPr/>
        </p:nvPicPr>
        <p:blipFill>
          <a:blip r:embed="rId2" cstate="print"/>
          <a:stretch>
            <a:fillRect/>
          </a:stretch>
        </p:blipFill>
        <p:spPr>
          <a:xfrm>
            <a:off x="1071538" y="3071810"/>
            <a:ext cx="3929090" cy="2216410"/>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Measures of central tendency</a:t>
            </a:r>
            <a:br>
              <a:rPr lang="en-GB" dirty="0" smtClean="0"/>
            </a:b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Distributions are not always appropriate descriptions therefore single values can be more useful</a:t>
            </a:r>
          </a:p>
          <a:p>
            <a:endParaRPr lang="en-GB" dirty="0" smtClean="0"/>
          </a:p>
          <a:p>
            <a:r>
              <a:rPr lang="en-GB" b="1" dirty="0" smtClean="0">
                <a:solidFill>
                  <a:srgbClr val="FFFF00"/>
                </a:solidFill>
              </a:rPr>
              <a:t>Mode: </a:t>
            </a:r>
            <a:endParaRPr lang="en-GB" dirty="0" smtClean="0">
              <a:solidFill>
                <a:srgbClr val="FFFF00"/>
              </a:solidFill>
            </a:endParaRPr>
          </a:p>
          <a:p>
            <a:r>
              <a:rPr lang="en-GB" dirty="0" smtClean="0"/>
              <a:t>Most frequently occurring (particularly useful in nominal data) (How 100 construction workers travel to work)</a:t>
            </a:r>
          </a:p>
          <a:p>
            <a:r>
              <a:rPr lang="en-GB" dirty="0" smtClean="0"/>
              <a:t> </a:t>
            </a:r>
          </a:p>
          <a:p>
            <a:r>
              <a:rPr lang="en-GB" b="1" dirty="0" smtClean="0">
                <a:solidFill>
                  <a:srgbClr val="FFFF00"/>
                </a:solidFill>
              </a:rPr>
              <a:t>Arithmetic mean </a:t>
            </a:r>
            <a:endParaRPr lang="en-GB" dirty="0" smtClean="0">
              <a:solidFill>
                <a:srgbClr val="FFFF00"/>
              </a:solidFill>
            </a:endParaRPr>
          </a:p>
          <a:p>
            <a:r>
              <a:rPr lang="en-GB" dirty="0" smtClean="0"/>
              <a:t>Calculate the sample mean and use it to estimate the population mean (‘ex bar’).  NB only useful if you have a normal distribution.</a:t>
            </a:r>
          </a:p>
          <a:p>
            <a:r>
              <a:rPr lang="en-GB" dirty="0" smtClean="0"/>
              <a:t> </a:t>
            </a:r>
          </a:p>
          <a:p>
            <a:r>
              <a:rPr lang="en-GB" b="1" dirty="0" smtClean="0">
                <a:solidFill>
                  <a:srgbClr val="FFFF00"/>
                </a:solidFill>
              </a:rPr>
              <a:t>Median</a:t>
            </a:r>
            <a:endParaRPr lang="en-GB" dirty="0" smtClean="0">
              <a:solidFill>
                <a:srgbClr val="FFFF00"/>
              </a:solidFill>
            </a:endParaRPr>
          </a:p>
          <a:p>
            <a:r>
              <a:rPr lang="en-GB" dirty="0" smtClean="0"/>
              <a:t>Middle data point in order.  Particularly useful when you have outliers since the value is not influenced by these outliers.</a:t>
            </a:r>
          </a:p>
          <a:p>
            <a:r>
              <a:rPr lang="en-GB" dirty="0" smtClean="0"/>
              <a:t> </a:t>
            </a:r>
          </a:p>
          <a:p>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Measures of central tendency 2</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If the distribution is symmetrical then all 3 will be the same but any other pattern will give different figures for each form of central tendency.  Always include (n) because it demonstrates the level of representation of your measure of CT</a:t>
            </a:r>
          </a:p>
          <a:p>
            <a:r>
              <a:rPr lang="en-GB" dirty="0" smtClean="0">
                <a:solidFill>
                  <a:srgbClr val="FFFF00"/>
                </a:solidFill>
              </a:rPr>
              <a:t>N+1/2</a:t>
            </a:r>
          </a:p>
          <a:p>
            <a:r>
              <a:rPr lang="en-GB" dirty="0" err="1" smtClean="0"/>
              <a:t>e.g</a:t>
            </a:r>
            <a:r>
              <a:rPr lang="en-GB" dirty="0" smtClean="0"/>
              <a:t>  cost of construction in millions £</a:t>
            </a:r>
          </a:p>
          <a:p>
            <a:r>
              <a:rPr lang="en-GB" dirty="0" smtClean="0">
                <a:solidFill>
                  <a:srgbClr val="FFFF00"/>
                </a:solidFill>
              </a:rPr>
              <a:t>2 4 3 5 6 6 5 4 3</a:t>
            </a:r>
          </a:p>
          <a:p>
            <a:r>
              <a:rPr lang="en-GB" dirty="0" smtClean="0"/>
              <a:t>Ascending  	2 3 3 4 4 5 5 6 6</a:t>
            </a:r>
          </a:p>
          <a:p>
            <a:r>
              <a:rPr lang="en-GB" dirty="0" smtClean="0"/>
              <a:t>9+1/2=5</a:t>
            </a:r>
          </a:p>
          <a:p>
            <a:r>
              <a:rPr lang="en-GB" dirty="0" smtClean="0"/>
              <a:t>Then the median is the middle value 4 (i.e. fifth point)</a:t>
            </a:r>
          </a:p>
          <a:p>
            <a:r>
              <a:rPr lang="en-GB" dirty="0" smtClean="0"/>
              <a:t>When 10 values 10+1/2=5.5</a:t>
            </a:r>
          </a:p>
          <a:p>
            <a:r>
              <a:rPr lang="en-GB" dirty="0" smtClean="0"/>
              <a:t>2 3 3 4 4 5 5 6 6 6 </a:t>
            </a:r>
            <a:r>
              <a:rPr lang="en-GB" dirty="0" smtClean="0">
                <a:solidFill>
                  <a:srgbClr val="FFFF00"/>
                </a:solidFill>
              </a:rPr>
              <a:t>median 4.5</a:t>
            </a:r>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i="1" dirty="0" smtClean="0">
                <a:solidFill>
                  <a:srgbClr val="FFFF00"/>
                </a:solidFill>
              </a:rPr>
              <a:t>What are the Mode, Mean and Median of the following?</a:t>
            </a:r>
            <a:endParaRPr lang="en-GB" dirty="0" smtClean="0">
              <a:solidFill>
                <a:srgbClr val="FFFF00"/>
              </a:solidFill>
            </a:endParaRPr>
          </a:p>
          <a:p>
            <a:r>
              <a:rPr lang="en-GB" dirty="0" smtClean="0">
                <a:solidFill>
                  <a:srgbClr val="FFFF00"/>
                </a:solidFill>
              </a:rPr>
              <a:t> </a:t>
            </a:r>
          </a:p>
          <a:p>
            <a:r>
              <a:rPr lang="en-US" dirty="0" smtClean="0"/>
              <a:t>Meters of wall rendered per hour</a:t>
            </a:r>
            <a:endParaRPr lang="en-GB" dirty="0" smtClean="0"/>
          </a:p>
          <a:p>
            <a:r>
              <a:rPr lang="en-US" dirty="0" smtClean="0">
                <a:solidFill>
                  <a:srgbClr val="FFFF00"/>
                </a:solidFill>
              </a:rPr>
              <a:t>15  24  28  25  18  24  27  16  20  22  23  18  22  28  19  16  22  26  15  26  24  21  19  27  16  23  26  25  18  27  17  20  19  25  23</a:t>
            </a:r>
            <a:endParaRPr lang="en-GB" dirty="0" smtClean="0">
              <a:solidFill>
                <a:srgbClr val="FFFF00"/>
              </a:solidFill>
            </a:endParaRPr>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571480"/>
            <a:ext cx="8472518" cy="1143000"/>
          </a:xfrm>
        </p:spPr>
        <p:txBody>
          <a:bodyPr>
            <a:normAutofit fontScale="90000"/>
          </a:bodyPr>
          <a:lstStyle/>
          <a:p>
            <a:r>
              <a:rPr lang="en-GB" dirty="0" smtClean="0"/>
              <a:t>Cumulative Frequency Curves(</a:t>
            </a:r>
            <a:r>
              <a:rPr lang="en-GB" dirty="0" err="1" smtClean="0"/>
              <a:t>Ogive</a:t>
            </a:r>
            <a:r>
              <a:rPr lang="en-GB" dirty="0" smtClean="0"/>
              <a:t>)(Hammond &amp; </a:t>
            </a:r>
            <a:r>
              <a:rPr lang="en-GB" dirty="0" err="1" smtClean="0"/>
              <a:t>McCullagh</a:t>
            </a:r>
            <a:r>
              <a:rPr lang="en-GB" dirty="0" smtClean="0"/>
              <a:t>, 1998:7) </a:t>
            </a:r>
            <a:br>
              <a:rPr lang="en-GB" dirty="0" smtClean="0"/>
            </a:br>
            <a:endParaRPr lang="en-GB" dirty="0"/>
          </a:p>
        </p:txBody>
      </p:sp>
      <p:sp>
        <p:nvSpPr>
          <p:cNvPr id="3" name="Content Placeholder 2"/>
          <p:cNvSpPr>
            <a:spLocks noGrp="1"/>
          </p:cNvSpPr>
          <p:nvPr>
            <p:ph idx="1"/>
          </p:nvPr>
        </p:nvSpPr>
        <p:spPr>
          <a:xfrm>
            <a:off x="500034" y="1928802"/>
            <a:ext cx="8229600" cy="4709160"/>
          </a:xfrm>
        </p:spPr>
        <p:txBody>
          <a:bodyPr>
            <a:normAutofit fontScale="92500" lnSpcReduction="10000"/>
          </a:bodyPr>
          <a:lstStyle/>
          <a:p>
            <a:r>
              <a:rPr lang="en-GB" dirty="0" smtClean="0"/>
              <a:t>Another method of depicting distribution.</a:t>
            </a:r>
          </a:p>
          <a:p>
            <a:r>
              <a:rPr lang="en-GB" dirty="0" smtClean="0"/>
              <a:t> </a:t>
            </a:r>
          </a:p>
          <a:p>
            <a:r>
              <a:rPr lang="en-GB" dirty="0" err="1" smtClean="0"/>
              <a:t>e.g</a:t>
            </a:r>
            <a:r>
              <a:rPr lang="en-GB" dirty="0" smtClean="0"/>
              <a:t> population is normally presented in a pyramid format but a CF curve has this adv.</a:t>
            </a:r>
          </a:p>
          <a:p>
            <a:pPr lvl="0"/>
            <a:r>
              <a:rPr lang="en-GB" dirty="0" smtClean="0"/>
              <a:t>Visual comparison between age structures</a:t>
            </a:r>
          </a:p>
          <a:p>
            <a:pPr lvl="0"/>
            <a:r>
              <a:rPr lang="en-GB" dirty="0" smtClean="0"/>
              <a:t>Pattern is not influenced by unequal age bands</a:t>
            </a:r>
          </a:p>
          <a:p>
            <a:pPr lvl="0"/>
            <a:r>
              <a:rPr lang="en-GB" dirty="0" smtClean="0"/>
              <a:t>Statistics can be easily read from curve</a:t>
            </a:r>
          </a:p>
          <a:p>
            <a:r>
              <a:rPr lang="en-GB" dirty="0" smtClean="0"/>
              <a:t> </a:t>
            </a:r>
          </a:p>
          <a:p>
            <a:r>
              <a:rPr lang="en-GB" i="1" dirty="0" smtClean="0">
                <a:solidFill>
                  <a:srgbClr val="FFFF00"/>
                </a:solidFill>
              </a:rPr>
              <a:t>From the handout assess what points ABC represent.  </a:t>
            </a:r>
          </a:p>
          <a:p>
            <a:r>
              <a:rPr lang="en-GB" i="1" dirty="0" smtClean="0">
                <a:solidFill>
                  <a:srgbClr val="FFFF00"/>
                </a:solidFill>
              </a:rPr>
              <a:t>Draw an </a:t>
            </a:r>
            <a:r>
              <a:rPr lang="en-GB" i="1" dirty="0" err="1" smtClean="0">
                <a:solidFill>
                  <a:srgbClr val="FFFF00"/>
                </a:solidFill>
              </a:rPr>
              <a:t>Ogive</a:t>
            </a:r>
            <a:r>
              <a:rPr lang="en-GB" i="1" dirty="0" smtClean="0">
                <a:solidFill>
                  <a:srgbClr val="FFFF00"/>
                </a:solidFill>
              </a:rPr>
              <a:t> for the age structure of England &amp; Wales 1971 and compare it to the 1861 curve.</a:t>
            </a:r>
            <a:endParaRPr lang="en-GB" dirty="0" smtClean="0">
              <a:solidFill>
                <a:srgbClr val="FFFF00"/>
              </a:solidFill>
            </a:endParaRPr>
          </a:p>
          <a:p>
            <a:endParaRPr lang="en-GB" dirty="0" smtClean="0">
              <a:solidFill>
                <a:srgbClr val="FFFF00"/>
              </a:solidFill>
            </a:endParaRPr>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Lorenz curve</a:t>
            </a:r>
            <a:br>
              <a:rPr lang="en-GB" dirty="0" smtClean="0"/>
            </a:b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Used with nominal scales (category) and helps measure dispersion.  For example, industrial employment structure (industrial diversification).  How it differs from a hypothetical even distribution.  </a:t>
            </a:r>
          </a:p>
          <a:p>
            <a:r>
              <a:rPr lang="en-GB" dirty="0" smtClean="0"/>
              <a:t>Based on percentages therefore comparable.  </a:t>
            </a:r>
          </a:p>
          <a:p>
            <a:r>
              <a:rPr lang="en-GB" dirty="0" smtClean="0"/>
              <a:t>Standard Industrial classification orders.  </a:t>
            </a:r>
          </a:p>
          <a:p>
            <a:pPr>
              <a:buNone/>
            </a:pPr>
            <a:r>
              <a:rPr lang="en-GB" dirty="0" smtClean="0"/>
              <a:t> </a:t>
            </a:r>
          </a:p>
          <a:p>
            <a:r>
              <a:rPr lang="en-GB" dirty="0" smtClean="0"/>
              <a:t>Can work out the area of the curve to give a clear measurement, but this is time-consuming.  However, if you add the cumulative frequencies a crude index is identified.  Nottingham 1156 shows more diversification of industry than Coventry 1311.</a:t>
            </a:r>
          </a:p>
          <a:p>
            <a:pPr>
              <a:buNone/>
            </a:pPr>
            <a:r>
              <a:rPr lang="en-GB" b="1" dirty="0" smtClean="0"/>
              <a:t> </a:t>
            </a:r>
            <a:endParaRPr lang="en-GB" dirty="0" smtClean="0"/>
          </a:p>
          <a:p>
            <a:r>
              <a:rPr lang="en-GB" b="1" i="1" dirty="0" smtClean="0">
                <a:solidFill>
                  <a:srgbClr val="FFFF00"/>
                </a:solidFill>
              </a:rPr>
              <a:t>Construct a LC of the data in the handout</a:t>
            </a:r>
            <a:endParaRPr lang="en-GB" dirty="0" smtClean="0">
              <a:solidFill>
                <a:srgbClr val="FFFF00"/>
              </a:solidFill>
            </a:endParaRPr>
          </a:p>
          <a:p>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Mean Construction site recycling</a:t>
            </a:r>
            <a:endParaRPr lang="en-GB" dirty="0"/>
          </a:p>
        </p:txBody>
      </p:sp>
      <p:sp>
        <p:nvSpPr>
          <p:cNvPr id="3" name="Content Placeholder 2"/>
          <p:cNvSpPr>
            <a:spLocks noGrp="1"/>
          </p:cNvSpPr>
          <p:nvPr>
            <p:ph idx="1"/>
          </p:nvPr>
        </p:nvSpPr>
        <p:spPr/>
        <p:txBody>
          <a:bodyPr/>
          <a:lstStyle/>
          <a:p>
            <a:endParaRPr lang="en-GB"/>
          </a:p>
        </p:txBody>
      </p:sp>
      <p:graphicFrame>
        <p:nvGraphicFramePr>
          <p:cNvPr id="4" name="Content Placeholder 5"/>
          <p:cNvGraphicFramePr>
            <a:graphicFrameLocks/>
          </p:cNvGraphicFramePr>
          <p:nvPr>
            <p:extLst>
              <p:ext uri="{D42A27DB-BD31-4B8C-83A1-F6EECF244321}">
                <p14:modId xmlns:p14="http://schemas.microsoft.com/office/powerpoint/2010/main" xmlns="" val="2984774192"/>
              </p:ext>
            </p:extLst>
          </p:nvPr>
        </p:nvGraphicFramePr>
        <p:xfrm>
          <a:off x="395536" y="1340768"/>
          <a:ext cx="8280920" cy="4752527"/>
        </p:xfrm>
        <a:graphic>
          <a:graphicData uri="http://schemas.openxmlformats.org/drawingml/2006/table">
            <a:tbl>
              <a:tblPr firstRow="1" bandRow="1"/>
              <a:tblGrid>
                <a:gridCol w="3333467"/>
                <a:gridCol w="1313343"/>
                <a:gridCol w="1202580"/>
                <a:gridCol w="1313343"/>
                <a:gridCol w="1118187"/>
              </a:tblGrid>
              <a:tr h="685240">
                <a:tc>
                  <a:txBody>
                    <a:bodyPr/>
                    <a:lstStyle>
                      <a:lvl1pPr marL="0" algn="l" rtl="0" eaLnBrk="1" latinLnBrk="0" hangingPunct="1">
                        <a:defRPr kumimoji="0" b="1" kern="1200">
                          <a:solidFill>
                            <a:schemeClr val="lt1"/>
                          </a:solidFill>
                          <a:latin typeface="Corbel"/>
                        </a:defRPr>
                      </a:lvl1pPr>
                      <a:lvl2pPr marL="457200" algn="l" rtl="0" eaLnBrk="1" latinLnBrk="0" hangingPunct="1">
                        <a:defRPr kumimoji="0" b="1" kern="1200">
                          <a:solidFill>
                            <a:schemeClr val="lt1"/>
                          </a:solidFill>
                          <a:latin typeface="Corbel"/>
                        </a:defRPr>
                      </a:lvl2pPr>
                      <a:lvl3pPr marL="914400" algn="l" rtl="0" eaLnBrk="1" latinLnBrk="0" hangingPunct="1">
                        <a:defRPr kumimoji="0" b="1" kern="1200">
                          <a:solidFill>
                            <a:schemeClr val="lt1"/>
                          </a:solidFill>
                          <a:latin typeface="Corbel"/>
                        </a:defRPr>
                      </a:lvl3pPr>
                      <a:lvl4pPr marL="1371600" algn="l" rtl="0" eaLnBrk="1" latinLnBrk="0" hangingPunct="1">
                        <a:defRPr kumimoji="0" b="1" kern="1200">
                          <a:solidFill>
                            <a:schemeClr val="lt1"/>
                          </a:solidFill>
                          <a:latin typeface="Corbel"/>
                        </a:defRPr>
                      </a:lvl4pPr>
                      <a:lvl5pPr marL="1828800" algn="l" rtl="0" eaLnBrk="1" latinLnBrk="0" hangingPunct="1">
                        <a:defRPr kumimoji="0" b="1" kern="1200">
                          <a:solidFill>
                            <a:schemeClr val="lt1"/>
                          </a:solidFill>
                          <a:latin typeface="Corbel"/>
                        </a:defRPr>
                      </a:lvl5pPr>
                      <a:lvl6pPr marL="2286000" algn="l" rtl="0" eaLnBrk="1" latinLnBrk="0" hangingPunct="1">
                        <a:defRPr kumimoji="0" b="1" kern="1200">
                          <a:solidFill>
                            <a:schemeClr val="lt1"/>
                          </a:solidFill>
                          <a:latin typeface="Corbel"/>
                        </a:defRPr>
                      </a:lvl6pPr>
                      <a:lvl7pPr marL="2743200" algn="l" rtl="0" eaLnBrk="1" latinLnBrk="0" hangingPunct="1">
                        <a:defRPr kumimoji="0" b="1" kern="1200">
                          <a:solidFill>
                            <a:schemeClr val="lt1"/>
                          </a:solidFill>
                          <a:latin typeface="Corbel"/>
                        </a:defRPr>
                      </a:lvl7pPr>
                      <a:lvl8pPr marL="3200400" algn="l" rtl="0" eaLnBrk="1" latinLnBrk="0" hangingPunct="1">
                        <a:defRPr kumimoji="0" b="1" kern="1200">
                          <a:solidFill>
                            <a:schemeClr val="lt1"/>
                          </a:solidFill>
                          <a:latin typeface="Corbel"/>
                        </a:defRPr>
                      </a:lvl8pPr>
                      <a:lvl9pPr marL="3657600" algn="l" rtl="0" eaLnBrk="1" latinLnBrk="0" hangingPunct="1">
                        <a:defRPr kumimoji="0" b="1" kern="1200">
                          <a:solidFill>
                            <a:schemeClr val="lt1"/>
                          </a:solidFill>
                          <a:latin typeface="Corbel"/>
                        </a:defRPr>
                      </a:lvl9pPr>
                    </a:lstStyle>
                    <a:p>
                      <a:pPr algn="ctr" rtl="0" fontAlgn="ctr"/>
                      <a:r>
                        <a:rPr lang="en-GB" sz="1600" b="0" i="0" u="none" strike="noStrike" dirty="0" smtClean="0">
                          <a:solidFill>
                            <a:srgbClr val="000000"/>
                          </a:solidFill>
                          <a:effectLst/>
                          <a:latin typeface="+mn-lt"/>
                        </a:rPr>
                        <a:t>Recycled</a:t>
                      </a:r>
                      <a:endParaRPr lang="en-GB" sz="1600" b="0" i="0" u="none" strike="noStrike" dirty="0">
                        <a:solidFill>
                          <a:srgbClr val="000000"/>
                        </a:solidFill>
                        <a:effectLst/>
                        <a:latin typeface="+mn-lt"/>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7FD13B"/>
                    </a:solidFill>
                  </a:tcPr>
                </a:tc>
                <a:tc>
                  <a:txBody>
                    <a:bodyPr/>
                    <a:lstStyle>
                      <a:lvl1pPr marL="0" algn="l" rtl="0" eaLnBrk="1" latinLnBrk="0" hangingPunct="1">
                        <a:defRPr kumimoji="0" b="1" kern="1200">
                          <a:solidFill>
                            <a:schemeClr val="lt1"/>
                          </a:solidFill>
                          <a:latin typeface="Corbel"/>
                        </a:defRPr>
                      </a:lvl1pPr>
                      <a:lvl2pPr marL="457200" algn="l" rtl="0" eaLnBrk="1" latinLnBrk="0" hangingPunct="1">
                        <a:defRPr kumimoji="0" b="1" kern="1200">
                          <a:solidFill>
                            <a:schemeClr val="lt1"/>
                          </a:solidFill>
                          <a:latin typeface="Corbel"/>
                        </a:defRPr>
                      </a:lvl2pPr>
                      <a:lvl3pPr marL="914400" algn="l" rtl="0" eaLnBrk="1" latinLnBrk="0" hangingPunct="1">
                        <a:defRPr kumimoji="0" b="1" kern="1200">
                          <a:solidFill>
                            <a:schemeClr val="lt1"/>
                          </a:solidFill>
                          <a:latin typeface="Corbel"/>
                        </a:defRPr>
                      </a:lvl3pPr>
                      <a:lvl4pPr marL="1371600" algn="l" rtl="0" eaLnBrk="1" latinLnBrk="0" hangingPunct="1">
                        <a:defRPr kumimoji="0" b="1" kern="1200">
                          <a:solidFill>
                            <a:schemeClr val="lt1"/>
                          </a:solidFill>
                          <a:latin typeface="Corbel"/>
                        </a:defRPr>
                      </a:lvl4pPr>
                      <a:lvl5pPr marL="1828800" algn="l" rtl="0" eaLnBrk="1" latinLnBrk="0" hangingPunct="1">
                        <a:defRPr kumimoji="0" b="1" kern="1200">
                          <a:solidFill>
                            <a:schemeClr val="lt1"/>
                          </a:solidFill>
                          <a:latin typeface="Corbel"/>
                        </a:defRPr>
                      </a:lvl5pPr>
                      <a:lvl6pPr marL="2286000" algn="l" rtl="0" eaLnBrk="1" latinLnBrk="0" hangingPunct="1">
                        <a:defRPr kumimoji="0" b="1" kern="1200">
                          <a:solidFill>
                            <a:schemeClr val="lt1"/>
                          </a:solidFill>
                          <a:latin typeface="Corbel"/>
                        </a:defRPr>
                      </a:lvl6pPr>
                      <a:lvl7pPr marL="2743200" algn="l" rtl="0" eaLnBrk="1" latinLnBrk="0" hangingPunct="1">
                        <a:defRPr kumimoji="0" b="1" kern="1200">
                          <a:solidFill>
                            <a:schemeClr val="lt1"/>
                          </a:solidFill>
                          <a:latin typeface="Corbel"/>
                        </a:defRPr>
                      </a:lvl7pPr>
                      <a:lvl8pPr marL="3200400" algn="l" rtl="0" eaLnBrk="1" latinLnBrk="0" hangingPunct="1">
                        <a:defRPr kumimoji="0" b="1" kern="1200">
                          <a:solidFill>
                            <a:schemeClr val="lt1"/>
                          </a:solidFill>
                          <a:latin typeface="Corbel"/>
                        </a:defRPr>
                      </a:lvl8pPr>
                      <a:lvl9pPr marL="3657600" algn="l" rtl="0" eaLnBrk="1" latinLnBrk="0" hangingPunct="1">
                        <a:defRPr kumimoji="0" b="1" kern="1200">
                          <a:solidFill>
                            <a:schemeClr val="lt1"/>
                          </a:solidFill>
                          <a:latin typeface="Corbel"/>
                        </a:defRPr>
                      </a:lvl9pPr>
                    </a:lstStyle>
                    <a:p>
                      <a:pPr algn="ctr" rtl="0" fontAlgn="ctr"/>
                      <a:r>
                        <a:rPr lang="en-GB" sz="1600" b="0" i="0" u="none" strike="noStrike" dirty="0" smtClean="0">
                          <a:solidFill>
                            <a:srgbClr val="000000"/>
                          </a:solidFill>
                          <a:effectLst/>
                          <a:latin typeface="+mn-lt"/>
                        </a:rPr>
                        <a:t>2003</a:t>
                      </a:r>
                    </a:p>
                    <a:p>
                      <a:pPr algn="ctr" rtl="0" fontAlgn="ctr"/>
                      <a:r>
                        <a:rPr lang="en-GB" sz="1600" b="0" i="0" u="none" strike="noStrike" dirty="0" smtClean="0">
                          <a:solidFill>
                            <a:srgbClr val="000000"/>
                          </a:solidFill>
                          <a:effectLst/>
                          <a:latin typeface="+mn-lt"/>
                        </a:rPr>
                        <a:t>Kg</a:t>
                      </a:r>
                      <a:endParaRPr lang="en-GB" sz="1600" b="0" i="0" u="none" strike="noStrike" dirty="0">
                        <a:solidFill>
                          <a:srgbClr val="000000"/>
                        </a:solidFill>
                        <a:effectLst/>
                        <a:latin typeface="+mn-lt"/>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7FD13B"/>
                    </a:solidFill>
                  </a:tcPr>
                </a:tc>
                <a:tc>
                  <a:txBody>
                    <a:bodyPr/>
                    <a:lstStyle>
                      <a:lvl1pPr marL="0" algn="l" rtl="0" eaLnBrk="1" latinLnBrk="0" hangingPunct="1">
                        <a:defRPr kumimoji="0" b="1" kern="1200">
                          <a:solidFill>
                            <a:schemeClr val="lt1"/>
                          </a:solidFill>
                          <a:latin typeface="Corbel"/>
                        </a:defRPr>
                      </a:lvl1pPr>
                      <a:lvl2pPr marL="457200" algn="l" rtl="0" eaLnBrk="1" latinLnBrk="0" hangingPunct="1">
                        <a:defRPr kumimoji="0" b="1" kern="1200">
                          <a:solidFill>
                            <a:schemeClr val="lt1"/>
                          </a:solidFill>
                          <a:latin typeface="Corbel"/>
                        </a:defRPr>
                      </a:lvl2pPr>
                      <a:lvl3pPr marL="914400" algn="l" rtl="0" eaLnBrk="1" latinLnBrk="0" hangingPunct="1">
                        <a:defRPr kumimoji="0" b="1" kern="1200">
                          <a:solidFill>
                            <a:schemeClr val="lt1"/>
                          </a:solidFill>
                          <a:latin typeface="Corbel"/>
                        </a:defRPr>
                      </a:lvl3pPr>
                      <a:lvl4pPr marL="1371600" algn="l" rtl="0" eaLnBrk="1" latinLnBrk="0" hangingPunct="1">
                        <a:defRPr kumimoji="0" b="1" kern="1200">
                          <a:solidFill>
                            <a:schemeClr val="lt1"/>
                          </a:solidFill>
                          <a:latin typeface="Corbel"/>
                        </a:defRPr>
                      </a:lvl4pPr>
                      <a:lvl5pPr marL="1828800" algn="l" rtl="0" eaLnBrk="1" latinLnBrk="0" hangingPunct="1">
                        <a:defRPr kumimoji="0" b="1" kern="1200">
                          <a:solidFill>
                            <a:schemeClr val="lt1"/>
                          </a:solidFill>
                          <a:latin typeface="Corbel"/>
                        </a:defRPr>
                      </a:lvl5pPr>
                      <a:lvl6pPr marL="2286000" algn="l" rtl="0" eaLnBrk="1" latinLnBrk="0" hangingPunct="1">
                        <a:defRPr kumimoji="0" b="1" kern="1200">
                          <a:solidFill>
                            <a:schemeClr val="lt1"/>
                          </a:solidFill>
                          <a:latin typeface="Corbel"/>
                        </a:defRPr>
                      </a:lvl6pPr>
                      <a:lvl7pPr marL="2743200" algn="l" rtl="0" eaLnBrk="1" latinLnBrk="0" hangingPunct="1">
                        <a:defRPr kumimoji="0" b="1" kern="1200">
                          <a:solidFill>
                            <a:schemeClr val="lt1"/>
                          </a:solidFill>
                          <a:latin typeface="Corbel"/>
                        </a:defRPr>
                      </a:lvl7pPr>
                      <a:lvl8pPr marL="3200400" algn="l" rtl="0" eaLnBrk="1" latinLnBrk="0" hangingPunct="1">
                        <a:defRPr kumimoji="0" b="1" kern="1200">
                          <a:solidFill>
                            <a:schemeClr val="lt1"/>
                          </a:solidFill>
                          <a:latin typeface="Corbel"/>
                        </a:defRPr>
                      </a:lvl8pPr>
                      <a:lvl9pPr marL="3657600" algn="l" rtl="0" eaLnBrk="1" latinLnBrk="0" hangingPunct="1">
                        <a:defRPr kumimoji="0" b="1" kern="1200">
                          <a:solidFill>
                            <a:schemeClr val="lt1"/>
                          </a:solidFill>
                          <a:latin typeface="Corbel"/>
                        </a:defRPr>
                      </a:lvl9pPr>
                    </a:lstStyle>
                    <a:p>
                      <a:pPr algn="ctr" rtl="0" fontAlgn="t"/>
                      <a:r>
                        <a:rPr lang="en-GB" sz="1600" b="0" i="0" u="none" strike="noStrike" dirty="0" smtClean="0">
                          <a:solidFill>
                            <a:srgbClr val="000000"/>
                          </a:solidFill>
                          <a:effectLst/>
                          <a:latin typeface="+mn-lt"/>
                        </a:rPr>
                        <a:t>%</a:t>
                      </a:r>
                      <a:endParaRPr lang="en-GB" sz="1600" b="0" i="0" u="none" strike="noStrike" dirty="0">
                        <a:solidFill>
                          <a:srgbClr val="000000"/>
                        </a:solidFill>
                        <a:effectLst/>
                        <a:latin typeface="+mn-lt"/>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7FD13B"/>
                    </a:solidFill>
                  </a:tcPr>
                </a:tc>
                <a:tc>
                  <a:txBody>
                    <a:bodyPr/>
                    <a:lstStyle>
                      <a:lvl1pPr marL="0" algn="l" rtl="0" eaLnBrk="1" latinLnBrk="0" hangingPunct="1">
                        <a:defRPr kumimoji="0" b="1" kern="1200">
                          <a:solidFill>
                            <a:schemeClr val="lt1"/>
                          </a:solidFill>
                          <a:latin typeface="Corbel"/>
                        </a:defRPr>
                      </a:lvl1pPr>
                      <a:lvl2pPr marL="457200" algn="l" rtl="0" eaLnBrk="1" latinLnBrk="0" hangingPunct="1">
                        <a:defRPr kumimoji="0" b="1" kern="1200">
                          <a:solidFill>
                            <a:schemeClr val="lt1"/>
                          </a:solidFill>
                          <a:latin typeface="Corbel"/>
                        </a:defRPr>
                      </a:lvl2pPr>
                      <a:lvl3pPr marL="914400" algn="l" rtl="0" eaLnBrk="1" latinLnBrk="0" hangingPunct="1">
                        <a:defRPr kumimoji="0" b="1" kern="1200">
                          <a:solidFill>
                            <a:schemeClr val="lt1"/>
                          </a:solidFill>
                          <a:latin typeface="Corbel"/>
                        </a:defRPr>
                      </a:lvl3pPr>
                      <a:lvl4pPr marL="1371600" algn="l" rtl="0" eaLnBrk="1" latinLnBrk="0" hangingPunct="1">
                        <a:defRPr kumimoji="0" b="1" kern="1200">
                          <a:solidFill>
                            <a:schemeClr val="lt1"/>
                          </a:solidFill>
                          <a:latin typeface="Corbel"/>
                        </a:defRPr>
                      </a:lvl4pPr>
                      <a:lvl5pPr marL="1828800" algn="l" rtl="0" eaLnBrk="1" latinLnBrk="0" hangingPunct="1">
                        <a:defRPr kumimoji="0" b="1" kern="1200">
                          <a:solidFill>
                            <a:schemeClr val="lt1"/>
                          </a:solidFill>
                          <a:latin typeface="Corbel"/>
                        </a:defRPr>
                      </a:lvl5pPr>
                      <a:lvl6pPr marL="2286000" algn="l" rtl="0" eaLnBrk="1" latinLnBrk="0" hangingPunct="1">
                        <a:defRPr kumimoji="0" b="1" kern="1200">
                          <a:solidFill>
                            <a:schemeClr val="lt1"/>
                          </a:solidFill>
                          <a:latin typeface="Corbel"/>
                        </a:defRPr>
                      </a:lvl6pPr>
                      <a:lvl7pPr marL="2743200" algn="l" rtl="0" eaLnBrk="1" latinLnBrk="0" hangingPunct="1">
                        <a:defRPr kumimoji="0" b="1" kern="1200">
                          <a:solidFill>
                            <a:schemeClr val="lt1"/>
                          </a:solidFill>
                          <a:latin typeface="Corbel"/>
                        </a:defRPr>
                      </a:lvl7pPr>
                      <a:lvl8pPr marL="3200400" algn="l" rtl="0" eaLnBrk="1" latinLnBrk="0" hangingPunct="1">
                        <a:defRPr kumimoji="0" b="1" kern="1200">
                          <a:solidFill>
                            <a:schemeClr val="lt1"/>
                          </a:solidFill>
                          <a:latin typeface="Corbel"/>
                        </a:defRPr>
                      </a:lvl8pPr>
                      <a:lvl9pPr marL="3657600" algn="l" rtl="0" eaLnBrk="1" latinLnBrk="0" hangingPunct="1">
                        <a:defRPr kumimoji="0" b="1" kern="1200">
                          <a:solidFill>
                            <a:schemeClr val="lt1"/>
                          </a:solidFill>
                          <a:latin typeface="Corbel"/>
                        </a:defRPr>
                      </a:lvl9pPr>
                    </a:lstStyle>
                    <a:p>
                      <a:pPr algn="ctr" rtl="0" fontAlgn="t"/>
                      <a:r>
                        <a:rPr lang="en-GB" sz="1600" b="0" i="0" u="none" strike="noStrike" dirty="0" smtClean="0">
                          <a:solidFill>
                            <a:srgbClr val="000000"/>
                          </a:solidFill>
                          <a:effectLst/>
                          <a:latin typeface="+mn-lt"/>
                        </a:rPr>
                        <a:t>2013</a:t>
                      </a:r>
                    </a:p>
                    <a:p>
                      <a:pPr algn="ctr" rtl="0" fontAlgn="t"/>
                      <a:r>
                        <a:rPr lang="en-GB" sz="1600" b="0" i="0" u="none" strike="noStrike" dirty="0" smtClean="0">
                          <a:solidFill>
                            <a:srgbClr val="000000"/>
                          </a:solidFill>
                          <a:effectLst/>
                          <a:latin typeface="+mn-lt"/>
                        </a:rPr>
                        <a:t>Kg</a:t>
                      </a:r>
                      <a:endParaRPr lang="en-GB" sz="1600" b="0" i="0" u="none" strike="noStrike" dirty="0">
                        <a:solidFill>
                          <a:srgbClr val="000000"/>
                        </a:solidFill>
                        <a:effectLst/>
                        <a:latin typeface="+mn-lt"/>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7FD13B"/>
                    </a:solidFill>
                  </a:tcPr>
                </a:tc>
                <a:tc>
                  <a:txBody>
                    <a:bodyPr/>
                    <a:lstStyle>
                      <a:lvl1pPr marL="0" algn="l" rtl="0" eaLnBrk="1" latinLnBrk="0" hangingPunct="1">
                        <a:defRPr kumimoji="0" b="1" kern="1200">
                          <a:solidFill>
                            <a:schemeClr val="lt1"/>
                          </a:solidFill>
                          <a:latin typeface="Corbel"/>
                        </a:defRPr>
                      </a:lvl1pPr>
                      <a:lvl2pPr marL="457200" algn="l" rtl="0" eaLnBrk="1" latinLnBrk="0" hangingPunct="1">
                        <a:defRPr kumimoji="0" b="1" kern="1200">
                          <a:solidFill>
                            <a:schemeClr val="lt1"/>
                          </a:solidFill>
                          <a:latin typeface="Corbel"/>
                        </a:defRPr>
                      </a:lvl2pPr>
                      <a:lvl3pPr marL="914400" algn="l" rtl="0" eaLnBrk="1" latinLnBrk="0" hangingPunct="1">
                        <a:defRPr kumimoji="0" b="1" kern="1200">
                          <a:solidFill>
                            <a:schemeClr val="lt1"/>
                          </a:solidFill>
                          <a:latin typeface="Corbel"/>
                        </a:defRPr>
                      </a:lvl3pPr>
                      <a:lvl4pPr marL="1371600" algn="l" rtl="0" eaLnBrk="1" latinLnBrk="0" hangingPunct="1">
                        <a:defRPr kumimoji="0" b="1" kern="1200">
                          <a:solidFill>
                            <a:schemeClr val="lt1"/>
                          </a:solidFill>
                          <a:latin typeface="Corbel"/>
                        </a:defRPr>
                      </a:lvl4pPr>
                      <a:lvl5pPr marL="1828800" algn="l" rtl="0" eaLnBrk="1" latinLnBrk="0" hangingPunct="1">
                        <a:defRPr kumimoji="0" b="1" kern="1200">
                          <a:solidFill>
                            <a:schemeClr val="lt1"/>
                          </a:solidFill>
                          <a:latin typeface="Corbel"/>
                        </a:defRPr>
                      </a:lvl5pPr>
                      <a:lvl6pPr marL="2286000" algn="l" rtl="0" eaLnBrk="1" latinLnBrk="0" hangingPunct="1">
                        <a:defRPr kumimoji="0" b="1" kern="1200">
                          <a:solidFill>
                            <a:schemeClr val="lt1"/>
                          </a:solidFill>
                          <a:latin typeface="Corbel"/>
                        </a:defRPr>
                      </a:lvl6pPr>
                      <a:lvl7pPr marL="2743200" algn="l" rtl="0" eaLnBrk="1" latinLnBrk="0" hangingPunct="1">
                        <a:defRPr kumimoji="0" b="1" kern="1200">
                          <a:solidFill>
                            <a:schemeClr val="lt1"/>
                          </a:solidFill>
                          <a:latin typeface="Corbel"/>
                        </a:defRPr>
                      </a:lvl7pPr>
                      <a:lvl8pPr marL="3200400" algn="l" rtl="0" eaLnBrk="1" latinLnBrk="0" hangingPunct="1">
                        <a:defRPr kumimoji="0" b="1" kern="1200">
                          <a:solidFill>
                            <a:schemeClr val="lt1"/>
                          </a:solidFill>
                          <a:latin typeface="Corbel"/>
                        </a:defRPr>
                      </a:lvl8pPr>
                      <a:lvl9pPr marL="3657600" algn="l" rtl="0" eaLnBrk="1" latinLnBrk="0" hangingPunct="1">
                        <a:defRPr kumimoji="0" b="1" kern="1200">
                          <a:solidFill>
                            <a:schemeClr val="lt1"/>
                          </a:solidFill>
                          <a:latin typeface="Corbel"/>
                        </a:defRPr>
                      </a:lvl9pPr>
                    </a:lstStyle>
                    <a:p>
                      <a:pPr algn="ctr" rtl="0" fontAlgn="t"/>
                      <a:r>
                        <a:rPr lang="en-GB" sz="1600" b="0" i="0" u="none" strike="noStrike" dirty="0" smtClean="0">
                          <a:solidFill>
                            <a:srgbClr val="000000"/>
                          </a:solidFill>
                          <a:effectLst/>
                          <a:latin typeface="+mn-lt"/>
                        </a:rPr>
                        <a:t>%</a:t>
                      </a:r>
                      <a:endParaRPr lang="en-GB" sz="1600" b="0" i="0" u="none" strike="noStrike" dirty="0">
                        <a:solidFill>
                          <a:srgbClr val="000000"/>
                        </a:solidFill>
                        <a:effectLst/>
                        <a:latin typeface="+mn-lt"/>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7FD13B"/>
                    </a:solidFill>
                  </a:tcPr>
                </a:tc>
              </a:tr>
              <a:tr h="581041">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ctr"/>
                      <a:r>
                        <a:rPr lang="en-GB" sz="1600" b="0" i="0" u="none" strike="noStrike" dirty="0" smtClean="0">
                          <a:solidFill>
                            <a:schemeClr val="bg1">
                              <a:lumMod val="95000"/>
                              <a:lumOff val="5000"/>
                            </a:schemeClr>
                          </a:solidFill>
                          <a:effectLst/>
                          <a:latin typeface="+mn-lt"/>
                        </a:rPr>
                        <a:t>Rubble</a:t>
                      </a:r>
                      <a:endParaRPr lang="en-GB" sz="1600" b="0" i="0" u="none" strike="noStrike" dirty="0">
                        <a:solidFill>
                          <a:schemeClr val="bg1">
                            <a:lumMod val="95000"/>
                            <a:lumOff val="5000"/>
                          </a:schemeClr>
                        </a:solidFill>
                        <a:effectLst/>
                        <a:latin typeface="Corbel"/>
                      </a:endParaRPr>
                    </a:p>
                  </a:txBody>
                  <a:tcPr marL="9525" marR="9525" marT="9525" marB="0" anchor="ct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ctr"/>
                      <a:r>
                        <a:rPr lang="en-GB" sz="1600" u="none" strike="noStrike" dirty="0">
                          <a:solidFill>
                            <a:schemeClr val="bg1">
                              <a:lumMod val="95000"/>
                              <a:lumOff val="5000"/>
                            </a:schemeClr>
                          </a:solidFill>
                          <a:effectLst/>
                        </a:rPr>
                        <a:t>3,900</a:t>
                      </a:r>
                      <a:endParaRPr lang="en-GB" sz="1600" b="0" i="0" u="none" strike="noStrike" dirty="0">
                        <a:solidFill>
                          <a:schemeClr val="bg1">
                            <a:lumMod val="95000"/>
                            <a:lumOff val="5000"/>
                          </a:schemeClr>
                        </a:solidFill>
                        <a:effectLst/>
                        <a:latin typeface="Corbel"/>
                      </a:endParaRPr>
                    </a:p>
                  </a:txBody>
                  <a:tcPr marL="9525" marR="9525" marT="9525" marB="0" anchor="ct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dirty="0" smtClean="0">
                          <a:solidFill>
                            <a:schemeClr val="bg1">
                              <a:lumMod val="95000"/>
                              <a:lumOff val="5000"/>
                            </a:schemeClr>
                          </a:solidFill>
                          <a:effectLst/>
                        </a:rPr>
                        <a:t>39</a:t>
                      </a:r>
                      <a:endParaRPr lang="en-GB" sz="1600" b="0" i="0" u="none" strike="noStrike" dirty="0">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a:solidFill>
                            <a:schemeClr val="bg1">
                              <a:lumMod val="95000"/>
                              <a:lumOff val="5000"/>
                            </a:schemeClr>
                          </a:solidFill>
                          <a:effectLst/>
                        </a:rPr>
                        <a:t>3,550</a:t>
                      </a:r>
                      <a:endParaRPr lang="en-GB" sz="1600" b="0" i="0" u="none" strike="noStrike">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dirty="0">
                          <a:solidFill>
                            <a:schemeClr val="bg1">
                              <a:lumMod val="95000"/>
                              <a:lumOff val="5000"/>
                            </a:schemeClr>
                          </a:solidFill>
                          <a:effectLst/>
                        </a:rPr>
                        <a:t>20</a:t>
                      </a:r>
                      <a:endParaRPr lang="en-GB" sz="1600" b="0" i="0" u="none" strike="noStrike" dirty="0">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r>
              <a:tr h="581041">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ctr"/>
                      <a:r>
                        <a:rPr lang="en-GB" sz="1600" b="0" i="0" u="none" strike="noStrike" dirty="0" smtClean="0">
                          <a:solidFill>
                            <a:schemeClr val="bg1">
                              <a:lumMod val="95000"/>
                              <a:lumOff val="5000"/>
                            </a:schemeClr>
                          </a:solidFill>
                          <a:effectLst/>
                          <a:latin typeface="+mn-lt"/>
                        </a:rPr>
                        <a:t>Glass</a:t>
                      </a:r>
                      <a:endParaRPr lang="en-GB" sz="1600" b="0" i="0" u="none" strike="noStrike" dirty="0">
                        <a:solidFill>
                          <a:schemeClr val="bg1">
                            <a:lumMod val="95000"/>
                            <a:lumOff val="5000"/>
                          </a:schemeClr>
                        </a:solidFill>
                        <a:effectLst/>
                        <a:latin typeface="Corbel"/>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2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ctr"/>
                      <a:r>
                        <a:rPr lang="en-GB" sz="1600" u="none" strike="noStrike">
                          <a:solidFill>
                            <a:schemeClr val="bg1">
                              <a:lumMod val="95000"/>
                              <a:lumOff val="5000"/>
                            </a:schemeClr>
                          </a:solidFill>
                          <a:effectLst/>
                        </a:rPr>
                        <a:t>3,000</a:t>
                      </a:r>
                      <a:endParaRPr lang="en-GB" sz="1600" b="0" i="0" u="none" strike="noStrike">
                        <a:solidFill>
                          <a:schemeClr val="bg1">
                            <a:lumMod val="95000"/>
                            <a:lumOff val="5000"/>
                          </a:schemeClr>
                        </a:solidFill>
                        <a:effectLst/>
                        <a:latin typeface="Corbel"/>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2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dirty="0">
                          <a:solidFill>
                            <a:schemeClr val="bg1">
                              <a:lumMod val="95000"/>
                              <a:lumOff val="5000"/>
                            </a:schemeClr>
                          </a:solidFill>
                          <a:effectLst/>
                        </a:rPr>
                        <a:t>30</a:t>
                      </a:r>
                      <a:endParaRPr lang="en-GB" sz="1600" b="0" i="0" u="none" strike="noStrike" dirty="0">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2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a:solidFill>
                            <a:schemeClr val="bg1">
                              <a:lumMod val="95000"/>
                              <a:lumOff val="5000"/>
                            </a:schemeClr>
                          </a:solidFill>
                          <a:effectLst/>
                        </a:rPr>
                        <a:t>3,400</a:t>
                      </a:r>
                      <a:endParaRPr lang="en-GB" sz="1600" b="0" i="0" u="none" strike="noStrike">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2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a:solidFill>
                            <a:schemeClr val="bg1">
                              <a:lumMod val="95000"/>
                              <a:lumOff val="5000"/>
                            </a:schemeClr>
                          </a:solidFill>
                          <a:effectLst/>
                        </a:rPr>
                        <a:t>19</a:t>
                      </a:r>
                      <a:endParaRPr lang="en-GB" sz="1600" b="0" i="0" u="none" strike="noStrike">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20000"/>
                      </a:srgbClr>
                    </a:solidFill>
                  </a:tcPr>
                </a:tc>
              </a:tr>
              <a:tr h="581041">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ctr"/>
                      <a:r>
                        <a:rPr lang="en-GB" sz="1600" u="none" strike="noStrike" dirty="0" smtClean="0">
                          <a:solidFill>
                            <a:schemeClr val="bg1">
                              <a:lumMod val="95000"/>
                              <a:lumOff val="5000"/>
                            </a:schemeClr>
                          </a:solidFill>
                          <a:effectLst/>
                        </a:rPr>
                        <a:t>Card/Paper</a:t>
                      </a:r>
                      <a:endParaRPr lang="en-GB" sz="1600" b="0" i="0" u="none" strike="noStrike" dirty="0">
                        <a:solidFill>
                          <a:schemeClr val="bg1">
                            <a:lumMod val="95000"/>
                            <a:lumOff val="5000"/>
                          </a:schemeClr>
                        </a:solidFill>
                        <a:effectLst/>
                        <a:latin typeface="Corbel"/>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ctr"/>
                      <a:r>
                        <a:rPr lang="en-GB" sz="1600" u="none" strike="noStrike" dirty="0">
                          <a:solidFill>
                            <a:schemeClr val="bg1">
                              <a:lumMod val="95000"/>
                              <a:lumOff val="5000"/>
                            </a:schemeClr>
                          </a:solidFill>
                          <a:effectLst/>
                        </a:rPr>
                        <a:t>2,350</a:t>
                      </a:r>
                      <a:endParaRPr lang="en-GB" sz="1600" b="0" i="0" u="none" strike="noStrike" dirty="0">
                        <a:solidFill>
                          <a:schemeClr val="bg1">
                            <a:lumMod val="95000"/>
                            <a:lumOff val="5000"/>
                          </a:schemeClr>
                        </a:solidFill>
                        <a:effectLst/>
                        <a:latin typeface="Corbel"/>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a:solidFill>
                            <a:schemeClr val="bg1">
                              <a:lumMod val="95000"/>
                              <a:lumOff val="5000"/>
                            </a:schemeClr>
                          </a:solidFill>
                          <a:effectLst/>
                        </a:rPr>
                        <a:t>23.5</a:t>
                      </a:r>
                      <a:endParaRPr lang="en-GB" sz="1600" b="0" i="0" u="none" strike="noStrike">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a:solidFill>
                            <a:schemeClr val="bg1">
                              <a:lumMod val="95000"/>
                              <a:lumOff val="5000"/>
                            </a:schemeClr>
                          </a:solidFill>
                          <a:effectLst/>
                        </a:rPr>
                        <a:t>4,700</a:t>
                      </a:r>
                      <a:endParaRPr lang="en-GB" sz="1600" b="0" i="0" u="none" strike="noStrike">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a:solidFill>
                            <a:schemeClr val="bg1">
                              <a:lumMod val="95000"/>
                              <a:lumOff val="5000"/>
                            </a:schemeClr>
                          </a:solidFill>
                          <a:effectLst/>
                        </a:rPr>
                        <a:t>26</a:t>
                      </a:r>
                      <a:endParaRPr lang="en-GB" sz="1600" b="0" i="0" u="none" strike="noStrike">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r>
              <a:tr h="581041">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ctr"/>
                      <a:r>
                        <a:rPr lang="en-GB" sz="1600" u="none" strike="noStrike">
                          <a:solidFill>
                            <a:schemeClr val="bg1">
                              <a:lumMod val="95000"/>
                              <a:lumOff val="5000"/>
                            </a:schemeClr>
                          </a:solidFill>
                          <a:effectLst/>
                        </a:rPr>
                        <a:t>Plastic</a:t>
                      </a:r>
                      <a:endParaRPr lang="en-GB" sz="1600" b="0" i="0" u="none" strike="noStrike">
                        <a:solidFill>
                          <a:schemeClr val="bg1">
                            <a:lumMod val="95000"/>
                            <a:lumOff val="5000"/>
                          </a:schemeClr>
                        </a:solidFill>
                        <a:effectLst/>
                        <a:latin typeface="Corbel"/>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2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ctr"/>
                      <a:r>
                        <a:rPr lang="en-GB" sz="1600" u="none" strike="noStrike" dirty="0">
                          <a:solidFill>
                            <a:schemeClr val="bg1">
                              <a:lumMod val="95000"/>
                              <a:lumOff val="5000"/>
                            </a:schemeClr>
                          </a:solidFill>
                          <a:effectLst/>
                        </a:rPr>
                        <a:t>550</a:t>
                      </a:r>
                      <a:endParaRPr lang="en-GB" sz="1600" b="0" i="0" u="none" strike="noStrike" dirty="0">
                        <a:solidFill>
                          <a:schemeClr val="bg1">
                            <a:lumMod val="95000"/>
                            <a:lumOff val="5000"/>
                          </a:schemeClr>
                        </a:solidFill>
                        <a:effectLst/>
                        <a:latin typeface="Corbel"/>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2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a:solidFill>
                            <a:schemeClr val="bg1">
                              <a:lumMod val="95000"/>
                              <a:lumOff val="5000"/>
                            </a:schemeClr>
                          </a:solidFill>
                          <a:effectLst/>
                        </a:rPr>
                        <a:t>5.5</a:t>
                      </a:r>
                      <a:endParaRPr lang="en-GB" sz="1600" b="0" i="0" u="none" strike="noStrike">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2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a:solidFill>
                            <a:schemeClr val="bg1">
                              <a:lumMod val="95000"/>
                              <a:lumOff val="5000"/>
                            </a:schemeClr>
                          </a:solidFill>
                          <a:effectLst/>
                        </a:rPr>
                        <a:t>3,000</a:t>
                      </a:r>
                      <a:endParaRPr lang="en-GB" sz="1600" b="0" i="0" u="none" strike="noStrike">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2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a:solidFill>
                            <a:schemeClr val="bg1">
                              <a:lumMod val="95000"/>
                              <a:lumOff val="5000"/>
                            </a:schemeClr>
                          </a:solidFill>
                          <a:effectLst/>
                        </a:rPr>
                        <a:t>16</a:t>
                      </a:r>
                      <a:endParaRPr lang="en-GB" sz="1600" b="0" i="0" u="none" strike="noStrike">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20000"/>
                      </a:srgbClr>
                    </a:solidFill>
                  </a:tcPr>
                </a:tc>
              </a:tr>
              <a:tr h="581041">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ctr"/>
                      <a:r>
                        <a:rPr lang="en-GB" sz="1600" b="0" i="0" u="none" strike="noStrike" dirty="0" smtClean="0">
                          <a:solidFill>
                            <a:schemeClr val="bg1">
                              <a:lumMod val="95000"/>
                              <a:lumOff val="5000"/>
                            </a:schemeClr>
                          </a:solidFill>
                          <a:effectLst/>
                          <a:latin typeface="+mn-lt"/>
                        </a:rPr>
                        <a:t>Plaster</a:t>
                      </a:r>
                      <a:r>
                        <a:rPr lang="en-GB" sz="1600" b="0" i="0" u="none" strike="noStrike" baseline="0" dirty="0" smtClean="0">
                          <a:solidFill>
                            <a:schemeClr val="bg1">
                              <a:lumMod val="95000"/>
                              <a:lumOff val="5000"/>
                            </a:schemeClr>
                          </a:solidFill>
                          <a:effectLst/>
                          <a:latin typeface="+mn-lt"/>
                        </a:rPr>
                        <a:t> board</a:t>
                      </a:r>
                      <a:endParaRPr lang="en-GB" sz="1600" b="0" i="0" u="none" strike="noStrike" dirty="0">
                        <a:solidFill>
                          <a:schemeClr val="bg1">
                            <a:lumMod val="95000"/>
                            <a:lumOff val="5000"/>
                          </a:schemeClr>
                        </a:solidFill>
                        <a:effectLst/>
                        <a:latin typeface="Corbel"/>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ctr"/>
                      <a:r>
                        <a:rPr lang="en-GB" sz="1600" u="none" strike="noStrike" dirty="0">
                          <a:solidFill>
                            <a:schemeClr val="bg1">
                              <a:lumMod val="95000"/>
                              <a:lumOff val="5000"/>
                            </a:schemeClr>
                          </a:solidFill>
                          <a:effectLst/>
                        </a:rPr>
                        <a:t>50</a:t>
                      </a:r>
                      <a:endParaRPr lang="en-GB" sz="1600" b="0" i="0" u="none" strike="noStrike" dirty="0">
                        <a:solidFill>
                          <a:schemeClr val="bg1">
                            <a:lumMod val="95000"/>
                            <a:lumOff val="5000"/>
                          </a:schemeClr>
                        </a:solidFill>
                        <a:effectLst/>
                        <a:latin typeface="Corbel"/>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dirty="0">
                          <a:solidFill>
                            <a:schemeClr val="bg1">
                              <a:lumMod val="95000"/>
                              <a:lumOff val="5000"/>
                            </a:schemeClr>
                          </a:solidFill>
                          <a:effectLst/>
                        </a:rPr>
                        <a:t>0.5</a:t>
                      </a:r>
                      <a:endParaRPr lang="en-GB" sz="1600" b="0" i="0" u="none" strike="noStrike" dirty="0">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a:solidFill>
                            <a:schemeClr val="bg1">
                              <a:lumMod val="95000"/>
                              <a:lumOff val="5000"/>
                            </a:schemeClr>
                          </a:solidFill>
                          <a:effectLst/>
                        </a:rPr>
                        <a:t>2,500</a:t>
                      </a:r>
                      <a:endParaRPr lang="en-GB" sz="1600" b="0" i="0" u="none" strike="noStrike">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a:solidFill>
                            <a:schemeClr val="bg1">
                              <a:lumMod val="95000"/>
                              <a:lumOff val="5000"/>
                            </a:schemeClr>
                          </a:solidFill>
                          <a:effectLst/>
                        </a:rPr>
                        <a:t>14</a:t>
                      </a:r>
                      <a:endParaRPr lang="en-GB" sz="1600" b="0" i="0" u="none" strike="noStrike">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r>
              <a:tr h="581041">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ctr"/>
                      <a:r>
                        <a:rPr lang="en-GB" sz="1600" u="none" strike="noStrike">
                          <a:solidFill>
                            <a:schemeClr val="bg1">
                              <a:lumMod val="95000"/>
                              <a:lumOff val="5000"/>
                            </a:schemeClr>
                          </a:solidFill>
                          <a:effectLst/>
                        </a:rPr>
                        <a:t>Other</a:t>
                      </a:r>
                      <a:endParaRPr lang="en-GB" sz="1600" b="0" i="0" u="none" strike="noStrike">
                        <a:solidFill>
                          <a:schemeClr val="bg1">
                            <a:lumMod val="95000"/>
                            <a:lumOff val="5000"/>
                          </a:schemeClr>
                        </a:solidFill>
                        <a:effectLst/>
                        <a:latin typeface="Corbel"/>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2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ctr"/>
                      <a:r>
                        <a:rPr lang="en-GB" sz="1600" u="none" strike="noStrike">
                          <a:solidFill>
                            <a:schemeClr val="bg1">
                              <a:lumMod val="95000"/>
                              <a:lumOff val="5000"/>
                            </a:schemeClr>
                          </a:solidFill>
                          <a:effectLst/>
                        </a:rPr>
                        <a:t>150</a:t>
                      </a:r>
                      <a:endParaRPr lang="en-GB" sz="1600" b="0" i="0" u="none" strike="noStrike">
                        <a:solidFill>
                          <a:schemeClr val="bg1">
                            <a:lumMod val="95000"/>
                            <a:lumOff val="5000"/>
                          </a:schemeClr>
                        </a:solidFill>
                        <a:effectLst/>
                        <a:latin typeface="Corbel"/>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2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dirty="0">
                          <a:solidFill>
                            <a:schemeClr val="bg1">
                              <a:lumMod val="95000"/>
                              <a:lumOff val="5000"/>
                            </a:schemeClr>
                          </a:solidFill>
                          <a:effectLst/>
                        </a:rPr>
                        <a:t>1.5</a:t>
                      </a:r>
                      <a:endParaRPr lang="en-GB" sz="1600" b="0" i="0" u="none" strike="noStrike" dirty="0">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2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dirty="0">
                          <a:solidFill>
                            <a:schemeClr val="bg1">
                              <a:lumMod val="95000"/>
                              <a:lumOff val="5000"/>
                            </a:schemeClr>
                          </a:solidFill>
                          <a:effectLst/>
                        </a:rPr>
                        <a:t>1,050</a:t>
                      </a:r>
                      <a:endParaRPr lang="en-GB" sz="1600" b="0" i="0" u="none" strike="noStrike" dirty="0">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2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a:solidFill>
                            <a:schemeClr val="bg1">
                              <a:lumMod val="95000"/>
                              <a:lumOff val="5000"/>
                            </a:schemeClr>
                          </a:solidFill>
                          <a:effectLst/>
                        </a:rPr>
                        <a:t>6</a:t>
                      </a:r>
                      <a:endParaRPr lang="en-GB" sz="1600" b="0" i="0" u="none" strike="noStrike">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20000"/>
                      </a:srgbClr>
                    </a:solidFill>
                  </a:tcPr>
                </a:tc>
              </a:tr>
              <a:tr h="581041">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ctr"/>
                      <a:r>
                        <a:rPr lang="en-GB" sz="1600" u="none" strike="noStrike">
                          <a:solidFill>
                            <a:schemeClr val="bg1">
                              <a:lumMod val="95000"/>
                              <a:lumOff val="5000"/>
                            </a:schemeClr>
                          </a:solidFill>
                          <a:effectLst/>
                        </a:rPr>
                        <a:t>total</a:t>
                      </a:r>
                      <a:endParaRPr lang="en-GB" sz="1600" b="0" i="0" u="none" strike="noStrike">
                        <a:solidFill>
                          <a:schemeClr val="bg1">
                            <a:lumMod val="95000"/>
                            <a:lumOff val="5000"/>
                          </a:schemeClr>
                        </a:solidFill>
                        <a:effectLst/>
                        <a:latin typeface="Corbel"/>
                      </a:endParaRPr>
                    </a:p>
                  </a:txBody>
                  <a:tcPr marL="9525" marR="9525" marT="9525" marB="0"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a:solidFill>
                            <a:schemeClr val="bg1">
                              <a:lumMod val="95000"/>
                              <a:lumOff val="5000"/>
                            </a:schemeClr>
                          </a:solidFill>
                          <a:effectLst/>
                        </a:rPr>
                        <a:t>10,000</a:t>
                      </a:r>
                      <a:endParaRPr lang="en-GB" sz="1600" b="0" i="0" u="none" strike="noStrike">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dirty="0">
                          <a:solidFill>
                            <a:schemeClr val="bg1">
                              <a:lumMod val="95000"/>
                              <a:lumOff val="5000"/>
                            </a:schemeClr>
                          </a:solidFill>
                          <a:effectLst/>
                        </a:rPr>
                        <a:t>100</a:t>
                      </a:r>
                      <a:endParaRPr lang="en-GB" sz="1600" b="0" i="0" u="none" strike="noStrike" dirty="0">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dirty="0">
                          <a:solidFill>
                            <a:schemeClr val="bg1">
                              <a:lumMod val="95000"/>
                              <a:lumOff val="5000"/>
                            </a:schemeClr>
                          </a:solidFill>
                          <a:effectLst/>
                        </a:rPr>
                        <a:t>18,200</a:t>
                      </a:r>
                      <a:endParaRPr lang="en-GB" sz="1600" b="0" i="0" u="none" strike="noStrike" dirty="0">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c>
                  <a:txBody>
                    <a:bodyPr/>
                    <a:lstStyle>
                      <a:lvl1pPr marL="0" algn="l" rtl="0" eaLnBrk="1" latinLnBrk="0" hangingPunct="1">
                        <a:defRPr kumimoji="0" kern="1200">
                          <a:solidFill>
                            <a:schemeClr val="dk1"/>
                          </a:solidFill>
                          <a:latin typeface="Corbel"/>
                        </a:defRPr>
                      </a:lvl1pPr>
                      <a:lvl2pPr marL="457200" algn="l" rtl="0" eaLnBrk="1" latinLnBrk="0" hangingPunct="1">
                        <a:defRPr kumimoji="0" kern="1200">
                          <a:solidFill>
                            <a:schemeClr val="dk1"/>
                          </a:solidFill>
                          <a:latin typeface="Corbel"/>
                        </a:defRPr>
                      </a:lvl2pPr>
                      <a:lvl3pPr marL="914400" algn="l" rtl="0" eaLnBrk="1" latinLnBrk="0" hangingPunct="1">
                        <a:defRPr kumimoji="0" kern="1200">
                          <a:solidFill>
                            <a:schemeClr val="dk1"/>
                          </a:solidFill>
                          <a:latin typeface="Corbel"/>
                        </a:defRPr>
                      </a:lvl3pPr>
                      <a:lvl4pPr marL="1371600" algn="l" rtl="0" eaLnBrk="1" latinLnBrk="0" hangingPunct="1">
                        <a:defRPr kumimoji="0" kern="1200">
                          <a:solidFill>
                            <a:schemeClr val="dk1"/>
                          </a:solidFill>
                          <a:latin typeface="Corbel"/>
                        </a:defRPr>
                      </a:lvl4pPr>
                      <a:lvl5pPr marL="1828800" algn="l" rtl="0" eaLnBrk="1" latinLnBrk="0" hangingPunct="1">
                        <a:defRPr kumimoji="0" kern="1200">
                          <a:solidFill>
                            <a:schemeClr val="dk1"/>
                          </a:solidFill>
                          <a:latin typeface="Corbel"/>
                        </a:defRPr>
                      </a:lvl5pPr>
                      <a:lvl6pPr marL="2286000" algn="l" rtl="0" eaLnBrk="1" latinLnBrk="0" hangingPunct="1">
                        <a:defRPr kumimoji="0" kern="1200">
                          <a:solidFill>
                            <a:schemeClr val="dk1"/>
                          </a:solidFill>
                          <a:latin typeface="Corbel"/>
                        </a:defRPr>
                      </a:lvl6pPr>
                      <a:lvl7pPr marL="2743200" algn="l" rtl="0" eaLnBrk="1" latinLnBrk="0" hangingPunct="1">
                        <a:defRPr kumimoji="0" kern="1200">
                          <a:solidFill>
                            <a:schemeClr val="dk1"/>
                          </a:solidFill>
                          <a:latin typeface="Corbel"/>
                        </a:defRPr>
                      </a:lvl7pPr>
                      <a:lvl8pPr marL="3200400" algn="l" rtl="0" eaLnBrk="1" latinLnBrk="0" hangingPunct="1">
                        <a:defRPr kumimoji="0" kern="1200">
                          <a:solidFill>
                            <a:schemeClr val="dk1"/>
                          </a:solidFill>
                          <a:latin typeface="Corbel"/>
                        </a:defRPr>
                      </a:lvl8pPr>
                      <a:lvl9pPr marL="3657600" algn="l" rtl="0" eaLnBrk="1" latinLnBrk="0" hangingPunct="1">
                        <a:defRPr kumimoji="0" kern="1200">
                          <a:solidFill>
                            <a:schemeClr val="dk1"/>
                          </a:solidFill>
                          <a:latin typeface="Corbel"/>
                        </a:defRPr>
                      </a:lvl9pPr>
                    </a:lstStyle>
                    <a:p>
                      <a:pPr algn="ctr" rtl="0" fontAlgn="t"/>
                      <a:r>
                        <a:rPr lang="en-GB" sz="1600" u="none" strike="noStrike" dirty="0">
                          <a:solidFill>
                            <a:schemeClr val="bg1">
                              <a:lumMod val="95000"/>
                              <a:lumOff val="5000"/>
                            </a:schemeClr>
                          </a:solidFill>
                          <a:effectLst/>
                        </a:rPr>
                        <a:t>100</a:t>
                      </a:r>
                      <a:endParaRPr lang="en-GB" sz="1600" b="0" i="0" u="none" strike="noStrike" dirty="0">
                        <a:solidFill>
                          <a:schemeClr val="bg1">
                            <a:lumMod val="95000"/>
                            <a:lumOff val="5000"/>
                          </a:schemeClr>
                        </a:solidFill>
                        <a:effectLst/>
                        <a:latin typeface="Arial"/>
                      </a:endParaRPr>
                    </a:p>
                  </a:txBody>
                  <a:tcPr marL="9525" marR="9525" marT="9525" marB="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FD13B">
                        <a:tint val="40000"/>
                      </a:srgbClr>
                    </a:solidFill>
                  </a:tcPr>
                </a:tc>
              </a:tr>
            </a:tbl>
          </a:graphicData>
        </a:graphic>
      </p:graphicFrame>
      <p:sp>
        <p:nvSpPr>
          <p:cNvPr id="5" name="TextBox 4"/>
          <p:cNvSpPr txBox="1"/>
          <p:nvPr/>
        </p:nvSpPr>
        <p:spPr>
          <a:xfrm>
            <a:off x="539551" y="6211669"/>
            <a:ext cx="7449475" cy="646331"/>
          </a:xfrm>
          <a:prstGeom prst="rect">
            <a:avLst/>
          </a:prstGeom>
          <a:noFill/>
        </p:spPr>
        <p:txBody>
          <a:bodyPr wrap="none" rtlCol="0">
            <a:spAutoFit/>
          </a:bodyPr>
          <a:lstStyle/>
          <a:p>
            <a:r>
              <a:rPr lang="en-GB" dirty="0">
                <a:solidFill>
                  <a:srgbClr val="FFFF00"/>
                </a:solidFill>
              </a:rPr>
              <a:t>What does the LC tell us about recycling strategies </a:t>
            </a:r>
            <a:r>
              <a:rPr lang="en-GB" dirty="0" smtClean="0">
                <a:solidFill>
                  <a:srgbClr val="FFFF00"/>
                </a:solidFill>
              </a:rPr>
              <a:t>in UK construction?</a:t>
            </a:r>
            <a:endParaRPr lang="en-GB" dirty="0">
              <a:solidFill>
                <a:srgbClr val="FFFF00"/>
              </a:solidFill>
            </a:endParaRPr>
          </a:p>
          <a:p>
            <a:endParaRPr lang="en-GB" dirty="0"/>
          </a:p>
        </p:txBody>
      </p:sp>
    </p:spTree>
    <p:extLst>
      <p:ext uri="{BB962C8B-B14F-4D97-AF65-F5344CB8AC3E}">
        <p14:creationId xmlns:p14="http://schemas.microsoft.com/office/powerpoint/2010/main" xmlns="" val="36803235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Measurement of Variation</a:t>
            </a:r>
            <a:br>
              <a:rPr lang="en-GB" dirty="0" smtClean="0"/>
            </a:br>
            <a:endParaRPr lang="en-GB" dirty="0"/>
          </a:p>
        </p:txBody>
      </p:sp>
      <p:sp>
        <p:nvSpPr>
          <p:cNvPr id="3" name="Content Placeholder 2"/>
          <p:cNvSpPr>
            <a:spLocks noGrp="1"/>
          </p:cNvSpPr>
          <p:nvPr>
            <p:ph idx="1"/>
          </p:nvPr>
        </p:nvSpPr>
        <p:spPr/>
        <p:txBody>
          <a:bodyPr>
            <a:normAutofit lnSpcReduction="10000"/>
          </a:bodyPr>
          <a:lstStyle/>
          <a:p>
            <a:r>
              <a:rPr lang="en-GB" dirty="0" smtClean="0"/>
              <a:t>Central T does not describe the variation in the data.  The range is a simple measure of variation but outliers misrepresent the data set.  </a:t>
            </a:r>
            <a:r>
              <a:rPr lang="en-GB" dirty="0" err="1" smtClean="0"/>
              <a:t>E.g</a:t>
            </a:r>
            <a:endParaRPr lang="en-GB" dirty="0" smtClean="0"/>
          </a:p>
          <a:p>
            <a:r>
              <a:rPr lang="en-GB" dirty="0" smtClean="0"/>
              <a:t>Age labourers on site:</a:t>
            </a:r>
          </a:p>
          <a:p>
            <a:r>
              <a:rPr lang="en-GB" dirty="0" smtClean="0">
                <a:solidFill>
                  <a:srgbClr val="FFFF00"/>
                </a:solidFill>
              </a:rPr>
              <a:t>16, 17, 18, 18, 19, 20, 20, 20, 21,21, 22, 23, 23, 24, 26, 29, 55.  </a:t>
            </a:r>
            <a:r>
              <a:rPr lang="en-GB" dirty="0" smtClean="0"/>
              <a:t>The mean and range would be biased due to the 55 year old.  Hence we need a form of measurement that reduces the influence of outliers.  Standard Deviation is one such method for normally distributed data.</a:t>
            </a:r>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Standard Deviation</a:t>
            </a:r>
            <a:br>
              <a:rPr lang="en-GB" dirty="0" smtClean="0"/>
            </a:br>
            <a:endParaRPr lang="en-GB" dirty="0"/>
          </a:p>
        </p:txBody>
      </p:sp>
      <p:sp>
        <p:nvSpPr>
          <p:cNvPr id="3" name="Content Placeholder 2"/>
          <p:cNvSpPr>
            <a:spLocks noGrp="1"/>
          </p:cNvSpPr>
          <p:nvPr>
            <p:ph idx="1"/>
          </p:nvPr>
        </p:nvSpPr>
        <p:spPr>
          <a:xfrm>
            <a:off x="457200" y="1052736"/>
            <a:ext cx="8229600" cy="5256624"/>
          </a:xfrm>
        </p:spPr>
        <p:txBody>
          <a:bodyPr>
            <a:normAutofit fontScale="92500" lnSpcReduction="20000"/>
          </a:bodyPr>
          <a:lstStyle/>
          <a:p>
            <a:pPr>
              <a:buNone/>
            </a:pPr>
            <a:r>
              <a:rPr lang="en-GB" b="1" dirty="0" smtClean="0"/>
              <a:t> </a:t>
            </a:r>
            <a:endParaRPr lang="en-GB" dirty="0" smtClean="0"/>
          </a:p>
          <a:p>
            <a:r>
              <a:rPr lang="en-GB" sz="3600" dirty="0" smtClean="0"/>
              <a:t>S=√ ∑(x - x)</a:t>
            </a:r>
            <a:r>
              <a:rPr lang="en-GB" sz="3600" baseline="30000" dirty="0" smtClean="0"/>
              <a:t>2</a:t>
            </a:r>
            <a:endParaRPr lang="en-GB" sz="2600" dirty="0" smtClean="0"/>
          </a:p>
          <a:p>
            <a:pPr marL="137160" indent="0">
              <a:buNone/>
            </a:pPr>
            <a:r>
              <a:rPr lang="en-GB" sz="2600" baseline="30000" dirty="0" smtClean="0"/>
              <a:t>	</a:t>
            </a:r>
            <a:endParaRPr lang="en-GB" sz="2600" dirty="0" smtClean="0"/>
          </a:p>
          <a:p>
            <a:r>
              <a:rPr lang="en-GB" sz="4100" dirty="0" smtClean="0"/>
              <a:t>n - 1</a:t>
            </a:r>
          </a:p>
          <a:p>
            <a:pPr marL="137160" indent="0">
              <a:buNone/>
            </a:pPr>
            <a:endParaRPr lang="en-GB" dirty="0" smtClean="0"/>
          </a:p>
          <a:p>
            <a:r>
              <a:rPr lang="en-GB" dirty="0" smtClean="0"/>
              <a:t>Refer to handout</a:t>
            </a:r>
          </a:p>
          <a:p>
            <a:r>
              <a:rPr lang="en-GB" dirty="0" smtClean="0"/>
              <a:t>Using the data next slide:</a:t>
            </a:r>
          </a:p>
          <a:p>
            <a:pPr lvl="1"/>
            <a:r>
              <a:rPr lang="en-GB" dirty="0" smtClean="0"/>
              <a:t>Calculate the mean </a:t>
            </a:r>
          </a:p>
          <a:p>
            <a:pPr lvl="1"/>
            <a:r>
              <a:rPr lang="en-GB" i="1" dirty="0" smtClean="0">
                <a:solidFill>
                  <a:srgbClr val="FFFF00"/>
                </a:solidFill>
              </a:rPr>
              <a:t>Note</a:t>
            </a:r>
            <a:r>
              <a:rPr lang="en-GB" i="1" baseline="30000" dirty="0" smtClean="0">
                <a:solidFill>
                  <a:srgbClr val="FFFF00"/>
                </a:solidFill>
              </a:rPr>
              <a:t> </a:t>
            </a:r>
            <a:r>
              <a:rPr lang="en-GB" i="1" dirty="0" smtClean="0">
                <a:solidFill>
                  <a:srgbClr val="FFFF00"/>
                </a:solidFill>
              </a:rPr>
              <a:t>∑x is the sum of the x values, and is given at the base of the column</a:t>
            </a:r>
            <a:endParaRPr lang="en-GB" dirty="0" smtClean="0"/>
          </a:p>
          <a:p>
            <a:pPr lvl="1"/>
            <a:r>
              <a:rPr lang="en-GB" dirty="0" smtClean="0"/>
              <a:t>Calculate the square of each of the values of x</a:t>
            </a:r>
          </a:p>
          <a:p>
            <a:pPr lvl="1"/>
            <a:r>
              <a:rPr lang="en-GB" dirty="0" smtClean="0"/>
              <a:t>Then follow formula.  The result  is one decimal place more than the mean.</a:t>
            </a:r>
          </a:p>
          <a:p>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Standard deviation 1</a:t>
            </a:r>
            <a:endParaRPr lang="en-GB" dirty="0"/>
          </a:p>
        </p:txBody>
      </p:sp>
      <p:graphicFrame>
        <p:nvGraphicFramePr>
          <p:cNvPr id="4" name="Content Placeholder 3"/>
          <p:cNvGraphicFramePr>
            <a:graphicFrameLocks noGrp="1"/>
          </p:cNvGraphicFramePr>
          <p:nvPr>
            <p:ph idx="1"/>
          </p:nvPr>
        </p:nvGraphicFramePr>
        <p:xfrm>
          <a:off x="683568" y="2564904"/>
          <a:ext cx="7772400" cy="3708400"/>
        </p:xfrm>
        <a:graphic>
          <a:graphicData uri="http://schemas.openxmlformats.org/drawingml/2006/table">
            <a:tbl>
              <a:tblPr firstRow="1" bandRow="1">
                <a:tableStyleId>{5C22544A-7EE6-4342-B048-85BDC9FD1C3A}</a:tableStyleId>
              </a:tblPr>
              <a:tblGrid>
                <a:gridCol w="1943100"/>
                <a:gridCol w="1943100"/>
                <a:gridCol w="1943100"/>
                <a:gridCol w="1943100"/>
              </a:tblGrid>
              <a:tr h="370840">
                <a:tc>
                  <a:txBody>
                    <a:bodyPr/>
                    <a:lstStyle/>
                    <a:p>
                      <a:pPr algn="ctr"/>
                      <a:r>
                        <a:rPr lang="en-GB" dirty="0" smtClean="0"/>
                        <a:t>QS</a:t>
                      </a:r>
                      <a:r>
                        <a:rPr lang="en-GB" baseline="0" dirty="0" smtClean="0"/>
                        <a:t> wages SA1</a:t>
                      </a:r>
                      <a:endParaRPr lang="en-GB" dirty="0"/>
                    </a:p>
                  </a:txBody>
                  <a:tcPr/>
                </a:tc>
                <a:tc>
                  <a:txBody>
                    <a:bodyPr/>
                    <a:lstStyle/>
                    <a:p>
                      <a:pPr algn="ctr"/>
                      <a:r>
                        <a:rPr lang="en-GB" dirty="0" smtClean="0"/>
                        <a:t>QS</a:t>
                      </a:r>
                      <a:r>
                        <a:rPr lang="en-GB" baseline="0" dirty="0" smtClean="0"/>
                        <a:t> wages world</a:t>
                      </a:r>
                      <a:endParaRPr lang="en-GB" dirty="0"/>
                    </a:p>
                  </a:txBody>
                  <a:tcPr/>
                </a:tc>
                <a:tc>
                  <a:txBody>
                    <a:bodyPr/>
                    <a:lstStyle/>
                    <a:p>
                      <a:pPr algn="ctr"/>
                      <a:r>
                        <a:rPr lang="en-GB" dirty="0" smtClean="0"/>
                        <a:t>Timber</a:t>
                      </a:r>
                      <a:r>
                        <a:rPr lang="en-GB" baseline="0" dirty="0" smtClean="0"/>
                        <a:t> lengths</a:t>
                      </a:r>
                      <a:endParaRPr lang="en-GB" dirty="0"/>
                    </a:p>
                  </a:txBody>
                  <a:tcPr/>
                </a:tc>
                <a:tc>
                  <a:txBody>
                    <a:bodyPr/>
                    <a:lstStyle/>
                    <a:p>
                      <a:pPr algn="ctr"/>
                      <a:r>
                        <a:rPr lang="en-GB" dirty="0" smtClean="0"/>
                        <a:t>Timber</a:t>
                      </a:r>
                      <a:r>
                        <a:rPr lang="en-GB" baseline="0" dirty="0" smtClean="0"/>
                        <a:t> lengths</a:t>
                      </a:r>
                      <a:endParaRPr lang="en-GB" dirty="0"/>
                    </a:p>
                  </a:txBody>
                  <a:tcPr/>
                </a:tc>
              </a:tr>
              <a:tr h="370840">
                <a:tc>
                  <a:txBody>
                    <a:bodyPr/>
                    <a:lstStyle/>
                    <a:p>
                      <a:pPr algn="ctr"/>
                      <a:r>
                        <a:rPr lang="en-GB" dirty="0" smtClean="0"/>
                        <a:t>2</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100</a:t>
                      </a:r>
                      <a:endParaRPr lang="en-GB" dirty="0"/>
                    </a:p>
                  </a:txBody>
                  <a:tcPr/>
                </a:tc>
              </a:tr>
              <a:tr h="370840">
                <a:tc>
                  <a:txBody>
                    <a:bodyPr/>
                    <a:lstStyle/>
                    <a:p>
                      <a:pPr algn="ctr"/>
                      <a:r>
                        <a:rPr lang="en-GB" dirty="0" smtClean="0"/>
                        <a:t>2</a:t>
                      </a:r>
                      <a:endParaRPr lang="en-GB" dirty="0"/>
                    </a:p>
                  </a:txBody>
                  <a:tcPr/>
                </a:tc>
                <a:tc>
                  <a:txBody>
                    <a:bodyPr/>
                    <a:lstStyle/>
                    <a:p>
                      <a:pPr algn="ctr"/>
                      <a:r>
                        <a:rPr lang="en-GB" dirty="0" smtClean="0"/>
                        <a:t>2</a:t>
                      </a:r>
                      <a:endParaRPr lang="en-GB" dirty="0"/>
                    </a:p>
                  </a:txBody>
                  <a:tcPr/>
                </a:tc>
                <a:tc>
                  <a:txBody>
                    <a:bodyPr/>
                    <a:lstStyle/>
                    <a:p>
                      <a:pPr algn="ctr"/>
                      <a:r>
                        <a:rPr lang="en-GB" dirty="0" smtClean="0"/>
                        <a:t>100</a:t>
                      </a:r>
                      <a:endParaRPr lang="en-GB" dirty="0"/>
                    </a:p>
                  </a:txBody>
                  <a:tcPr/>
                </a:tc>
                <a:tc>
                  <a:txBody>
                    <a:bodyPr/>
                    <a:lstStyle/>
                    <a:p>
                      <a:pPr algn="ctr"/>
                      <a:r>
                        <a:rPr lang="en-GB" dirty="0" smtClean="0"/>
                        <a:t>102</a:t>
                      </a:r>
                      <a:endParaRPr lang="en-GB" dirty="0"/>
                    </a:p>
                  </a:txBody>
                  <a:tcPr/>
                </a:tc>
              </a:tr>
              <a:tr h="370840">
                <a:tc>
                  <a:txBody>
                    <a:bodyPr/>
                    <a:lstStyle/>
                    <a:p>
                      <a:pPr algn="ctr"/>
                      <a:r>
                        <a:rPr lang="en-GB" dirty="0" smtClean="0"/>
                        <a:t>2</a:t>
                      </a:r>
                      <a:endParaRPr lang="en-GB" dirty="0"/>
                    </a:p>
                  </a:txBody>
                  <a:tcPr/>
                </a:tc>
                <a:tc>
                  <a:txBody>
                    <a:bodyPr/>
                    <a:lstStyle/>
                    <a:p>
                      <a:pPr algn="ctr"/>
                      <a:r>
                        <a:rPr lang="en-GB" dirty="0" smtClean="0"/>
                        <a:t>3</a:t>
                      </a:r>
                      <a:endParaRPr lang="en-GB" dirty="0"/>
                    </a:p>
                  </a:txBody>
                  <a:tcPr/>
                </a:tc>
                <a:tc>
                  <a:txBody>
                    <a:bodyPr/>
                    <a:lstStyle/>
                    <a:p>
                      <a:pPr algn="ctr"/>
                      <a:r>
                        <a:rPr lang="en-GB" dirty="0" smtClean="0"/>
                        <a:t>200</a:t>
                      </a:r>
                      <a:endParaRPr lang="en-GB" dirty="0"/>
                    </a:p>
                  </a:txBody>
                  <a:tcPr/>
                </a:tc>
                <a:tc>
                  <a:txBody>
                    <a:bodyPr/>
                    <a:lstStyle/>
                    <a:p>
                      <a:pPr algn="ctr"/>
                      <a:r>
                        <a:rPr lang="en-GB" dirty="0" smtClean="0"/>
                        <a:t>104</a:t>
                      </a:r>
                      <a:endParaRPr lang="en-GB" dirty="0"/>
                    </a:p>
                  </a:txBody>
                  <a:tcPr/>
                </a:tc>
              </a:tr>
              <a:tr h="370840">
                <a:tc>
                  <a:txBody>
                    <a:bodyPr/>
                    <a:lstStyle/>
                    <a:p>
                      <a:pPr algn="ctr"/>
                      <a:r>
                        <a:rPr lang="en-GB" dirty="0" smtClean="0"/>
                        <a:t>2</a:t>
                      </a:r>
                      <a:endParaRPr lang="en-GB" dirty="0"/>
                    </a:p>
                  </a:txBody>
                  <a:tcPr/>
                </a:tc>
                <a:tc>
                  <a:txBody>
                    <a:bodyPr/>
                    <a:lstStyle/>
                    <a:p>
                      <a:pPr algn="ctr"/>
                      <a:r>
                        <a:rPr lang="en-GB" dirty="0" smtClean="0"/>
                        <a:t>4</a:t>
                      </a:r>
                      <a:endParaRPr lang="en-GB" dirty="0"/>
                    </a:p>
                  </a:txBody>
                  <a:tcPr/>
                </a:tc>
                <a:tc>
                  <a:txBody>
                    <a:bodyPr/>
                    <a:lstStyle/>
                    <a:p>
                      <a:pPr algn="ctr"/>
                      <a:r>
                        <a:rPr lang="en-GB" dirty="0" smtClean="0"/>
                        <a:t>300</a:t>
                      </a:r>
                      <a:endParaRPr lang="en-GB" dirty="0"/>
                    </a:p>
                  </a:txBody>
                  <a:tcPr/>
                </a:tc>
                <a:tc>
                  <a:txBody>
                    <a:bodyPr/>
                    <a:lstStyle/>
                    <a:p>
                      <a:pPr algn="ctr"/>
                      <a:r>
                        <a:rPr lang="en-GB" dirty="0" smtClean="0"/>
                        <a:t>100</a:t>
                      </a:r>
                      <a:endParaRPr lang="en-GB" dirty="0"/>
                    </a:p>
                  </a:txBody>
                  <a:tcPr/>
                </a:tc>
              </a:tr>
              <a:tr h="370840">
                <a:tc>
                  <a:txBody>
                    <a:bodyPr/>
                    <a:lstStyle/>
                    <a:p>
                      <a:pPr algn="ctr"/>
                      <a:r>
                        <a:rPr lang="en-GB" dirty="0" smtClean="0"/>
                        <a:t>2</a:t>
                      </a:r>
                      <a:endParaRPr lang="en-GB" dirty="0"/>
                    </a:p>
                  </a:txBody>
                  <a:tcPr/>
                </a:tc>
                <a:tc>
                  <a:txBody>
                    <a:bodyPr/>
                    <a:lstStyle/>
                    <a:p>
                      <a:pPr algn="ctr"/>
                      <a:r>
                        <a:rPr lang="en-GB" dirty="0" smtClean="0"/>
                        <a:t>5</a:t>
                      </a:r>
                      <a:endParaRPr lang="en-GB" dirty="0"/>
                    </a:p>
                  </a:txBody>
                  <a:tcPr/>
                </a:tc>
                <a:tc>
                  <a:txBody>
                    <a:bodyPr/>
                    <a:lstStyle/>
                    <a:p>
                      <a:pPr algn="ctr"/>
                      <a:r>
                        <a:rPr lang="en-GB" dirty="0" smtClean="0"/>
                        <a:t>400</a:t>
                      </a:r>
                      <a:endParaRPr lang="en-GB" dirty="0"/>
                    </a:p>
                  </a:txBody>
                  <a:tcPr/>
                </a:tc>
                <a:tc>
                  <a:txBody>
                    <a:bodyPr/>
                    <a:lstStyle/>
                    <a:p>
                      <a:pPr algn="ctr"/>
                      <a:r>
                        <a:rPr lang="en-GB" dirty="0" smtClean="0"/>
                        <a:t>101</a:t>
                      </a:r>
                      <a:endParaRPr lang="en-GB" dirty="0"/>
                    </a:p>
                  </a:txBody>
                  <a:tcPr/>
                </a:tc>
              </a:tr>
              <a:tr h="370840">
                <a:tc>
                  <a:txBody>
                    <a:bodyPr/>
                    <a:lstStyle/>
                    <a:p>
                      <a:pPr algn="ctr"/>
                      <a:endParaRPr lang="en-GB" dirty="0"/>
                    </a:p>
                  </a:txBody>
                  <a:tcPr/>
                </a:tc>
                <a:tc>
                  <a:txBody>
                    <a:bodyPr/>
                    <a:lstStyle/>
                    <a:p>
                      <a:pPr algn="ctr"/>
                      <a:r>
                        <a:rPr lang="en-GB" dirty="0" smtClean="0"/>
                        <a:t>6</a:t>
                      </a:r>
                      <a:endParaRPr lang="en-GB" dirty="0"/>
                    </a:p>
                  </a:txBody>
                  <a:tcPr/>
                </a:tc>
                <a:tc>
                  <a:txBody>
                    <a:bodyPr/>
                    <a:lstStyle/>
                    <a:p>
                      <a:pPr algn="ctr"/>
                      <a:r>
                        <a:rPr lang="en-GB" dirty="0" smtClean="0"/>
                        <a:t>500</a:t>
                      </a:r>
                      <a:endParaRPr lang="en-GB" dirty="0"/>
                    </a:p>
                  </a:txBody>
                  <a:tcPr/>
                </a:tc>
                <a:tc>
                  <a:txBody>
                    <a:bodyPr/>
                    <a:lstStyle/>
                    <a:p>
                      <a:pPr algn="ctr"/>
                      <a:r>
                        <a:rPr lang="en-GB" dirty="0" smtClean="0"/>
                        <a:t>103</a:t>
                      </a:r>
                      <a:endParaRPr lang="en-GB" dirty="0"/>
                    </a:p>
                  </a:txBody>
                  <a:tcPr/>
                </a:tc>
              </a:tr>
              <a:tr h="370840">
                <a:tc>
                  <a:txBody>
                    <a:bodyPr/>
                    <a:lstStyle/>
                    <a:p>
                      <a:pPr algn="ctr"/>
                      <a:endParaRPr lang="en-GB"/>
                    </a:p>
                  </a:txBody>
                  <a:tcPr/>
                </a:tc>
                <a:tc>
                  <a:txBody>
                    <a:bodyPr/>
                    <a:lstStyle/>
                    <a:p>
                      <a:pPr algn="ctr"/>
                      <a:r>
                        <a:rPr lang="en-GB" dirty="0" smtClean="0"/>
                        <a:t>7</a:t>
                      </a:r>
                      <a:endParaRPr lang="en-GB" dirty="0"/>
                    </a:p>
                  </a:txBody>
                  <a:tcPr/>
                </a:tc>
                <a:tc>
                  <a:txBody>
                    <a:bodyPr/>
                    <a:lstStyle/>
                    <a:p>
                      <a:pPr algn="ctr"/>
                      <a:r>
                        <a:rPr lang="en-GB" dirty="0" smtClean="0"/>
                        <a:t>600</a:t>
                      </a:r>
                      <a:endParaRPr lang="en-GB" dirty="0"/>
                    </a:p>
                  </a:txBody>
                  <a:tcPr/>
                </a:tc>
                <a:tc>
                  <a:txBody>
                    <a:bodyPr/>
                    <a:lstStyle/>
                    <a:p>
                      <a:pPr algn="ctr"/>
                      <a:r>
                        <a:rPr lang="en-GB" dirty="0" smtClean="0"/>
                        <a:t>102</a:t>
                      </a:r>
                    </a:p>
                  </a:txBody>
                  <a:tcPr/>
                </a:tc>
              </a:tr>
              <a:tr h="370840">
                <a:tc>
                  <a:txBody>
                    <a:bodyPr/>
                    <a:lstStyle/>
                    <a:p>
                      <a:pPr algn="ctr"/>
                      <a:endParaRPr lang="en-GB" dirty="0"/>
                    </a:p>
                  </a:txBody>
                  <a:tcPr/>
                </a:tc>
                <a:tc>
                  <a:txBody>
                    <a:bodyPr/>
                    <a:lstStyle/>
                    <a:p>
                      <a:pPr algn="ctr"/>
                      <a:r>
                        <a:rPr lang="en-GB" dirty="0" smtClean="0"/>
                        <a:t>8</a:t>
                      </a:r>
                      <a:endParaRPr lang="en-GB" dirty="0"/>
                    </a:p>
                  </a:txBody>
                  <a:tcPr/>
                </a:tc>
                <a:tc>
                  <a:txBody>
                    <a:bodyPr/>
                    <a:lstStyle/>
                    <a:p>
                      <a:pPr algn="ctr"/>
                      <a:r>
                        <a:rPr lang="en-GB" dirty="0" smtClean="0"/>
                        <a:t>700</a:t>
                      </a:r>
                      <a:endParaRPr lang="en-GB" dirty="0"/>
                    </a:p>
                  </a:txBody>
                  <a:tcPr/>
                </a:tc>
                <a:tc>
                  <a:txBody>
                    <a:bodyPr/>
                    <a:lstStyle/>
                    <a:p>
                      <a:pPr algn="ctr"/>
                      <a:r>
                        <a:rPr lang="en-GB" dirty="0" smtClean="0"/>
                        <a:t>100</a:t>
                      </a:r>
                    </a:p>
                  </a:txBody>
                  <a:tcPr/>
                </a:tc>
              </a:tr>
              <a:tr h="370840">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smtClean="0"/>
                    </a:p>
                  </a:txBody>
                  <a:tcPr/>
                </a:tc>
              </a:tr>
            </a:tbl>
          </a:graphicData>
        </a:graphic>
      </p:graphicFrame>
      <p:sp>
        <p:nvSpPr>
          <p:cNvPr id="5" name="TextBox 4"/>
          <p:cNvSpPr txBox="1"/>
          <p:nvPr/>
        </p:nvSpPr>
        <p:spPr>
          <a:xfrm>
            <a:off x="755576" y="1700808"/>
            <a:ext cx="7128792" cy="369332"/>
          </a:xfrm>
          <a:prstGeom prst="rect">
            <a:avLst/>
          </a:prstGeom>
          <a:noFill/>
        </p:spPr>
        <p:txBody>
          <a:bodyPr wrap="square" rtlCol="0">
            <a:spAutoFit/>
          </a:bodyPr>
          <a:lstStyle/>
          <a:p>
            <a:r>
              <a:rPr lang="en-GB" dirty="0" smtClean="0"/>
              <a:t>Work out the </a:t>
            </a:r>
            <a:r>
              <a:rPr lang="en-GB" smtClean="0"/>
              <a:t>SD for each  these hypothetical data sets</a:t>
            </a:r>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Standard Deviation 2</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4243388079"/>
              </p:ext>
            </p:extLst>
          </p:nvPr>
        </p:nvGraphicFramePr>
        <p:xfrm>
          <a:off x="179512" y="3212976"/>
          <a:ext cx="8586792" cy="1578476"/>
        </p:xfrm>
        <a:graphic>
          <a:graphicData uri="http://schemas.openxmlformats.org/drawingml/2006/table">
            <a:tbl>
              <a:tblPr firstRow="1" bandRow="1">
                <a:tableStyleId>{5940675A-B579-460E-94D1-54222C63F5DA}</a:tableStyleId>
              </a:tblPr>
              <a:tblGrid>
                <a:gridCol w="1073349"/>
                <a:gridCol w="1073349"/>
                <a:gridCol w="1073349"/>
                <a:gridCol w="1073349"/>
                <a:gridCol w="1073349"/>
                <a:gridCol w="1073349"/>
                <a:gridCol w="1073349"/>
                <a:gridCol w="1073349"/>
              </a:tblGrid>
              <a:tr h="789238">
                <a:tc>
                  <a:txBody>
                    <a:bodyPr/>
                    <a:lstStyle/>
                    <a:p>
                      <a:pPr algn="ctr">
                        <a:spcAft>
                          <a:spcPts val="0"/>
                        </a:spcAft>
                      </a:pPr>
                      <a:r>
                        <a:rPr lang="en-GB" sz="2400" b="1" dirty="0"/>
                        <a:t>0.7</a:t>
                      </a:r>
                      <a:endParaRPr lang="en-GB" sz="1800" b="1" dirty="0">
                        <a:latin typeface="Times New Roman"/>
                        <a:ea typeface="Times New Roman"/>
                      </a:endParaRPr>
                    </a:p>
                  </a:txBody>
                  <a:tcPr marL="68580" marR="68580" marT="0" marB="0"/>
                </a:tc>
                <a:tc>
                  <a:txBody>
                    <a:bodyPr/>
                    <a:lstStyle/>
                    <a:p>
                      <a:pPr algn="ctr">
                        <a:spcAft>
                          <a:spcPts val="0"/>
                        </a:spcAft>
                      </a:pPr>
                      <a:r>
                        <a:rPr lang="en-GB" sz="2400" b="1" dirty="0"/>
                        <a:t>0.9</a:t>
                      </a:r>
                      <a:endParaRPr lang="en-GB" sz="1800" b="1" dirty="0">
                        <a:latin typeface="Times New Roman"/>
                        <a:ea typeface="Times New Roman"/>
                      </a:endParaRPr>
                    </a:p>
                  </a:txBody>
                  <a:tcPr marL="68580" marR="68580" marT="0" marB="0"/>
                </a:tc>
                <a:tc>
                  <a:txBody>
                    <a:bodyPr/>
                    <a:lstStyle/>
                    <a:p>
                      <a:pPr algn="ctr">
                        <a:spcAft>
                          <a:spcPts val="0"/>
                        </a:spcAft>
                      </a:pPr>
                      <a:r>
                        <a:rPr lang="en-GB" sz="2400" b="1" dirty="0"/>
                        <a:t>0.9</a:t>
                      </a:r>
                      <a:endParaRPr lang="en-GB" sz="1800" b="1" dirty="0">
                        <a:latin typeface="Times New Roman"/>
                        <a:ea typeface="Times New Roman"/>
                      </a:endParaRPr>
                    </a:p>
                  </a:txBody>
                  <a:tcPr marL="68580" marR="68580" marT="0" marB="0"/>
                </a:tc>
                <a:tc>
                  <a:txBody>
                    <a:bodyPr/>
                    <a:lstStyle/>
                    <a:p>
                      <a:pPr algn="ctr">
                        <a:spcAft>
                          <a:spcPts val="0"/>
                        </a:spcAft>
                      </a:pPr>
                      <a:r>
                        <a:rPr lang="en-GB" sz="2400" b="1" dirty="0"/>
                        <a:t>0.7</a:t>
                      </a:r>
                      <a:endParaRPr lang="en-GB" sz="1800" b="1" dirty="0">
                        <a:latin typeface="Times New Roman"/>
                        <a:ea typeface="Times New Roman"/>
                      </a:endParaRPr>
                    </a:p>
                  </a:txBody>
                  <a:tcPr marL="68580" marR="68580" marT="0" marB="0"/>
                </a:tc>
                <a:tc>
                  <a:txBody>
                    <a:bodyPr/>
                    <a:lstStyle/>
                    <a:p>
                      <a:pPr algn="ctr">
                        <a:spcAft>
                          <a:spcPts val="0"/>
                        </a:spcAft>
                      </a:pPr>
                      <a:r>
                        <a:rPr lang="en-GB" sz="2400" b="1"/>
                        <a:t>0.8</a:t>
                      </a:r>
                      <a:endParaRPr lang="en-GB" sz="1800" b="1">
                        <a:latin typeface="Times New Roman"/>
                        <a:ea typeface="Times New Roman"/>
                      </a:endParaRPr>
                    </a:p>
                  </a:txBody>
                  <a:tcPr marL="68580" marR="68580" marT="0" marB="0"/>
                </a:tc>
                <a:tc>
                  <a:txBody>
                    <a:bodyPr/>
                    <a:lstStyle/>
                    <a:p>
                      <a:pPr algn="ctr">
                        <a:spcAft>
                          <a:spcPts val="0"/>
                        </a:spcAft>
                      </a:pPr>
                      <a:r>
                        <a:rPr lang="en-GB" sz="2400" b="1"/>
                        <a:t>0.7</a:t>
                      </a:r>
                      <a:endParaRPr lang="en-GB" sz="1800" b="1">
                        <a:latin typeface="Times New Roman"/>
                        <a:ea typeface="Times New Roman"/>
                      </a:endParaRPr>
                    </a:p>
                  </a:txBody>
                  <a:tcPr marL="68580" marR="68580" marT="0" marB="0"/>
                </a:tc>
                <a:tc>
                  <a:txBody>
                    <a:bodyPr/>
                    <a:lstStyle/>
                    <a:p>
                      <a:pPr algn="ctr">
                        <a:spcAft>
                          <a:spcPts val="0"/>
                        </a:spcAft>
                      </a:pPr>
                      <a:r>
                        <a:rPr lang="en-GB" sz="2400" b="1"/>
                        <a:t>1.0</a:t>
                      </a:r>
                      <a:endParaRPr lang="en-GB" sz="1800" b="1">
                        <a:latin typeface="Times New Roman"/>
                        <a:ea typeface="Times New Roman"/>
                      </a:endParaRPr>
                    </a:p>
                  </a:txBody>
                  <a:tcPr marL="68580" marR="68580" marT="0" marB="0"/>
                </a:tc>
                <a:tc>
                  <a:txBody>
                    <a:bodyPr/>
                    <a:lstStyle/>
                    <a:p>
                      <a:pPr algn="ctr">
                        <a:spcAft>
                          <a:spcPts val="0"/>
                        </a:spcAft>
                      </a:pPr>
                      <a:r>
                        <a:rPr lang="en-GB" sz="2400" b="1" dirty="0"/>
                        <a:t>0.8</a:t>
                      </a:r>
                      <a:endParaRPr lang="en-GB" sz="1800" b="1" dirty="0">
                        <a:latin typeface="Times New Roman"/>
                        <a:ea typeface="Times New Roman"/>
                      </a:endParaRPr>
                    </a:p>
                  </a:txBody>
                  <a:tcPr marL="68580" marR="68580" marT="0" marB="0"/>
                </a:tc>
              </a:tr>
              <a:tr h="789238">
                <a:tc>
                  <a:txBody>
                    <a:bodyPr/>
                    <a:lstStyle/>
                    <a:p>
                      <a:pPr algn="ctr">
                        <a:spcAft>
                          <a:spcPts val="0"/>
                        </a:spcAft>
                      </a:pPr>
                      <a:r>
                        <a:rPr lang="en-GB" sz="2400" b="1" dirty="0"/>
                        <a:t>0.7</a:t>
                      </a:r>
                      <a:endParaRPr lang="en-GB" sz="1800" b="1" dirty="0">
                        <a:latin typeface="Times New Roman"/>
                        <a:ea typeface="Times New Roman"/>
                      </a:endParaRPr>
                    </a:p>
                  </a:txBody>
                  <a:tcPr marL="68580" marR="68580" marT="0" marB="0"/>
                </a:tc>
                <a:tc>
                  <a:txBody>
                    <a:bodyPr/>
                    <a:lstStyle/>
                    <a:p>
                      <a:pPr algn="ctr">
                        <a:spcAft>
                          <a:spcPts val="0"/>
                        </a:spcAft>
                      </a:pPr>
                      <a:r>
                        <a:rPr lang="en-GB" sz="2400" b="1"/>
                        <a:t>1.2</a:t>
                      </a:r>
                      <a:endParaRPr lang="en-GB" sz="1800" b="1">
                        <a:latin typeface="Times New Roman"/>
                        <a:ea typeface="Times New Roman"/>
                      </a:endParaRPr>
                    </a:p>
                  </a:txBody>
                  <a:tcPr marL="68580" marR="68580" marT="0" marB="0"/>
                </a:tc>
                <a:tc>
                  <a:txBody>
                    <a:bodyPr/>
                    <a:lstStyle/>
                    <a:p>
                      <a:pPr algn="ctr">
                        <a:spcAft>
                          <a:spcPts val="0"/>
                        </a:spcAft>
                      </a:pPr>
                      <a:r>
                        <a:rPr lang="en-GB" sz="2400" b="1" dirty="0"/>
                        <a:t>0.6</a:t>
                      </a:r>
                      <a:endParaRPr lang="en-GB" sz="1800" b="1" dirty="0">
                        <a:latin typeface="Times New Roman"/>
                        <a:ea typeface="Times New Roman"/>
                      </a:endParaRPr>
                    </a:p>
                  </a:txBody>
                  <a:tcPr marL="68580" marR="68580" marT="0" marB="0"/>
                </a:tc>
                <a:tc>
                  <a:txBody>
                    <a:bodyPr/>
                    <a:lstStyle/>
                    <a:p>
                      <a:pPr algn="ctr">
                        <a:spcAft>
                          <a:spcPts val="0"/>
                        </a:spcAft>
                      </a:pPr>
                      <a:r>
                        <a:rPr lang="en-GB" sz="2400" b="1" dirty="0"/>
                        <a:t>0.5</a:t>
                      </a:r>
                      <a:endParaRPr lang="en-GB" sz="1800" b="1" dirty="0">
                        <a:latin typeface="Times New Roman"/>
                        <a:ea typeface="Times New Roman"/>
                      </a:endParaRPr>
                    </a:p>
                  </a:txBody>
                  <a:tcPr marL="68580" marR="68580" marT="0" marB="0"/>
                </a:tc>
                <a:tc>
                  <a:txBody>
                    <a:bodyPr/>
                    <a:lstStyle/>
                    <a:p>
                      <a:pPr algn="ctr">
                        <a:spcAft>
                          <a:spcPts val="0"/>
                        </a:spcAft>
                      </a:pPr>
                      <a:r>
                        <a:rPr lang="en-GB" sz="2400" b="1" dirty="0"/>
                        <a:t>0.8</a:t>
                      </a:r>
                      <a:endParaRPr lang="en-GB" sz="1800" b="1" dirty="0">
                        <a:latin typeface="Times New Roman"/>
                        <a:ea typeface="Times New Roman"/>
                      </a:endParaRPr>
                    </a:p>
                  </a:txBody>
                  <a:tcPr marL="68580" marR="68580" marT="0" marB="0"/>
                </a:tc>
                <a:tc>
                  <a:txBody>
                    <a:bodyPr/>
                    <a:lstStyle/>
                    <a:p>
                      <a:pPr algn="ctr">
                        <a:spcAft>
                          <a:spcPts val="0"/>
                        </a:spcAft>
                      </a:pPr>
                      <a:r>
                        <a:rPr lang="en-GB" sz="2400" b="1" dirty="0"/>
                        <a:t>1.0</a:t>
                      </a:r>
                      <a:endParaRPr lang="en-GB" sz="1800" b="1" dirty="0">
                        <a:latin typeface="Times New Roman"/>
                        <a:ea typeface="Times New Roman"/>
                      </a:endParaRPr>
                    </a:p>
                  </a:txBody>
                  <a:tcPr marL="68580" marR="68580" marT="0" marB="0"/>
                </a:tc>
                <a:tc>
                  <a:txBody>
                    <a:bodyPr/>
                    <a:lstStyle/>
                    <a:p>
                      <a:pPr algn="ctr">
                        <a:spcAft>
                          <a:spcPts val="0"/>
                        </a:spcAft>
                      </a:pPr>
                      <a:r>
                        <a:rPr lang="en-GB" sz="2400" b="1" dirty="0"/>
                        <a:t>1.0</a:t>
                      </a:r>
                      <a:endParaRPr lang="en-GB" sz="1800" b="1" dirty="0">
                        <a:latin typeface="Times New Roman"/>
                        <a:ea typeface="Times New Roman"/>
                      </a:endParaRPr>
                    </a:p>
                  </a:txBody>
                  <a:tcPr marL="68580" marR="68580" marT="0" marB="0"/>
                </a:tc>
                <a:tc>
                  <a:txBody>
                    <a:bodyPr/>
                    <a:lstStyle/>
                    <a:p>
                      <a:pPr algn="ctr">
                        <a:spcAft>
                          <a:spcPts val="0"/>
                        </a:spcAft>
                      </a:pPr>
                      <a:r>
                        <a:rPr lang="en-GB" sz="2400" b="1" dirty="0"/>
                        <a:t>0.8</a:t>
                      </a:r>
                      <a:endParaRPr lang="en-GB" sz="1800" b="1" dirty="0">
                        <a:latin typeface="Times New Roman"/>
                        <a:ea typeface="Times New Roman"/>
                      </a:endParaRPr>
                    </a:p>
                  </a:txBody>
                  <a:tcPr marL="68580" marR="68580" marT="0" marB="0"/>
                </a:tc>
              </a:tr>
            </a:tbl>
          </a:graphicData>
        </a:graphic>
      </p:graphicFrame>
      <p:sp>
        <p:nvSpPr>
          <p:cNvPr id="1025" name="Rectangle 1"/>
          <p:cNvSpPr>
            <a:spLocks noChangeArrowheads="1"/>
          </p:cNvSpPr>
          <p:nvPr/>
        </p:nvSpPr>
        <p:spPr bwMode="auto">
          <a:xfrm>
            <a:off x="1428728" y="2071678"/>
            <a:ext cx="5929322"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smtClean="0">
                <a:ln>
                  <a:noFill/>
                </a:ln>
                <a:solidFill>
                  <a:srgbClr val="FFFF00"/>
                </a:solidFill>
                <a:effectLst/>
                <a:latin typeface="Times New Roman" pitchFamily="18" charset="0"/>
                <a:ea typeface="Times New Roman" pitchFamily="18" charset="0"/>
                <a:cs typeface="Times New Roman" pitchFamily="18" charset="0"/>
              </a:rPr>
              <a:t>Compressive strength of cheap bricks (N/mm</a:t>
            </a:r>
            <a:r>
              <a:rPr kumimoji="0" lang="en-GB" sz="2400" b="0" i="0" u="none" strike="noStrike" cap="none" normalizeH="0" baseline="30000" dirty="0" smtClean="0">
                <a:ln>
                  <a:noFill/>
                </a:ln>
                <a:solidFill>
                  <a:srgbClr val="FFFF00"/>
                </a:solidFill>
                <a:effectLst/>
                <a:latin typeface="Times New Roman" pitchFamily="18" charset="0"/>
                <a:ea typeface="Times New Roman" pitchFamily="18" charset="0"/>
                <a:cs typeface="Times New Roman" pitchFamily="18" charset="0"/>
              </a:rPr>
              <a:t>2</a:t>
            </a:r>
            <a:r>
              <a:rPr kumimoji="0" lang="en-GB" sz="2400" b="0" i="0" u="none" strike="noStrike" cap="none" normalizeH="0" baseline="0" dirty="0" smtClean="0">
                <a:ln>
                  <a:noFill/>
                </a:ln>
                <a:solidFill>
                  <a:srgbClr val="FFFF00"/>
                </a:solidFill>
                <a:effectLst/>
                <a:latin typeface="Times New Roman" pitchFamily="18" charset="0"/>
                <a:ea typeface="Times New Roman" pitchFamily="18" charset="0"/>
                <a:cs typeface="Times New Roman" pitchFamily="18" charset="0"/>
              </a:rPr>
              <a:t>)</a:t>
            </a:r>
            <a:endParaRPr kumimoji="0" lang="en-GB" sz="2400" b="0" i="0" u="none" strike="noStrike" cap="none" normalizeH="0" baseline="0" dirty="0" smtClean="0">
              <a:ln>
                <a:noFill/>
              </a:ln>
              <a:solidFill>
                <a:srgbClr val="FFFF00"/>
              </a:solidFill>
              <a:effectLst/>
              <a:latin typeface="Times New Roman" pitchFamily="18" charset="0"/>
              <a:cs typeface="Times New Roman" pitchFamily="18" charset="0"/>
            </a:endParaRPr>
          </a:p>
        </p:txBody>
      </p:sp>
      <p:sp>
        <p:nvSpPr>
          <p:cNvPr id="5" name="TextBox 4"/>
          <p:cNvSpPr txBox="1"/>
          <p:nvPr/>
        </p:nvSpPr>
        <p:spPr>
          <a:xfrm>
            <a:off x="539552" y="5229200"/>
            <a:ext cx="7560840" cy="1754326"/>
          </a:xfrm>
          <a:prstGeom prst="rect">
            <a:avLst/>
          </a:prstGeom>
          <a:noFill/>
        </p:spPr>
        <p:txBody>
          <a:bodyPr wrap="square" rtlCol="0">
            <a:spAutoFit/>
          </a:bodyPr>
          <a:lstStyle/>
          <a:p>
            <a:pPr marL="342900" indent="-342900">
              <a:buFont typeface="+mj-lt"/>
              <a:buAutoNum type="arabicPeriod"/>
            </a:pPr>
            <a:r>
              <a:rPr lang="en-GB" dirty="0" smtClean="0"/>
              <a:t>Calculate the Mean</a:t>
            </a:r>
          </a:p>
          <a:p>
            <a:pPr marL="342900" indent="-342900">
              <a:buFont typeface="+mj-lt"/>
              <a:buAutoNum type="arabicPeriod"/>
            </a:pPr>
            <a:r>
              <a:rPr lang="en-GB" dirty="0" smtClean="0"/>
              <a:t>Do a SD of the above data set?</a:t>
            </a:r>
          </a:p>
          <a:p>
            <a:pPr marL="342900" indent="-342900">
              <a:buFont typeface="+mj-lt"/>
              <a:buAutoNum type="arabicPeriod"/>
            </a:pPr>
            <a:r>
              <a:rPr lang="en-GB" dirty="0" smtClean="0"/>
              <a:t>Work out the +/- 1 SD</a:t>
            </a:r>
          </a:p>
          <a:p>
            <a:pPr marL="342900" indent="-342900">
              <a:buFont typeface="+mj-lt"/>
              <a:buAutoNum type="arabicPeriod"/>
            </a:pPr>
            <a:r>
              <a:rPr lang="en-GB" dirty="0" smtClean="0"/>
              <a:t>Evaluate your results</a:t>
            </a:r>
          </a:p>
          <a:p>
            <a:pPr marL="342900" indent="-342900">
              <a:buFont typeface="+mj-lt"/>
              <a:buAutoNum type="arabicPeriod"/>
            </a:pPr>
            <a:r>
              <a:rPr lang="en-GB" dirty="0" smtClean="0"/>
              <a:t>SD 0.175</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20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20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20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20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Standard Deviation 3</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The SD gives a measure of variability.  Larger SD (relative to the mean) show a larger variation in the data.</a:t>
            </a:r>
          </a:p>
          <a:p>
            <a:r>
              <a:rPr lang="en-GB" dirty="0" smtClean="0"/>
              <a:t>Mean 0.81 (Handout data sulphur)</a:t>
            </a:r>
          </a:p>
          <a:p>
            <a:r>
              <a:rPr lang="en-GB" dirty="0" smtClean="0"/>
              <a:t>SD 0.165</a:t>
            </a:r>
          </a:p>
          <a:p>
            <a:r>
              <a:rPr lang="en-GB" dirty="0" smtClean="0"/>
              <a:t>Mean plus 1 SD = 0.975N/mm2</a:t>
            </a:r>
          </a:p>
          <a:p>
            <a:r>
              <a:rPr lang="en-GB" dirty="0" smtClean="0"/>
              <a:t>Mean minus 1 SD =0.645N/mm2</a:t>
            </a:r>
          </a:p>
          <a:p>
            <a:r>
              <a:rPr lang="en-GB" dirty="0" smtClean="0"/>
              <a:t>Therefore within a normal distribution 68.27% of the data points are within these boundaries.  Probability (see handout)</a:t>
            </a:r>
          </a:p>
          <a:p>
            <a:r>
              <a:rPr lang="en-GB" dirty="0" smtClean="0"/>
              <a:t> </a:t>
            </a:r>
          </a:p>
          <a:p>
            <a:r>
              <a:rPr lang="en-GB" b="1" dirty="0" smtClean="0">
                <a:solidFill>
                  <a:schemeClr val="accent1">
                    <a:lumMod val="60000"/>
                    <a:lumOff val="40000"/>
                  </a:schemeClr>
                </a:solidFill>
              </a:rPr>
              <a:t>Standard Error</a:t>
            </a:r>
            <a:endParaRPr lang="en-GB" dirty="0" smtClean="0">
              <a:solidFill>
                <a:schemeClr val="accent1">
                  <a:lumMod val="60000"/>
                  <a:lumOff val="40000"/>
                </a:schemeClr>
              </a:solidFill>
            </a:endParaRPr>
          </a:p>
          <a:p>
            <a:r>
              <a:rPr lang="en-GB" dirty="0" smtClean="0"/>
              <a:t>Reliability of sample mean: Divide the sample variance by n then square root</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Interquartile</a:t>
            </a:r>
            <a:r>
              <a:rPr lang="en-GB" dirty="0" smtClean="0"/>
              <a:t> range</a:t>
            </a:r>
            <a:endParaRPr lang="en-GB" dirty="0"/>
          </a:p>
        </p:txBody>
      </p:sp>
      <p:sp>
        <p:nvSpPr>
          <p:cNvPr id="3" name="Content Placeholder 2"/>
          <p:cNvSpPr>
            <a:spLocks noGrp="1"/>
          </p:cNvSpPr>
          <p:nvPr>
            <p:ph idx="1"/>
          </p:nvPr>
        </p:nvSpPr>
        <p:spPr>
          <a:xfrm>
            <a:off x="457200" y="1600200"/>
            <a:ext cx="3538736" cy="4709160"/>
          </a:xfrm>
        </p:spPr>
        <p:txBody>
          <a:bodyPr>
            <a:normAutofit/>
          </a:bodyPr>
          <a:lstStyle/>
          <a:p>
            <a:r>
              <a:rPr lang="en-GB" b="1" dirty="0" smtClean="0"/>
              <a:t>Variation in ordinal data</a:t>
            </a:r>
            <a:endParaRPr lang="en-GB" dirty="0" smtClean="0"/>
          </a:p>
          <a:p>
            <a:pPr lvl="1"/>
            <a:r>
              <a:rPr lang="en-GB" dirty="0" smtClean="0"/>
              <a:t>Interquartile range (</a:t>
            </a:r>
            <a:r>
              <a:rPr lang="en-GB" dirty="0" err="1" smtClean="0"/>
              <a:t>handout</a:t>
            </a:r>
            <a:r>
              <a:rPr lang="en-GB" dirty="0" smtClean="0"/>
              <a:t>)</a:t>
            </a:r>
          </a:p>
          <a:p>
            <a:pPr lvl="1"/>
            <a:r>
              <a:rPr lang="en-GB" dirty="0" smtClean="0"/>
              <a:t>What is the IR for the compressive brick strength data?</a:t>
            </a:r>
          </a:p>
          <a:p>
            <a:pPr marL="137160" indent="0">
              <a:buNone/>
            </a:pPr>
            <a:r>
              <a:rPr lang="en-GB" dirty="0" smtClean="0"/>
              <a:t> </a:t>
            </a:r>
          </a:p>
          <a:p>
            <a:endParaRPr lang="en-GB" dirty="0"/>
          </a:p>
        </p:txBody>
      </p:sp>
      <p:pic>
        <p:nvPicPr>
          <p:cNvPr id="8194" name="Picture 2" descr="http://image.made-in-china.com/4f0j00AvjtMEbhbTgC/Compression-Testing-Machine.jpg"/>
          <p:cNvPicPr>
            <a:picLocks noChangeAspect="1" noChangeArrowheads="1"/>
          </p:cNvPicPr>
          <p:nvPr/>
        </p:nvPicPr>
        <p:blipFill>
          <a:blip r:embed="rId2"/>
          <a:srcRect/>
          <a:stretch>
            <a:fillRect/>
          </a:stretch>
        </p:blipFill>
        <p:spPr bwMode="auto">
          <a:xfrm>
            <a:off x="4314825" y="1772816"/>
            <a:ext cx="4829175" cy="4505325"/>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86800" cy="1143000"/>
          </a:xfrm>
        </p:spPr>
        <p:txBody>
          <a:bodyPr>
            <a:normAutofit fontScale="90000"/>
          </a:bodyPr>
          <a:lstStyle/>
          <a:p>
            <a:r>
              <a:rPr lang="en-GB" dirty="0" smtClean="0"/>
              <a:t>How should we present the data?</a:t>
            </a:r>
            <a:br>
              <a:rPr lang="en-GB" dirty="0" smtClean="0"/>
            </a:br>
            <a:endParaRPr lang="en-GB" dirty="0"/>
          </a:p>
        </p:txBody>
      </p:sp>
      <p:sp>
        <p:nvSpPr>
          <p:cNvPr id="3" name="Content Placeholder 2"/>
          <p:cNvSpPr>
            <a:spLocks noGrp="1"/>
          </p:cNvSpPr>
          <p:nvPr>
            <p:ph idx="1"/>
          </p:nvPr>
        </p:nvSpPr>
        <p:spPr>
          <a:xfrm>
            <a:off x="179512" y="980728"/>
            <a:ext cx="5184576" cy="5688632"/>
          </a:xfrm>
        </p:spPr>
        <p:txBody>
          <a:bodyPr>
            <a:normAutofit lnSpcReduction="10000"/>
          </a:bodyPr>
          <a:lstStyle/>
          <a:p>
            <a:r>
              <a:rPr lang="en-GB" sz="1600" dirty="0" smtClean="0"/>
              <a:t>Depends on the data and the </a:t>
            </a:r>
            <a:r>
              <a:rPr lang="en-GB" sz="1600" dirty="0" smtClean="0">
                <a:solidFill>
                  <a:srgbClr val="FFFF00"/>
                </a:solidFill>
              </a:rPr>
              <a:t>reasons</a:t>
            </a:r>
            <a:r>
              <a:rPr lang="en-GB" sz="1600" dirty="0" smtClean="0"/>
              <a:t> for display.  </a:t>
            </a:r>
          </a:p>
          <a:p>
            <a:r>
              <a:rPr lang="en-GB" sz="1600" dirty="0" smtClean="0"/>
              <a:t>Most important results should be presented in a graphical form (</a:t>
            </a:r>
            <a:r>
              <a:rPr lang="en-GB" sz="1600" dirty="0" smtClean="0">
                <a:solidFill>
                  <a:srgbClr val="FFFF00"/>
                </a:solidFill>
              </a:rPr>
              <a:t>Figures).  </a:t>
            </a:r>
          </a:p>
          <a:p>
            <a:r>
              <a:rPr lang="en-GB" sz="1600" dirty="0" smtClean="0">
                <a:solidFill>
                  <a:srgbClr val="FFFF00"/>
                </a:solidFill>
              </a:rPr>
              <a:t>However, be selective.  </a:t>
            </a:r>
          </a:p>
          <a:p>
            <a:r>
              <a:rPr lang="en-GB" sz="1600" i="1" dirty="0" smtClean="0">
                <a:solidFill>
                  <a:srgbClr val="FFFF00"/>
                </a:solidFill>
              </a:rPr>
              <a:t>Tables</a:t>
            </a:r>
            <a:r>
              <a:rPr lang="en-GB" sz="1600" dirty="0" smtClean="0"/>
              <a:t> help summarise a series of results.  </a:t>
            </a:r>
          </a:p>
          <a:p>
            <a:pPr lvl="1"/>
            <a:r>
              <a:rPr lang="en-GB" sz="1200" dirty="0" smtClean="0"/>
              <a:t>Tables: Variables horizontally, classes vertically.  </a:t>
            </a:r>
          </a:p>
          <a:p>
            <a:r>
              <a:rPr lang="en-GB" sz="1600" dirty="0" smtClean="0"/>
              <a:t>Additional information can be included in footnotes.  </a:t>
            </a:r>
          </a:p>
          <a:p>
            <a:r>
              <a:rPr lang="en-GB" sz="1600" dirty="0" smtClean="0"/>
              <a:t>Labelled 2.2 etc.  Referred to in the text.  </a:t>
            </a:r>
          </a:p>
          <a:p>
            <a:r>
              <a:rPr lang="en-GB" sz="1600" dirty="0" smtClean="0"/>
              <a:t>Clear headings.  </a:t>
            </a:r>
          </a:p>
          <a:p>
            <a:r>
              <a:rPr lang="en-GB" sz="1600" dirty="0" smtClean="0"/>
              <a:t>Located directly</a:t>
            </a:r>
            <a:r>
              <a:rPr lang="en-GB" sz="1600" dirty="0" smtClean="0">
                <a:solidFill>
                  <a:srgbClr val="FFFF00"/>
                </a:solidFill>
              </a:rPr>
              <a:t> after </a:t>
            </a:r>
            <a:r>
              <a:rPr lang="en-GB" sz="1600" dirty="0" smtClean="0"/>
              <a:t>the point they have been referred to.</a:t>
            </a:r>
          </a:p>
          <a:p>
            <a:r>
              <a:rPr lang="en-GB" sz="1600" dirty="0" smtClean="0"/>
              <a:t>Other methods include box and whisker plots (handout)</a:t>
            </a:r>
          </a:p>
          <a:p>
            <a:r>
              <a:rPr lang="en-GB" sz="1600" dirty="0" smtClean="0"/>
              <a:t>Label </a:t>
            </a:r>
            <a:r>
              <a:rPr lang="en-GB" sz="1600" dirty="0" smtClean="0">
                <a:solidFill>
                  <a:srgbClr val="FFFF00"/>
                </a:solidFill>
              </a:rPr>
              <a:t>both axis</a:t>
            </a:r>
          </a:p>
          <a:p>
            <a:r>
              <a:rPr lang="en-GB" sz="1600" dirty="0" smtClean="0"/>
              <a:t>Note units on axis</a:t>
            </a:r>
          </a:p>
          <a:p>
            <a:r>
              <a:rPr lang="en-GB" sz="1600" dirty="0" smtClean="0"/>
              <a:t>Scale should be appropriate</a:t>
            </a:r>
          </a:p>
          <a:p>
            <a:r>
              <a:rPr lang="en-GB" sz="1600" dirty="0" smtClean="0"/>
              <a:t>If there are 2 variables </a:t>
            </a:r>
            <a:r>
              <a:rPr lang="en-GB" sz="1600" i="1" dirty="0" smtClean="0">
                <a:solidFill>
                  <a:srgbClr val="FFFF00"/>
                </a:solidFill>
              </a:rPr>
              <a:t>scatter plots</a:t>
            </a:r>
            <a:r>
              <a:rPr lang="en-GB" sz="1600" dirty="0" smtClean="0">
                <a:solidFill>
                  <a:srgbClr val="FFFF00"/>
                </a:solidFill>
              </a:rPr>
              <a:t> </a:t>
            </a:r>
            <a:r>
              <a:rPr lang="en-GB" sz="1600" dirty="0" smtClean="0"/>
              <a:t>are useful and with nominal data</a:t>
            </a:r>
            <a:r>
              <a:rPr lang="en-GB" sz="1600" dirty="0" smtClean="0">
                <a:solidFill>
                  <a:srgbClr val="FFFF00"/>
                </a:solidFill>
              </a:rPr>
              <a:t> </a:t>
            </a:r>
            <a:r>
              <a:rPr lang="en-GB" sz="1600" i="1" dirty="0" smtClean="0">
                <a:solidFill>
                  <a:srgbClr val="FFFF00"/>
                </a:solidFill>
              </a:rPr>
              <a:t>cross tabulation</a:t>
            </a:r>
            <a:r>
              <a:rPr lang="en-GB" sz="1600" dirty="0" smtClean="0">
                <a:solidFill>
                  <a:srgbClr val="FFFF00"/>
                </a:solidFill>
              </a:rPr>
              <a:t> </a:t>
            </a:r>
            <a:r>
              <a:rPr lang="en-GB" sz="1600" dirty="0" smtClean="0"/>
              <a:t>tables are appropriate (handout).  No line required unless mathematically constructed.  Regression causal relationships.</a:t>
            </a:r>
            <a:endParaRPr lang="en-GB" sz="1600" dirty="0"/>
          </a:p>
        </p:txBody>
      </p:sp>
      <p:pic>
        <p:nvPicPr>
          <p:cNvPr id="7170" name="Picture 2" descr="http://dataplasmid.files.wordpress.com/2011/04/compressivestrengthchart.jpg?w=510"/>
          <p:cNvPicPr>
            <a:picLocks noChangeAspect="1" noChangeArrowheads="1"/>
          </p:cNvPicPr>
          <p:nvPr/>
        </p:nvPicPr>
        <p:blipFill>
          <a:blip r:embed="rId3"/>
          <a:srcRect/>
          <a:stretch>
            <a:fillRect/>
          </a:stretch>
        </p:blipFill>
        <p:spPr bwMode="auto">
          <a:xfrm>
            <a:off x="5364088" y="2204864"/>
            <a:ext cx="3583407" cy="252028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20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20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20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2000"/>
                                        <p:tgtEl>
                                          <p:spTgt spid="3">
                                            <p:txEl>
                                              <p:pRg st="8" end="8"/>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2000"/>
                                        <p:tgtEl>
                                          <p:spTgt spid="3">
                                            <p:txEl>
                                              <p:pRg st="9" end="9"/>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3">
                                            <p:txEl>
                                              <p:pRg st="10" end="10"/>
                                            </p:txEl>
                                          </p:spTgt>
                                        </p:tgtEl>
                                        <p:attrNameLst>
                                          <p:attrName>style.visibility</p:attrName>
                                        </p:attrNameLst>
                                      </p:cBhvr>
                                      <p:to>
                                        <p:strVal val="visible"/>
                                      </p:to>
                                    </p:set>
                                    <p:animEffect transition="in" filter="fade">
                                      <p:cBhvr>
                                        <p:cTn id="55" dur="2000"/>
                                        <p:tgtEl>
                                          <p:spTgt spid="3">
                                            <p:txEl>
                                              <p:pRg st="10" end="10"/>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
                                            <p:txEl>
                                              <p:pRg st="11" end="11"/>
                                            </p:txEl>
                                          </p:spTgt>
                                        </p:tgtEl>
                                        <p:attrNameLst>
                                          <p:attrName>style.visibility</p:attrName>
                                        </p:attrNameLst>
                                      </p:cBhvr>
                                      <p:to>
                                        <p:strVal val="visible"/>
                                      </p:to>
                                    </p:set>
                                    <p:animEffect transition="in" filter="fade">
                                      <p:cBhvr>
                                        <p:cTn id="60" dur="2000"/>
                                        <p:tgtEl>
                                          <p:spTgt spid="3">
                                            <p:txEl>
                                              <p:pRg st="11" end="11"/>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3">
                                            <p:txEl>
                                              <p:pRg st="12" end="12"/>
                                            </p:txEl>
                                          </p:spTgt>
                                        </p:tgtEl>
                                        <p:attrNameLst>
                                          <p:attrName>style.visibility</p:attrName>
                                        </p:attrNameLst>
                                      </p:cBhvr>
                                      <p:to>
                                        <p:strVal val="visible"/>
                                      </p:to>
                                    </p:set>
                                    <p:animEffect transition="in" filter="fade">
                                      <p:cBhvr>
                                        <p:cTn id="65" dur="2000"/>
                                        <p:tgtEl>
                                          <p:spTgt spid="3">
                                            <p:txEl>
                                              <p:pRg st="12" end="12"/>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3">
                                            <p:txEl>
                                              <p:pRg st="13" end="13"/>
                                            </p:txEl>
                                          </p:spTgt>
                                        </p:tgtEl>
                                        <p:attrNameLst>
                                          <p:attrName>style.visibility</p:attrName>
                                        </p:attrNameLst>
                                      </p:cBhvr>
                                      <p:to>
                                        <p:strVal val="visible"/>
                                      </p:to>
                                    </p:set>
                                    <p:animEffect transition="in" filter="fade">
                                      <p:cBhvr>
                                        <p:cTn id="70" dur="20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928670"/>
            <a:ext cx="8229600" cy="1143000"/>
          </a:xfrm>
        </p:spPr>
        <p:txBody>
          <a:bodyPr>
            <a:normAutofit/>
          </a:bodyPr>
          <a:lstStyle/>
          <a:p>
            <a:r>
              <a:rPr lang="en-GB" dirty="0" err="1" smtClean="0"/>
              <a:t>Scatterplots</a:t>
            </a:r>
            <a:endParaRPr lang="en-GB" dirty="0"/>
          </a:p>
        </p:txBody>
      </p:sp>
      <p:graphicFrame>
        <p:nvGraphicFramePr>
          <p:cNvPr id="4" name="Content Placeholder 3"/>
          <p:cNvGraphicFramePr>
            <a:graphicFrameLocks noGrp="1"/>
          </p:cNvGraphicFramePr>
          <p:nvPr>
            <p:ph idx="1"/>
          </p:nvPr>
        </p:nvGraphicFramePr>
        <p:xfrm>
          <a:off x="357158" y="2857496"/>
          <a:ext cx="8258195" cy="1884319"/>
        </p:xfrm>
        <a:graphic>
          <a:graphicData uri="http://schemas.openxmlformats.org/drawingml/2006/table">
            <a:tbl>
              <a:tblPr firstRow="1" bandRow="1">
                <a:tableStyleId>{5C22544A-7EE6-4342-B048-85BDC9FD1C3A}</a:tableStyleId>
              </a:tblPr>
              <a:tblGrid>
                <a:gridCol w="928690"/>
                <a:gridCol w="572800"/>
                <a:gridCol w="750745"/>
                <a:gridCol w="750745"/>
                <a:gridCol w="750745"/>
                <a:gridCol w="750745"/>
                <a:gridCol w="750745"/>
                <a:gridCol w="750745"/>
                <a:gridCol w="750745"/>
                <a:gridCol w="750745"/>
                <a:gridCol w="750745"/>
              </a:tblGrid>
              <a:tr h="970323">
                <a:tc>
                  <a:txBody>
                    <a:bodyPr/>
                    <a:lstStyle/>
                    <a:p>
                      <a:pPr>
                        <a:spcAft>
                          <a:spcPts val="0"/>
                        </a:spcAft>
                      </a:pPr>
                      <a:r>
                        <a:rPr lang="en-GB" sz="1800" dirty="0">
                          <a:solidFill>
                            <a:srgbClr val="993366"/>
                          </a:solidFill>
                          <a:latin typeface="Times New Roman"/>
                          <a:ea typeface="Times New Roman"/>
                        </a:rPr>
                        <a:t>Carpenter Pay per week </a:t>
                      </a:r>
                      <a:endParaRPr lang="en-GB" sz="1800" dirty="0">
                        <a:latin typeface="Times New Roman"/>
                        <a:ea typeface="Times New Roman"/>
                      </a:endParaRPr>
                    </a:p>
                  </a:txBody>
                  <a:tcPr marL="68580" marR="68580" marT="0" marB="0"/>
                </a:tc>
                <a:tc>
                  <a:txBody>
                    <a:bodyPr/>
                    <a:lstStyle/>
                    <a:p>
                      <a:pPr>
                        <a:spcAft>
                          <a:spcPts val="0"/>
                        </a:spcAft>
                      </a:pPr>
                      <a:r>
                        <a:rPr lang="en-GB" sz="1800" dirty="0">
                          <a:solidFill>
                            <a:srgbClr val="993366"/>
                          </a:solidFill>
                          <a:latin typeface="Times New Roman"/>
                          <a:ea typeface="Times New Roman"/>
                        </a:rPr>
                        <a:t>654</a:t>
                      </a:r>
                      <a:endParaRPr lang="en-GB" sz="1800" dirty="0">
                        <a:latin typeface="Times New Roman"/>
                        <a:ea typeface="Times New Roman"/>
                      </a:endParaRPr>
                    </a:p>
                  </a:txBody>
                  <a:tcPr marL="68580" marR="68580" marT="0" marB="0"/>
                </a:tc>
                <a:tc>
                  <a:txBody>
                    <a:bodyPr/>
                    <a:lstStyle/>
                    <a:p>
                      <a:pPr>
                        <a:spcAft>
                          <a:spcPts val="0"/>
                        </a:spcAft>
                      </a:pPr>
                      <a:r>
                        <a:rPr lang="en-GB" sz="1800" dirty="0">
                          <a:solidFill>
                            <a:srgbClr val="993366"/>
                          </a:solidFill>
                          <a:latin typeface="Times New Roman"/>
                          <a:ea typeface="Times New Roman"/>
                        </a:rPr>
                        <a:t>589</a:t>
                      </a:r>
                      <a:endParaRPr lang="en-GB" sz="1800" dirty="0">
                        <a:latin typeface="Times New Roman"/>
                        <a:ea typeface="Times New Roman"/>
                      </a:endParaRPr>
                    </a:p>
                  </a:txBody>
                  <a:tcPr marL="68580" marR="68580" marT="0" marB="0"/>
                </a:tc>
                <a:tc>
                  <a:txBody>
                    <a:bodyPr/>
                    <a:lstStyle/>
                    <a:p>
                      <a:pPr>
                        <a:spcAft>
                          <a:spcPts val="0"/>
                        </a:spcAft>
                      </a:pPr>
                      <a:r>
                        <a:rPr lang="en-GB" sz="1800" dirty="0">
                          <a:solidFill>
                            <a:srgbClr val="993366"/>
                          </a:solidFill>
                          <a:latin typeface="Times New Roman"/>
                          <a:ea typeface="Times New Roman"/>
                        </a:rPr>
                        <a:t>693</a:t>
                      </a:r>
                      <a:endParaRPr lang="en-GB" sz="1800" dirty="0">
                        <a:latin typeface="Times New Roman"/>
                        <a:ea typeface="Times New Roman"/>
                      </a:endParaRPr>
                    </a:p>
                  </a:txBody>
                  <a:tcPr marL="68580" marR="68580" marT="0" marB="0"/>
                </a:tc>
                <a:tc>
                  <a:txBody>
                    <a:bodyPr/>
                    <a:lstStyle/>
                    <a:p>
                      <a:pPr>
                        <a:spcAft>
                          <a:spcPts val="0"/>
                        </a:spcAft>
                      </a:pPr>
                      <a:r>
                        <a:rPr lang="en-GB" sz="1800" dirty="0">
                          <a:solidFill>
                            <a:srgbClr val="993366"/>
                          </a:solidFill>
                          <a:latin typeface="Times New Roman"/>
                          <a:ea typeface="Times New Roman"/>
                        </a:rPr>
                        <a:t>799</a:t>
                      </a:r>
                      <a:endParaRPr lang="en-GB" sz="1800" dirty="0">
                        <a:latin typeface="Times New Roman"/>
                        <a:ea typeface="Times New Roman"/>
                      </a:endParaRPr>
                    </a:p>
                  </a:txBody>
                  <a:tcPr marL="68580" marR="68580" marT="0" marB="0"/>
                </a:tc>
                <a:tc>
                  <a:txBody>
                    <a:bodyPr/>
                    <a:lstStyle/>
                    <a:p>
                      <a:pPr>
                        <a:spcAft>
                          <a:spcPts val="0"/>
                        </a:spcAft>
                      </a:pPr>
                      <a:r>
                        <a:rPr lang="en-GB" sz="1800">
                          <a:solidFill>
                            <a:srgbClr val="993366"/>
                          </a:solidFill>
                          <a:latin typeface="Times New Roman"/>
                          <a:ea typeface="Times New Roman"/>
                        </a:rPr>
                        <a:t>753</a:t>
                      </a:r>
                      <a:endParaRPr lang="en-GB" sz="1800">
                        <a:latin typeface="Times New Roman"/>
                        <a:ea typeface="Times New Roman"/>
                      </a:endParaRPr>
                    </a:p>
                  </a:txBody>
                  <a:tcPr marL="68580" marR="68580" marT="0" marB="0"/>
                </a:tc>
                <a:tc>
                  <a:txBody>
                    <a:bodyPr/>
                    <a:lstStyle/>
                    <a:p>
                      <a:pPr>
                        <a:spcAft>
                          <a:spcPts val="0"/>
                        </a:spcAft>
                      </a:pPr>
                      <a:r>
                        <a:rPr lang="en-GB" sz="1800">
                          <a:solidFill>
                            <a:srgbClr val="993366"/>
                          </a:solidFill>
                          <a:latin typeface="Times New Roman"/>
                          <a:ea typeface="Times New Roman"/>
                        </a:rPr>
                        <a:t>666</a:t>
                      </a:r>
                      <a:endParaRPr lang="en-GB" sz="1800">
                        <a:latin typeface="Times New Roman"/>
                        <a:ea typeface="Times New Roman"/>
                      </a:endParaRPr>
                    </a:p>
                  </a:txBody>
                  <a:tcPr marL="68580" marR="68580" marT="0" marB="0"/>
                </a:tc>
                <a:tc>
                  <a:txBody>
                    <a:bodyPr/>
                    <a:lstStyle/>
                    <a:p>
                      <a:pPr>
                        <a:spcAft>
                          <a:spcPts val="0"/>
                        </a:spcAft>
                      </a:pPr>
                      <a:r>
                        <a:rPr lang="en-GB" sz="1800">
                          <a:solidFill>
                            <a:srgbClr val="993366"/>
                          </a:solidFill>
                          <a:latin typeface="Times New Roman"/>
                          <a:ea typeface="Times New Roman"/>
                        </a:rPr>
                        <a:t>682</a:t>
                      </a:r>
                      <a:endParaRPr lang="en-GB" sz="1800">
                        <a:latin typeface="Times New Roman"/>
                        <a:ea typeface="Times New Roman"/>
                      </a:endParaRPr>
                    </a:p>
                  </a:txBody>
                  <a:tcPr marL="68580" marR="68580" marT="0" marB="0"/>
                </a:tc>
                <a:tc>
                  <a:txBody>
                    <a:bodyPr/>
                    <a:lstStyle/>
                    <a:p>
                      <a:pPr>
                        <a:spcAft>
                          <a:spcPts val="0"/>
                        </a:spcAft>
                      </a:pPr>
                      <a:r>
                        <a:rPr lang="en-GB" sz="1800">
                          <a:solidFill>
                            <a:srgbClr val="993366"/>
                          </a:solidFill>
                          <a:latin typeface="Times New Roman"/>
                          <a:ea typeface="Times New Roman"/>
                        </a:rPr>
                        <a:t>400</a:t>
                      </a:r>
                      <a:endParaRPr lang="en-GB" sz="1800">
                        <a:latin typeface="Times New Roman"/>
                        <a:ea typeface="Times New Roman"/>
                      </a:endParaRPr>
                    </a:p>
                  </a:txBody>
                  <a:tcPr marL="68580" marR="68580" marT="0" marB="0"/>
                </a:tc>
                <a:tc>
                  <a:txBody>
                    <a:bodyPr/>
                    <a:lstStyle/>
                    <a:p>
                      <a:pPr>
                        <a:spcAft>
                          <a:spcPts val="0"/>
                        </a:spcAft>
                      </a:pPr>
                      <a:r>
                        <a:rPr lang="en-GB" sz="1800">
                          <a:solidFill>
                            <a:srgbClr val="993366"/>
                          </a:solidFill>
                          <a:latin typeface="Times New Roman"/>
                          <a:ea typeface="Times New Roman"/>
                        </a:rPr>
                        <a:t>775</a:t>
                      </a:r>
                      <a:endParaRPr lang="en-GB" sz="1800">
                        <a:latin typeface="Times New Roman"/>
                        <a:ea typeface="Times New Roman"/>
                      </a:endParaRPr>
                    </a:p>
                  </a:txBody>
                  <a:tcPr marL="68580" marR="68580" marT="0" marB="0"/>
                </a:tc>
                <a:tc>
                  <a:txBody>
                    <a:bodyPr/>
                    <a:lstStyle/>
                    <a:p>
                      <a:pPr>
                        <a:spcAft>
                          <a:spcPts val="0"/>
                        </a:spcAft>
                      </a:pPr>
                      <a:r>
                        <a:rPr lang="en-GB" sz="1800">
                          <a:solidFill>
                            <a:srgbClr val="993366"/>
                          </a:solidFill>
                          <a:latin typeface="Times New Roman"/>
                          <a:ea typeface="Times New Roman"/>
                        </a:rPr>
                        <a:t>503</a:t>
                      </a:r>
                      <a:endParaRPr lang="en-GB" sz="1800">
                        <a:latin typeface="Times New Roman"/>
                        <a:ea typeface="Times New Roman"/>
                      </a:endParaRPr>
                    </a:p>
                  </a:txBody>
                  <a:tcPr marL="68580" marR="68580" marT="0" marB="0"/>
                </a:tc>
              </a:tr>
              <a:tr h="787039">
                <a:tc>
                  <a:txBody>
                    <a:bodyPr/>
                    <a:lstStyle/>
                    <a:p>
                      <a:pPr>
                        <a:spcAft>
                          <a:spcPts val="0"/>
                        </a:spcAft>
                      </a:pPr>
                      <a:r>
                        <a:rPr lang="en-GB" sz="1800" dirty="0">
                          <a:solidFill>
                            <a:srgbClr val="993366"/>
                          </a:solidFill>
                          <a:latin typeface="Times New Roman"/>
                          <a:ea typeface="Times New Roman"/>
                        </a:rPr>
                        <a:t>Age</a:t>
                      </a:r>
                      <a:endParaRPr lang="en-GB" sz="1800" dirty="0">
                        <a:latin typeface="Times New Roman"/>
                        <a:ea typeface="Times New Roman"/>
                      </a:endParaRPr>
                    </a:p>
                  </a:txBody>
                  <a:tcPr marL="68580" marR="68580" marT="0" marB="0"/>
                </a:tc>
                <a:tc>
                  <a:txBody>
                    <a:bodyPr/>
                    <a:lstStyle/>
                    <a:p>
                      <a:pPr>
                        <a:spcAft>
                          <a:spcPts val="0"/>
                        </a:spcAft>
                      </a:pPr>
                      <a:r>
                        <a:rPr lang="en-GB" sz="1800" dirty="0">
                          <a:solidFill>
                            <a:srgbClr val="993366"/>
                          </a:solidFill>
                          <a:latin typeface="Times New Roman"/>
                          <a:ea typeface="Times New Roman"/>
                        </a:rPr>
                        <a:t>52</a:t>
                      </a:r>
                      <a:endParaRPr lang="en-GB" sz="1800" dirty="0">
                        <a:latin typeface="Times New Roman"/>
                        <a:ea typeface="Times New Roman"/>
                      </a:endParaRPr>
                    </a:p>
                  </a:txBody>
                  <a:tcPr marL="68580" marR="68580" marT="0" marB="0"/>
                </a:tc>
                <a:tc>
                  <a:txBody>
                    <a:bodyPr/>
                    <a:lstStyle/>
                    <a:p>
                      <a:pPr>
                        <a:spcAft>
                          <a:spcPts val="0"/>
                        </a:spcAft>
                      </a:pPr>
                      <a:r>
                        <a:rPr lang="en-GB" sz="1800" dirty="0">
                          <a:solidFill>
                            <a:srgbClr val="993366"/>
                          </a:solidFill>
                          <a:latin typeface="Times New Roman"/>
                          <a:ea typeface="Times New Roman"/>
                        </a:rPr>
                        <a:t>21</a:t>
                      </a:r>
                      <a:endParaRPr lang="en-GB" sz="1800" dirty="0">
                        <a:latin typeface="Times New Roman"/>
                        <a:ea typeface="Times New Roman"/>
                      </a:endParaRPr>
                    </a:p>
                  </a:txBody>
                  <a:tcPr marL="68580" marR="68580" marT="0" marB="0"/>
                </a:tc>
                <a:tc>
                  <a:txBody>
                    <a:bodyPr/>
                    <a:lstStyle/>
                    <a:p>
                      <a:pPr>
                        <a:spcAft>
                          <a:spcPts val="0"/>
                        </a:spcAft>
                      </a:pPr>
                      <a:r>
                        <a:rPr lang="en-GB" sz="1800" dirty="0">
                          <a:solidFill>
                            <a:srgbClr val="993366"/>
                          </a:solidFill>
                          <a:latin typeface="Times New Roman"/>
                          <a:ea typeface="Times New Roman"/>
                        </a:rPr>
                        <a:t>30</a:t>
                      </a:r>
                      <a:endParaRPr lang="en-GB" sz="1800" dirty="0">
                        <a:latin typeface="Times New Roman"/>
                        <a:ea typeface="Times New Roman"/>
                      </a:endParaRPr>
                    </a:p>
                  </a:txBody>
                  <a:tcPr marL="68580" marR="68580" marT="0" marB="0"/>
                </a:tc>
                <a:tc>
                  <a:txBody>
                    <a:bodyPr/>
                    <a:lstStyle/>
                    <a:p>
                      <a:pPr>
                        <a:spcAft>
                          <a:spcPts val="0"/>
                        </a:spcAft>
                      </a:pPr>
                      <a:r>
                        <a:rPr lang="en-GB" sz="1800" dirty="0">
                          <a:solidFill>
                            <a:srgbClr val="993366"/>
                          </a:solidFill>
                          <a:latin typeface="Times New Roman"/>
                          <a:ea typeface="Times New Roman"/>
                        </a:rPr>
                        <a:t>36</a:t>
                      </a:r>
                      <a:endParaRPr lang="en-GB" sz="1800" dirty="0">
                        <a:latin typeface="Times New Roman"/>
                        <a:ea typeface="Times New Roman"/>
                      </a:endParaRPr>
                    </a:p>
                  </a:txBody>
                  <a:tcPr marL="68580" marR="68580" marT="0" marB="0"/>
                </a:tc>
                <a:tc>
                  <a:txBody>
                    <a:bodyPr/>
                    <a:lstStyle/>
                    <a:p>
                      <a:pPr>
                        <a:spcAft>
                          <a:spcPts val="0"/>
                        </a:spcAft>
                      </a:pPr>
                      <a:r>
                        <a:rPr lang="en-GB" sz="1800" dirty="0">
                          <a:solidFill>
                            <a:srgbClr val="993366"/>
                          </a:solidFill>
                          <a:latin typeface="Times New Roman"/>
                          <a:ea typeface="Times New Roman"/>
                        </a:rPr>
                        <a:t>39</a:t>
                      </a:r>
                      <a:endParaRPr lang="en-GB" sz="1800" dirty="0">
                        <a:latin typeface="Times New Roman"/>
                        <a:ea typeface="Times New Roman"/>
                      </a:endParaRPr>
                    </a:p>
                  </a:txBody>
                  <a:tcPr marL="68580" marR="68580" marT="0" marB="0"/>
                </a:tc>
                <a:tc>
                  <a:txBody>
                    <a:bodyPr/>
                    <a:lstStyle/>
                    <a:p>
                      <a:pPr>
                        <a:spcAft>
                          <a:spcPts val="0"/>
                        </a:spcAft>
                      </a:pPr>
                      <a:r>
                        <a:rPr lang="en-GB" sz="1800" dirty="0">
                          <a:solidFill>
                            <a:srgbClr val="993366"/>
                          </a:solidFill>
                          <a:latin typeface="Times New Roman"/>
                          <a:ea typeface="Times New Roman"/>
                        </a:rPr>
                        <a:t>28</a:t>
                      </a:r>
                      <a:endParaRPr lang="en-GB" sz="1800" dirty="0">
                        <a:latin typeface="Times New Roman"/>
                        <a:ea typeface="Times New Roman"/>
                      </a:endParaRPr>
                    </a:p>
                  </a:txBody>
                  <a:tcPr marL="68580" marR="68580" marT="0" marB="0"/>
                </a:tc>
                <a:tc>
                  <a:txBody>
                    <a:bodyPr/>
                    <a:lstStyle/>
                    <a:p>
                      <a:pPr>
                        <a:spcAft>
                          <a:spcPts val="0"/>
                        </a:spcAft>
                      </a:pPr>
                      <a:r>
                        <a:rPr lang="en-GB" sz="1800" dirty="0">
                          <a:solidFill>
                            <a:srgbClr val="993366"/>
                          </a:solidFill>
                          <a:latin typeface="Times New Roman"/>
                          <a:ea typeface="Times New Roman"/>
                        </a:rPr>
                        <a:t>42</a:t>
                      </a:r>
                      <a:endParaRPr lang="en-GB" sz="1800" dirty="0">
                        <a:latin typeface="Times New Roman"/>
                        <a:ea typeface="Times New Roman"/>
                      </a:endParaRPr>
                    </a:p>
                  </a:txBody>
                  <a:tcPr marL="68580" marR="68580" marT="0" marB="0"/>
                </a:tc>
                <a:tc>
                  <a:txBody>
                    <a:bodyPr/>
                    <a:lstStyle/>
                    <a:p>
                      <a:pPr>
                        <a:spcAft>
                          <a:spcPts val="0"/>
                        </a:spcAft>
                      </a:pPr>
                      <a:r>
                        <a:rPr lang="en-GB" sz="1800" dirty="0">
                          <a:solidFill>
                            <a:srgbClr val="993366"/>
                          </a:solidFill>
                          <a:latin typeface="Times New Roman"/>
                          <a:ea typeface="Times New Roman"/>
                        </a:rPr>
                        <a:t>64</a:t>
                      </a:r>
                      <a:endParaRPr lang="en-GB" sz="1800" dirty="0">
                        <a:latin typeface="Times New Roman"/>
                        <a:ea typeface="Times New Roman"/>
                      </a:endParaRPr>
                    </a:p>
                  </a:txBody>
                  <a:tcPr marL="68580" marR="68580" marT="0" marB="0"/>
                </a:tc>
                <a:tc>
                  <a:txBody>
                    <a:bodyPr/>
                    <a:lstStyle/>
                    <a:p>
                      <a:pPr>
                        <a:spcAft>
                          <a:spcPts val="0"/>
                        </a:spcAft>
                      </a:pPr>
                      <a:r>
                        <a:rPr lang="en-GB" sz="1800" dirty="0">
                          <a:solidFill>
                            <a:srgbClr val="993366"/>
                          </a:solidFill>
                          <a:latin typeface="Times New Roman"/>
                          <a:ea typeface="Times New Roman"/>
                        </a:rPr>
                        <a:t>41</a:t>
                      </a:r>
                      <a:endParaRPr lang="en-GB" sz="1800" dirty="0">
                        <a:latin typeface="Times New Roman"/>
                        <a:ea typeface="Times New Roman"/>
                      </a:endParaRPr>
                    </a:p>
                  </a:txBody>
                  <a:tcPr marL="68580" marR="68580" marT="0" marB="0"/>
                </a:tc>
                <a:tc>
                  <a:txBody>
                    <a:bodyPr/>
                    <a:lstStyle/>
                    <a:p>
                      <a:pPr>
                        <a:spcAft>
                          <a:spcPts val="0"/>
                        </a:spcAft>
                      </a:pPr>
                      <a:r>
                        <a:rPr lang="en-GB" sz="1800" dirty="0">
                          <a:solidFill>
                            <a:srgbClr val="993366"/>
                          </a:solidFill>
                          <a:latin typeface="Times New Roman"/>
                          <a:ea typeface="Times New Roman"/>
                        </a:rPr>
                        <a:t>58</a:t>
                      </a:r>
                      <a:endParaRPr lang="en-GB" sz="1800" dirty="0">
                        <a:latin typeface="Times New Roman"/>
                        <a:ea typeface="Times New Roman"/>
                      </a:endParaRPr>
                    </a:p>
                  </a:txBody>
                  <a:tcPr marL="68580" marR="68580" marT="0" marB="0"/>
                </a:tc>
              </a:tr>
            </a:tbl>
          </a:graphicData>
        </a:graphic>
      </p:graphicFrame>
      <p:sp>
        <p:nvSpPr>
          <p:cNvPr id="5" name="TextBox 4"/>
          <p:cNvSpPr txBox="1"/>
          <p:nvPr/>
        </p:nvSpPr>
        <p:spPr>
          <a:xfrm>
            <a:off x="683568" y="5229200"/>
            <a:ext cx="7128792" cy="1754326"/>
          </a:xfrm>
          <a:prstGeom prst="rect">
            <a:avLst/>
          </a:prstGeom>
          <a:noFill/>
        </p:spPr>
        <p:txBody>
          <a:bodyPr wrap="square" rtlCol="0">
            <a:spAutoFit/>
          </a:bodyPr>
          <a:lstStyle/>
          <a:p>
            <a:pPr marL="342900" indent="-342900">
              <a:buFont typeface="+mj-lt"/>
              <a:buAutoNum type="arabicPeriod"/>
            </a:pPr>
            <a:r>
              <a:rPr lang="en-GB" dirty="0" smtClean="0"/>
              <a:t>Draw a scatter plot of the above data set.  </a:t>
            </a:r>
          </a:p>
          <a:p>
            <a:pPr marL="342900" indent="-342900">
              <a:buFont typeface="+mj-lt"/>
              <a:buAutoNum type="arabicPeriod"/>
            </a:pPr>
            <a:r>
              <a:rPr lang="en-GB" dirty="0" smtClean="0"/>
              <a:t>Evaluate the graph.</a:t>
            </a:r>
          </a:p>
          <a:p>
            <a:pPr marL="342900" indent="-342900">
              <a:buFont typeface="+mj-lt"/>
              <a:buAutoNum type="arabicPeriod"/>
            </a:pPr>
            <a:r>
              <a:rPr lang="en-GB" dirty="0" smtClean="0"/>
              <a:t>Do SDs for age and pay.  Evaluate the results</a:t>
            </a:r>
          </a:p>
          <a:p>
            <a:pPr marL="400050" indent="-400050">
              <a:buFont typeface="+mj-lt"/>
              <a:buAutoNum type="arabicPeriod"/>
            </a:pPr>
            <a:r>
              <a:rPr lang="en-GB" dirty="0" smtClean="0"/>
              <a:t>X axis independent</a:t>
            </a:r>
          </a:p>
          <a:p>
            <a:pPr marL="400050" indent="-400050">
              <a:buFont typeface="+mj-lt"/>
              <a:buAutoNum type="arabicPeriod"/>
            </a:pPr>
            <a:r>
              <a:rPr lang="en-GB" dirty="0" smtClean="0"/>
              <a:t>Y axis dependent</a:t>
            </a:r>
            <a:br>
              <a:rPr lang="en-GB" dirty="0" smtClean="0"/>
            </a:b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11560" y="5805264"/>
            <a:ext cx="936104"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fontScale="90000"/>
          </a:bodyPr>
          <a:lstStyle/>
          <a:p>
            <a:r>
              <a:rPr lang="en-GB" dirty="0" smtClean="0"/>
              <a:t>Other Graphical Presentations</a:t>
            </a:r>
            <a:br>
              <a:rPr lang="en-GB" dirty="0" smtClean="0"/>
            </a:br>
            <a:endParaRPr lang="en-GB" dirty="0"/>
          </a:p>
        </p:txBody>
      </p:sp>
      <p:sp>
        <p:nvSpPr>
          <p:cNvPr id="3" name="Content Placeholder 2"/>
          <p:cNvSpPr>
            <a:spLocks noGrp="1"/>
          </p:cNvSpPr>
          <p:nvPr>
            <p:ph idx="1"/>
          </p:nvPr>
        </p:nvSpPr>
        <p:spPr>
          <a:xfrm>
            <a:off x="0" y="1268760"/>
            <a:ext cx="3995936" cy="5069200"/>
          </a:xfrm>
        </p:spPr>
        <p:txBody>
          <a:bodyPr>
            <a:normAutofit fontScale="85000" lnSpcReduction="10000"/>
          </a:bodyPr>
          <a:lstStyle/>
          <a:p>
            <a:r>
              <a:rPr lang="en-GB" i="1" dirty="0" smtClean="0">
                <a:solidFill>
                  <a:srgbClr val="FFFF00"/>
                </a:solidFill>
              </a:rPr>
              <a:t>Ternary</a:t>
            </a:r>
            <a:r>
              <a:rPr lang="en-GB" i="1" dirty="0" smtClean="0"/>
              <a:t> Diagrams (Handout)</a:t>
            </a:r>
            <a:endParaRPr lang="en-GB" dirty="0" smtClean="0"/>
          </a:p>
          <a:p>
            <a:pPr lvl="1"/>
            <a:r>
              <a:rPr lang="en-GB" dirty="0" smtClean="0"/>
              <a:t>Are scatter plots for 3 variables?  Interpret the Ternary in the handout and assess how numbers 1-10 could influence planning deliberations for a multi-storey car park.</a:t>
            </a:r>
          </a:p>
          <a:p>
            <a:r>
              <a:rPr lang="en-GB" i="1" dirty="0" smtClean="0">
                <a:solidFill>
                  <a:srgbClr val="FFFF00"/>
                </a:solidFill>
              </a:rPr>
              <a:t>Pie charts</a:t>
            </a:r>
            <a:r>
              <a:rPr lang="en-GB" dirty="0" smtClean="0">
                <a:solidFill>
                  <a:srgbClr val="FFFF00"/>
                </a:solidFill>
              </a:rPr>
              <a:t> </a:t>
            </a:r>
            <a:r>
              <a:rPr lang="en-GB" dirty="0" smtClean="0"/>
              <a:t>are especially used when you want to compare frequencies with the whole data set.</a:t>
            </a:r>
          </a:p>
          <a:p>
            <a:r>
              <a:rPr lang="en-GB" dirty="0" smtClean="0"/>
              <a:t>Selection of graph types</a:t>
            </a:r>
          </a:p>
          <a:p>
            <a:pPr>
              <a:buNone/>
            </a:pPr>
            <a:r>
              <a:rPr lang="en-GB" dirty="0" smtClean="0"/>
              <a:t>	</a:t>
            </a:r>
            <a:r>
              <a:rPr lang="en-GB" dirty="0" smtClean="0">
                <a:solidFill>
                  <a:schemeClr val="accent1">
                    <a:lumMod val="75000"/>
                  </a:schemeClr>
                </a:solidFill>
                <a:hlinkClick r:id="rId2" action="ppaction://hlinkfile"/>
              </a:rPr>
              <a:t>LINK</a:t>
            </a:r>
            <a:endParaRPr lang="en-GB" dirty="0" smtClean="0">
              <a:solidFill>
                <a:schemeClr val="accent1">
                  <a:lumMod val="75000"/>
                </a:schemeClr>
              </a:solidFill>
            </a:endParaRPr>
          </a:p>
          <a:p>
            <a:endParaRPr lang="en-GB" dirty="0"/>
          </a:p>
        </p:txBody>
      </p:sp>
      <p:pic>
        <p:nvPicPr>
          <p:cNvPr id="5124" name="Picture 4" descr="http://www.chemix-chemistry-software.com/images/scrshpic/shepard-diagram.gif"/>
          <p:cNvPicPr>
            <a:picLocks noChangeAspect="1" noChangeArrowheads="1"/>
          </p:cNvPicPr>
          <p:nvPr/>
        </p:nvPicPr>
        <p:blipFill>
          <a:blip r:embed="rId3"/>
          <a:srcRect/>
          <a:stretch>
            <a:fillRect/>
          </a:stretch>
        </p:blipFill>
        <p:spPr bwMode="auto">
          <a:xfrm>
            <a:off x="4283968" y="1916832"/>
            <a:ext cx="4642255" cy="3456384"/>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92696"/>
            <a:ext cx="2900354" cy="1143000"/>
          </a:xfrm>
        </p:spPr>
        <p:txBody>
          <a:bodyPr>
            <a:normAutofit fontScale="90000"/>
          </a:bodyPr>
          <a:lstStyle/>
          <a:p>
            <a:r>
              <a:rPr lang="en-GB" sz="3100" dirty="0" smtClean="0"/>
              <a:t>Hypothesis Testing (Hypothetical </a:t>
            </a:r>
            <a:r>
              <a:rPr lang="en-GB" sz="3100" dirty="0" err="1" smtClean="0"/>
              <a:t>Deductivism</a:t>
            </a:r>
            <a:r>
              <a:rPr lang="en-GB" sz="3100" dirty="0" smtClean="0"/>
              <a:t>) </a:t>
            </a:r>
            <a:r>
              <a:rPr lang="en-GB" dirty="0" smtClean="0"/>
              <a:t/>
            </a:r>
            <a:br>
              <a:rPr lang="en-GB" dirty="0" smtClean="0"/>
            </a:br>
            <a:endParaRPr lang="en-GB" dirty="0"/>
          </a:p>
        </p:txBody>
      </p:sp>
      <p:graphicFrame>
        <p:nvGraphicFramePr>
          <p:cNvPr id="4" name="Content Placeholder 3"/>
          <p:cNvGraphicFramePr>
            <a:graphicFrameLocks noGrp="1"/>
          </p:cNvGraphicFramePr>
          <p:nvPr>
            <p:ph idx="1"/>
          </p:nvPr>
        </p:nvGraphicFramePr>
        <p:xfrm>
          <a:off x="571472" y="2357430"/>
          <a:ext cx="8229600" cy="60944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ounded Rectangle 6"/>
          <p:cNvSpPr/>
          <p:nvPr/>
        </p:nvSpPr>
        <p:spPr>
          <a:xfrm>
            <a:off x="3786182" y="285728"/>
            <a:ext cx="2071702" cy="7858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Specify the null hypothesis</a:t>
            </a:r>
            <a:endParaRPr lang="en-GB" dirty="0"/>
          </a:p>
        </p:txBody>
      </p:sp>
      <p:sp>
        <p:nvSpPr>
          <p:cNvPr id="14" name="Rounded Rectangle 13"/>
          <p:cNvSpPr/>
          <p:nvPr/>
        </p:nvSpPr>
        <p:spPr>
          <a:xfrm>
            <a:off x="3786182" y="3143248"/>
            <a:ext cx="2071702" cy="7858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Note P Value</a:t>
            </a:r>
            <a:endParaRPr lang="en-GB" dirty="0"/>
          </a:p>
        </p:txBody>
      </p:sp>
      <p:sp>
        <p:nvSpPr>
          <p:cNvPr id="15" name="Rounded Rectangle 14"/>
          <p:cNvSpPr/>
          <p:nvPr/>
        </p:nvSpPr>
        <p:spPr>
          <a:xfrm>
            <a:off x="3786182" y="2214554"/>
            <a:ext cx="2071702" cy="7858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Calculate the test statistic</a:t>
            </a:r>
            <a:endParaRPr lang="en-GB" dirty="0"/>
          </a:p>
        </p:txBody>
      </p:sp>
      <p:sp>
        <p:nvSpPr>
          <p:cNvPr id="16" name="Rounded Rectangle 15"/>
          <p:cNvSpPr/>
          <p:nvPr/>
        </p:nvSpPr>
        <p:spPr>
          <a:xfrm>
            <a:off x="3786182" y="1214422"/>
            <a:ext cx="2071702" cy="7858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Transform data (If applicable)</a:t>
            </a:r>
            <a:endParaRPr lang="en-GB" dirty="0"/>
          </a:p>
        </p:txBody>
      </p:sp>
      <p:sp>
        <p:nvSpPr>
          <p:cNvPr id="17" name="Rounded Rectangle 16"/>
          <p:cNvSpPr/>
          <p:nvPr/>
        </p:nvSpPr>
        <p:spPr>
          <a:xfrm>
            <a:off x="1571604" y="3929066"/>
            <a:ext cx="1000132" cy="35719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P&gt;0.05</a:t>
            </a:r>
            <a:endParaRPr lang="en-GB" dirty="0"/>
          </a:p>
        </p:txBody>
      </p:sp>
      <p:sp>
        <p:nvSpPr>
          <p:cNvPr id="18" name="Rounded Rectangle 17"/>
          <p:cNvSpPr/>
          <p:nvPr/>
        </p:nvSpPr>
        <p:spPr>
          <a:xfrm>
            <a:off x="500034" y="5214950"/>
            <a:ext cx="2071702" cy="785818"/>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Accept Null hypothesis</a:t>
            </a:r>
            <a:endParaRPr lang="en-GB" dirty="0"/>
          </a:p>
        </p:txBody>
      </p:sp>
      <p:sp>
        <p:nvSpPr>
          <p:cNvPr id="19" name="Rounded Rectangle 18"/>
          <p:cNvSpPr/>
          <p:nvPr/>
        </p:nvSpPr>
        <p:spPr>
          <a:xfrm>
            <a:off x="6357950" y="3857628"/>
            <a:ext cx="1000132"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P&lt;0.05</a:t>
            </a:r>
            <a:endParaRPr lang="en-GB" dirty="0"/>
          </a:p>
        </p:txBody>
      </p:sp>
      <p:sp>
        <p:nvSpPr>
          <p:cNvPr id="20" name="Rounded Rectangle 19"/>
          <p:cNvSpPr/>
          <p:nvPr/>
        </p:nvSpPr>
        <p:spPr>
          <a:xfrm>
            <a:off x="5429256" y="4643446"/>
            <a:ext cx="2071702" cy="785818"/>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Reject null hypothesis</a:t>
            </a:r>
            <a:endParaRPr lang="en-GB" dirty="0"/>
          </a:p>
        </p:txBody>
      </p:sp>
      <p:sp>
        <p:nvSpPr>
          <p:cNvPr id="21" name="Rounded Rectangle 20"/>
          <p:cNvSpPr/>
          <p:nvPr/>
        </p:nvSpPr>
        <p:spPr>
          <a:xfrm>
            <a:off x="5429256" y="5715016"/>
            <a:ext cx="3286148" cy="785818"/>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Accept the Alt. H. and find direction of relationship /difference</a:t>
            </a:r>
            <a:endParaRPr lang="en-GB" dirty="0"/>
          </a:p>
        </p:txBody>
      </p:sp>
      <p:cxnSp>
        <p:nvCxnSpPr>
          <p:cNvPr id="23" name="Straight Arrow Connector 22"/>
          <p:cNvCxnSpPr/>
          <p:nvPr/>
        </p:nvCxnSpPr>
        <p:spPr>
          <a:xfrm rot="10800000" flipV="1">
            <a:off x="2643174" y="3500438"/>
            <a:ext cx="1000132" cy="500066"/>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26" name="Straight Arrow Connector 25"/>
          <p:cNvCxnSpPr/>
          <p:nvPr/>
        </p:nvCxnSpPr>
        <p:spPr>
          <a:xfrm rot="5400000">
            <a:off x="4608513" y="1607331"/>
            <a:ext cx="2785288" cy="794"/>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27" name="Straight Arrow Connector 26"/>
          <p:cNvCxnSpPr/>
          <p:nvPr/>
        </p:nvCxnSpPr>
        <p:spPr>
          <a:xfrm rot="5400000">
            <a:off x="2285984" y="1714488"/>
            <a:ext cx="2714644" cy="158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28" name="Straight Arrow Connector 27"/>
          <p:cNvCxnSpPr/>
          <p:nvPr/>
        </p:nvCxnSpPr>
        <p:spPr>
          <a:xfrm rot="10800000" flipV="1">
            <a:off x="1285852" y="4286256"/>
            <a:ext cx="1000132" cy="857256"/>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29" name="Straight Arrow Connector 28"/>
          <p:cNvCxnSpPr/>
          <p:nvPr/>
        </p:nvCxnSpPr>
        <p:spPr>
          <a:xfrm>
            <a:off x="6000760" y="3429000"/>
            <a:ext cx="714380" cy="285752"/>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35" name="Straight Arrow Connector 34"/>
          <p:cNvCxnSpPr/>
          <p:nvPr/>
        </p:nvCxnSpPr>
        <p:spPr>
          <a:xfrm rot="5400000">
            <a:off x="6715140" y="5572140"/>
            <a:ext cx="285752" cy="158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36" name="Straight Arrow Connector 35"/>
          <p:cNvCxnSpPr/>
          <p:nvPr/>
        </p:nvCxnSpPr>
        <p:spPr>
          <a:xfrm rot="5400000">
            <a:off x="6680215" y="4464057"/>
            <a:ext cx="357190" cy="158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44" name="Straight Arrow Connector 43"/>
          <p:cNvCxnSpPr/>
          <p:nvPr/>
        </p:nvCxnSpPr>
        <p:spPr>
          <a:xfrm rot="5400000" flipH="1" flipV="1">
            <a:off x="-250065" y="1535893"/>
            <a:ext cx="4572032" cy="2786082"/>
          </a:xfrm>
          <a:prstGeom prst="straightConnector1">
            <a:avLst/>
          </a:prstGeom>
          <a:ln>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rot="16200000" flipV="1">
            <a:off x="4786314" y="1857364"/>
            <a:ext cx="5286412" cy="2428892"/>
          </a:xfrm>
          <a:prstGeom prst="straightConnector1">
            <a:avLst/>
          </a:prstGeom>
          <a:ln>
            <a:solidFill>
              <a:schemeClr val="accent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1143000"/>
          </a:xfrm>
        </p:spPr>
        <p:txBody>
          <a:bodyPr/>
          <a:lstStyle/>
          <a:p>
            <a:r>
              <a:rPr lang="en-GB" dirty="0" smtClean="0"/>
              <a:t>Revision</a:t>
            </a:r>
            <a:endParaRPr lang="en-GB" dirty="0"/>
          </a:p>
        </p:txBody>
      </p:sp>
      <p:sp>
        <p:nvSpPr>
          <p:cNvPr id="3" name="Content Placeholder 2"/>
          <p:cNvSpPr>
            <a:spLocks noGrp="1"/>
          </p:cNvSpPr>
          <p:nvPr>
            <p:ph idx="1"/>
          </p:nvPr>
        </p:nvSpPr>
        <p:spPr>
          <a:xfrm>
            <a:off x="395536" y="836712"/>
            <a:ext cx="8435280" cy="4709160"/>
          </a:xfrm>
        </p:spPr>
        <p:txBody>
          <a:bodyPr/>
          <a:lstStyle/>
          <a:p>
            <a:r>
              <a:rPr lang="en-GB" dirty="0" smtClean="0"/>
              <a:t>For  the data set on the following slide</a:t>
            </a:r>
          </a:p>
          <a:p>
            <a:pPr lvl="1"/>
            <a:r>
              <a:rPr lang="en-GB" dirty="0" smtClean="0">
                <a:solidFill>
                  <a:srgbClr val="FFFF00"/>
                </a:solidFill>
              </a:rPr>
              <a:t>Construct a null and alternative hypothesis</a:t>
            </a:r>
          </a:p>
          <a:p>
            <a:pPr lvl="1"/>
            <a:r>
              <a:rPr lang="en-GB" dirty="0" smtClean="0">
                <a:solidFill>
                  <a:srgbClr val="FFFF00"/>
                </a:solidFill>
              </a:rPr>
              <a:t>Calculate the Means</a:t>
            </a:r>
          </a:p>
          <a:p>
            <a:pPr lvl="1"/>
            <a:r>
              <a:rPr lang="en-GB" dirty="0" smtClean="0">
                <a:solidFill>
                  <a:srgbClr val="FFFF00"/>
                </a:solidFill>
              </a:rPr>
              <a:t>Graphically present the data</a:t>
            </a:r>
          </a:p>
          <a:p>
            <a:pPr lvl="1"/>
            <a:r>
              <a:rPr lang="en-GB" dirty="0" smtClean="0">
                <a:solidFill>
                  <a:srgbClr val="FFFF00"/>
                </a:solidFill>
              </a:rPr>
              <a:t>Calculate the SD</a:t>
            </a:r>
          </a:p>
          <a:p>
            <a:pPr lvl="1"/>
            <a:r>
              <a:rPr lang="en-GB" dirty="0" smtClean="0">
                <a:solidFill>
                  <a:srgbClr val="FFFF00"/>
                </a:solidFill>
              </a:rPr>
              <a:t>Evaluate the results</a:t>
            </a:r>
          </a:p>
          <a:p>
            <a:pPr lvl="1"/>
            <a:endParaRPr lang="en-GB" dirty="0"/>
          </a:p>
        </p:txBody>
      </p:sp>
      <p:pic>
        <p:nvPicPr>
          <p:cNvPr id="39939" name="Picture 3" descr="Timber Frame Construction on As Its Name Implies Timber Frame Construction Is A Method Of Building"/>
          <p:cNvPicPr>
            <a:picLocks noChangeAspect="1" noChangeArrowheads="1"/>
          </p:cNvPicPr>
          <p:nvPr/>
        </p:nvPicPr>
        <p:blipFill>
          <a:blip r:embed="rId5"/>
          <a:srcRect/>
          <a:stretch>
            <a:fillRect/>
          </a:stretch>
        </p:blipFill>
        <p:spPr bwMode="auto">
          <a:xfrm>
            <a:off x="2195736" y="3717032"/>
            <a:ext cx="4968552" cy="2791321"/>
          </a:xfrm>
          <a:prstGeom prst="rect">
            <a:avLst/>
          </a:prstGeom>
          <a:noFill/>
        </p:spPr>
      </p:pic>
    </p:spTree>
    <p:controls>
      <p:control spid="39937" name="DefaultOcx" r:id="rId2" imgW="914400" imgH="228600"/>
    </p:controls>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260648"/>
            <a:ext cx="7772400" cy="914400"/>
          </a:xfrm>
        </p:spPr>
        <p:txBody>
          <a:bodyPr>
            <a:normAutofit fontScale="90000"/>
          </a:bodyPr>
          <a:lstStyle/>
          <a:p>
            <a:r>
              <a:rPr lang="en-GB" dirty="0" smtClean="0"/>
              <a:t>Cost per m</a:t>
            </a:r>
            <a:r>
              <a:rPr lang="en-GB" baseline="30000" dirty="0" smtClean="0"/>
              <a:t>2 </a:t>
            </a:r>
            <a:r>
              <a:rPr lang="en-GB" dirty="0" smtClean="0"/>
              <a:t>from design and traditional build projects</a:t>
            </a:r>
            <a:endParaRPr lang="en-GB" dirty="0"/>
          </a:p>
        </p:txBody>
      </p:sp>
      <p:sp>
        <p:nvSpPr>
          <p:cNvPr id="3" name="Content Placeholder 2"/>
          <p:cNvSpPr>
            <a:spLocks noGrp="1"/>
          </p:cNvSpPr>
          <p:nvPr>
            <p:ph idx="1"/>
          </p:nvPr>
        </p:nvSpPr>
        <p:spPr>
          <a:xfrm>
            <a:off x="899592" y="1700808"/>
            <a:ext cx="7772400" cy="637328"/>
          </a:xfrm>
        </p:spPr>
        <p:txBody>
          <a:bodyPr>
            <a:normAutofit fontScale="77500" lnSpcReduction="20000"/>
          </a:bodyPr>
          <a:lstStyle/>
          <a:p>
            <a:pPr>
              <a:buNone/>
            </a:pPr>
            <a:r>
              <a:rPr lang="en-GB" dirty="0" smtClean="0">
                <a:solidFill>
                  <a:srgbClr val="FFFF00"/>
                </a:solidFill>
              </a:rPr>
              <a:t>Aim: Are unit costs different these methods of contracting</a:t>
            </a:r>
            <a:r>
              <a:rPr lang="en-GB" dirty="0" smtClean="0"/>
              <a:t>?</a:t>
            </a:r>
            <a:endParaRPr lang="en-GB" dirty="0"/>
          </a:p>
        </p:txBody>
      </p:sp>
      <p:graphicFrame>
        <p:nvGraphicFramePr>
          <p:cNvPr id="4" name="Table 3"/>
          <p:cNvGraphicFramePr>
            <a:graphicFrameLocks noGrp="1"/>
          </p:cNvGraphicFramePr>
          <p:nvPr/>
        </p:nvGraphicFramePr>
        <p:xfrm>
          <a:off x="1619672" y="2204864"/>
          <a:ext cx="6096000" cy="4348480"/>
        </p:xfrm>
        <a:graphic>
          <a:graphicData uri="http://schemas.openxmlformats.org/drawingml/2006/table">
            <a:tbl>
              <a:tblPr firstRow="1" bandRow="1">
                <a:tableStyleId>{5C22544A-7EE6-4342-B048-85BDC9FD1C3A}</a:tableStyleId>
              </a:tblPr>
              <a:tblGrid>
                <a:gridCol w="3048000"/>
                <a:gridCol w="3048000"/>
              </a:tblGrid>
              <a:tr h="370840">
                <a:tc>
                  <a:txBody>
                    <a:bodyPr/>
                    <a:lstStyle/>
                    <a:p>
                      <a:r>
                        <a:rPr lang="en-GB" dirty="0" smtClean="0"/>
                        <a:t>Design and build unit costs £000’s</a:t>
                      </a:r>
                      <a:endParaRPr lang="en-GB" dirty="0"/>
                    </a:p>
                  </a:txBody>
                  <a:tcPr/>
                </a:tc>
                <a:tc>
                  <a:txBody>
                    <a:bodyPr/>
                    <a:lstStyle/>
                    <a:p>
                      <a:r>
                        <a:rPr lang="en-GB" dirty="0" smtClean="0"/>
                        <a:t>Traditional projects £</a:t>
                      </a:r>
                      <a:endParaRPr lang="en-GB" dirty="0"/>
                    </a:p>
                  </a:txBody>
                  <a:tcPr/>
                </a:tc>
              </a:tr>
              <a:tr h="370840">
                <a:tc>
                  <a:txBody>
                    <a:bodyPr/>
                    <a:lstStyle/>
                    <a:p>
                      <a:pPr algn="ctr"/>
                      <a:r>
                        <a:rPr lang="en-GB" dirty="0" smtClean="0"/>
                        <a:t>564</a:t>
                      </a:r>
                      <a:endParaRPr lang="en-GB" dirty="0"/>
                    </a:p>
                  </a:txBody>
                  <a:tcPr/>
                </a:tc>
                <a:tc>
                  <a:txBody>
                    <a:bodyPr/>
                    <a:lstStyle/>
                    <a:p>
                      <a:pPr algn="ctr"/>
                      <a:r>
                        <a:rPr lang="en-GB" dirty="0" smtClean="0"/>
                        <a:t>505</a:t>
                      </a:r>
                      <a:endParaRPr lang="en-GB" dirty="0"/>
                    </a:p>
                  </a:txBody>
                  <a:tcPr/>
                </a:tc>
              </a:tr>
              <a:tr h="370840">
                <a:tc>
                  <a:txBody>
                    <a:bodyPr/>
                    <a:lstStyle/>
                    <a:p>
                      <a:pPr algn="ctr"/>
                      <a:r>
                        <a:rPr lang="en-GB" dirty="0" smtClean="0"/>
                        <a:t>521</a:t>
                      </a:r>
                      <a:endParaRPr lang="en-GB" dirty="0"/>
                    </a:p>
                  </a:txBody>
                  <a:tcPr/>
                </a:tc>
                <a:tc>
                  <a:txBody>
                    <a:bodyPr/>
                    <a:lstStyle/>
                    <a:p>
                      <a:pPr algn="ctr"/>
                      <a:r>
                        <a:rPr lang="en-GB" dirty="0" smtClean="0"/>
                        <a:t>557</a:t>
                      </a:r>
                      <a:endParaRPr lang="en-GB" dirty="0"/>
                    </a:p>
                  </a:txBody>
                  <a:tcPr/>
                </a:tc>
              </a:tr>
              <a:tr h="370840">
                <a:tc>
                  <a:txBody>
                    <a:bodyPr/>
                    <a:lstStyle/>
                    <a:p>
                      <a:pPr algn="ctr"/>
                      <a:r>
                        <a:rPr lang="en-GB" dirty="0" smtClean="0"/>
                        <a:t>445</a:t>
                      </a:r>
                      <a:endParaRPr lang="en-GB" dirty="0"/>
                    </a:p>
                  </a:txBody>
                  <a:tcPr/>
                </a:tc>
                <a:tc>
                  <a:txBody>
                    <a:bodyPr/>
                    <a:lstStyle/>
                    <a:p>
                      <a:pPr algn="ctr"/>
                      <a:r>
                        <a:rPr lang="en-GB" dirty="0" smtClean="0"/>
                        <a:t>465</a:t>
                      </a:r>
                      <a:endParaRPr lang="en-GB" dirty="0"/>
                    </a:p>
                  </a:txBody>
                  <a:tcPr/>
                </a:tc>
              </a:tr>
              <a:tr h="370840">
                <a:tc>
                  <a:txBody>
                    <a:bodyPr/>
                    <a:lstStyle/>
                    <a:p>
                      <a:pPr algn="ctr"/>
                      <a:r>
                        <a:rPr lang="en-GB" dirty="0" smtClean="0"/>
                        <a:t>560</a:t>
                      </a:r>
                      <a:endParaRPr lang="en-GB" dirty="0"/>
                    </a:p>
                  </a:txBody>
                  <a:tcPr/>
                </a:tc>
                <a:tc>
                  <a:txBody>
                    <a:bodyPr/>
                    <a:lstStyle/>
                    <a:p>
                      <a:pPr algn="ctr"/>
                      <a:r>
                        <a:rPr lang="en-GB" dirty="0" smtClean="0"/>
                        <a:t>458</a:t>
                      </a:r>
                      <a:endParaRPr lang="en-GB" dirty="0"/>
                    </a:p>
                  </a:txBody>
                  <a:tcPr/>
                </a:tc>
              </a:tr>
              <a:tr h="370840">
                <a:tc>
                  <a:txBody>
                    <a:bodyPr/>
                    <a:lstStyle/>
                    <a:p>
                      <a:pPr algn="ctr"/>
                      <a:r>
                        <a:rPr lang="en-GB" dirty="0" smtClean="0"/>
                        <a:t>480</a:t>
                      </a:r>
                      <a:endParaRPr lang="en-GB" dirty="0"/>
                    </a:p>
                  </a:txBody>
                  <a:tcPr/>
                </a:tc>
                <a:tc>
                  <a:txBody>
                    <a:bodyPr/>
                    <a:lstStyle/>
                    <a:p>
                      <a:pPr algn="ctr"/>
                      <a:r>
                        <a:rPr lang="en-GB" dirty="0" smtClean="0"/>
                        <a:t>530</a:t>
                      </a:r>
                      <a:endParaRPr lang="en-GB" dirty="0"/>
                    </a:p>
                  </a:txBody>
                  <a:tcPr/>
                </a:tc>
              </a:tr>
              <a:tr h="370840">
                <a:tc>
                  <a:txBody>
                    <a:bodyPr/>
                    <a:lstStyle/>
                    <a:p>
                      <a:pPr algn="ctr"/>
                      <a:r>
                        <a:rPr lang="en-GB" dirty="0" smtClean="0"/>
                        <a:t>540</a:t>
                      </a:r>
                      <a:endParaRPr lang="en-GB" dirty="0"/>
                    </a:p>
                  </a:txBody>
                  <a:tcPr/>
                </a:tc>
                <a:tc>
                  <a:txBody>
                    <a:bodyPr/>
                    <a:lstStyle/>
                    <a:p>
                      <a:pPr algn="ctr"/>
                      <a:r>
                        <a:rPr lang="en-GB" dirty="0" smtClean="0"/>
                        <a:t>480</a:t>
                      </a:r>
                      <a:endParaRPr lang="en-GB" dirty="0"/>
                    </a:p>
                  </a:txBody>
                  <a:tcPr/>
                </a:tc>
              </a:tr>
              <a:tr h="370840">
                <a:tc>
                  <a:txBody>
                    <a:bodyPr/>
                    <a:lstStyle/>
                    <a:p>
                      <a:pPr algn="ctr"/>
                      <a:r>
                        <a:rPr lang="en-GB" dirty="0" smtClean="0"/>
                        <a:t>585</a:t>
                      </a:r>
                      <a:endParaRPr lang="en-GB" dirty="0"/>
                    </a:p>
                  </a:txBody>
                  <a:tcPr/>
                </a:tc>
                <a:tc>
                  <a:txBody>
                    <a:bodyPr/>
                    <a:lstStyle/>
                    <a:p>
                      <a:pPr algn="ctr"/>
                      <a:r>
                        <a:rPr lang="en-GB" dirty="0" smtClean="0"/>
                        <a:t>665</a:t>
                      </a:r>
                      <a:endParaRPr lang="en-GB" dirty="0"/>
                    </a:p>
                  </a:txBody>
                  <a:tcPr/>
                </a:tc>
              </a:tr>
              <a:tr h="370840">
                <a:tc>
                  <a:txBody>
                    <a:bodyPr/>
                    <a:lstStyle/>
                    <a:p>
                      <a:pPr algn="ctr"/>
                      <a:r>
                        <a:rPr lang="en-GB" dirty="0" smtClean="0"/>
                        <a:t>426</a:t>
                      </a:r>
                      <a:endParaRPr lang="en-GB" dirty="0"/>
                    </a:p>
                  </a:txBody>
                  <a:tcPr/>
                </a:tc>
                <a:tc>
                  <a:txBody>
                    <a:bodyPr/>
                    <a:lstStyle/>
                    <a:p>
                      <a:pPr algn="ctr"/>
                      <a:r>
                        <a:rPr lang="en-GB" dirty="0" smtClean="0"/>
                        <a:t>525</a:t>
                      </a:r>
                      <a:endParaRPr lang="en-GB" dirty="0"/>
                    </a:p>
                  </a:txBody>
                  <a:tcPr/>
                </a:tc>
              </a:tr>
              <a:tr h="370840">
                <a:tc>
                  <a:txBody>
                    <a:bodyPr/>
                    <a:lstStyle/>
                    <a:p>
                      <a:pPr algn="ctr"/>
                      <a:r>
                        <a:rPr lang="en-GB" dirty="0" smtClean="0"/>
                        <a:t>530</a:t>
                      </a:r>
                      <a:endParaRPr lang="en-GB" dirty="0"/>
                    </a:p>
                  </a:txBody>
                  <a:tcPr/>
                </a:tc>
                <a:tc>
                  <a:txBody>
                    <a:bodyPr/>
                    <a:lstStyle/>
                    <a:p>
                      <a:pPr algn="ctr"/>
                      <a:r>
                        <a:rPr lang="en-GB" dirty="0" smtClean="0"/>
                        <a:t>605</a:t>
                      </a:r>
                      <a:endParaRPr lang="en-GB" dirty="0"/>
                    </a:p>
                  </a:txBody>
                  <a:tcPr/>
                </a:tc>
              </a:tr>
              <a:tr h="370840">
                <a:tc>
                  <a:txBody>
                    <a:bodyPr/>
                    <a:lstStyle/>
                    <a:p>
                      <a:pPr algn="ctr"/>
                      <a:r>
                        <a:rPr lang="en-GB" dirty="0" smtClean="0"/>
                        <a:t>475</a:t>
                      </a:r>
                      <a:endParaRPr lang="en-GB" dirty="0"/>
                    </a:p>
                  </a:txBody>
                  <a:tcPr/>
                </a:tc>
                <a:tc>
                  <a:txBody>
                    <a:bodyPr/>
                    <a:lstStyle/>
                    <a:p>
                      <a:pPr algn="ctr"/>
                      <a:r>
                        <a:rPr lang="en-GB" dirty="0" smtClean="0"/>
                        <a:t>495</a:t>
                      </a:r>
                      <a:endParaRPr lang="en-GB" dirty="0"/>
                    </a:p>
                  </a:txBody>
                  <a:tcPr/>
                </a:tc>
              </a:tr>
            </a:tbl>
          </a:graphicData>
        </a:graphic>
      </p:graphicFrame>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a:t>
            </a:r>
            <a:endParaRPr lang="en-GB" dirty="0"/>
          </a:p>
        </p:txBody>
      </p:sp>
      <p:sp>
        <p:nvSpPr>
          <p:cNvPr id="3" name="Content Placeholder 2"/>
          <p:cNvSpPr>
            <a:spLocks noGrp="1"/>
          </p:cNvSpPr>
          <p:nvPr>
            <p:ph idx="1"/>
          </p:nvPr>
        </p:nvSpPr>
        <p:spPr>
          <a:xfrm>
            <a:off x="539552" y="1268760"/>
            <a:ext cx="3528392" cy="4572000"/>
          </a:xfrm>
        </p:spPr>
        <p:txBody>
          <a:bodyPr>
            <a:normAutofit fontScale="62500" lnSpcReduction="20000"/>
          </a:bodyPr>
          <a:lstStyle/>
          <a:p>
            <a:pPr lvl="1"/>
            <a:r>
              <a:rPr lang="en-GB" dirty="0" smtClean="0"/>
              <a:t>Construct a null and alternative hypothesis</a:t>
            </a:r>
          </a:p>
          <a:p>
            <a:pPr lvl="2"/>
            <a:r>
              <a:rPr lang="en-GB" dirty="0" smtClean="0">
                <a:solidFill>
                  <a:schemeClr val="tx2">
                    <a:lumMod val="90000"/>
                  </a:schemeClr>
                </a:solidFill>
              </a:rPr>
              <a:t>No difference between unit costs of design / build and traditional forms of contracting. </a:t>
            </a:r>
          </a:p>
          <a:p>
            <a:pPr lvl="1"/>
            <a:r>
              <a:rPr lang="en-GB" dirty="0" smtClean="0"/>
              <a:t>Calculate the Means</a:t>
            </a:r>
          </a:p>
          <a:p>
            <a:pPr lvl="2"/>
            <a:r>
              <a:rPr lang="en-GB" dirty="0" smtClean="0">
                <a:solidFill>
                  <a:schemeClr val="tx2">
                    <a:lumMod val="90000"/>
                  </a:schemeClr>
                </a:solidFill>
              </a:rPr>
              <a:t>Design 512</a:t>
            </a:r>
          </a:p>
          <a:p>
            <a:pPr lvl="2"/>
            <a:r>
              <a:rPr lang="en-GB" dirty="0" err="1" smtClean="0">
                <a:solidFill>
                  <a:schemeClr val="tx2">
                    <a:lumMod val="90000"/>
                  </a:schemeClr>
                </a:solidFill>
              </a:rPr>
              <a:t>Trad</a:t>
            </a:r>
            <a:r>
              <a:rPr lang="en-GB" dirty="0" smtClean="0">
                <a:solidFill>
                  <a:schemeClr val="tx2">
                    <a:lumMod val="90000"/>
                  </a:schemeClr>
                </a:solidFill>
              </a:rPr>
              <a:t>. 528</a:t>
            </a:r>
          </a:p>
          <a:p>
            <a:pPr lvl="1"/>
            <a:r>
              <a:rPr lang="en-GB" dirty="0" smtClean="0"/>
              <a:t>Graphically present the data</a:t>
            </a:r>
          </a:p>
          <a:p>
            <a:pPr lvl="2"/>
            <a:r>
              <a:rPr lang="en-GB" dirty="0" smtClean="0">
                <a:solidFill>
                  <a:schemeClr val="tx2">
                    <a:lumMod val="90000"/>
                  </a:schemeClr>
                </a:solidFill>
              </a:rPr>
              <a:t>Discrete</a:t>
            </a:r>
          </a:p>
          <a:p>
            <a:pPr lvl="1"/>
            <a:r>
              <a:rPr lang="en-GB" dirty="0" smtClean="0"/>
              <a:t>Calculate the SD</a:t>
            </a:r>
          </a:p>
          <a:p>
            <a:pPr lvl="2"/>
            <a:r>
              <a:rPr lang="en-GB" dirty="0" smtClean="0">
                <a:solidFill>
                  <a:schemeClr val="tx2">
                    <a:lumMod val="90000"/>
                  </a:schemeClr>
                </a:solidFill>
              </a:rPr>
              <a:t>Design 50.8</a:t>
            </a:r>
          </a:p>
          <a:p>
            <a:pPr lvl="2"/>
            <a:r>
              <a:rPr lang="en-GB" dirty="0" smtClean="0">
                <a:solidFill>
                  <a:schemeClr val="tx2">
                    <a:lumMod val="90000"/>
                  </a:schemeClr>
                </a:solidFill>
              </a:rPr>
              <a:t>Trad.61.9</a:t>
            </a:r>
          </a:p>
          <a:p>
            <a:pPr lvl="3"/>
            <a:r>
              <a:rPr lang="en-GB" dirty="0">
                <a:solidFill>
                  <a:schemeClr val="accent3">
                    <a:lumMod val="40000"/>
                    <a:lumOff val="60000"/>
                  </a:schemeClr>
                </a:solidFill>
              </a:rPr>
              <a:t>Sum x=5126, </a:t>
            </a:r>
          </a:p>
          <a:p>
            <a:pPr lvl="3"/>
            <a:r>
              <a:rPr lang="en-GB" dirty="0">
                <a:solidFill>
                  <a:schemeClr val="accent3">
                    <a:lumMod val="40000"/>
                    <a:lumOff val="60000"/>
                  </a:schemeClr>
                </a:solidFill>
              </a:rPr>
              <a:t>Sum x </a:t>
            </a:r>
            <a:r>
              <a:rPr lang="en-GB" baseline="30000" dirty="0">
                <a:solidFill>
                  <a:schemeClr val="accent3">
                    <a:lumMod val="40000"/>
                    <a:lumOff val="60000"/>
                  </a:schemeClr>
                </a:solidFill>
              </a:rPr>
              <a:t>2</a:t>
            </a:r>
            <a:r>
              <a:rPr lang="en-GB" dirty="0">
                <a:solidFill>
                  <a:schemeClr val="accent3">
                    <a:lumMod val="40000"/>
                    <a:lumOff val="60000"/>
                  </a:schemeClr>
                </a:solidFill>
              </a:rPr>
              <a:t> = 2,653,388</a:t>
            </a:r>
            <a:endParaRPr lang="en-GB" baseline="30000" dirty="0">
              <a:solidFill>
                <a:schemeClr val="accent3">
                  <a:lumMod val="40000"/>
                  <a:lumOff val="60000"/>
                </a:schemeClr>
              </a:solidFill>
            </a:endParaRPr>
          </a:p>
          <a:p>
            <a:pPr lvl="3"/>
            <a:r>
              <a:rPr lang="en-GB">
                <a:solidFill>
                  <a:schemeClr val="accent3">
                    <a:lumMod val="40000"/>
                    <a:lumOff val="60000"/>
                  </a:schemeClr>
                </a:solidFill>
              </a:rPr>
              <a:t> </a:t>
            </a:r>
            <a:r>
              <a:rPr lang="en-GB" smtClean="0">
                <a:solidFill>
                  <a:schemeClr val="accent3">
                    <a:lumMod val="40000"/>
                    <a:lumOff val="60000"/>
                  </a:schemeClr>
                </a:solidFill>
              </a:rPr>
              <a:t>SD=50.79</a:t>
            </a:r>
            <a:endParaRPr lang="en-GB" dirty="0">
              <a:solidFill>
                <a:srgbClr val="0070C0"/>
              </a:solidFill>
            </a:endParaRPr>
          </a:p>
          <a:p>
            <a:pPr lvl="3"/>
            <a:r>
              <a:rPr lang="en-GB" dirty="0">
                <a:solidFill>
                  <a:schemeClr val="accent3">
                    <a:lumMod val="40000"/>
                    <a:lumOff val="60000"/>
                  </a:schemeClr>
                </a:solidFill>
              </a:rPr>
              <a:t>Sum x=5285 </a:t>
            </a:r>
          </a:p>
          <a:p>
            <a:pPr lvl="3"/>
            <a:r>
              <a:rPr lang="en-GB" dirty="0">
                <a:solidFill>
                  <a:schemeClr val="accent3">
                    <a:lumMod val="40000"/>
                    <a:lumOff val="60000"/>
                  </a:schemeClr>
                </a:solidFill>
              </a:rPr>
              <a:t>Sum x </a:t>
            </a:r>
            <a:r>
              <a:rPr lang="en-GB" baseline="30000" dirty="0">
                <a:solidFill>
                  <a:schemeClr val="accent3">
                    <a:lumMod val="40000"/>
                    <a:lumOff val="60000"/>
                  </a:schemeClr>
                </a:solidFill>
              </a:rPr>
              <a:t>2</a:t>
            </a:r>
            <a:r>
              <a:rPr lang="en-GB" dirty="0">
                <a:solidFill>
                  <a:schemeClr val="accent3">
                    <a:lumMod val="40000"/>
                    <a:lumOff val="60000"/>
                  </a:schemeClr>
                </a:solidFill>
              </a:rPr>
              <a:t> = 2,831,463</a:t>
            </a:r>
            <a:endParaRPr lang="en-GB" baseline="30000" dirty="0">
              <a:solidFill>
                <a:schemeClr val="accent3">
                  <a:lumMod val="40000"/>
                  <a:lumOff val="60000"/>
                </a:schemeClr>
              </a:solidFill>
            </a:endParaRPr>
          </a:p>
          <a:p>
            <a:pPr lvl="3"/>
            <a:r>
              <a:rPr lang="en-GB" dirty="0">
                <a:solidFill>
                  <a:schemeClr val="accent3">
                    <a:lumMod val="40000"/>
                    <a:lumOff val="60000"/>
                  </a:schemeClr>
                </a:solidFill>
              </a:rPr>
              <a:t> SD=61.92</a:t>
            </a:r>
          </a:p>
          <a:p>
            <a:pPr lvl="2"/>
            <a:endParaRPr lang="en-GB" dirty="0" smtClean="0">
              <a:solidFill>
                <a:schemeClr val="tx2">
                  <a:lumMod val="90000"/>
                </a:schemeClr>
              </a:solidFill>
            </a:endParaRPr>
          </a:p>
          <a:p>
            <a:pPr lvl="1"/>
            <a:r>
              <a:rPr lang="en-GB" dirty="0" smtClean="0"/>
              <a:t>Evaluate the results</a:t>
            </a:r>
          </a:p>
          <a:p>
            <a:endParaRPr lang="en-GB" dirty="0"/>
          </a:p>
        </p:txBody>
      </p:sp>
      <p:pic>
        <p:nvPicPr>
          <p:cNvPr id="1028" name="Picture 4" descr="http://www.logcabindirectory.com/wp-content/uploads/2012/01/timber_frame_construction.jpg"/>
          <p:cNvPicPr>
            <a:picLocks noChangeAspect="1" noChangeArrowheads="1"/>
          </p:cNvPicPr>
          <p:nvPr/>
        </p:nvPicPr>
        <p:blipFill>
          <a:blip r:embed="rId2"/>
          <a:srcRect/>
          <a:stretch>
            <a:fillRect/>
          </a:stretch>
        </p:blipFill>
        <p:spPr bwMode="auto">
          <a:xfrm>
            <a:off x="4283968" y="2060848"/>
            <a:ext cx="4639044" cy="3096344"/>
          </a:xfrm>
          <a:prstGeom prst="rect">
            <a:avLst/>
          </a:prstGeom>
          <a:noFill/>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to use stats to address research questions</a:t>
            </a:r>
            <a:endParaRPr lang="en-GB" dirty="0"/>
          </a:p>
        </p:txBody>
      </p:sp>
      <p:sp>
        <p:nvSpPr>
          <p:cNvPr id="3" name="Content Placeholder 2"/>
          <p:cNvSpPr>
            <a:spLocks noGrp="1"/>
          </p:cNvSpPr>
          <p:nvPr>
            <p:ph idx="1"/>
          </p:nvPr>
        </p:nvSpPr>
        <p:spPr/>
        <p:txBody>
          <a:bodyPr>
            <a:normAutofit/>
          </a:bodyPr>
          <a:lstStyle/>
          <a:p>
            <a:r>
              <a:rPr lang="en-GB" dirty="0" smtClean="0"/>
              <a:t>Scientific conclusions that </a:t>
            </a:r>
            <a:r>
              <a:rPr lang="en-GB" smtClean="0"/>
              <a:t>are needed</a:t>
            </a:r>
          </a:p>
          <a:p>
            <a:pPr>
              <a:buNone/>
            </a:pPr>
            <a:endParaRPr lang="en-GB" dirty="0" smtClean="0"/>
          </a:p>
          <a:p>
            <a:r>
              <a:rPr lang="en-GB" u="sng" dirty="0" smtClean="0"/>
              <a:t>Differences</a:t>
            </a:r>
            <a:r>
              <a:rPr lang="en-GB" dirty="0" smtClean="0"/>
              <a:t> between categories </a:t>
            </a:r>
            <a:r>
              <a:rPr lang="en-GB" dirty="0" smtClean="0">
                <a:solidFill>
                  <a:srgbClr val="FFFF00"/>
                </a:solidFill>
              </a:rPr>
              <a:t>(e.g. Soil types)</a:t>
            </a:r>
          </a:p>
          <a:p>
            <a:r>
              <a:rPr lang="en-GB" u="sng" dirty="0" smtClean="0"/>
              <a:t>Relationship</a:t>
            </a:r>
            <a:r>
              <a:rPr lang="en-GB" dirty="0" smtClean="0"/>
              <a:t> between variables </a:t>
            </a:r>
            <a:r>
              <a:rPr lang="en-GB" dirty="0" smtClean="0">
                <a:solidFill>
                  <a:srgbClr val="FFFF00"/>
                </a:solidFill>
              </a:rPr>
              <a:t>(e.g. Distance and cost)</a:t>
            </a:r>
          </a:p>
          <a:p>
            <a:r>
              <a:rPr lang="en-GB" u="sng" dirty="0" smtClean="0"/>
              <a:t>Associations</a:t>
            </a:r>
            <a:r>
              <a:rPr lang="en-GB" dirty="0" smtClean="0"/>
              <a:t> between frequency distributions </a:t>
            </a:r>
            <a:r>
              <a:rPr lang="en-GB" dirty="0" smtClean="0">
                <a:solidFill>
                  <a:srgbClr val="FFFF00"/>
                </a:solidFill>
              </a:rPr>
              <a:t>(proportions of people choosing sustainable homes)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Stages of inferential stats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Differences, Relationships and Associations are tested using </a:t>
            </a:r>
            <a:r>
              <a:rPr lang="en-GB" u="sng" dirty="0" smtClean="0"/>
              <a:t>inferential stats</a:t>
            </a:r>
            <a:r>
              <a:rPr lang="en-GB" dirty="0" smtClean="0"/>
              <a:t>.  The extent to which the data is by </a:t>
            </a:r>
            <a:r>
              <a:rPr lang="en-GB" u="sng" dirty="0" smtClean="0"/>
              <a:t>chance</a:t>
            </a:r>
          </a:p>
          <a:p>
            <a:pPr marL="582930" indent="-514350">
              <a:buFont typeface="+mj-lt"/>
              <a:buAutoNum type="arabicPeriod"/>
            </a:pPr>
            <a:r>
              <a:rPr lang="en-GB" dirty="0" smtClean="0">
                <a:solidFill>
                  <a:srgbClr val="FFFF00"/>
                </a:solidFill>
              </a:rPr>
              <a:t>Hypothesis testing (NB different to scientific hypotheses)</a:t>
            </a:r>
          </a:p>
          <a:p>
            <a:pPr lvl="1"/>
            <a:r>
              <a:rPr lang="en-GB" dirty="0" smtClean="0"/>
              <a:t>Null ‘no difference’</a:t>
            </a:r>
          </a:p>
          <a:p>
            <a:pPr lvl="1"/>
            <a:r>
              <a:rPr lang="en-GB" dirty="0" smtClean="0"/>
              <a:t>Alternative ‘is a difference’</a:t>
            </a:r>
          </a:p>
          <a:p>
            <a:pPr marL="582930" indent="-514350">
              <a:buFont typeface="+mj-lt"/>
              <a:buAutoNum type="arabicPeriod"/>
            </a:pPr>
            <a:r>
              <a:rPr lang="en-GB" dirty="0" smtClean="0">
                <a:solidFill>
                  <a:srgbClr val="FFFF00"/>
                </a:solidFill>
              </a:rPr>
              <a:t>Test statistic</a:t>
            </a:r>
          </a:p>
          <a:p>
            <a:pPr marL="912114" lvl="1" indent="-514350"/>
            <a:r>
              <a:rPr lang="en-GB" dirty="0" smtClean="0"/>
              <a:t>Single number and associated probability value</a:t>
            </a:r>
          </a:p>
          <a:p>
            <a:pPr marL="912114" lvl="1" indent="-514350"/>
            <a:r>
              <a:rPr lang="en-GB" dirty="0" smtClean="0"/>
              <a:t>They have known mathematical properties</a:t>
            </a:r>
          </a:p>
          <a:p>
            <a:pPr marL="912114" lvl="1" indent="-514350"/>
            <a:r>
              <a:rPr lang="en-GB" dirty="0" smtClean="0"/>
              <a:t>Ratio of explained versus unexplained</a:t>
            </a:r>
          </a:p>
          <a:p>
            <a:pPr marL="582930" indent="-514350">
              <a:buFont typeface="+mj-lt"/>
              <a:buAutoNum type="arabicPeriod"/>
            </a:pPr>
            <a:r>
              <a:rPr lang="en-GB" dirty="0" smtClean="0">
                <a:solidFill>
                  <a:srgbClr val="FFFF00"/>
                </a:solidFill>
              </a:rPr>
              <a:t>Statistical significance</a:t>
            </a:r>
          </a:p>
          <a:p>
            <a:pPr marL="912114" lvl="1" indent="-514350"/>
            <a:r>
              <a:rPr lang="en-GB" dirty="0" smtClean="0"/>
              <a:t>P=0.05 (95% ) &amp; p=0.01 (99% ) (computers)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2000"/>
                                        <p:tgtEl>
                                          <p:spTgt spid="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2000"/>
                                        <p:tgtEl>
                                          <p:spTgt spid="3">
                                            <p:txEl>
                                              <p:pRg st="6" end="6"/>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20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2000"/>
                                        <p:tgtEl>
                                          <p:spTgt spid="3">
                                            <p:txEl>
                                              <p:pRg st="8" end="8"/>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
                                            <p:txEl>
                                              <p:pRg st="9" end="9"/>
                                            </p:txEl>
                                          </p:spTgt>
                                        </p:tgtEl>
                                        <p:attrNameLst>
                                          <p:attrName>style.visibility</p:attrName>
                                        </p:attrNameLst>
                                      </p:cBhvr>
                                      <p:to>
                                        <p:strVal val="visible"/>
                                      </p:to>
                                    </p:set>
                                    <p:animEffect transition="in" filter="fade">
                                      <p:cBhvr>
                                        <p:cTn id="40"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Choosing a statistical test</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There are many types of stat test</a:t>
            </a:r>
          </a:p>
          <a:p>
            <a:r>
              <a:rPr lang="en-GB" dirty="0" smtClean="0"/>
              <a:t>They normally have specific criteria and need to be carefully selected for purpose</a:t>
            </a:r>
          </a:p>
          <a:p>
            <a:r>
              <a:rPr lang="en-GB" dirty="0" smtClean="0">
                <a:hlinkClick r:id="rId2" action="ppaction://hlinkfile"/>
              </a:rPr>
              <a:t>Selection of statistical tests</a:t>
            </a:r>
            <a:endParaRPr lang="en-GB" dirty="0" smtClean="0"/>
          </a:p>
          <a:p>
            <a:r>
              <a:rPr lang="en-GB" dirty="0" smtClean="0">
                <a:solidFill>
                  <a:srgbClr val="FFFF00"/>
                </a:solidFill>
              </a:rPr>
              <a:t>Parametric</a:t>
            </a:r>
            <a:r>
              <a:rPr lang="en-GB" dirty="0" smtClean="0"/>
              <a:t> (normally distributed)</a:t>
            </a:r>
          </a:p>
          <a:p>
            <a:r>
              <a:rPr lang="en-GB" dirty="0" smtClean="0">
                <a:solidFill>
                  <a:srgbClr val="FFFF00"/>
                </a:solidFill>
              </a:rPr>
              <a:t>Nonparametric</a:t>
            </a:r>
            <a:r>
              <a:rPr lang="en-GB" dirty="0" smtClean="0"/>
              <a:t> (distribution free) </a:t>
            </a:r>
          </a:p>
          <a:p>
            <a:r>
              <a:rPr lang="en-GB" dirty="0" smtClean="0"/>
              <a:t>Assumptions</a:t>
            </a:r>
          </a:p>
          <a:p>
            <a:r>
              <a:rPr lang="en-GB" dirty="0" smtClean="0"/>
              <a:t>Parametric tend to be more powerful</a:t>
            </a:r>
          </a:p>
          <a:p>
            <a:r>
              <a:rPr lang="en-GB" dirty="0" smtClean="0"/>
              <a:t>Assess your data  for ‘normal distribution’</a:t>
            </a:r>
          </a:p>
          <a:p>
            <a:pPr lvl="1"/>
            <a:r>
              <a:rPr lang="en-GB" dirty="0" smtClean="0"/>
              <a:t>Bell shaped curve</a:t>
            </a:r>
          </a:p>
          <a:p>
            <a:pPr lvl="1"/>
            <a:r>
              <a:rPr lang="en-GB" dirty="0" smtClean="0"/>
              <a:t>68% data is within mean =/- SD</a:t>
            </a:r>
          </a:p>
          <a:p>
            <a:pPr lvl="1"/>
            <a:r>
              <a:rPr lang="en-GB" dirty="0" smtClean="0"/>
              <a:t>Data can often be made normal through data transformation (see p. 60-62  </a:t>
            </a:r>
            <a:r>
              <a:rPr lang="en-GB" dirty="0" err="1" smtClean="0"/>
              <a:t>Wheater</a:t>
            </a:r>
            <a:r>
              <a:rPr lang="en-GB" dirty="0" smtClean="0"/>
              <a:t> &amp; Cook)</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2000"/>
                                        <p:tgtEl>
                                          <p:spTgt spid="3">
                                            <p:txEl>
                                              <p:pRg st="8" end="8"/>
                                            </p:tx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3">
                                            <p:txEl>
                                              <p:pRg st="9" end="9"/>
                                            </p:txEl>
                                          </p:spTgt>
                                        </p:tgtEl>
                                        <p:attrNameLst>
                                          <p:attrName>style.visibility</p:attrName>
                                        </p:attrNameLst>
                                      </p:cBhvr>
                                      <p:to>
                                        <p:strVal val="visible"/>
                                      </p:to>
                                    </p:set>
                                    <p:animEffect transition="in" filter="fade">
                                      <p:cBhvr>
                                        <p:cTn id="48" dur="2000"/>
                                        <p:tgtEl>
                                          <p:spTgt spid="3">
                                            <p:txEl>
                                              <p:pRg st="9" end="9"/>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animEffect transition="in" filter="fade">
                                      <p:cBhvr>
                                        <p:cTn id="51"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Tests of difference</a:t>
            </a:r>
            <a:endParaRPr lang="en-GB" dirty="0"/>
          </a:p>
        </p:txBody>
      </p:sp>
      <p:sp>
        <p:nvSpPr>
          <p:cNvPr id="3" name="Content Placeholder 2"/>
          <p:cNvSpPr>
            <a:spLocks noGrp="1"/>
          </p:cNvSpPr>
          <p:nvPr>
            <p:ph idx="1"/>
          </p:nvPr>
        </p:nvSpPr>
        <p:spPr>
          <a:xfrm>
            <a:off x="914400" y="1783560"/>
            <a:ext cx="4233664" cy="4572000"/>
          </a:xfrm>
        </p:spPr>
        <p:txBody>
          <a:bodyPr/>
          <a:lstStyle/>
          <a:p>
            <a:r>
              <a:rPr lang="en-GB" dirty="0" smtClean="0"/>
              <a:t>When we assess the difference between 2 samples</a:t>
            </a:r>
          </a:p>
          <a:p>
            <a:pPr lvl="1"/>
            <a:r>
              <a:rPr lang="en-GB" dirty="0" smtClean="0"/>
              <a:t>Unpaired (unmatched) (Independent)</a:t>
            </a:r>
          </a:p>
          <a:p>
            <a:pPr lvl="1"/>
            <a:r>
              <a:rPr lang="en-GB" dirty="0" smtClean="0"/>
              <a:t>Paired (matched)</a:t>
            </a:r>
          </a:p>
          <a:p>
            <a:pPr>
              <a:buNone/>
            </a:pPr>
            <a:endParaRPr lang="en-GB" dirty="0" smtClean="0"/>
          </a:p>
          <a:p>
            <a:endParaRPr lang="en-GB" dirty="0" smtClean="0"/>
          </a:p>
          <a:p>
            <a:pPr>
              <a:buNone/>
            </a:pPr>
            <a:endParaRPr lang="en-GB" dirty="0"/>
          </a:p>
        </p:txBody>
      </p:sp>
      <p:pic>
        <p:nvPicPr>
          <p:cNvPr id="54276" name="Picture 4" descr="http://kk.org/wp-content/archiveimages/discovering%20stats.jpeg"/>
          <p:cNvPicPr>
            <a:picLocks noChangeAspect="1" noChangeArrowheads="1"/>
          </p:cNvPicPr>
          <p:nvPr/>
        </p:nvPicPr>
        <p:blipFill>
          <a:blip r:embed="rId2"/>
          <a:srcRect/>
          <a:stretch>
            <a:fillRect/>
          </a:stretch>
        </p:blipFill>
        <p:spPr bwMode="auto">
          <a:xfrm>
            <a:off x="5652120" y="1988840"/>
            <a:ext cx="2857500" cy="3305175"/>
          </a:xfrm>
          <a:prstGeom prst="rect">
            <a:avLst/>
          </a:prstGeom>
          <a:noFill/>
        </p:spPr>
      </p:pic>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28</a:t>
            </a:fld>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211960" y="1340768"/>
            <a:ext cx="4752528" cy="518457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Unmatched statistical tests</a:t>
            </a:r>
            <a:endParaRPr lang="en-GB" dirty="0"/>
          </a:p>
        </p:txBody>
      </p:sp>
      <p:sp>
        <p:nvSpPr>
          <p:cNvPr id="3" name="Content Placeholder 2"/>
          <p:cNvSpPr>
            <a:spLocks noGrp="1"/>
          </p:cNvSpPr>
          <p:nvPr>
            <p:ph idx="1"/>
          </p:nvPr>
        </p:nvSpPr>
        <p:spPr>
          <a:xfrm>
            <a:off x="467544" y="1783560"/>
            <a:ext cx="3528392" cy="4572000"/>
          </a:xfrm>
        </p:spPr>
        <p:txBody>
          <a:bodyPr>
            <a:normAutofit fontScale="47500" lnSpcReduction="20000"/>
          </a:bodyPr>
          <a:lstStyle/>
          <a:p>
            <a:pPr marL="582930" indent="-514350">
              <a:buFont typeface="+mj-lt"/>
              <a:buAutoNum type="arabicPeriod"/>
            </a:pPr>
            <a:r>
              <a:rPr lang="en-GB" dirty="0" smtClean="0"/>
              <a:t>Mann Whitney U (non parametric) non normally distributed and Ordinal data</a:t>
            </a:r>
          </a:p>
          <a:p>
            <a:pPr marL="582930" indent="-514350">
              <a:buFont typeface="+mj-lt"/>
              <a:buAutoNum type="arabicPeriod"/>
            </a:pPr>
            <a:r>
              <a:rPr lang="en-GB" dirty="0" smtClean="0"/>
              <a:t>T-Test (parametric) normally distributed</a:t>
            </a:r>
          </a:p>
          <a:p>
            <a:pPr marL="582930" indent="-514350">
              <a:buNone/>
            </a:pPr>
            <a:endParaRPr lang="en-GB" dirty="0" smtClean="0"/>
          </a:p>
          <a:p>
            <a:pPr marL="582930" indent="-514350"/>
            <a:r>
              <a:rPr lang="en-GB" dirty="0" smtClean="0"/>
              <a:t>Both establish the difference between 2 samples and if it is </a:t>
            </a:r>
            <a:r>
              <a:rPr lang="en-GB" dirty="0" smtClean="0">
                <a:solidFill>
                  <a:srgbClr val="FFFF00"/>
                </a:solidFill>
              </a:rPr>
              <a:t>significant</a:t>
            </a:r>
          </a:p>
          <a:p>
            <a:pPr marL="582930" indent="-514350"/>
            <a:endParaRPr lang="en-GB" dirty="0" smtClean="0">
              <a:solidFill>
                <a:srgbClr val="FFFF00"/>
              </a:solidFill>
            </a:endParaRPr>
          </a:p>
          <a:p>
            <a:pPr marL="582930" indent="-514350"/>
            <a:r>
              <a:rPr lang="en-GB" dirty="0" smtClean="0"/>
              <a:t>The diagram shows that the means are exactly the same but the reasons are very different (variability).  </a:t>
            </a:r>
          </a:p>
          <a:p>
            <a:pPr marL="582930" indent="-514350">
              <a:buNone/>
            </a:pPr>
            <a:endParaRPr lang="en-GB" dirty="0" smtClean="0"/>
          </a:p>
          <a:p>
            <a:pPr marL="582930" indent="-514350"/>
            <a:r>
              <a:rPr lang="en-GB" dirty="0" smtClean="0"/>
              <a:t>This leads us to a very important conclusion: when we are looking at the differences between scores for two groups, we have to judge the difference between their means </a:t>
            </a:r>
            <a:r>
              <a:rPr lang="en-GB" dirty="0" smtClean="0">
                <a:solidFill>
                  <a:srgbClr val="FFC000"/>
                </a:solidFill>
              </a:rPr>
              <a:t>relative to the spread or variability </a:t>
            </a:r>
            <a:r>
              <a:rPr lang="en-GB" dirty="0" smtClean="0"/>
              <a:t>of their scores (</a:t>
            </a:r>
            <a:r>
              <a:rPr lang="en-GB" dirty="0" err="1" smtClean="0"/>
              <a:t>Trochim</a:t>
            </a:r>
            <a:r>
              <a:rPr lang="en-GB" dirty="0" smtClean="0"/>
              <a:t>, 2013)</a:t>
            </a:r>
            <a:endParaRPr lang="en-GB" dirty="0" smtClean="0">
              <a:solidFill>
                <a:srgbClr val="FFFF00"/>
              </a:solidFill>
            </a:endParaRPr>
          </a:p>
          <a:p>
            <a:pPr marL="582930" indent="-514350">
              <a:buNone/>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29</a:t>
            </a:fld>
            <a:endParaRPr lang="en-GB"/>
          </a:p>
        </p:txBody>
      </p:sp>
      <p:pic>
        <p:nvPicPr>
          <p:cNvPr id="53250" name="Picture 2" descr="http://www.socialresearchmethods.net/kb/Assets/images/stat_t2.gif"/>
          <p:cNvPicPr>
            <a:picLocks noChangeAspect="1" noChangeArrowheads="1"/>
          </p:cNvPicPr>
          <p:nvPr/>
        </p:nvPicPr>
        <p:blipFill>
          <a:blip r:embed="rId3"/>
          <a:srcRect/>
          <a:stretch>
            <a:fillRect/>
          </a:stretch>
        </p:blipFill>
        <p:spPr bwMode="auto">
          <a:xfrm>
            <a:off x="4427984" y="1628800"/>
            <a:ext cx="4392488" cy="4752528"/>
          </a:xfrm>
          <a:prstGeom prst="rect">
            <a:avLst/>
          </a:prstGeom>
          <a:noFill/>
        </p:spPr>
      </p:pic>
      <p:cxnSp>
        <p:nvCxnSpPr>
          <p:cNvPr id="7" name="Straight Arrow Connector 6"/>
          <p:cNvCxnSpPr/>
          <p:nvPr/>
        </p:nvCxnSpPr>
        <p:spPr>
          <a:xfrm flipV="1">
            <a:off x="2987824" y="3789040"/>
            <a:ext cx="1080120" cy="1440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7772400" cy="914400"/>
          </a:xfrm>
        </p:spPr>
        <p:txBody>
          <a:bodyPr/>
          <a:lstStyle/>
          <a:p>
            <a:r>
              <a:rPr lang="en-GB" dirty="0" smtClean="0"/>
              <a:t>Set the hypotheses</a:t>
            </a:r>
            <a:endParaRPr lang="en-GB" dirty="0"/>
          </a:p>
        </p:txBody>
      </p:sp>
      <p:sp>
        <p:nvSpPr>
          <p:cNvPr id="3" name="Content Placeholder 2"/>
          <p:cNvSpPr>
            <a:spLocks noGrp="1"/>
          </p:cNvSpPr>
          <p:nvPr>
            <p:ph idx="1"/>
          </p:nvPr>
        </p:nvSpPr>
        <p:spPr>
          <a:xfrm>
            <a:off x="755576" y="764704"/>
            <a:ext cx="7772400" cy="4572000"/>
          </a:xfrm>
        </p:spPr>
        <p:txBody>
          <a:bodyPr>
            <a:normAutofit/>
          </a:bodyPr>
          <a:lstStyle/>
          <a:p>
            <a:r>
              <a:rPr lang="en-GB" sz="2000" dirty="0" smtClean="0"/>
              <a:t>Need a set of hypotheses</a:t>
            </a:r>
          </a:p>
          <a:p>
            <a:r>
              <a:rPr lang="en-GB" sz="2000" dirty="0" smtClean="0"/>
              <a:t>Null</a:t>
            </a:r>
            <a:r>
              <a:rPr lang="en-GB" sz="2000" dirty="0" smtClean="0">
                <a:solidFill>
                  <a:schemeClr val="accent3">
                    <a:lumMod val="40000"/>
                    <a:lumOff val="60000"/>
                  </a:schemeClr>
                </a:solidFill>
              </a:rPr>
              <a:t>:  there is no difference between the radioactivity of the construction sites soils</a:t>
            </a:r>
          </a:p>
          <a:p>
            <a:r>
              <a:rPr lang="en-GB" sz="2000" dirty="0" smtClean="0"/>
              <a:t>Alternative: </a:t>
            </a:r>
            <a:r>
              <a:rPr lang="en-GB" sz="2000" dirty="0" smtClean="0">
                <a:solidFill>
                  <a:schemeClr val="accent3">
                    <a:lumMod val="40000"/>
                    <a:lumOff val="60000"/>
                  </a:schemeClr>
                </a:solidFill>
              </a:rPr>
              <a:t>there is a difference between the radioactivity of the construction sites soils</a:t>
            </a:r>
          </a:p>
          <a:p>
            <a:r>
              <a:rPr lang="en-GB" sz="2000" dirty="0" smtClean="0"/>
              <a:t>Reject level 0.05</a:t>
            </a:r>
          </a:p>
          <a:p>
            <a:pPr>
              <a:buNone/>
            </a:pPr>
            <a:endParaRPr lang="en-GB" sz="2000" dirty="0"/>
          </a:p>
        </p:txBody>
      </p:sp>
      <p:pic>
        <p:nvPicPr>
          <p:cNvPr id="50178" name="Picture 2" descr="http://1.bp.blogspot.com/_O6Yb3VfZP8E/TRQtrP701vI/AAAAAAAADak/Y69zag_Mq3Y/s1600/wordcloud+injo-7-8.jpg"/>
          <p:cNvPicPr>
            <a:picLocks noChangeAspect="1" noChangeArrowheads="1"/>
          </p:cNvPicPr>
          <p:nvPr/>
        </p:nvPicPr>
        <p:blipFill>
          <a:blip r:embed="rId2"/>
          <a:srcRect/>
          <a:stretch>
            <a:fillRect/>
          </a:stretch>
        </p:blipFill>
        <p:spPr bwMode="auto">
          <a:xfrm>
            <a:off x="1547664" y="3212976"/>
            <a:ext cx="5742831" cy="3225001"/>
          </a:xfrm>
          <a:prstGeom prst="rect">
            <a:avLst/>
          </a:prstGeom>
          <a:noFill/>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30</a:t>
            </a:fld>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 Test</a:t>
            </a:r>
            <a:endParaRPr lang="en-GB" dirty="0"/>
          </a:p>
        </p:txBody>
      </p:sp>
      <p:sp>
        <p:nvSpPr>
          <p:cNvPr id="3" name="Content Placeholder 2"/>
          <p:cNvSpPr>
            <a:spLocks noGrp="1"/>
          </p:cNvSpPr>
          <p:nvPr>
            <p:ph idx="1"/>
          </p:nvPr>
        </p:nvSpPr>
        <p:spPr/>
        <p:txBody>
          <a:bodyPr/>
          <a:lstStyle/>
          <a:p>
            <a:r>
              <a:rPr lang="en-GB" dirty="0" smtClean="0"/>
              <a:t>Compares the </a:t>
            </a:r>
            <a:r>
              <a:rPr lang="en-GB" dirty="0" smtClean="0">
                <a:solidFill>
                  <a:srgbClr val="FFFF00"/>
                </a:solidFill>
              </a:rPr>
              <a:t>absolute</a:t>
            </a:r>
            <a:r>
              <a:rPr lang="en-GB" dirty="0" smtClean="0"/>
              <a:t> difference of 2 means (degree of difference between the means)</a:t>
            </a:r>
          </a:p>
          <a:p>
            <a:r>
              <a:rPr lang="en-GB" dirty="0" smtClean="0"/>
              <a:t>If (assumptions)</a:t>
            </a:r>
          </a:p>
          <a:p>
            <a:pPr marL="969264" lvl="1" indent="-514350">
              <a:buFont typeface="+mj-lt"/>
              <a:buAutoNum type="arabicPeriod"/>
            </a:pPr>
            <a:r>
              <a:rPr lang="en-GB" dirty="0" smtClean="0"/>
              <a:t>Samples are ND (approx.)</a:t>
            </a:r>
          </a:p>
          <a:p>
            <a:pPr marL="969264" lvl="1" indent="-514350">
              <a:buFont typeface="+mj-lt"/>
              <a:buAutoNum type="arabicPeriod"/>
            </a:pPr>
            <a:r>
              <a:rPr lang="en-GB" dirty="0" smtClean="0"/>
              <a:t>Sample sizes are small (generally &lt; 30 if &gt; use Z test)</a:t>
            </a:r>
          </a:p>
          <a:p>
            <a:pPr marL="969264" lvl="1" indent="-514350">
              <a:buFont typeface="+mj-lt"/>
              <a:buAutoNum type="arabicPeriod"/>
            </a:pPr>
            <a:r>
              <a:rPr lang="en-GB" dirty="0" smtClean="0"/>
              <a:t>SD of the populations are equal</a:t>
            </a:r>
          </a:p>
          <a:p>
            <a:pPr marL="969264" lvl="1" indent="-514350">
              <a:buNone/>
            </a:pPr>
            <a:endParaRPr lang="en-GB" dirty="0" smtClean="0"/>
          </a:p>
          <a:p>
            <a:pPr marL="969264" lvl="1" indent="-514350">
              <a:buNone/>
            </a:pPr>
            <a:r>
              <a:rPr lang="en-GB" dirty="0" smtClean="0"/>
              <a:t>Worked example from </a:t>
            </a:r>
            <a:r>
              <a:rPr lang="en-GB" dirty="0" err="1" smtClean="0"/>
              <a:t>Wheater</a:t>
            </a:r>
            <a:r>
              <a:rPr lang="en-GB" dirty="0" smtClean="0"/>
              <a:t> &amp; Cook, 2012: 72)</a:t>
            </a: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31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down)">
                                      <p:cBhvr>
                                        <p:cTn id="15" dur="500"/>
                                        <p:tgtEl>
                                          <p:spTgt spid="3">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down)">
                                      <p:cBhvr>
                                        <p:cTn id="18" dur="500"/>
                                        <p:tgtEl>
                                          <p:spTgt spid="3">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wipe(down)">
                                      <p:cBhvr>
                                        <p:cTn id="21" dur="500"/>
                                        <p:tgtEl>
                                          <p:spTgt spid="3">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wipe(down)">
                                      <p:cBhvr>
                                        <p:cTn id="2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0962" name="Picture 2"/>
          <p:cNvPicPr>
            <a:picLocks noChangeAspect="1" noChangeArrowheads="1"/>
          </p:cNvPicPr>
          <p:nvPr/>
        </p:nvPicPr>
        <p:blipFill>
          <a:blip r:embed="rId2">
            <a:duotone>
              <a:prstClr val="black"/>
              <a:srgbClr val="D9C3A5">
                <a:tint val="50000"/>
                <a:satMod val="180000"/>
              </a:srgbClr>
            </a:duotone>
          </a:blip>
          <a:srcRect/>
          <a:stretch>
            <a:fillRect/>
          </a:stretch>
        </p:blipFill>
        <p:spPr bwMode="auto">
          <a:xfrm>
            <a:off x="827584" y="260648"/>
            <a:ext cx="7877535" cy="6408712"/>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32</a:t>
            </a:fld>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1986" name="Picture 2"/>
          <p:cNvPicPr>
            <a:picLocks noChangeAspect="1" noChangeArrowheads="1"/>
          </p:cNvPicPr>
          <p:nvPr/>
        </p:nvPicPr>
        <p:blipFill>
          <a:blip r:embed="rId2">
            <a:duotone>
              <a:prstClr val="black"/>
              <a:srgbClr val="D9C3A5">
                <a:tint val="50000"/>
                <a:satMod val="180000"/>
              </a:srgbClr>
            </a:duotone>
          </a:blip>
          <a:srcRect/>
          <a:stretch>
            <a:fillRect/>
          </a:stretch>
        </p:blipFill>
        <p:spPr bwMode="auto">
          <a:xfrm>
            <a:off x="611560" y="764704"/>
            <a:ext cx="8286523" cy="5760640"/>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33</a:t>
            </a:fld>
            <a:endParaRPr lang="en-GB"/>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8050088" cy="914400"/>
          </a:xfrm>
        </p:spPr>
        <p:txBody>
          <a:bodyPr>
            <a:normAutofit fontScale="90000"/>
          </a:bodyPr>
          <a:lstStyle/>
          <a:p>
            <a:r>
              <a:rPr lang="en-GB" dirty="0" smtClean="0"/>
              <a:t>Worked example interpretation</a:t>
            </a:r>
            <a:endParaRPr lang="en-GB" dirty="0"/>
          </a:p>
        </p:txBody>
      </p:sp>
      <p:sp>
        <p:nvSpPr>
          <p:cNvPr id="3" name="Content Placeholder 2"/>
          <p:cNvSpPr>
            <a:spLocks noGrp="1"/>
          </p:cNvSpPr>
          <p:nvPr>
            <p:ph idx="1"/>
          </p:nvPr>
        </p:nvSpPr>
        <p:spPr>
          <a:xfrm>
            <a:off x="251520" y="1484784"/>
            <a:ext cx="3312368" cy="5112568"/>
          </a:xfrm>
        </p:spPr>
        <p:txBody>
          <a:bodyPr>
            <a:normAutofit fontScale="62500" lnSpcReduction="20000"/>
          </a:bodyPr>
          <a:lstStyle/>
          <a:p>
            <a:r>
              <a:rPr lang="en-GB" dirty="0" smtClean="0"/>
              <a:t>T= 5.413 </a:t>
            </a:r>
          </a:p>
          <a:p>
            <a:r>
              <a:rPr lang="en-GB" dirty="0" err="1" smtClean="0"/>
              <a:t>df</a:t>
            </a:r>
            <a:r>
              <a:rPr lang="en-GB" dirty="0" smtClean="0"/>
              <a:t>=17 </a:t>
            </a:r>
          </a:p>
          <a:p>
            <a:r>
              <a:rPr lang="en-GB" dirty="0" smtClean="0"/>
              <a:t>Tabulated value  0.05 = 2.110</a:t>
            </a:r>
          </a:p>
          <a:p>
            <a:r>
              <a:rPr lang="en-GB" dirty="0" smtClean="0"/>
              <a:t>If  </a:t>
            </a:r>
            <a:r>
              <a:rPr lang="en-GB" dirty="0" smtClean="0">
                <a:solidFill>
                  <a:srgbClr val="FFFF00"/>
                </a:solidFill>
              </a:rPr>
              <a:t>T is &gt; tab.</a:t>
            </a:r>
            <a:r>
              <a:rPr lang="en-GB" dirty="0" smtClean="0"/>
              <a:t> Value we reject the Null (Ho) i.e. There is a significant difference . . . </a:t>
            </a:r>
          </a:p>
          <a:p>
            <a:r>
              <a:rPr lang="en-GB" dirty="0" smtClean="0"/>
              <a:t>NB The t-value will be positive if the first mean is larger than the second and negative if it is smaller (</a:t>
            </a:r>
            <a:r>
              <a:rPr lang="en-GB" dirty="0" err="1" smtClean="0"/>
              <a:t>Trochim</a:t>
            </a:r>
            <a:r>
              <a:rPr lang="en-GB" dirty="0" smtClean="0"/>
              <a:t>, 2013)</a:t>
            </a:r>
          </a:p>
          <a:p>
            <a:endParaRPr lang="en-GB" dirty="0" smtClean="0">
              <a:solidFill>
                <a:srgbClr val="FFFF00"/>
              </a:solidFill>
            </a:endParaRPr>
          </a:p>
          <a:p>
            <a:r>
              <a:rPr lang="en-GB" dirty="0" smtClean="0"/>
              <a:t>Facilities Management</a:t>
            </a:r>
            <a:r>
              <a:rPr lang="en-GB" dirty="0" smtClean="0">
                <a:solidFill>
                  <a:srgbClr val="FFFF00"/>
                </a:solidFill>
              </a:rPr>
              <a:t>. </a:t>
            </a:r>
          </a:p>
          <a:p>
            <a:pPr lvl="1"/>
            <a:r>
              <a:rPr lang="en-GB" dirty="0" smtClean="0">
                <a:solidFill>
                  <a:srgbClr val="FFFF00"/>
                </a:solidFill>
              </a:rPr>
              <a:t>The data in the handout compares water samples above and below a sewerage treatment plant.  Determine if there is a significant difference between the samples.</a:t>
            </a:r>
            <a:endParaRPr lang="en-GB" dirty="0">
              <a:solidFill>
                <a:srgbClr val="FFFF00"/>
              </a:solidFill>
            </a:endParaRPr>
          </a:p>
        </p:txBody>
      </p:sp>
      <p:pic>
        <p:nvPicPr>
          <p:cNvPr id="49154" name="Picture 2" descr="http://ian.umces.edu/imagelibrary/albums/userpics/10001/normal_iil-ian-aj-0087.jpg"/>
          <p:cNvPicPr>
            <a:picLocks noChangeAspect="1" noChangeArrowheads="1"/>
          </p:cNvPicPr>
          <p:nvPr/>
        </p:nvPicPr>
        <p:blipFill>
          <a:blip r:embed="rId2"/>
          <a:srcRect/>
          <a:stretch>
            <a:fillRect/>
          </a:stretch>
        </p:blipFill>
        <p:spPr bwMode="auto">
          <a:xfrm>
            <a:off x="3537359" y="1628800"/>
            <a:ext cx="5305851" cy="3600400"/>
          </a:xfrm>
          <a:prstGeom prst="rect">
            <a:avLst/>
          </a:prstGeom>
          <a:noFill/>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34</a:t>
            </a:fld>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2232248" cy="914400"/>
          </a:xfrm>
        </p:spPr>
        <p:txBody>
          <a:bodyPr/>
          <a:lstStyle/>
          <a:p>
            <a:r>
              <a:rPr lang="en-GB" dirty="0" smtClean="0"/>
              <a:t>Stage 1</a:t>
            </a:r>
            <a:endParaRPr lang="en-GB" dirty="0"/>
          </a:p>
        </p:txBody>
      </p:sp>
      <p:sp>
        <p:nvSpPr>
          <p:cNvPr id="3" name="Content Placeholder 2"/>
          <p:cNvSpPr>
            <a:spLocks noGrp="1"/>
          </p:cNvSpPr>
          <p:nvPr>
            <p:ph idx="1"/>
          </p:nvPr>
        </p:nvSpPr>
        <p:spPr/>
        <p:txBody>
          <a:bodyPr/>
          <a:lstStyle/>
          <a:p>
            <a:endParaRPr lang="en-GB"/>
          </a:p>
        </p:txBody>
      </p:sp>
      <p:pic>
        <p:nvPicPr>
          <p:cNvPr id="45058" name="Picture 2"/>
          <p:cNvPicPr>
            <a:picLocks noChangeAspect="1" noChangeArrowheads="1"/>
          </p:cNvPicPr>
          <p:nvPr/>
        </p:nvPicPr>
        <p:blipFill>
          <a:blip r:embed="rId2">
            <a:duotone>
              <a:prstClr val="black"/>
              <a:srgbClr val="D9C3A5">
                <a:tint val="50000"/>
                <a:satMod val="180000"/>
              </a:srgbClr>
            </a:duotone>
          </a:blip>
          <a:srcRect/>
          <a:stretch>
            <a:fillRect/>
          </a:stretch>
        </p:blipFill>
        <p:spPr bwMode="auto">
          <a:xfrm>
            <a:off x="2411760" y="980728"/>
            <a:ext cx="6578606" cy="5700873"/>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35</a:t>
            </a:fld>
            <a:endParaRPr lang="en-GB"/>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2</a:t>
            </a:r>
            <a:endParaRPr lang="en-GB" dirty="0"/>
          </a:p>
        </p:txBody>
      </p:sp>
      <p:sp>
        <p:nvSpPr>
          <p:cNvPr id="3" name="Content Placeholder 2"/>
          <p:cNvSpPr>
            <a:spLocks noGrp="1"/>
          </p:cNvSpPr>
          <p:nvPr>
            <p:ph idx="1"/>
          </p:nvPr>
        </p:nvSpPr>
        <p:spPr/>
        <p:txBody>
          <a:bodyPr/>
          <a:lstStyle/>
          <a:p>
            <a:endParaRPr lang="en-GB"/>
          </a:p>
        </p:txBody>
      </p:sp>
      <p:pic>
        <p:nvPicPr>
          <p:cNvPr id="43011" name="Picture 3"/>
          <p:cNvPicPr>
            <a:picLocks noChangeAspect="1" noChangeArrowheads="1"/>
          </p:cNvPicPr>
          <p:nvPr/>
        </p:nvPicPr>
        <p:blipFill>
          <a:blip r:embed="rId2">
            <a:duotone>
              <a:prstClr val="black"/>
              <a:srgbClr val="D9C3A5">
                <a:tint val="50000"/>
                <a:satMod val="180000"/>
              </a:srgbClr>
            </a:duotone>
          </a:blip>
          <a:srcRect/>
          <a:stretch>
            <a:fillRect/>
          </a:stretch>
        </p:blipFill>
        <p:spPr bwMode="auto">
          <a:xfrm>
            <a:off x="827584" y="1988840"/>
            <a:ext cx="7926214" cy="4608512"/>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36</a:t>
            </a:fld>
            <a:endParaRPr lang="en-GB"/>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3 &amp; interpretation</a:t>
            </a:r>
            <a:endParaRPr lang="en-GB" dirty="0"/>
          </a:p>
        </p:txBody>
      </p:sp>
      <p:sp>
        <p:nvSpPr>
          <p:cNvPr id="3" name="Content Placeholder 2"/>
          <p:cNvSpPr>
            <a:spLocks noGrp="1"/>
          </p:cNvSpPr>
          <p:nvPr>
            <p:ph idx="1"/>
          </p:nvPr>
        </p:nvSpPr>
        <p:spPr>
          <a:xfrm>
            <a:off x="6372200" y="2060848"/>
            <a:ext cx="2520280" cy="4572000"/>
          </a:xfrm>
        </p:spPr>
        <p:txBody>
          <a:bodyPr>
            <a:normAutofit/>
          </a:bodyPr>
          <a:lstStyle/>
          <a:p>
            <a:r>
              <a:rPr lang="en-GB" sz="1800" dirty="0" smtClean="0"/>
              <a:t>Therefore &lt; tabulated value</a:t>
            </a:r>
          </a:p>
          <a:p>
            <a:r>
              <a:rPr lang="en-GB" sz="1800" dirty="0" smtClean="0"/>
              <a:t>Null- there is no difference</a:t>
            </a:r>
          </a:p>
          <a:p>
            <a:r>
              <a:rPr lang="en-GB" sz="1800" dirty="0" smtClean="0">
                <a:solidFill>
                  <a:srgbClr val="FFC000"/>
                </a:solidFill>
              </a:rPr>
              <a:t>Need more testing because even though the trend is lower it is not significant.</a:t>
            </a:r>
          </a:p>
          <a:p>
            <a:r>
              <a:rPr lang="en-GB" sz="1800" dirty="0" smtClean="0"/>
              <a:t>Hence, ‘eyeballing’ not scientifically acceptable </a:t>
            </a:r>
            <a:endParaRPr lang="en-GB" sz="1800" dirty="0"/>
          </a:p>
        </p:txBody>
      </p:sp>
      <p:pic>
        <p:nvPicPr>
          <p:cNvPr id="44034" name="Picture 2"/>
          <p:cNvPicPr>
            <a:picLocks noChangeAspect="1" noChangeArrowheads="1"/>
          </p:cNvPicPr>
          <p:nvPr/>
        </p:nvPicPr>
        <p:blipFill>
          <a:blip r:embed="rId2" cstate="print">
            <a:duotone>
              <a:prstClr val="black"/>
              <a:srgbClr val="D9C3A5">
                <a:tint val="50000"/>
                <a:satMod val="180000"/>
              </a:srgbClr>
            </a:duotone>
          </a:blip>
          <a:srcRect/>
          <a:stretch>
            <a:fillRect/>
          </a:stretch>
        </p:blipFill>
        <p:spPr bwMode="auto">
          <a:xfrm>
            <a:off x="467544" y="2060848"/>
            <a:ext cx="5724128" cy="3605721"/>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37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899592" y="1340768"/>
            <a:ext cx="7772400" cy="2293512"/>
          </a:xfrm>
        </p:spPr>
        <p:txBody>
          <a:bodyPr>
            <a:normAutofit fontScale="40000" lnSpcReduction="20000"/>
          </a:bodyPr>
          <a:lstStyle/>
          <a:p>
            <a:r>
              <a:rPr lang="en-GB" sz="4200" b="1" dirty="0" smtClean="0"/>
              <a:t>Research Project objective</a:t>
            </a:r>
            <a:endParaRPr lang="en-GB" sz="4200" dirty="0" smtClean="0"/>
          </a:p>
          <a:p>
            <a:r>
              <a:rPr lang="en-GB" sz="4200" dirty="0" smtClean="0"/>
              <a:t>Have construction site labour costs changed between pre and post recession?  The case of Glasgow</a:t>
            </a:r>
          </a:p>
          <a:p>
            <a:pPr marL="912114" lvl="1" indent="-514350">
              <a:buFont typeface="+mj-lt"/>
              <a:buAutoNum type="arabicPeriod"/>
            </a:pPr>
            <a:r>
              <a:rPr lang="en-GB" sz="4200" i="1" dirty="0" smtClean="0">
                <a:solidFill>
                  <a:srgbClr val="92D050"/>
                </a:solidFill>
              </a:rPr>
              <a:t>Perform a T Test on the following data set.</a:t>
            </a:r>
          </a:p>
          <a:p>
            <a:pPr marL="912114" lvl="1" indent="-514350">
              <a:buFont typeface="+mj-lt"/>
              <a:buAutoNum type="arabicPeriod"/>
            </a:pPr>
            <a:r>
              <a:rPr lang="en-GB" sz="4200" i="1" dirty="0" smtClean="0">
                <a:solidFill>
                  <a:srgbClr val="92D050"/>
                </a:solidFill>
              </a:rPr>
              <a:t>What is the Null and alternative hypothesis? </a:t>
            </a:r>
          </a:p>
          <a:p>
            <a:pPr marL="912114" lvl="1" indent="-514350">
              <a:buFont typeface="+mj-lt"/>
              <a:buAutoNum type="arabicPeriod"/>
            </a:pPr>
            <a:r>
              <a:rPr lang="en-GB" sz="4200" i="1" dirty="0" smtClean="0">
                <a:solidFill>
                  <a:srgbClr val="92D050"/>
                </a:solidFill>
              </a:rPr>
              <a:t>Determine using the T Test within 95% and 99% confidence limits, whether the labour costs are significantly different pre and post recession.</a:t>
            </a:r>
          </a:p>
          <a:p>
            <a:pPr marL="912114" lvl="1" indent="-514350">
              <a:buFont typeface="+mj-lt"/>
              <a:buAutoNum type="arabicPeriod"/>
            </a:pPr>
            <a:r>
              <a:rPr lang="en-GB" sz="4200" i="1" dirty="0" smtClean="0">
                <a:solidFill>
                  <a:srgbClr val="92D050"/>
                </a:solidFill>
              </a:rPr>
              <a:t>Interpret the results</a:t>
            </a:r>
          </a:p>
          <a:p>
            <a:endParaRPr lang="en-GB" dirty="0"/>
          </a:p>
        </p:txBody>
      </p:sp>
      <p:graphicFrame>
        <p:nvGraphicFramePr>
          <p:cNvPr id="4" name="Table 3"/>
          <p:cNvGraphicFramePr>
            <a:graphicFrameLocks noGrp="1"/>
          </p:cNvGraphicFramePr>
          <p:nvPr/>
        </p:nvGraphicFramePr>
        <p:xfrm>
          <a:off x="1547664" y="4725144"/>
          <a:ext cx="6840760" cy="1906522"/>
        </p:xfrm>
        <a:graphic>
          <a:graphicData uri="http://schemas.openxmlformats.org/drawingml/2006/table">
            <a:tbl>
              <a:tblPr>
                <a:tableStyleId>{284E427A-3D55-4303-BF80-6455036E1DE7}</a:tableStyleId>
              </a:tblPr>
              <a:tblGrid>
                <a:gridCol w="3426541"/>
                <a:gridCol w="3414219"/>
              </a:tblGrid>
              <a:tr h="234881">
                <a:tc>
                  <a:txBody>
                    <a:bodyPr/>
                    <a:lstStyle/>
                    <a:p>
                      <a:pPr>
                        <a:lnSpc>
                          <a:spcPct val="115000"/>
                        </a:lnSpc>
                        <a:spcAft>
                          <a:spcPts val="0"/>
                        </a:spcAft>
                      </a:pPr>
                      <a:r>
                        <a:rPr lang="en-GB" sz="1800" b="1" dirty="0" smtClean="0">
                          <a:latin typeface="Calibri" pitchFamily="34" charset="0"/>
                          <a:cs typeface="Calibri" pitchFamily="34" charset="0"/>
                        </a:rPr>
                        <a:t>Sites  </a:t>
                      </a:r>
                      <a:r>
                        <a:rPr lang="en-GB" sz="1800" b="1" dirty="0">
                          <a:latin typeface="Calibri" pitchFamily="34" charset="0"/>
                          <a:cs typeface="Calibri" pitchFamily="34" charset="0"/>
                        </a:rPr>
                        <a:t>pre recession</a:t>
                      </a:r>
                      <a:endParaRPr lang="en-GB" sz="1600" b="1" dirty="0">
                        <a:solidFill>
                          <a:srgbClr val="FFC000"/>
                        </a:solidFill>
                        <a:latin typeface="Calibri" pitchFamily="34" charset="0"/>
                        <a:ea typeface="Calibri"/>
                        <a:cs typeface="Calibri" pitchFamily="34" charset="0"/>
                      </a:endParaRPr>
                    </a:p>
                  </a:txBody>
                  <a:tcPr marL="68580" marR="68580" marT="0" marB="0"/>
                </a:tc>
                <a:tc>
                  <a:txBody>
                    <a:bodyPr/>
                    <a:lstStyle/>
                    <a:p>
                      <a:pPr>
                        <a:lnSpc>
                          <a:spcPct val="115000"/>
                        </a:lnSpc>
                        <a:spcAft>
                          <a:spcPts val="0"/>
                        </a:spcAft>
                      </a:pPr>
                      <a:r>
                        <a:rPr lang="en-GB" sz="1800" b="1" dirty="0" smtClean="0">
                          <a:latin typeface="Calibri" pitchFamily="34" charset="0"/>
                          <a:cs typeface="Calibri" pitchFamily="34" charset="0"/>
                        </a:rPr>
                        <a:t>Sites post </a:t>
                      </a:r>
                      <a:r>
                        <a:rPr lang="en-GB" sz="1800" b="1" dirty="0">
                          <a:latin typeface="Calibri" pitchFamily="34" charset="0"/>
                          <a:cs typeface="Calibri" pitchFamily="34" charset="0"/>
                        </a:rPr>
                        <a:t>recession</a:t>
                      </a:r>
                      <a:endParaRPr lang="en-GB" sz="1600" b="1" dirty="0">
                        <a:solidFill>
                          <a:schemeClr val="accent6">
                            <a:lumMod val="20000"/>
                            <a:lumOff val="80000"/>
                          </a:schemeClr>
                        </a:solidFill>
                        <a:latin typeface="Calibri" pitchFamily="34" charset="0"/>
                        <a:ea typeface="Calibri"/>
                        <a:cs typeface="Calibri" pitchFamily="34" charset="0"/>
                      </a:endParaRPr>
                    </a:p>
                  </a:txBody>
                  <a:tcPr marL="68580" marR="68580" marT="0" marB="0"/>
                </a:tc>
              </a:tr>
              <a:tr h="234881">
                <a:tc>
                  <a:txBody>
                    <a:bodyPr/>
                    <a:lstStyle/>
                    <a:p>
                      <a:pPr>
                        <a:lnSpc>
                          <a:spcPct val="115000"/>
                        </a:lnSpc>
                        <a:spcAft>
                          <a:spcPts val="0"/>
                        </a:spcAft>
                      </a:pPr>
                      <a:r>
                        <a:rPr lang="en-GB" sz="1800" dirty="0">
                          <a:latin typeface="Calibri" pitchFamily="34" charset="0"/>
                          <a:cs typeface="Calibri" pitchFamily="34" charset="0"/>
                        </a:rPr>
                        <a:t>N</a:t>
                      </a:r>
                      <a:r>
                        <a:rPr lang="en-GB" sz="1800" baseline="-25000" dirty="0">
                          <a:latin typeface="Calibri" pitchFamily="34" charset="0"/>
                          <a:cs typeface="Calibri" pitchFamily="34" charset="0"/>
                        </a:rPr>
                        <a:t>1 </a:t>
                      </a:r>
                      <a:r>
                        <a:rPr lang="en-GB" sz="1800" dirty="0">
                          <a:latin typeface="Calibri" pitchFamily="34" charset="0"/>
                          <a:cs typeface="Calibri" pitchFamily="34" charset="0"/>
                        </a:rPr>
                        <a:t>= 6</a:t>
                      </a:r>
                      <a:endParaRPr lang="en-GB" sz="1600" dirty="0">
                        <a:solidFill>
                          <a:srgbClr val="FFC000"/>
                        </a:solidFill>
                        <a:latin typeface="Calibri" pitchFamily="34" charset="0"/>
                        <a:ea typeface="Calibri"/>
                        <a:cs typeface="Calibri" pitchFamily="34" charset="0"/>
                      </a:endParaRPr>
                    </a:p>
                  </a:txBody>
                  <a:tcPr marL="68580" marR="68580" marT="0" marB="0"/>
                </a:tc>
                <a:tc>
                  <a:txBody>
                    <a:bodyPr/>
                    <a:lstStyle/>
                    <a:p>
                      <a:pPr>
                        <a:lnSpc>
                          <a:spcPct val="115000"/>
                        </a:lnSpc>
                        <a:spcAft>
                          <a:spcPts val="0"/>
                        </a:spcAft>
                      </a:pPr>
                      <a:r>
                        <a:rPr lang="en-GB" sz="1800" dirty="0">
                          <a:latin typeface="Calibri" pitchFamily="34" charset="0"/>
                          <a:cs typeface="Calibri" pitchFamily="34" charset="0"/>
                        </a:rPr>
                        <a:t>N</a:t>
                      </a:r>
                      <a:r>
                        <a:rPr lang="en-GB" sz="1800" baseline="-25000" dirty="0">
                          <a:latin typeface="Calibri" pitchFamily="34" charset="0"/>
                          <a:cs typeface="Calibri" pitchFamily="34" charset="0"/>
                        </a:rPr>
                        <a:t>2</a:t>
                      </a:r>
                      <a:r>
                        <a:rPr lang="en-GB" sz="1800" dirty="0">
                          <a:latin typeface="Calibri" pitchFamily="34" charset="0"/>
                          <a:cs typeface="Calibri" pitchFamily="34" charset="0"/>
                        </a:rPr>
                        <a:t>=8</a:t>
                      </a:r>
                      <a:endParaRPr lang="en-GB" sz="1600" dirty="0">
                        <a:solidFill>
                          <a:schemeClr val="accent6">
                            <a:lumMod val="20000"/>
                            <a:lumOff val="80000"/>
                          </a:schemeClr>
                        </a:solidFill>
                        <a:latin typeface="Calibri" pitchFamily="34" charset="0"/>
                        <a:ea typeface="Calibri"/>
                        <a:cs typeface="Calibri" pitchFamily="34" charset="0"/>
                      </a:endParaRPr>
                    </a:p>
                  </a:txBody>
                  <a:tcPr marL="68580" marR="68580" marT="0" marB="0"/>
                </a:tc>
              </a:tr>
              <a:tr h="234881">
                <a:tc>
                  <a:txBody>
                    <a:bodyPr/>
                    <a:lstStyle/>
                    <a:p>
                      <a:pPr>
                        <a:lnSpc>
                          <a:spcPct val="115000"/>
                        </a:lnSpc>
                        <a:spcAft>
                          <a:spcPts val="0"/>
                        </a:spcAft>
                      </a:pPr>
                      <a:r>
                        <a:rPr lang="en-GB" sz="1800" dirty="0">
                          <a:latin typeface="Calibri" pitchFamily="34" charset="0"/>
                          <a:cs typeface="Calibri" pitchFamily="34" charset="0"/>
                        </a:rPr>
                        <a:t>Mean = 74.8</a:t>
                      </a:r>
                      <a:endParaRPr lang="en-GB" sz="1600" dirty="0">
                        <a:solidFill>
                          <a:srgbClr val="FFC000"/>
                        </a:solidFill>
                        <a:latin typeface="Calibri" pitchFamily="34" charset="0"/>
                        <a:ea typeface="Calibri"/>
                        <a:cs typeface="Calibri" pitchFamily="34" charset="0"/>
                      </a:endParaRPr>
                    </a:p>
                  </a:txBody>
                  <a:tcPr marL="68580" marR="68580" marT="0" marB="0"/>
                </a:tc>
                <a:tc>
                  <a:txBody>
                    <a:bodyPr/>
                    <a:lstStyle/>
                    <a:p>
                      <a:pPr>
                        <a:lnSpc>
                          <a:spcPct val="115000"/>
                        </a:lnSpc>
                        <a:spcAft>
                          <a:spcPts val="0"/>
                        </a:spcAft>
                      </a:pPr>
                      <a:r>
                        <a:rPr lang="en-GB" sz="1800" dirty="0">
                          <a:latin typeface="Calibri" pitchFamily="34" charset="0"/>
                          <a:cs typeface="Calibri" pitchFamily="34" charset="0"/>
                        </a:rPr>
                        <a:t>Mean = 72.99</a:t>
                      </a:r>
                      <a:endParaRPr lang="en-GB" sz="1600" dirty="0">
                        <a:solidFill>
                          <a:schemeClr val="accent6">
                            <a:lumMod val="20000"/>
                            <a:lumOff val="80000"/>
                          </a:schemeClr>
                        </a:solidFill>
                        <a:latin typeface="Calibri" pitchFamily="34" charset="0"/>
                        <a:ea typeface="Calibri"/>
                        <a:cs typeface="Calibri" pitchFamily="34" charset="0"/>
                      </a:endParaRPr>
                    </a:p>
                  </a:txBody>
                  <a:tcPr marL="68580" marR="68580" marT="0" marB="0"/>
                </a:tc>
              </a:tr>
              <a:tr h="234881">
                <a:tc>
                  <a:txBody>
                    <a:bodyPr/>
                    <a:lstStyle/>
                    <a:p>
                      <a:pPr>
                        <a:lnSpc>
                          <a:spcPct val="115000"/>
                        </a:lnSpc>
                        <a:spcAft>
                          <a:spcPts val="0"/>
                        </a:spcAft>
                      </a:pPr>
                      <a:r>
                        <a:rPr lang="en-GB" sz="1800" dirty="0">
                          <a:latin typeface="Calibri" pitchFamily="34" charset="0"/>
                          <a:cs typeface="Calibri" pitchFamily="34" charset="0"/>
                        </a:rPr>
                        <a:t>SD = 1.04</a:t>
                      </a:r>
                      <a:endParaRPr lang="en-GB" sz="1600" dirty="0">
                        <a:solidFill>
                          <a:srgbClr val="FFC000"/>
                        </a:solidFill>
                        <a:latin typeface="Calibri" pitchFamily="34" charset="0"/>
                        <a:ea typeface="Calibri"/>
                        <a:cs typeface="Calibri" pitchFamily="34" charset="0"/>
                      </a:endParaRPr>
                    </a:p>
                  </a:txBody>
                  <a:tcPr marL="68580" marR="68580" marT="0" marB="0"/>
                </a:tc>
                <a:tc>
                  <a:txBody>
                    <a:bodyPr/>
                    <a:lstStyle/>
                    <a:p>
                      <a:pPr>
                        <a:lnSpc>
                          <a:spcPct val="115000"/>
                        </a:lnSpc>
                        <a:spcAft>
                          <a:spcPts val="0"/>
                        </a:spcAft>
                      </a:pPr>
                      <a:r>
                        <a:rPr lang="en-GB" sz="1800" dirty="0">
                          <a:latin typeface="Calibri" pitchFamily="34" charset="0"/>
                          <a:cs typeface="Calibri" pitchFamily="34" charset="0"/>
                        </a:rPr>
                        <a:t>SD = 1.48</a:t>
                      </a:r>
                      <a:endParaRPr lang="en-GB" sz="1600" dirty="0">
                        <a:solidFill>
                          <a:schemeClr val="accent6">
                            <a:lumMod val="20000"/>
                            <a:lumOff val="80000"/>
                          </a:schemeClr>
                        </a:solidFill>
                        <a:latin typeface="Calibri" pitchFamily="34" charset="0"/>
                        <a:ea typeface="Calibri"/>
                        <a:cs typeface="Calibri" pitchFamily="34" charset="0"/>
                      </a:endParaRPr>
                    </a:p>
                  </a:txBody>
                  <a:tcPr marL="68580" marR="68580" marT="0" marB="0"/>
                </a:tc>
              </a:tr>
              <a:tr h="644650">
                <a:tc>
                  <a:txBody>
                    <a:bodyPr/>
                    <a:lstStyle/>
                    <a:p>
                      <a:pPr>
                        <a:lnSpc>
                          <a:spcPct val="115000"/>
                        </a:lnSpc>
                        <a:spcAft>
                          <a:spcPts val="0"/>
                        </a:spcAft>
                      </a:pPr>
                      <a:r>
                        <a:rPr lang="en-GB" sz="1800" dirty="0">
                          <a:latin typeface="Calibri" pitchFamily="34" charset="0"/>
                          <a:cs typeface="Calibri" pitchFamily="34" charset="0"/>
                        </a:rPr>
                        <a:t>SD</a:t>
                      </a:r>
                      <a:r>
                        <a:rPr lang="en-GB" sz="1800" baseline="30000" dirty="0">
                          <a:latin typeface="Calibri" pitchFamily="34" charset="0"/>
                          <a:cs typeface="Calibri" pitchFamily="34" charset="0"/>
                        </a:rPr>
                        <a:t>2</a:t>
                      </a:r>
                      <a:r>
                        <a:rPr lang="en-GB" sz="1800" dirty="0">
                          <a:latin typeface="Calibri" pitchFamily="34" charset="0"/>
                          <a:cs typeface="Calibri" pitchFamily="34" charset="0"/>
                        </a:rPr>
                        <a:t>=1.08</a:t>
                      </a:r>
                      <a:endParaRPr lang="en-GB" sz="1600" dirty="0">
                        <a:solidFill>
                          <a:srgbClr val="FFC000"/>
                        </a:solidFill>
                        <a:latin typeface="Calibri" pitchFamily="34" charset="0"/>
                        <a:ea typeface="Calibri"/>
                        <a:cs typeface="Calibri" pitchFamily="34" charset="0"/>
                      </a:endParaRPr>
                    </a:p>
                  </a:txBody>
                  <a:tcPr marL="68580" marR="68580" marT="0" marB="0"/>
                </a:tc>
                <a:tc>
                  <a:txBody>
                    <a:bodyPr/>
                    <a:lstStyle/>
                    <a:p>
                      <a:pPr>
                        <a:lnSpc>
                          <a:spcPct val="115000"/>
                        </a:lnSpc>
                        <a:spcAft>
                          <a:spcPts val="0"/>
                        </a:spcAft>
                      </a:pPr>
                      <a:r>
                        <a:rPr lang="en-GB" sz="1800" dirty="0">
                          <a:latin typeface="Calibri" pitchFamily="34" charset="0"/>
                          <a:cs typeface="Calibri" pitchFamily="34" charset="0"/>
                        </a:rPr>
                        <a:t>SD</a:t>
                      </a:r>
                      <a:r>
                        <a:rPr lang="en-GB" sz="1800" baseline="30000" dirty="0">
                          <a:latin typeface="Calibri" pitchFamily="34" charset="0"/>
                          <a:cs typeface="Calibri" pitchFamily="34" charset="0"/>
                        </a:rPr>
                        <a:t>2</a:t>
                      </a:r>
                      <a:r>
                        <a:rPr lang="en-GB" sz="1800" dirty="0">
                          <a:latin typeface="Calibri" pitchFamily="34" charset="0"/>
                          <a:cs typeface="Calibri" pitchFamily="34" charset="0"/>
                        </a:rPr>
                        <a:t>=2.20</a:t>
                      </a:r>
                      <a:endParaRPr lang="en-GB" sz="1600" dirty="0">
                        <a:solidFill>
                          <a:schemeClr val="accent6">
                            <a:lumMod val="20000"/>
                            <a:lumOff val="80000"/>
                          </a:schemeClr>
                        </a:solidFill>
                        <a:latin typeface="Calibri" pitchFamily="34" charset="0"/>
                        <a:ea typeface="Calibri"/>
                        <a:cs typeface="Calibri" pitchFamily="34" charset="0"/>
                      </a:endParaRPr>
                    </a:p>
                  </a:txBody>
                  <a:tcPr marL="68580" marR="68580" marT="0" marB="0"/>
                </a:tc>
              </a:tr>
            </a:tbl>
          </a:graphicData>
        </a:graphic>
      </p:graphicFrame>
      <p:sp>
        <p:nvSpPr>
          <p:cNvPr id="48129" name="Rectangle 1"/>
          <p:cNvSpPr>
            <a:spLocks noChangeArrowheads="1"/>
          </p:cNvSpPr>
          <p:nvPr/>
        </p:nvSpPr>
        <p:spPr bwMode="auto">
          <a:xfrm>
            <a:off x="1979712" y="4149080"/>
            <a:ext cx="6176499" cy="4001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effectLst/>
                <a:latin typeface="Calibri" pitchFamily="34" charset="0"/>
                <a:ea typeface="Calibri" pitchFamily="34" charset="0"/>
                <a:cs typeface="Times New Roman" pitchFamily="18" charset="0"/>
              </a:rPr>
              <a:t> Table 1 Labour costs pre and post recession in millions £</a:t>
            </a:r>
            <a:endParaRPr kumimoji="0" lang="en-GB" sz="3200" b="0" i="0" u="none" strike="noStrike" cap="none" normalizeH="0" baseline="0" dirty="0" smtClean="0">
              <a:ln>
                <a:noFill/>
              </a:ln>
              <a:effectLst/>
              <a:latin typeface="Arial" pitchFamily="34" charset="0"/>
              <a:cs typeface="Arial" pitchFamily="34" charset="0"/>
            </a:endParaRPr>
          </a:p>
        </p:txBody>
      </p:sp>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38</a:t>
            </a:fld>
            <a:endParaRPr lang="en-GB"/>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a:t>
            </a:r>
            <a:endParaRPr lang="en-GB" dirty="0"/>
          </a:p>
        </p:txBody>
      </p:sp>
      <p:sp>
        <p:nvSpPr>
          <p:cNvPr id="3" name="Content Placeholder 2"/>
          <p:cNvSpPr>
            <a:spLocks noGrp="1"/>
          </p:cNvSpPr>
          <p:nvPr>
            <p:ph idx="1"/>
          </p:nvPr>
        </p:nvSpPr>
        <p:spPr>
          <a:xfrm>
            <a:off x="6012160" y="2420888"/>
            <a:ext cx="2962672" cy="3816424"/>
          </a:xfrm>
        </p:spPr>
        <p:txBody>
          <a:bodyPr>
            <a:normAutofit fontScale="55000" lnSpcReduction="20000"/>
          </a:bodyPr>
          <a:lstStyle/>
          <a:p>
            <a:r>
              <a:rPr lang="en-GB" b="1" dirty="0" smtClean="0"/>
              <a:t>The calculated figure exceeds the tabulated value (2.179 at p=0.05) (14-2=12df).  </a:t>
            </a:r>
          </a:p>
          <a:p>
            <a:r>
              <a:rPr lang="en-GB" b="1" dirty="0" smtClean="0">
                <a:solidFill>
                  <a:srgbClr val="FFC000"/>
                </a:solidFill>
              </a:rPr>
              <a:t>Therefore we reject the null hypothesis and conclude there is a statistically significant difference between the means.  </a:t>
            </a:r>
          </a:p>
          <a:p>
            <a:r>
              <a:rPr lang="en-GB" b="1" dirty="0" smtClean="0"/>
              <a:t>Hence the recession did have an impact on . . .  </a:t>
            </a:r>
            <a:endParaRPr lang="en-GB" dirty="0" smtClean="0"/>
          </a:p>
          <a:p>
            <a:r>
              <a:rPr lang="en-GB" sz="2600" i="1" dirty="0" smtClean="0"/>
              <a:t>(Chris House from Fowler et al 1998)</a:t>
            </a:r>
          </a:p>
          <a:p>
            <a:endParaRPr lang="en-GB" dirty="0"/>
          </a:p>
        </p:txBody>
      </p:sp>
      <p:pic>
        <p:nvPicPr>
          <p:cNvPr id="4" name="Picture 3"/>
          <p:cNvPicPr/>
          <p:nvPr/>
        </p:nvPicPr>
        <p:blipFill>
          <a:blip r:embed="rId2" cstate="print">
            <a:duotone>
              <a:prstClr val="black"/>
              <a:srgbClr val="D9C3A5">
                <a:tint val="50000"/>
                <a:satMod val="180000"/>
              </a:srgbClr>
            </a:duotone>
          </a:blip>
          <a:srcRect/>
          <a:stretch>
            <a:fillRect/>
          </a:stretch>
        </p:blipFill>
        <p:spPr bwMode="auto">
          <a:xfrm rot="16200000">
            <a:off x="1666127" y="1222306"/>
            <a:ext cx="3023463" cy="5276612"/>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39</a:t>
            </a:fld>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Revision</a:t>
            </a:r>
            <a:endParaRPr lang="en-GB" dirty="0"/>
          </a:p>
        </p:txBody>
      </p:sp>
      <p:sp>
        <p:nvSpPr>
          <p:cNvPr id="3" name="Content Placeholder 2"/>
          <p:cNvSpPr>
            <a:spLocks noGrp="1"/>
          </p:cNvSpPr>
          <p:nvPr>
            <p:ph idx="1"/>
          </p:nvPr>
        </p:nvSpPr>
        <p:spPr/>
        <p:txBody>
          <a:bodyPr>
            <a:normAutofit lnSpcReduction="10000"/>
          </a:bodyPr>
          <a:lstStyle/>
          <a:p>
            <a:r>
              <a:rPr lang="en-GB" dirty="0" smtClean="0"/>
              <a:t>A House of Commons Select Committee wanted to assess the public sector expenditure on cost of construction projects.  Hence a MWU and T Test were used on the data set of Public and Private sector construction projects in Wales between 2007 and 2012.   Average unit costs were compared to assess if there was any statistical difference.</a:t>
            </a:r>
          </a:p>
          <a:p>
            <a:pPr lvl="0"/>
            <a:r>
              <a:rPr lang="en-GB" i="1" dirty="0" smtClean="0">
                <a:solidFill>
                  <a:srgbClr val="FFFF00"/>
                </a:solidFill>
              </a:rPr>
              <a:t>Perform the T Test on the following data set and comment on the significance of the results for sector construction projects in the future. P 0.05 &amp; P0.01</a:t>
            </a:r>
            <a:endParaRPr lang="en-GB" dirty="0" smtClean="0">
              <a:solidFill>
                <a:srgbClr val="FFFF00"/>
              </a:solidFill>
            </a:endParaRP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40</a:t>
            </a:fld>
            <a:endParaRPr lang="en-GB"/>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set</a:t>
            </a:r>
            <a:endParaRPr lang="en-GB" dirty="0"/>
          </a:p>
        </p:txBody>
      </p:sp>
      <p:graphicFrame>
        <p:nvGraphicFramePr>
          <p:cNvPr id="4" name="Content Placeholder 3"/>
          <p:cNvGraphicFramePr>
            <a:graphicFrameLocks noGrp="1"/>
          </p:cNvGraphicFramePr>
          <p:nvPr>
            <p:ph idx="1"/>
          </p:nvPr>
        </p:nvGraphicFramePr>
        <p:xfrm>
          <a:off x="1115613" y="1772820"/>
          <a:ext cx="7272810" cy="4464490"/>
        </p:xfrm>
        <a:graphic>
          <a:graphicData uri="http://schemas.openxmlformats.org/drawingml/2006/table">
            <a:tbl>
              <a:tblPr/>
              <a:tblGrid>
                <a:gridCol w="1817809"/>
                <a:gridCol w="1817809"/>
                <a:gridCol w="1818596"/>
                <a:gridCol w="1818596"/>
              </a:tblGrid>
              <a:tr h="446449">
                <a:tc>
                  <a:txBody>
                    <a:bodyPr/>
                    <a:lstStyle/>
                    <a:p>
                      <a:pPr algn="ctr">
                        <a:lnSpc>
                          <a:spcPct val="150000"/>
                        </a:lnSpc>
                        <a:spcAft>
                          <a:spcPts val="0"/>
                        </a:spcAft>
                      </a:pPr>
                      <a:r>
                        <a:rPr lang="en-GB" sz="2000" b="1" dirty="0">
                          <a:solidFill>
                            <a:schemeClr val="accent6">
                              <a:lumMod val="75000"/>
                            </a:schemeClr>
                          </a:solidFill>
                          <a:latin typeface="Calibri"/>
                          <a:ea typeface="Calibri"/>
                          <a:cs typeface="Times New Roman"/>
                        </a:rPr>
                        <a:t>Public £‘000s</a:t>
                      </a:r>
                      <a:endParaRPr lang="en-GB" sz="1800" dirty="0">
                        <a:solidFill>
                          <a:schemeClr val="accent6">
                            <a:lumMod val="7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2000" b="1" dirty="0">
                          <a:solidFill>
                            <a:schemeClr val="accent6">
                              <a:lumMod val="75000"/>
                            </a:schemeClr>
                          </a:solidFill>
                          <a:latin typeface="Calibri"/>
                          <a:ea typeface="Calibri"/>
                          <a:cs typeface="Times New Roman"/>
                        </a:rPr>
                        <a:t>Pub</a:t>
                      </a:r>
                      <a:r>
                        <a:rPr lang="en-GB" sz="2000" b="1" baseline="30000" dirty="0">
                          <a:solidFill>
                            <a:schemeClr val="accent6">
                              <a:lumMod val="75000"/>
                            </a:schemeClr>
                          </a:solidFill>
                          <a:latin typeface="Calibri"/>
                          <a:ea typeface="Calibri"/>
                          <a:cs typeface="Times New Roman"/>
                        </a:rPr>
                        <a:t>2</a:t>
                      </a:r>
                      <a:endParaRPr lang="en-GB" sz="1800" baseline="30000" dirty="0">
                        <a:solidFill>
                          <a:schemeClr val="accent6">
                            <a:lumMod val="7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2000" b="1">
                          <a:solidFill>
                            <a:schemeClr val="accent6">
                              <a:lumMod val="75000"/>
                            </a:schemeClr>
                          </a:solidFill>
                          <a:latin typeface="Calibri"/>
                          <a:ea typeface="Calibri"/>
                          <a:cs typeface="Times New Roman"/>
                        </a:rPr>
                        <a:t>Private £’000s</a:t>
                      </a:r>
                      <a:endParaRPr lang="en-GB" sz="1800">
                        <a:solidFill>
                          <a:schemeClr val="accent6">
                            <a:lumMod val="7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2000" b="1" dirty="0" smtClean="0">
                          <a:solidFill>
                            <a:schemeClr val="accent6">
                              <a:lumMod val="75000"/>
                            </a:schemeClr>
                          </a:solidFill>
                          <a:latin typeface="Calibri"/>
                          <a:ea typeface="Calibri"/>
                          <a:cs typeface="Times New Roman"/>
                        </a:rPr>
                        <a:t>Priv</a:t>
                      </a:r>
                      <a:r>
                        <a:rPr lang="en-GB" sz="2000" b="1" baseline="30000" dirty="0" smtClean="0">
                          <a:solidFill>
                            <a:schemeClr val="accent6">
                              <a:lumMod val="75000"/>
                            </a:schemeClr>
                          </a:solidFill>
                          <a:latin typeface="Calibri"/>
                          <a:ea typeface="Calibri"/>
                          <a:cs typeface="Times New Roman"/>
                        </a:rPr>
                        <a:t>2</a:t>
                      </a:r>
                      <a:endParaRPr lang="en-GB" sz="1800" baseline="30000" dirty="0">
                        <a:solidFill>
                          <a:schemeClr val="accent6">
                            <a:lumMod val="7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446449">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18</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30</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21</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29</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19</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22</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26</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19</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32</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18</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31</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26</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29</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18</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36</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14</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34</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bg1">
                              <a:lumMod val="95000"/>
                              <a:lumOff val="5000"/>
                            </a:schemeClr>
                          </a:solidFill>
                          <a:latin typeface="Calibri"/>
                          <a:ea typeface="Calibri"/>
                          <a:cs typeface="Times New Roman"/>
                        </a:rPr>
                        <a:t>19</a:t>
                      </a:r>
                      <a:endParaRPr lang="en-GB" sz="1800" dirty="0">
                        <a:solidFill>
                          <a:schemeClr val="bg1">
                            <a:lumMod val="95000"/>
                            <a:lumOff val="5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bl>
          </a:graphicData>
        </a:graphic>
      </p:graphicFrame>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41</a:t>
            </a:fld>
            <a:endParaRPr lang="en-GB"/>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512064"/>
            <a:ext cx="7772400" cy="914400"/>
          </a:xfrm>
        </p:spPr>
        <p:txBody>
          <a:bodyPr/>
          <a:lstStyle/>
          <a:p>
            <a:r>
              <a:rPr lang="en-GB" dirty="0" smtClean="0"/>
              <a:t>Results</a:t>
            </a:r>
            <a:endParaRPr lang="en-GB" dirty="0"/>
          </a:p>
        </p:txBody>
      </p:sp>
      <p:graphicFrame>
        <p:nvGraphicFramePr>
          <p:cNvPr id="4" name="Content Placeholder 3"/>
          <p:cNvGraphicFramePr>
            <a:graphicFrameLocks noGrp="1"/>
          </p:cNvGraphicFramePr>
          <p:nvPr>
            <p:ph idx="1"/>
          </p:nvPr>
        </p:nvGraphicFramePr>
        <p:xfrm>
          <a:off x="1115613" y="1772820"/>
          <a:ext cx="7272810" cy="4572000"/>
        </p:xfrm>
        <a:graphic>
          <a:graphicData uri="http://schemas.openxmlformats.org/drawingml/2006/table">
            <a:tbl>
              <a:tblPr/>
              <a:tblGrid>
                <a:gridCol w="1817809"/>
                <a:gridCol w="1817809"/>
                <a:gridCol w="1818596"/>
                <a:gridCol w="1818596"/>
              </a:tblGrid>
              <a:tr h="446449">
                <a:tc>
                  <a:txBody>
                    <a:bodyPr/>
                    <a:lstStyle/>
                    <a:p>
                      <a:pPr algn="ctr">
                        <a:lnSpc>
                          <a:spcPct val="150000"/>
                        </a:lnSpc>
                        <a:spcAft>
                          <a:spcPts val="0"/>
                        </a:spcAft>
                      </a:pPr>
                      <a:r>
                        <a:rPr lang="en-GB" sz="2000" b="1" dirty="0">
                          <a:latin typeface="Calibri"/>
                          <a:ea typeface="Calibri"/>
                          <a:cs typeface="Times New Roman"/>
                        </a:rPr>
                        <a:t>Public £‘000s</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50000"/>
                        </a:lnSpc>
                        <a:spcAft>
                          <a:spcPts val="0"/>
                        </a:spcAft>
                      </a:pPr>
                      <a:r>
                        <a:rPr lang="en-GB" sz="2000" b="1">
                          <a:latin typeface="Calibri"/>
                          <a:ea typeface="Calibri"/>
                          <a:cs typeface="Times New Roman"/>
                        </a:rPr>
                        <a:t>Pub2</a:t>
                      </a:r>
                      <a:endParaRPr lang="en-GB"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50000"/>
                        </a:lnSpc>
                        <a:spcAft>
                          <a:spcPts val="0"/>
                        </a:spcAft>
                      </a:pPr>
                      <a:r>
                        <a:rPr lang="en-GB" sz="2000" b="1">
                          <a:latin typeface="Calibri"/>
                          <a:ea typeface="Calibri"/>
                          <a:cs typeface="Times New Roman"/>
                        </a:rPr>
                        <a:t>Private £’000s</a:t>
                      </a:r>
                      <a:endParaRPr lang="en-GB"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50000"/>
                        </a:lnSpc>
                        <a:spcAft>
                          <a:spcPts val="0"/>
                        </a:spcAft>
                      </a:pPr>
                      <a:r>
                        <a:rPr lang="en-GB" sz="2000" b="1" dirty="0">
                          <a:latin typeface="Calibri"/>
                          <a:ea typeface="Calibri"/>
                          <a:cs typeface="Times New Roman"/>
                        </a:rPr>
                        <a:t>Priv2</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18</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324</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30</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900</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21</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441</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29</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841</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19</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361</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22</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484</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26</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676</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19</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361</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32</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1024</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18</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324</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31</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961</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26</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676</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29</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841</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18</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324</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36</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1296</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14</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196</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34</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1156</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19</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361</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bl>
          </a:graphicData>
        </a:graphic>
      </p:graphicFrame>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42</a:t>
            </a:fld>
            <a:endParaRPr lang="en-GB"/>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2</a:t>
            </a:r>
            <a:endParaRPr lang="en-GB" dirty="0"/>
          </a:p>
        </p:txBody>
      </p:sp>
      <p:sp>
        <p:nvSpPr>
          <p:cNvPr id="3" name="Content Placeholder 2"/>
          <p:cNvSpPr>
            <a:spLocks noGrp="1"/>
          </p:cNvSpPr>
          <p:nvPr>
            <p:ph idx="1"/>
          </p:nvPr>
        </p:nvSpPr>
        <p:spPr/>
        <p:txBody>
          <a:bodyPr/>
          <a:lstStyle/>
          <a:p>
            <a:endParaRPr lang="en-GB"/>
          </a:p>
        </p:txBody>
      </p:sp>
      <p:pic>
        <p:nvPicPr>
          <p:cNvPr id="63490" name="Picture 2"/>
          <p:cNvPicPr>
            <a:picLocks noChangeAspect="1" noChangeArrowheads="1"/>
          </p:cNvPicPr>
          <p:nvPr/>
        </p:nvPicPr>
        <p:blipFill>
          <a:blip r:embed="rId2"/>
          <a:srcRect/>
          <a:stretch>
            <a:fillRect/>
          </a:stretch>
        </p:blipFill>
        <p:spPr bwMode="auto">
          <a:xfrm>
            <a:off x="683568" y="1412776"/>
            <a:ext cx="7903915" cy="5170405"/>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43</a:t>
            </a:fld>
            <a:endParaRPr lang="en-GB"/>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250704" cy="1143000"/>
          </a:xfrm>
        </p:spPr>
        <p:txBody>
          <a:bodyPr/>
          <a:lstStyle/>
          <a:p>
            <a:r>
              <a:rPr lang="en-GB" dirty="0" smtClean="0"/>
              <a:t>Stage 3/4</a:t>
            </a:r>
            <a:endParaRPr lang="en-GB" dirty="0"/>
          </a:p>
        </p:txBody>
      </p:sp>
      <p:sp>
        <p:nvSpPr>
          <p:cNvPr id="9" name="Rectangle 8"/>
          <p:cNvSpPr/>
          <p:nvPr/>
        </p:nvSpPr>
        <p:spPr>
          <a:xfrm>
            <a:off x="7740352" y="5445224"/>
            <a:ext cx="1152128" cy="648072"/>
          </a:xfrm>
          <a:prstGeom prst="rect">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3" name="Content Placeholder 2"/>
          <p:cNvSpPr>
            <a:spLocks noGrp="1"/>
          </p:cNvSpPr>
          <p:nvPr>
            <p:ph idx="1"/>
          </p:nvPr>
        </p:nvSpPr>
        <p:spPr/>
        <p:txBody>
          <a:bodyPr/>
          <a:lstStyle/>
          <a:p>
            <a:endParaRPr lang="en-GB" dirty="0"/>
          </a:p>
        </p:txBody>
      </p:sp>
      <p:pic>
        <p:nvPicPr>
          <p:cNvPr id="64514" name="Picture 2"/>
          <p:cNvPicPr>
            <a:picLocks noChangeAspect="1" noChangeArrowheads="1"/>
          </p:cNvPicPr>
          <p:nvPr/>
        </p:nvPicPr>
        <p:blipFill>
          <a:blip r:embed="rId2" cstate="print"/>
          <a:srcRect/>
          <a:stretch>
            <a:fillRect/>
          </a:stretch>
        </p:blipFill>
        <p:spPr bwMode="auto">
          <a:xfrm>
            <a:off x="3995936" y="0"/>
            <a:ext cx="5148064" cy="6819842"/>
          </a:xfrm>
          <a:prstGeom prst="rect">
            <a:avLst/>
          </a:prstGeom>
          <a:noFill/>
          <a:ln w="9525">
            <a:noFill/>
            <a:miter lim="800000"/>
            <a:headEnd/>
            <a:tailEnd/>
          </a:ln>
        </p:spPr>
      </p:pic>
      <p:pic>
        <p:nvPicPr>
          <p:cNvPr id="64516" name="Picture 4" descr="http://d36wcsykcv5g5l.cloudfront.net/2012/en/images/industries-img.png"/>
          <p:cNvPicPr>
            <a:picLocks noChangeAspect="1" noChangeArrowheads="1"/>
          </p:cNvPicPr>
          <p:nvPr/>
        </p:nvPicPr>
        <p:blipFill>
          <a:blip r:embed="rId3"/>
          <a:srcRect/>
          <a:stretch>
            <a:fillRect/>
          </a:stretch>
        </p:blipFill>
        <p:spPr bwMode="auto">
          <a:xfrm>
            <a:off x="683568" y="1628800"/>
            <a:ext cx="3105969" cy="1661714"/>
          </a:xfrm>
          <a:prstGeom prst="rect">
            <a:avLst/>
          </a:prstGeom>
          <a:noFill/>
        </p:spPr>
      </p:pic>
      <p:pic>
        <p:nvPicPr>
          <p:cNvPr id="64518" name="Picture 6" descr="http://www.onwindows.com/portals/0/images/Partner-guides/publicsector-pg-2012-large.jpg"/>
          <p:cNvPicPr>
            <a:picLocks noChangeAspect="1" noChangeArrowheads="1"/>
          </p:cNvPicPr>
          <p:nvPr/>
        </p:nvPicPr>
        <p:blipFill>
          <a:blip r:embed="rId4"/>
          <a:srcRect/>
          <a:stretch>
            <a:fillRect/>
          </a:stretch>
        </p:blipFill>
        <p:spPr bwMode="auto">
          <a:xfrm>
            <a:off x="1115616" y="3573016"/>
            <a:ext cx="2095500" cy="2971801"/>
          </a:xfrm>
          <a:prstGeom prst="rect">
            <a:avLst/>
          </a:prstGeom>
          <a:noFill/>
        </p:spPr>
      </p:pic>
      <p:sp>
        <p:nvSpPr>
          <p:cNvPr id="10" name="Oval 9"/>
          <p:cNvSpPr/>
          <p:nvPr/>
        </p:nvSpPr>
        <p:spPr>
          <a:xfrm>
            <a:off x="7740352" y="5373216"/>
            <a:ext cx="1224136" cy="792088"/>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Connector 11"/>
          <p:cNvCxnSpPr/>
          <p:nvPr/>
        </p:nvCxnSpPr>
        <p:spPr>
          <a:xfrm>
            <a:off x="6660232" y="6525344"/>
            <a:ext cx="1512168" cy="1588"/>
          </a:xfrm>
          <a:prstGeom prst="line">
            <a:avLst/>
          </a:prstGeom>
          <a:ln/>
        </p:spPr>
        <p:style>
          <a:lnRef idx="2">
            <a:schemeClr val="accent3"/>
          </a:lnRef>
          <a:fillRef idx="0">
            <a:schemeClr val="accent3"/>
          </a:fillRef>
          <a:effectRef idx="1">
            <a:schemeClr val="accent3"/>
          </a:effectRef>
          <a:fontRef idx="minor">
            <a:schemeClr val="tx1"/>
          </a:fontRef>
        </p:style>
      </p:cxnSp>
      <p:cxnSp>
        <p:nvCxnSpPr>
          <p:cNvPr id="13" name="Straight Connector 12"/>
          <p:cNvCxnSpPr/>
          <p:nvPr/>
        </p:nvCxnSpPr>
        <p:spPr>
          <a:xfrm>
            <a:off x="4644008" y="476672"/>
            <a:ext cx="3600400" cy="1588"/>
          </a:xfrm>
          <a:prstGeom prst="line">
            <a:avLst/>
          </a:prstGeom>
          <a:ln/>
        </p:spPr>
        <p:style>
          <a:lnRef idx="2">
            <a:schemeClr val="accent3"/>
          </a:lnRef>
          <a:fillRef idx="0">
            <a:schemeClr val="accent3"/>
          </a:fillRef>
          <a:effectRef idx="1">
            <a:schemeClr val="accent3"/>
          </a:effectRef>
          <a:fontRef idx="minor">
            <a:schemeClr val="tx1"/>
          </a:fontRef>
        </p:style>
      </p:cxnSp>
      <p:sp>
        <p:nvSpPr>
          <p:cNvPr id="15" name="Slide Number Placeholder 14"/>
          <p:cNvSpPr>
            <a:spLocks noGrp="1"/>
          </p:cNvSpPr>
          <p:nvPr>
            <p:ph type="sldNum" sz="quarter" idx="12"/>
          </p:nvPr>
        </p:nvSpPr>
        <p:spPr/>
        <p:txBody>
          <a:bodyPr/>
          <a:lstStyle/>
          <a:p>
            <a:pPr>
              <a:defRPr/>
            </a:pPr>
            <a:fld id="{AB9E1835-078E-40A1-8C6A-BF8B97D44ABA}" type="slidenum">
              <a:rPr lang="en-GB" smtClean="0"/>
              <a:pPr>
                <a:defRPr/>
              </a:pPr>
              <a:t>44</a:t>
            </a:fld>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640</TotalTime>
  <Words>2111</Words>
  <Application>Microsoft Office PowerPoint</Application>
  <PresentationFormat>On-screen Show (4:3)</PresentationFormat>
  <Paragraphs>563</Paragraphs>
  <Slides>44</Slides>
  <Notes>3</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Apex</vt:lpstr>
      <vt:lpstr>Data analysis in the built environment </vt:lpstr>
      <vt:lpstr>Plotting Data</vt:lpstr>
      <vt:lpstr>Slide 3</vt:lpstr>
      <vt:lpstr>Frequency histograms </vt:lpstr>
      <vt:lpstr>Bar chart </vt:lpstr>
      <vt:lpstr>Measures of central tendency </vt:lpstr>
      <vt:lpstr>Measures of central tendency 2</vt:lpstr>
      <vt:lpstr>Exercise</vt:lpstr>
      <vt:lpstr>Cumulative Frequency Curves(Ogive)(Hammond &amp; McCullagh, 1998:7)  </vt:lpstr>
      <vt:lpstr>The Lorenz curve </vt:lpstr>
      <vt:lpstr>Mean Construction site recycling</vt:lpstr>
      <vt:lpstr>Measurement of Variation </vt:lpstr>
      <vt:lpstr>Standard Deviation </vt:lpstr>
      <vt:lpstr>Standard deviation 1</vt:lpstr>
      <vt:lpstr>Standard Deviation 2</vt:lpstr>
      <vt:lpstr>Standard Deviation 3</vt:lpstr>
      <vt:lpstr>Interquartile range</vt:lpstr>
      <vt:lpstr>How should we present the data? </vt:lpstr>
      <vt:lpstr>Scatterplots</vt:lpstr>
      <vt:lpstr>Other Graphical Presentations </vt:lpstr>
      <vt:lpstr>Hypothesis Testing (Hypothetical Deductivism)  </vt:lpstr>
      <vt:lpstr>Revision</vt:lpstr>
      <vt:lpstr>Cost per m2 from design and traditional build projects</vt:lpstr>
      <vt:lpstr>Results</vt:lpstr>
      <vt:lpstr>How to use stats to address research questions</vt:lpstr>
      <vt:lpstr>Stages of inferential stats</vt:lpstr>
      <vt:lpstr>Choosing a statistical test</vt:lpstr>
      <vt:lpstr>Tests of difference</vt:lpstr>
      <vt:lpstr>Unmatched statistical tests</vt:lpstr>
      <vt:lpstr>Set the hypotheses</vt:lpstr>
      <vt:lpstr>T Test</vt:lpstr>
      <vt:lpstr>Slide 32</vt:lpstr>
      <vt:lpstr>Slide 33</vt:lpstr>
      <vt:lpstr>Worked example interpretation</vt:lpstr>
      <vt:lpstr>Stage 1</vt:lpstr>
      <vt:lpstr>Stage 2</vt:lpstr>
      <vt:lpstr>Stage 3 &amp; interpretation</vt:lpstr>
      <vt:lpstr>Exercise</vt:lpstr>
      <vt:lpstr>Results</vt:lpstr>
      <vt:lpstr>Revision</vt:lpstr>
      <vt:lpstr>Data set</vt:lpstr>
      <vt:lpstr>Results</vt:lpstr>
      <vt:lpstr>Stage 2</vt:lpstr>
      <vt:lpstr>Stage 3/4</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in the built environment </dc:title>
  <dc:creator>Christopher House</dc:creator>
  <cp:lastModifiedBy>fad-ch</cp:lastModifiedBy>
  <cp:revision>58</cp:revision>
  <dcterms:created xsi:type="dcterms:W3CDTF">2008-03-11T19:19:31Z</dcterms:created>
  <dcterms:modified xsi:type="dcterms:W3CDTF">2013-01-30T09:19:43Z</dcterms:modified>
</cp:coreProperties>
</file>