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bookmarkIdSeed="3">
  <p:sldMasterIdLst>
    <p:sldMasterId id="2147483733" r:id="rId1"/>
  </p:sldMasterIdLst>
  <p:notesMasterIdLst>
    <p:notesMasterId r:id="rId16"/>
  </p:notesMasterIdLst>
  <p:handoutMasterIdLst>
    <p:handoutMasterId r:id="rId17"/>
  </p:handoutMasterIdLst>
  <p:sldIdLst>
    <p:sldId id="256" r:id="rId2"/>
    <p:sldId id="327" r:id="rId3"/>
    <p:sldId id="326" r:id="rId4"/>
    <p:sldId id="273" r:id="rId5"/>
    <p:sldId id="274" r:id="rId6"/>
    <p:sldId id="258" r:id="rId7"/>
    <p:sldId id="261" r:id="rId8"/>
    <p:sldId id="265" r:id="rId9"/>
    <p:sldId id="263" r:id="rId10"/>
    <p:sldId id="259" r:id="rId11"/>
    <p:sldId id="262" r:id="rId12"/>
    <p:sldId id="266" r:id="rId13"/>
    <p:sldId id="277"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302" autoAdjust="0"/>
    <p:restoredTop sz="94660"/>
  </p:normalViewPr>
  <p:slideViewPr>
    <p:cSldViewPr snapToGrid="0">
      <p:cViewPr>
        <p:scale>
          <a:sx n="63" d="100"/>
          <a:sy n="63" d="100"/>
        </p:scale>
        <p:origin x="4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t>4/20/2026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4/20/2026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slideMaster" Target="../slideMasters/slideMaster1.xml"/><Relationship Id="rId4" Type="http://schemas.openxmlformats.org/officeDocument/2006/relationships/tags" Target="../tags/tag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0139705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3891285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82828778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142438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4283921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0206635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4/20/2026</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531557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9603643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13306937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7729144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2425215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9616178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20876662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3A1C593-65D0-4073-BCC9-577B9352EA97}"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76027051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3A1C593-65D0-4073-BCC9-577B9352EA97}"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5188895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07551029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986005779"/>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96000" y="394405"/>
            <a:ext cx="10800000" cy="792000"/>
          </a:xfrm>
        </p:spPr>
        <p:txBody>
          <a:bodyPr lIns="0" tIns="0" rIns="0" bIns="0"/>
          <a:lstStyle>
            <a:lvl1pPr algn="ctr" fontAlgn="base">
              <a:defRPr sz="3200">
                <a:solidFill>
                  <a:schemeClr val="tx1">
                    <a:lumMod val="85000"/>
                    <a:lumOff val="15000"/>
                  </a:schemeClr>
                </a:solidFill>
                <a:latin typeface="+mj-lt"/>
              </a:defRPr>
            </a:lvl1pPr>
          </a:lstStyle>
          <a:p>
            <a:r>
              <a:rPr lang="en-US" dirty="0"/>
              <a:t>Click to add title</a:t>
            </a:r>
          </a:p>
        </p:txBody>
      </p:sp>
      <p:sp>
        <p:nvSpPr>
          <p:cNvPr id="3" name="日期占位符 2"/>
          <p:cNvSpPr>
            <a:spLocks noGrp="1"/>
          </p:cNvSpPr>
          <p:nvPr>
            <p:ph type="dt" sz="half" idx="10"/>
            <p:custDataLst>
              <p:tags r:id="rId2"/>
            </p:custDataLst>
          </p:nvPr>
        </p:nvSpPr>
        <p:spPr/>
        <p:txBody>
          <a:bodyPr/>
          <a:lstStyle>
            <a:lvl1pPr>
              <a:defRPr>
                <a:latin typeface="Arial" panose="020B0604020202020204" pitchFamily="34" charset="0"/>
                <a:sym typeface="Arial" panose="020B0604020202020204" pitchFamily="34" charset="0"/>
              </a:defRPr>
            </a:lvl1pPr>
          </a:lstStyle>
          <a:p>
            <a:r>
              <a:rPr lang="en-US"/>
              <a:t>Date Area</a:t>
            </a:r>
          </a:p>
        </p:txBody>
      </p:sp>
      <p:sp>
        <p:nvSpPr>
          <p:cNvPr id="4" name="页脚占位符 3"/>
          <p:cNvSpPr>
            <a:spLocks noGrp="1"/>
          </p:cNvSpPr>
          <p:nvPr>
            <p:ph type="ftr" sz="quarter" idx="11"/>
            <p:custDataLst>
              <p:tags r:id="rId3"/>
            </p:custDataLst>
          </p:nvPr>
        </p:nvSpPr>
        <p:spPr/>
        <p:txBody>
          <a:bodyPr/>
          <a:lstStyle>
            <a:lvl1pPr>
              <a:defRPr>
                <a:latin typeface="Arial" panose="020B0604020202020204" pitchFamily="34" charset="0"/>
                <a:sym typeface="Arial" panose="020B0604020202020204" pitchFamily="34" charset="0"/>
              </a:defRPr>
            </a:lvl1pPr>
          </a:lstStyle>
          <a:p>
            <a:endParaRPr lang="en-US" dirty="0"/>
          </a:p>
        </p:txBody>
      </p:sp>
      <p:sp>
        <p:nvSpPr>
          <p:cNvPr id="5" name="灯片编号占位符 4"/>
          <p:cNvSpPr>
            <a:spLocks noGrp="1"/>
          </p:cNvSpPr>
          <p:nvPr>
            <p:ph type="sldNum" sz="quarter" idx="12"/>
            <p:custDataLst>
              <p:tags r:id="rId4"/>
            </p:custDataLst>
          </p:nvPr>
        </p:nvSpPr>
        <p:spPr/>
        <p:txBody>
          <a:bodyPr/>
          <a:lstStyle>
            <a:lvl1pPr>
              <a:defRPr>
                <a:latin typeface="Arial" panose="020B0604020202020204" pitchFamily="34" charset="0"/>
                <a:sym typeface="Arial" panose="020B0604020202020204" pitchFamily="34" charset="0"/>
              </a:defRPr>
            </a:lvl1pPr>
          </a:lstStyle>
          <a:p>
            <a:fld id="{49AE70B2-8BF9-45C0-BB95-33D1B9D3A854}"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0">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63A1C593-65D0-4073-BCC9-577B9352EA97}" type="datetimeFigureOut">
              <a:rPr lang="en-US" smtClean="0"/>
              <a:t>4/20/2026</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57789175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 id="2147483660" r:id="rId18"/>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scholar.google.co.uk/citations?user=2zK5essAAAAJ&amp;hl=en&amp;oi=sra" TargetMode="External"/><Relationship Id="rId2" Type="http://schemas.openxmlformats.org/officeDocument/2006/relationships/hyperlink" Target="https://scholar.google.co.uk/citations?user=PahgjSIAAAAJ&amp;hl=en&amp;oi=sra"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675005" y="587859"/>
            <a:ext cx="10515600" cy="3298341"/>
          </a:xfrm>
        </p:spPr>
        <p:txBody>
          <a:bodyPr/>
          <a:lstStyle/>
          <a:p>
            <a:br>
              <a:rPr lang="en-GB" sz="3600" dirty="0">
                <a:solidFill>
                  <a:srgbClr val="FFC000"/>
                </a:solidFill>
              </a:rPr>
            </a:br>
            <a:r>
              <a:rPr lang="en-GB" sz="3600" b="1" dirty="0">
                <a:solidFill>
                  <a:schemeClr val="tx1"/>
                </a:solidFill>
              </a:rPr>
              <a:t>Enhancing Cyber Security Incident Response through Digital Forensic Readiness</a:t>
            </a:r>
            <a:endParaRPr lang="en-US" altLang="en-GB" sz="3600" b="1"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endParaRPr>
          </a:p>
        </p:txBody>
      </p:sp>
      <p:sp>
        <p:nvSpPr>
          <p:cNvPr id="9" name="Text Placeholder 8"/>
          <p:cNvSpPr>
            <a:spLocks noGrp="1"/>
          </p:cNvSpPr>
          <p:nvPr>
            <p:ph type="body" idx="1"/>
          </p:nvPr>
        </p:nvSpPr>
        <p:spPr>
          <a:xfrm>
            <a:off x="3982452" y="3429000"/>
            <a:ext cx="6913111" cy="2574759"/>
          </a:xfrm>
        </p:spPr>
        <p:txBody>
          <a:bodyPr/>
          <a:lstStyle/>
          <a:p>
            <a:pPr algn="r"/>
            <a:r>
              <a:rPr lang="en-US" altLang="en-GB" dirty="0">
                <a:solidFill>
                  <a:schemeClr val="tx1"/>
                </a:solidFill>
                <a:latin typeface="Times New Roman" panose="02020603050405020304" charset="0"/>
                <a:cs typeface="Times New Roman" panose="02020603050405020304" charset="0"/>
              </a:rPr>
              <a:t>Presented by: </a:t>
            </a:r>
          </a:p>
          <a:p>
            <a:pPr algn="r"/>
            <a:r>
              <a:rPr lang="en-US" altLang="en-GB" dirty="0">
                <a:solidFill>
                  <a:schemeClr val="tx1"/>
                </a:solidFill>
                <a:latin typeface="Times New Roman" panose="02020603050405020304" charset="0"/>
                <a:cs typeface="Times New Roman" panose="02020603050405020304" charset="0"/>
              </a:rPr>
              <a:t>Md Mahmudul Hassan (2504534)</a:t>
            </a:r>
            <a:r>
              <a:rPr lang="en-US" altLang="en-GB" dirty="0">
                <a:solidFill>
                  <a:schemeClr val="tx1"/>
                </a:solidFill>
              </a:rPr>
              <a:t>                              </a:t>
            </a:r>
          </a:p>
          <a:p>
            <a:pPr algn="r"/>
            <a:endParaRPr lang="en-US" altLang="en-GB" b="1" dirty="0">
              <a:solidFill>
                <a:schemeClr val="bg1"/>
              </a:solidFill>
              <a:sym typeface="+mn-ea"/>
            </a:endParaRPr>
          </a:p>
        </p:txBody>
      </p:sp>
      <p:sp>
        <p:nvSpPr>
          <p:cNvPr id="3" name="Text Box 2"/>
          <p:cNvSpPr txBox="1"/>
          <p:nvPr/>
        </p:nvSpPr>
        <p:spPr>
          <a:xfrm>
            <a:off x="675005" y="4081412"/>
            <a:ext cx="6062679" cy="1600438"/>
          </a:xfrm>
          <a:prstGeom prst="rect">
            <a:avLst/>
          </a:prstGeom>
          <a:noFill/>
        </p:spPr>
        <p:txBody>
          <a:bodyPr wrap="square" rtlCol="0">
            <a:spAutoFit/>
          </a:bodyPr>
          <a:lstStyle/>
          <a:p>
            <a:pPr algn="l"/>
            <a:r>
              <a:rPr lang="en-GB" sz="2000" dirty="0"/>
              <a:t>Research Methods and Professional Development </a:t>
            </a:r>
          </a:p>
          <a:p>
            <a:pPr algn="l"/>
            <a:r>
              <a:rPr lang="en-GB" sz="2000" dirty="0"/>
              <a:t>Lecturer: </a:t>
            </a:r>
            <a:r>
              <a:rPr lang="en-GB" sz="2000" dirty="0" err="1"/>
              <a:t>Dr.Suresh</a:t>
            </a:r>
            <a:r>
              <a:rPr lang="en-GB" sz="2000" dirty="0"/>
              <a:t> </a:t>
            </a:r>
            <a:r>
              <a:rPr lang="en-GB" sz="2000" dirty="0" err="1"/>
              <a:t>Shanmugasundaram</a:t>
            </a:r>
            <a:endParaRPr lang="en-GB" sz="2000" dirty="0"/>
          </a:p>
          <a:p>
            <a:pPr algn="l"/>
            <a:r>
              <a:rPr lang="en-GB" sz="2000" dirty="0"/>
              <a:t>Date: 20.04.2026 </a:t>
            </a:r>
          </a:p>
          <a:p>
            <a:pPr algn="l"/>
            <a:endParaRPr lang="en-GB" altLang="en-US" dirty="0">
              <a:latin typeface="Times New Roman" panose="02020603050405020304" charset="0"/>
              <a:cs typeface="Times New Roman" panose="020206030504050203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GB" sz="2400" b="1" dirty="0">
                <a:latin typeface="Georgia" panose="02040502050405020303" charset="0"/>
                <a:cs typeface="Georgia" panose="02040502050405020303" charset="0"/>
                <a:sym typeface="+mn-ea"/>
              </a:rPr>
              <a:t>Introduction</a:t>
            </a:r>
            <a:endParaRPr lang="en-GB" altLang="en-US" sz="2400" b="1" dirty="0"/>
          </a:p>
        </p:txBody>
      </p:sp>
      <p:sp>
        <p:nvSpPr>
          <p:cNvPr id="3" name="Content Placeholder 2"/>
          <p:cNvSpPr>
            <a:spLocks noGrp="1"/>
          </p:cNvSpPr>
          <p:nvPr>
            <p:ph idx="1"/>
          </p:nvPr>
        </p:nvSpPr>
        <p:spPr>
          <a:xfrm>
            <a:off x="609600" y="2322094"/>
            <a:ext cx="10972800" cy="4379495"/>
          </a:xfrm>
        </p:spPr>
        <p:txBody>
          <a:bodyPr>
            <a:normAutofit fontScale="92500" lnSpcReduction="10000"/>
          </a:bodyPr>
          <a:lstStyle/>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rapid digital transformation of organizations has increased their vulnerability to cyber threats, making cyber security a critical issue for both the public and private sectors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Kshetri</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2021). The growing reliance on interconnected systems, cloud computing, and digital infrastructures has resulted in new vulnerabilities, allowing hackers to exploit system faults more sophisticatedly (NCSC, 2023). Despite large investments in preventive security measures, cyber attacks continue to occur, highlighting the flaws of traditional security approaches (Stallings, 2018).</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07000"/>
              </a:lnSpc>
              <a:spcAft>
                <a:spcPts val="800"/>
              </a:spcAft>
            </a:pP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Cybersecurity is primarily concerned with preventing unwanted access and attacks on systems, networks, and data, whereas digital forensics is concerned with detecting, preserving,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analyzing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and presenting digital evidence following an incident. </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Although these areas are interconnected, they are frequently managed separately within organizational hierarchies, resulting in fragmented security policies and inefficient incident response processes (Quick and Choo, 2018).</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To deal with this fragmentation, the concept of digital forensic readiness (DFR) has emerged. DFR refers to an organization's proactive preparedness to efficiently capture and use digital evidence while minimizing investigative costs. Despite its theoretical importance, many businesses have yet to fully incorporate forensic readiness into their cyber security frameworks (ENISA, 2023).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spcBef>
                <a:spcPts val="600"/>
              </a:spcBef>
            </a:pPr>
            <a:r>
              <a:rPr lang="en-US" sz="2000" b="1" cap="all" dirty="0">
                <a:effectLst/>
                <a:latin typeface="Calibri" panose="020F0502020204030204" pitchFamily="34" charset="0"/>
                <a:ea typeface="MS Gothic" panose="020B0609070205080204" pitchFamily="49" charset="-128"/>
                <a:cs typeface="Times New Roman" panose="02020603050405020304" pitchFamily="18" charset="0"/>
              </a:rPr>
              <a:t>2. Research Aim and Objectives</a:t>
            </a:r>
            <a:endParaRPr lang="en-GB" sz="2000" b="1" cap="all" dirty="0">
              <a:effectLst/>
              <a:latin typeface="Calibri" panose="020F0502020204030204" pitchFamily="34" charset="0"/>
              <a:ea typeface="MS Gothic" panose="020B0609070205080204" pitchFamily="49" charset="-128"/>
              <a:cs typeface="Times New Roman" panose="02020603050405020304" pitchFamily="18" charset="0"/>
            </a:endParaRPr>
          </a:p>
        </p:txBody>
      </p:sp>
      <p:sp>
        <p:nvSpPr>
          <p:cNvPr id="3" name="Content Placeholder 2"/>
          <p:cNvSpPr>
            <a:spLocks noGrp="1"/>
          </p:cNvSpPr>
          <p:nvPr>
            <p:ph idx="1"/>
          </p:nvPr>
        </p:nvSpPr>
        <p:spPr>
          <a:xfrm>
            <a:off x="609600" y="1840832"/>
            <a:ext cx="10972800" cy="4043500"/>
          </a:xfrm>
        </p:spPr>
        <p:txBody>
          <a:bodyPr/>
          <a:lstStyle/>
          <a:p>
            <a:pPr>
              <a:spcBef>
                <a:spcPts val="600"/>
              </a:spcBef>
            </a:pPr>
            <a:r>
              <a:rPr lang="en-US" sz="2400" b="1" cap="small" dirty="0">
                <a:effectLst/>
                <a:latin typeface="Calibri" panose="020F0502020204030204" pitchFamily="34" charset="0"/>
                <a:ea typeface="MS Gothic" panose="020B0609070205080204" pitchFamily="49" charset="-128"/>
                <a:cs typeface="Times New Roman" panose="02020603050405020304" pitchFamily="18" charset="0"/>
              </a:rPr>
              <a:t>Aim</a:t>
            </a:r>
            <a:endParaRPr lang="en-GB" sz="2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To critically evaluate the impact of digital forensic preparation in improving cyber security incident response in UK companies.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2400" b="1" cap="small" dirty="0">
                <a:effectLst/>
                <a:latin typeface="Calibri" panose="020F0502020204030204" pitchFamily="34" charset="0"/>
                <a:ea typeface="MS Gothic" panose="020B0609070205080204" pitchFamily="49" charset="-128"/>
                <a:cs typeface="Times New Roman" panose="02020603050405020304" pitchFamily="18" charset="0"/>
              </a:rPr>
              <a:t>Objectives</a:t>
            </a:r>
            <a:endParaRPr lang="en-GB" sz="2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A critical examination of current cyber security threats and response constraints. </a:t>
            </a:r>
            <a:br>
              <a:rPr lang="en-GB" sz="2000" dirty="0">
                <a:effectLst/>
                <a:latin typeface="Calibri" panose="020F0502020204030204" pitchFamily="34" charset="0"/>
                <a:ea typeface="Times New Roman" panose="02020603050405020304" pitchFamily="18" charset="0"/>
                <a:cs typeface="Times New Roman" panose="02020603050405020304" pitchFamily="18" charset="0"/>
              </a:rPr>
            </a:b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Determine the significance of digital forensic readiness frameworks (</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Rowlingson</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2004). • Quick and Choo (2018) investigated the use of digital forensics in cyber security methods. • Identify organizational, legal, and technological barriers (ENISA, 2023). </a:t>
            </a:r>
            <a:br>
              <a:rPr lang="en-GB" sz="2000" dirty="0">
                <a:effectLst/>
                <a:latin typeface="Calibri" panose="020F0502020204030204" pitchFamily="34" charset="0"/>
                <a:ea typeface="Times New Roman" panose="02020603050405020304" pitchFamily="18" charset="0"/>
                <a:cs typeface="Times New Roman" panose="02020603050405020304" pitchFamily="18" charset="0"/>
              </a:rPr>
            </a:br>
            <a:br>
              <a:rPr lang="en-GB" sz="2000" dirty="0">
                <a:effectLst/>
                <a:latin typeface="Calibri" panose="020F0502020204030204" pitchFamily="34" charset="0"/>
                <a:ea typeface="Times New Roman" panose="02020603050405020304" pitchFamily="18" charset="0"/>
                <a:cs typeface="Times New Roman" panose="02020603050405020304" pitchFamily="18" charset="0"/>
              </a:rPr>
            </a:b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Provide a framework for improving incident response.</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endParaRPr lang="en-US" altLang="en-GB" sz="1200" dirty="0">
              <a:latin typeface="Georgia" panose="02040502050405020303" charset="0"/>
              <a:cs typeface="Georgia" panose="02040502050405020303" charset="0"/>
            </a:endParaRPr>
          </a:p>
          <a:p>
            <a:pPr marL="0" indent="0">
              <a:buNone/>
            </a:pPr>
            <a:endParaRPr lang="en-US" altLang="en-GB" sz="1200" dirty="0">
              <a:latin typeface="Georgia" panose="02040502050405020303" charset="0"/>
              <a:cs typeface="Georgia" panose="02040502050405020303"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40105" y="372745"/>
            <a:ext cx="10515600" cy="616585"/>
          </a:xfrm>
        </p:spPr>
        <p:txBody>
          <a:bodyPr>
            <a:normAutofit fontScale="90000"/>
            <a:scene3d>
              <a:camera prst="orthographicFront"/>
              <a:lightRig rig="soft" dir="t">
                <a:rot lat="0" lon="0" rev="15600000"/>
              </a:lightRig>
            </a:scene3d>
            <a:sp3d extrusionH="57150" prstMaterial="softEdge">
              <a:bevelT w="25400" h="38100"/>
            </a:sp3d>
          </a:bodyPr>
          <a:lstStyle/>
          <a:p>
            <a:pPr algn="ctr"/>
            <a:r>
              <a:rPr lang="en-GB" dirty="0">
                <a:solidFill>
                  <a:schemeClr val="tx1"/>
                </a:solidFill>
              </a:rPr>
              <a:t>Research Problem</a:t>
            </a:r>
            <a:endParaRPr lang="en-US" altLang="en-GB" b="1" dirty="0">
              <a:solidFill>
                <a:schemeClr val="tx1"/>
              </a:solidFill>
              <a:latin typeface="Georgia" panose="02040502050405020303" charset="0"/>
              <a:cs typeface="Georgia" panose="02040502050405020303" charset="0"/>
            </a:endParaRPr>
          </a:p>
        </p:txBody>
      </p:sp>
      <p:pic>
        <p:nvPicPr>
          <p:cNvPr id="8" name="Picture Placeholder 7">
            <a:extLst>
              <a:ext uri="{FF2B5EF4-FFF2-40B4-BE49-F238E27FC236}">
                <a16:creationId xmlns:a16="http://schemas.microsoft.com/office/drawing/2014/main" id="{81EAE063-6699-43B4-9C8E-59197DB5A2B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287" r="23287"/>
          <a:stretch>
            <a:fillRect/>
          </a:stretch>
        </p:blipFill>
        <p:spPr/>
      </p:pic>
      <p:sp>
        <p:nvSpPr>
          <p:cNvPr id="6" name="Text Placeholder 5"/>
          <p:cNvSpPr>
            <a:spLocks noGrp="1"/>
          </p:cNvSpPr>
          <p:nvPr>
            <p:ph type="body" sz="half" idx="2"/>
          </p:nvPr>
        </p:nvSpPr>
        <p:spPr>
          <a:xfrm>
            <a:off x="840104" y="1162050"/>
            <a:ext cx="4983179" cy="5478145"/>
          </a:xfrm>
        </p:spPr>
        <p:txBody>
          <a:bodyPr/>
          <a:lstStyle/>
          <a:p>
            <a:endParaRPr lang="en-US" altLang="en-GB" dirty="0">
              <a:latin typeface="Georgia" panose="02040502050405020303" charset="0"/>
              <a:cs typeface="Georgia" panose="02040502050405020303" charset="0"/>
            </a:endParaRPr>
          </a:p>
          <a:p>
            <a:r>
              <a:rPr lang="en-GB" sz="1800" dirty="0">
                <a:solidFill>
                  <a:schemeClr val="bg2"/>
                </a:solidFill>
              </a:rPr>
              <a:t>Cybersecurity and digital forensics operate separately</a:t>
            </a:r>
          </a:p>
          <a:p>
            <a:r>
              <a:rPr lang="en-GB" sz="1800" dirty="0">
                <a:solidFill>
                  <a:schemeClr val="bg2"/>
                </a:solidFill>
              </a:rPr>
              <a:t>Leads to delays in incident response</a:t>
            </a:r>
          </a:p>
          <a:p>
            <a:r>
              <a:rPr lang="en-GB" sz="1800" dirty="0">
                <a:solidFill>
                  <a:schemeClr val="bg2"/>
                </a:solidFill>
              </a:rPr>
              <a:t>Inefficient evidence handling</a:t>
            </a:r>
          </a:p>
          <a:p>
            <a:r>
              <a:rPr lang="en-GB" sz="1800" dirty="0">
                <a:solidFill>
                  <a:schemeClr val="bg2"/>
                </a:solidFill>
              </a:rPr>
              <a:t>Higher investigation costs</a:t>
            </a:r>
          </a:p>
          <a:p>
            <a:r>
              <a:rPr lang="en-GB" sz="1800" dirty="0">
                <a:solidFill>
                  <a:schemeClr val="bg2"/>
                </a:solidFill>
              </a:rPr>
              <a:t>Reduced organisational resilience</a:t>
            </a:r>
          </a:p>
          <a:p>
            <a:endParaRPr lang="en-US" altLang="en-GB" sz="1800" dirty="0">
              <a:latin typeface="Georgia" panose="02040502050405020303" charset="0"/>
              <a:cs typeface="Georgia" panose="02040502050405020303"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Research Aim &amp; Objectives</a:t>
            </a:r>
            <a:endParaRPr lang="en-US" altLang="en-GB" sz="2400" b="1" dirty="0">
              <a:latin typeface="Georgia" panose="02040502050405020303" charset="0"/>
              <a:cs typeface="Georgia" panose="02040502050405020303" charset="0"/>
            </a:endParaRPr>
          </a:p>
        </p:txBody>
      </p:sp>
      <p:sp>
        <p:nvSpPr>
          <p:cNvPr id="6" name="Content Placeholder 5"/>
          <p:cNvSpPr>
            <a:spLocks noGrp="1"/>
          </p:cNvSpPr>
          <p:nvPr>
            <p:ph sz="half" idx="1"/>
          </p:nvPr>
        </p:nvSpPr>
        <p:spPr>
          <a:xfrm>
            <a:off x="609600" y="1600200"/>
            <a:ext cx="5376545" cy="5402179"/>
          </a:xfrm>
        </p:spPr>
        <p:txBody>
          <a:bodyPr/>
          <a:lstStyle/>
          <a:p>
            <a:pPr marL="0" indent="0">
              <a:buNone/>
            </a:pPr>
            <a:endParaRPr lang="en-US" altLang="en-GB" sz="1200" dirty="0">
              <a:latin typeface="Georgia" panose="02040502050405020303" charset="0"/>
              <a:cs typeface="Georgia" panose="02040502050405020303" charset="0"/>
              <a:sym typeface="+mn-ea"/>
            </a:endParaRPr>
          </a:p>
          <a:p>
            <a:pPr marL="0" indent="0">
              <a:buNone/>
            </a:pPr>
            <a:endParaRPr lang="en-US" altLang="en-GB" sz="1600" dirty="0">
              <a:latin typeface="Georgia" panose="02040502050405020303" charset="0"/>
              <a:cs typeface="Georgia" panose="02040502050405020303" charset="0"/>
              <a:sym typeface="+mn-ea"/>
            </a:endParaRPr>
          </a:p>
          <a:p>
            <a:pPr marL="0" indent="0">
              <a:buNone/>
            </a:pPr>
            <a:endParaRPr lang="en-GB" sz="1600" dirty="0"/>
          </a:p>
          <a:p>
            <a:pPr marL="0" indent="0">
              <a:buNone/>
            </a:pPr>
            <a:endParaRPr lang="en-GB" sz="1600" dirty="0"/>
          </a:p>
          <a:p>
            <a:r>
              <a:rPr lang="en-GB" sz="1600" dirty="0"/>
              <a:t>Evaluate DFR in improving incident response</a:t>
            </a:r>
          </a:p>
          <a:p>
            <a:r>
              <a:rPr lang="en-GB" sz="1600" dirty="0"/>
              <a:t>Analyse cybersecurity limitations</a:t>
            </a:r>
          </a:p>
          <a:p>
            <a:r>
              <a:rPr lang="en-GB" sz="1600" dirty="0"/>
              <a:t>Examine DFR frameworks</a:t>
            </a:r>
          </a:p>
          <a:p>
            <a:r>
              <a:rPr lang="en-GB" sz="1600" dirty="0"/>
              <a:t>Identify organisational &amp; legal barriers</a:t>
            </a:r>
          </a:p>
          <a:p>
            <a:r>
              <a:rPr lang="en-GB" sz="1600" dirty="0"/>
              <a:t>Propose integrated framework</a:t>
            </a:r>
          </a:p>
          <a:p>
            <a:pPr marL="0" indent="0">
              <a:buNone/>
            </a:pPr>
            <a:endParaRPr lang="en-GB" altLang="en-US" sz="1200" dirty="0"/>
          </a:p>
        </p:txBody>
      </p:sp>
      <p:sp>
        <p:nvSpPr>
          <p:cNvPr id="9" name="Text Box 8"/>
          <p:cNvSpPr txBox="1"/>
          <p:nvPr/>
        </p:nvSpPr>
        <p:spPr>
          <a:xfrm>
            <a:off x="7860665" y="5844540"/>
            <a:ext cx="4073525" cy="377825"/>
          </a:xfrm>
          <a:prstGeom prst="rect">
            <a:avLst/>
          </a:prstGeom>
          <a:noFill/>
        </p:spPr>
        <p:txBody>
          <a:bodyPr wrap="square" rtlCol="0">
            <a:noAutofit/>
          </a:bodyPr>
          <a:lstStyle/>
          <a:p>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40105" y="240633"/>
            <a:ext cx="10692765" cy="613609"/>
          </a:xfrm>
          <a:noFill/>
        </p:spPr>
        <p:txBody>
          <a:bodyPr>
            <a:normAutofit/>
          </a:bodyPr>
          <a:lstStyle/>
          <a:p>
            <a:pPr algn="ctr"/>
            <a:r>
              <a:rPr lang="en-GB" sz="2400" dirty="0">
                <a:solidFill>
                  <a:schemeClr val="tx1"/>
                </a:solidFill>
              </a:rPr>
              <a:t>Literature Review Overview</a:t>
            </a:r>
            <a:endParaRPr lang="en-US" altLang="en-GB" b="1" dirty="0">
              <a:solidFill>
                <a:schemeClr val="tx1"/>
              </a:solidFill>
              <a:latin typeface="Georgia" panose="02040502050405020303" charset="0"/>
              <a:cs typeface="Georgia" panose="02040502050405020303" charset="0"/>
            </a:endParaRPr>
          </a:p>
        </p:txBody>
      </p:sp>
      <p:pic>
        <p:nvPicPr>
          <p:cNvPr id="8" name="Picture Placeholder 7">
            <a:extLst>
              <a:ext uri="{FF2B5EF4-FFF2-40B4-BE49-F238E27FC236}">
                <a16:creationId xmlns:a16="http://schemas.microsoft.com/office/drawing/2014/main" id="{BCA629E3-014E-4775-B20A-314EDAA733D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563" r="23563"/>
          <a:stretch>
            <a:fillRect/>
          </a:stretch>
        </p:blipFill>
        <p:spPr/>
      </p:pic>
      <p:sp>
        <p:nvSpPr>
          <p:cNvPr id="7" name="Text Placeholder 6"/>
          <p:cNvSpPr>
            <a:spLocks noGrp="1"/>
          </p:cNvSpPr>
          <p:nvPr>
            <p:ph type="body" sz="half" idx="2"/>
          </p:nvPr>
        </p:nvSpPr>
        <p:spPr>
          <a:xfrm>
            <a:off x="510141" y="1020282"/>
            <a:ext cx="5447898" cy="5226518"/>
          </a:xfrm>
          <a:noFill/>
        </p:spPr>
        <p:txBody>
          <a:bodyPr>
            <a:normAutofit lnSpcReduction="10000"/>
          </a:bodyPr>
          <a:lstStyle/>
          <a:p>
            <a:pPr>
              <a:lnSpc>
                <a:spcPct val="107000"/>
              </a:lnSpc>
              <a:spcAft>
                <a:spcPts val="800"/>
              </a:spcAft>
            </a:pPr>
            <a:r>
              <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The research indicates a shift away from traditional preventive cyber security strategies in </a:t>
            </a:r>
            <a:r>
              <a:rPr lang="en-GB" sz="18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favor</a:t>
            </a:r>
            <a:r>
              <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of more adaptable and resilient approaches. According to Stallings (2018), preventive procedures are insufficient to tackle modern hazards such as advanced persistent threats (APTs) and zero-day attacks. Similarly, </a:t>
            </a:r>
            <a:r>
              <a:rPr lang="en-GB" sz="18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Kshetri</a:t>
            </a:r>
            <a:r>
              <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(2021) highlights the increasing sophistication of cybercrime and the necessity for more effective incident response systems. </a:t>
            </a:r>
            <a:br>
              <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Digital forensics has emerged as a significant component of cyber incident management. Casey (2011) highlights the need of evidence integrity, particularly in legal contexts, whereas Quick and Choo (2018) discuss challenges related to cloud-based forensic investigations.</a:t>
            </a:r>
            <a:endParaRPr lang="en-GB" sz="18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r>
              <a:rPr lang="en-GB" sz="1800" dirty="0">
                <a:solidFill>
                  <a:schemeClr val="tx1"/>
                </a:solidFill>
                <a:effectLst/>
                <a:latin typeface="Calibri" panose="020F0502020204030204" pitchFamily="34" charset="0"/>
                <a:ea typeface="Times New Roman" panose="02020603050405020304" pitchFamily="18" charset="0"/>
              </a:rPr>
              <a:t>However, these investigations are mostly focused with post-incident analysis, ignoring the proactive potential of forensic preparation. </a:t>
            </a:r>
            <a:endParaRPr lang="en-US" altLang="en-GB" dirty="0">
              <a:solidFill>
                <a:schemeClr val="tx1"/>
              </a:solidFill>
              <a:latin typeface="Georgia" panose="02040502050405020303" charset="0"/>
              <a:cs typeface="Georgia" panose="02040502050405020303"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0105" y="312420"/>
            <a:ext cx="10451465" cy="229001"/>
          </a:xfrm>
        </p:spPr>
        <p:txBody>
          <a:bodyPr>
            <a:normAutofit fontScale="90000"/>
          </a:bodyPr>
          <a:lstStyle/>
          <a:p>
            <a:pPr algn="ctr"/>
            <a:r>
              <a:rPr lang="en-GB" dirty="0">
                <a:solidFill>
                  <a:schemeClr val="bg1"/>
                </a:solidFill>
              </a:rPr>
              <a:t>Research </a:t>
            </a:r>
            <a:r>
              <a:rPr lang="en-GB" dirty="0">
                <a:solidFill>
                  <a:schemeClr val="tx1"/>
                </a:solidFill>
              </a:rPr>
              <a:t>Methodology</a:t>
            </a:r>
            <a:endParaRPr lang="en-US" altLang="en-GB" sz="2400" b="1" dirty="0">
              <a:solidFill>
                <a:schemeClr val="tx1"/>
              </a:solidFill>
              <a:latin typeface="Georgia" panose="02040502050405020303" charset="0"/>
              <a:cs typeface="Georgia" panose="02040502050405020303" charset="0"/>
            </a:endParaRPr>
          </a:p>
        </p:txBody>
      </p:sp>
      <p:pic>
        <p:nvPicPr>
          <p:cNvPr id="8" name="Picture Placeholder 7">
            <a:extLst>
              <a:ext uri="{FF2B5EF4-FFF2-40B4-BE49-F238E27FC236}">
                <a16:creationId xmlns:a16="http://schemas.microsoft.com/office/drawing/2014/main" id="{9AB56D53-A9C4-496C-A42D-14A58CED0BD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0146" r="30146"/>
          <a:stretch>
            <a:fillRect/>
          </a:stretch>
        </p:blipFill>
        <p:spPr>
          <a:xfrm>
            <a:off x="7504499" y="1624263"/>
            <a:ext cx="4373076" cy="4572000"/>
          </a:xfrm>
        </p:spPr>
      </p:pic>
      <p:sp>
        <p:nvSpPr>
          <p:cNvPr id="5" name="Text Placeholder 4"/>
          <p:cNvSpPr>
            <a:spLocks noGrp="1"/>
          </p:cNvSpPr>
          <p:nvPr>
            <p:ph type="body" sz="half" idx="2"/>
          </p:nvPr>
        </p:nvSpPr>
        <p:spPr>
          <a:xfrm>
            <a:off x="481263" y="685800"/>
            <a:ext cx="5342021" cy="5739063"/>
          </a:xfrm>
        </p:spPr>
        <p:txBody>
          <a:bodyPr>
            <a:normAutofit fontScale="70000" lnSpcReduction="20000"/>
          </a:bodyPr>
          <a:lstStyle/>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Research Philosophy</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This study takes an interpretivist approach, acknowledging that organizational practices and human aspects influence cyber security solutions (Creswell 2014).</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Research Approach</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A qualitative technique is chosen to investigate complex organizational </a:t>
            </a:r>
            <a:r>
              <a:rPr lang="en-GB" sz="1400" dirty="0" err="1">
                <a:effectLst/>
                <a:latin typeface="Calibri" panose="020F0502020204030204" pitchFamily="34" charset="0"/>
                <a:ea typeface="Times New Roman" panose="02020603050405020304" pitchFamily="18" charset="0"/>
                <a:cs typeface="Times New Roman" panose="02020603050405020304" pitchFamily="18" charset="0"/>
              </a:rPr>
              <a:t>behaviors</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and perspectives (Creswell, 2014).</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Research Design</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A multiple case study design will be used to provide detailed insights into organizational practices.</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Data Collection</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lvl="0">
              <a:lnSpc>
                <a:spcPct val="107000"/>
              </a:lnSpc>
              <a:spcAft>
                <a:spcPts val="800"/>
              </a:spcAft>
              <a:buSzPts val="1000"/>
              <a:tabLst>
                <a:tab pos="457200" algn="l"/>
              </a:tabLs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Conduct semi-structured interviews with cyber security specialists (Creswell, 2014). </a:t>
            </a:r>
          </a:p>
          <a:p>
            <a:pPr lvl="0">
              <a:lnSpc>
                <a:spcPct val="107000"/>
              </a:lnSpc>
              <a:spcAft>
                <a:spcPts val="800"/>
              </a:spcAft>
              <a:buSzPts val="1000"/>
              <a:tabLst>
                <a:tab pos="457200" algn="l"/>
              </a:tabLs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Yin (2018) recommends </a:t>
            </a:r>
            <a:r>
              <a:rPr lang="en-GB" sz="1400" dirty="0" err="1">
                <a:effectLst/>
                <a:latin typeface="Calibri" panose="020F0502020204030204" pitchFamily="34" charset="0"/>
                <a:ea typeface="Times New Roman" panose="02020603050405020304" pitchFamily="18" charset="0"/>
                <a:cs typeface="Times New Roman" panose="02020603050405020304" pitchFamily="18" charset="0"/>
              </a:rPr>
              <a:t>analyzing</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organizational policies using documents.</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Sampling Strategy</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Purposive sampling will be utilized to identify people with relevant skills (</a:t>
            </a:r>
            <a:r>
              <a:rPr lang="en-GB" sz="1400" dirty="0" err="1">
                <a:effectLst/>
                <a:latin typeface="Calibri" panose="020F0502020204030204" pitchFamily="34" charset="0"/>
                <a:ea typeface="Times New Roman" panose="02020603050405020304" pitchFamily="18" charset="0"/>
                <a:cs typeface="Times New Roman" panose="02020603050405020304" pitchFamily="18" charset="0"/>
              </a:rPr>
              <a:t>Etikan</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et al., 2016).</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Data Analysis</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Thematic analysis will be utilized to find patterns and themes (Braun and Clarke, 2006).</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Reliability and Validity</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Triangulation improves credibility and validity (Yin, 2018).</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spcBef>
                <a:spcPts val="600"/>
              </a:spcBef>
            </a:pPr>
            <a:r>
              <a:rPr lang="en-US" sz="1400" b="1" cap="small" dirty="0">
                <a:effectLst/>
                <a:latin typeface="Calibri" panose="020F0502020204030204" pitchFamily="34" charset="0"/>
                <a:ea typeface="MS Gothic" panose="020B0609070205080204" pitchFamily="49" charset="-128"/>
                <a:cs typeface="Times New Roman" panose="02020603050405020304" pitchFamily="18" charset="0"/>
              </a:rPr>
              <a:t> Ethical Considerations</a:t>
            </a:r>
            <a:endParaRPr lang="en-GB" sz="1400" b="1" cap="small" dirty="0">
              <a:effectLst/>
              <a:latin typeface="Calibri" panose="020F0502020204030204" pitchFamily="34" charset="0"/>
              <a:ea typeface="MS Gothic" panose="020B0609070205080204" pitchFamily="49" charset="-128"/>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Informed consent. • Confidentiality. </a:t>
            </a:r>
            <a:br>
              <a:rPr lang="en-GB" sz="1400" dirty="0">
                <a:effectLst/>
                <a:latin typeface="Calibri" panose="020F0502020204030204" pitchFamily="34" charset="0"/>
                <a:ea typeface="Times New Roman" panose="02020603050405020304" pitchFamily="18" charset="0"/>
                <a:cs typeface="Times New Roman" panose="02020603050405020304" pitchFamily="18" charset="0"/>
              </a:rPr>
            </a:b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Ensure GDPR compliance (ENISA, 2023)</a:t>
            </a:r>
            <a:endParaRPr lang="en-GB" sz="1400" dirty="0">
              <a:effectLst/>
              <a:latin typeface="Cambria" panose="02040503050406030204" pitchFamily="18" charset="0"/>
              <a:ea typeface="MS Mincho" panose="02020609040205080304" pitchFamily="49" charset="-128"/>
              <a:cs typeface="Times New Roman" panose="02020603050405020304" pitchFamily="18" charset="0"/>
            </a:endParaRPr>
          </a:p>
          <a:p>
            <a:pPr>
              <a:buFont typeface="Arial" panose="020B0604020202020204" pitchFamily="34" charset="0"/>
            </a:pPr>
            <a:endParaRPr lang="en-US" altLang="en-GB" dirty="0">
              <a:latin typeface="Georgia" panose="02040502050405020303" charset="0"/>
              <a:cs typeface="Georgia" panose="02040502050405020303"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Project Planning &amp; Resources</a:t>
            </a:r>
            <a:endParaRPr lang="en-US" altLang="en-GB" sz="2400" b="1" dirty="0">
              <a:latin typeface="Georgia" panose="02040502050405020303" charset="0"/>
              <a:cs typeface="Georgia" panose="02040502050405020303" charset="0"/>
            </a:endParaRPr>
          </a:p>
        </p:txBody>
      </p:sp>
      <p:sp>
        <p:nvSpPr>
          <p:cNvPr id="3" name="Content Placeholder 2"/>
          <p:cNvSpPr>
            <a:spLocks noGrp="1"/>
          </p:cNvSpPr>
          <p:nvPr>
            <p:ph sz="half" idx="1"/>
          </p:nvPr>
        </p:nvSpPr>
        <p:spPr>
          <a:xfrm>
            <a:off x="1154953" y="2321136"/>
            <a:ext cx="9168141" cy="1511299"/>
          </a:xfrm>
        </p:spPr>
        <p:txBody>
          <a:bodyPr/>
          <a:lstStyle/>
          <a:p>
            <a:r>
              <a:rPr lang="en-GB" sz="1600" dirty="0"/>
              <a:t>Timeline: 12–16 weeks total</a:t>
            </a:r>
          </a:p>
          <a:p>
            <a:r>
              <a:rPr lang="en-GB" sz="1600" dirty="0"/>
              <a:t>Literature review, data collection, analysis</a:t>
            </a:r>
          </a:p>
          <a:p>
            <a:r>
              <a:rPr lang="en-GB" sz="1600" dirty="0"/>
              <a:t>Access to journals and participants</a:t>
            </a:r>
          </a:p>
          <a:p>
            <a:r>
              <a:rPr lang="en-GB" sz="1600" dirty="0"/>
              <a:t>Use of NVivo for analysis</a:t>
            </a:r>
          </a:p>
          <a:p>
            <a:pPr marL="0" indent="0">
              <a:buNone/>
            </a:pPr>
            <a:endParaRPr lang="en-US" altLang="en-GB" sz="1200" dirty="0">
              <a:latin typeface="Georgia" panose="02040502050405020303" charset="0"/>
              <a:cs typeface="Georgia" panose="02040502050405020303" charset="0"/>
            </a:endParaRPr>
          </a:p>
          <a:p>
            <a:pPr marL="0" indent="0">
              <a:buNone/>
            </a:pPr>
            <a:endParaRPr lang="en-US" altLang="en-GB" sz="1200" dirty="0">
              <a:latin typeface="Georgia" panose="02040502050405020303" charset="0"/>
              <a:cs typeface="Georgia" panose="02040502050405020303" charset="0"/>
            </a:endParaRPr>
          </a:p>
        </p:txBody>
      </p:sp>
      <p:graphicFrame>
        <p:nvGraphicFramePr>
          <p:cNvPr id="5" name="Table 4">
            <a:extLst>
              <a:ext uri="{FF2B5EF4-FFF2-40B4-BE49-F238E27FC236}">
                <a16:creationId xmlns:a16="http://schemas.microsoft.com/office/drawing/2014/main" id="{7F7877B7-E389-4700-B2AB-8628A6BD766D}"/>
              </a:ext>
            </a:extLst>
          </p:cNvPr>
          <p:cNvGraphicFramePr>
            <a:graphicFrameLocks noGrp="1"/>
          </p:cNvGraphicFramePr>
          <p:nvPr>
            <p:extLst>
              <p:ext uri="{D42A27DB-BD31-4B8C-83A1-F6EECF244321}">
                <p14:modId xmlns:p14="http://schemas.microsoft.com/office/powerpoint/2010/main" val="1636826217"/>
              </p:ext>
            </p:extLst>
          </p:nvPr>
        </p:nvGraphicFramePr>
        <p:xfrm>
          <a:off x="907983" y="4114800"/>
          <a:ext cx="9829368" cy="2538666"/>
        </p:xfrm>
        <a:graphic>
          <a:graphicData uri="http://schemas.openxmlformats.org/drawingml/2006/table">
            <a:tbl>
              <a:tblPr firstRow="1" firstCol="1" bandRow="1">
                <a:tableStyleId>{5C22544A-7EE6-4342-B048-85BDC9FD1C3A}</a:tableStyleId>
              </a:tblPr>
              <a:tblGrid>
                <a:gridCol w="4914684">
                  <a:extLst>
                    <a:ext uri="{9D8B030D-6E8A-4147-A177-3AD203B41FA5}">
                      <a16:colId xmlns:a16="http://schemas.microsoft.com/office/drawing/2014/main" val="1772088223"/>
                    </a:ext>
                  </a:extLst>
                </a:gridCol>
                <a:gridCol w="4914684">
                  <a:extLst>
                    <a:ext uri="{9D8B030D-6E8A-4147-A177-3AD203B41FA5}">
                      <a16:colId xmlns:a16="http://schemas.microsoft.com/office/drawing/2014/main" val="3661218048"/>
                    </a:ext>
                  </a:extLst>
                </a:gridCol>
              </a:tblGrid>
              <a:tr h="423111">
                <a:tc>
                  <a:txBody>
                    <a:bodyPr/>
                    <a:lstStyle/>
                    <a:p>
                      <a:pPr algn="ctr">
                        <a:lnSpc>
                          <a:spcPct val="107000"/>
                        </a:lnSpc>
                        <a:spcAft>
                          <a:spcPts val="800"/>
                        </a:spcAft>
                      </a:pPr>
                      <a:r>
                        <a:rPr lang="en-US" sz="1400">
                          <a:effectLst/>
                        </a:rPr>
                        <a:t>Phase</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gn="ctr">
                        <a:lnSpc>
                          <a:spcPct val="107000"/>
                        </a:lnSpc>
                        <a:spcAft>
                          <a:spcPts val="800"/>
                        </a:spcAft>
                      </a:pPr>
                      <a:r>
                        <a:rPr lang="en-US" sz="1400" dirty="0">
                          <a:effectLst/>
                        </a:rPr>
                        <a:t>Duration</a:t>
                      </a:r>
                      <a:endParaRPr lang="en-GB" sz="11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4191401359"/>
                  </a:ext>
                </a:extLst>
              </a:tr>
              <a:tr h="423111">
                <a:tc>
                  <a:txBody>
                    <a:bodyPr/>
                    <a:lstStyle/>
                    <a:p>
                      <a:pPr>
                        <a:lnSpc>
                          <a:spcPct val="107000"/>
                        </a:lnSpc>
                        <a:spcAft>
                          <a:spcPts val="800"/>
                        </a:spcAft>
                      </a:pPr>
                      <a:r>
                        <a:rPr lang="en-US" sz="1400">
                          <a:effectLst/>
                        </a:rPr>
                        <a:t>Proposal</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nSpc>
                          <a:spcPct val="107000"/>
                        </a:lnSpc>
                        <a:spcAft>
                          <a:spcPts val="800"/>
                        </a:spcAft>
                      </a:pPr>
                      <a:r>
                        <a:rPr lang="en-US" sz="1400">
                          <a:effectLst/>
                        </a:rPr>
                        <a:t>2 weeks</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3255148854"/>
                  </a:ext>
                </a:extLst>
              </a:tr>
              <a:tr h="423111">
                <a:tc>
                  <a:txBody>
                    <a:bodyPr/>
                    <a:lstStyle/>
                    <a:p>
                      <a:pPr>
                        <a:lnSpc>
                          <a:spcPct val="107000"/>
                        </a:lnSpc>
                        <a:spcAft>
                          <a:spcPts val="800"/>
                        </a:spcAft>
                      </a:pPr>
                      <a:r>
                        <a:rPr lang="en-US" sz="1400">
                          <a:effectLst/>
                        </a:rPr>
                        <a:t>Literature Review</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nSpc>
                          <a:spcPct val="107000"/>
                        </a:lnSpc>
                        <a:spcAft>
                          <a:spcPts val="800"/>
                        </a:spcAft>
                      </a:pPr>
                      <a:r>
                        <a:rPr lang="en-US" sz="1400" dirty="0">
                          <a:effectLst/>
                        </a:rPr>
                        <a:t>4 weeks</a:t>
                      </a:r>
                      <a:endParaRPr lang="en-GB" sz="11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37501159"/>
                  </a:ext>
                </a:extLst>
              </a:tr>
              <a:tr h="423111">
                <a:tc>
                  <a:txBody>
                    <a:bodyPr/>
                    <a:lstStyle/>
                    <a:p>
                      <a:pPr>
                        <a:lnSpc>
                          <a:spcPct val="107000"/>
                        </a:lnSpc>
                        <a:spcAft>
                          <a:spcPts val="800"/>
                        </a:spcAft>
                      </a:pPr>
                      <a:r>
                        <a:rPr lang="en-US" sz="1400">
                          <a:effectLst/>
                        </a:rPr>
                        <a:t>Data Collection</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nSpc>
                          <a:spcPct val="107000"/>
                        </a:lnSpc>
                        <a:spcAft>
                          <a:spcPts val="800"/>
                        </a:spcAft>
                      </a:pPr>
                      <a:r>
                        <a:rPr lang="en-US" sz="1400">
                          <a:effectLst/>
                        </a:rPr>
                        <a:t>4 weeks</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663661604"/>
                  </a:ext>
                </a:extLst>
              </a:tr>
              <a:tr h="423111">
                <a:tc>
                  <a:txBody>
                    <a:bodyPr/>
                    <a:lstStyle/>
                    <a:p>
                      <a:pPr>
                        <a:lnSpc>
                          <a:spcPct val="107000"/>
                        </a:lnSpc>
                        <a:spcAft>
                          <a:spcPts val="800"/>
                        </a:spcAft>
                      </a:pPr>
                      <a:r>
                        <a:rPr lang="en-US" sz="1400">
                          <a:effectLst/>
                        </a:rPr>
                        <a:t>Analysis</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nSpc>
                          <a:spcPct val="107000"/>
                        </a:lnSpc>
                        <a:spcAft>
                          <a:spcPts val="800"/>
                        </a:spcAft>
                      </a:pPr>
                      <a:r>
                        <a:rPr lang="en-US" sz="1400">
                          <a:effectLst/>
                        </a:rPr>
                        <a:t>3 weeks</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486723095"/>
                  </a:ext>
                </a:extLst>
              </a:tr>
              <a:tr h="423111">
                <a:tc>
                  <a:txBody>
                    <a:bodyPr/>
                    <a:lstStyle/>
                    <a:p>
                      <a:pPr>
                        <a:lnSpc>
                          <a:spcPct val="107000"/>
                        </a:lnSpc>
                        <a:spcAft>
                          <a:spcPts val="800"/>
                        </a:spcAft>
                      </a:pPr>
                      <a:r>
                        <a:rPr lang="en-US" sz="1400">
                          <a:effectLst/>
                        </a:rPr>
                        <a:t>Writing</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nSpc>
                          <a:spcPct val="107000"/>
                        </a:lnSpc>
                        <a:spcAft>
                          <a:spcPts val="800"/>
                        </a:spcAft>
                      </a:pPr>
                      <a:r>
                        <a:rPr lang="en-US" sz="1400" dirty="0">
                          <a:effectLst/>
                        </a:rPr>
                        <a:t>3 weeks</a:t>
                      </a:r>
                      <a:endParaRPr lang="en-GB" sz="11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4089210729"/>
                  </a:ext>
                </a:extLst>
              </a:tr>
            </a:tbl>
          </a:graphicData>
        </a:graphic>
      </p:graphicFrame>
      <p:sp>
        <p:nvSpPr>
          <p:cNvPr id="6" name="Rectangle 1">
            <a:extLst>
              <a:ext uri="{FF2B5EF4-FFF2-40B4-BE49-F238E27FC236}">
                <a16:creationId xmlns:a16="http://schemas.microsoft.com/office/drawing/2014/main" id="{ED4BBBC1-00EF-4288-BF1A-3B56D865C8B0}"/>
              </a:ext>
            </a:extLst>
          </p:cNvPr>
          <p:cNvSpPr>
            <a:spLocks noChangeArrowheads="1"/>
          </p:cNvSpPr>
          <p:nvPr/>
        </p:nvSpPr>
        <p:spPr bwMode="auto">
          <a:xfrm>
            <a:off x="1643883" y="3076786"/>
            <a:ext cx="10137719" cy="61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76176"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47572"/>
            <a:ext cx="10972800" cy="2290828"/>
          </a:xfrm>
        </p:spPr>
        <p:txBody>
          <a:bodyPr/>
          <a:lstStyle/>
          <a:p>
            <a:pPr algn="ctr"/>
            <a:r>
              <a:rPr lang="en-GB" sz="2400" dirty="0"/>
              <a:t>Key Literature Insights</a:t>
            </a:r>
            <a:endParaRPr lang="en-US" altLang="en-GB" sz="2400" b="1" dirty="0">
              <a:latin typeface="Georgia" panose="02040502050405020303" charset="0"/>
              <a:cs typeface="Georgia" panose="02040502050405020303" charset="0"/>
            </a:endParaRPr>
          </a:p>
        </p:txBody>
      </p:sp>
      <p:sp>
        <p:nvSpPr>
          <p:cNvPr id="6" name="Content Placeholder 5"/>
          <p:cNvSpPr>
            <a:spLocks noGrp="1"/>
          </p:cNvSpPr>
          <p:nvPr>
            <p:ph idx="1"/>
          </p:nvPr>
        </p:nvSpPr>
        <p:spPr>
          <a:xfrm>
            <a:off x="1154954" y="3043988"/>
            <a:ext cx="8825659" cy="2975811"/>
          </a:xfrm>
        </p:spPr>
        <p:txBody>
          <a:bodyPr/>
          <a:lstStyle/>
          <a:p>
            <a:r>
              <a:rPr lang="en-GB" sz="1600" dirty="0"/>
              <a:t>Traditional controls insufficient (Stallings, 2018)</a:t>
            </a:r>
          </a:p>
          <a:p>
            <a:r>
              <a:rPr lang="en-GB" sz="1600" dirty="0"/>
              <a:t>Cybercrime increasing (</a:t>
            </a:r>
            <a:r>
              <a:rPr lang="en-GB" sz="1600" dirty="0" err="1"/>
              <a:t>Kshetri</a:t>
            </a:r>
            <a:r>
              <a:rPr lang="en-GB" sz="1600" dirty="0"/>
              <a:t>, 2021)</a:t>
            </a:r>
          </a:p>
          <a:p>
            <a:r>
              <a:rPr lang="en-GB" sz="1600" dirty="0"/>
              <a:t>Evidence integrity critical (Casey, 2011)</a:t>
            </a:r>
          </a:p>
          <a:p>
            <a:r>
              <a:rPr lang="en-GB" sz="1600" dirty="0"/>
              <a:t>Cloud forensics challenges (Quick &amp; Choo, 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32422"/>
            <a:ext cx="10972800" cy="1994217"/>
          </a:xfrm>
        </p:spPr>
        <p:txBody>
          <a:bodyPr/>
          <a:lstStyle/>
          <a:p>
            <a:pPr algn="ctr"/>
            <a:r>
              <a:rPr lang="en-GB" sz="2400" dirty="0"/>
              <a:t>Research Gap</a:t>
            </a:r>
            <a:endParaRPr lang="en-US" altLang="en-GB" sz="2400" b="1" dirty="0">
              <a:latin typeface="Georgia" panose="02040502050405020303" charset="0"/>
              <a:cs typeface="Georgia" panose="02040502050405020303" charset="0"/>
            </a:endParaRPr>
          </a:p>
        </p:txBody>
      </p:sp>
      <p:sp>
        <p:nvSpPr>
          <p:cNvPr id="6" name="Content Placeholder 5"/>
          <p:cNvSpPr>
            <a:spLocks noGrp="1"/>
          </p:cNvSpPr>
          <p:nvPr>
            <p:ph idx="1"/>
          </p:nvPr>
        </p:nvSpPr>
        <p:spPr/>
        <p:txBody>
          <a:bodyPr/>
          <a:lstStyle/>
          <a:p>
            <a:r>
              <a:rPr lang="en-GB" sz="1600" dirty="0"/>
              <a:t>Lack of integration between security and forensics</a:t>
            </a:r>
          </a:p>
          <a:p>
            <a:r>
              <a:rPr lang="en-GB" sz="1600" dirty="0"/>
              <a:t>Limited UK-focused research</a:t>
            </a:r>
          </a:p>
          <a:p>
            <a:r>
              <a:rPr lang="en-GB" sz="1600" dirty="0"/>
              <a:t>Conflict with GDPR compliance</a:t>
            </a:r>
          </a:p>
          <a:p>
            <a:r>
              <a:rPr lang="en-GB" sz="1600" dirty="0"/>
              <a:t>Insufficient proactive frameworks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sz="2400" dirty="0"/>
              <a:t>Research Design &amp; Data Collection</a:t>
            </a:r>
            <a:endParaRPr lang="en-US" altLang="en-GB" sz="2400" b="1" dirty="0">
              <a:latin typeface="Georgia" panose="02040502050405020303" charset="0"/>
              <a:cs typeface="Georgia" panose="02040502050405020303" charset="0"/>
            </a:endParaRPr>
          </a:p>
        </p:txBody>
      </p:sp>
      <p:sp>
        <p:nvSpPr>
          <p:cNvPr id="6" name="Content Placeholder 5"/>
          <p:cNvSpPr>
            <a:spLocks noGrp="1"/>
          </p:cNvSpPr>
          <p:nvPr>
            <p:ph idx="1"/>
          </p:nvPr>
        </p:nvSpPr>
        <p:spPr>
          <a:xfrm>
            <a:off x="766011" y="2562726"/>
            <a:ext cx="8101263" cy="3321606"/>
          </a:xfrm>
        </p:spPr>
        <p:txBody>
          <a:bodyPr/>
          <a:lstStyle/>
          <a:p>
            <a:r>
              <a:rPr lang="en-GB" sz="1600" dirty="0"/>
              <a:t>Multiple case study design</a:t>
            </a:r>
          </a:p>
          <a:p>
            <a:r>
              <a:rPr lang="en-GB" sz="1600" dirty="0"/>
              <a:t>Semi-structured interviews</a:t>
            </a:r>
          </a:p>
          <a:p>
            <a:r>
              <a:rPr lang="en-GB" sz="1600" dirty="0"/>
              <a:t>Document analysis</a:t>
            </a:r>
          </a:p>
          <a:p>
            <a:r>
              <a:rPr lang="en-GB" sz="1600" dirty="0"/>
              <a:t>Triangulation for validity</a:t>
            </a:r>
          </a:p>
          <a:p>
            <a:pPr marL="0" indent="0">
              <a:buNone/>
            </a:pPr>
            <a:endParaRPr lang="en-US" altLang="en-GB" sz="1200" dirty="0">
              <a:latin typeface="Georgia" panose="02040502050405020303" charset="0"/>
              <a:cs typeface="Georgia" panose="02040502050405020303"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Limitations</a:t>
            </a:r>
            <a:endParaRPr lang="en-GB" altLang="en-US" sz="2400" b="1" dirty="0"/>
          </a:p>
        </p:txBody>
      </p:sp>
      <p:sp>
        <p:nvSpPr>
          <p:cNvPr id="3" name="Content Placeholder 2"/>
          <p:cNvSpPr>
            <a:spLocks noGrp="1"/>
          </p:cNvSpPr>
          <p:nvPr>
            <p:ph sz="half" idx="1"/>
          </p:nvPr>
        </p:nvSpPr>
        <p:spPr>
          <a:xfrm>
            <a:off x="1154954" y="2603500"/>
            <a:ext cx="9777206" cy="3675377"/>
          </a:xfrm>
        </p:spPr>
        <p:txBody>
          <a:bodyPr/>
          <a:lstStyle/>
          <a:p>
            <a:r>
              <a:rPr lang="en-GB" sz="1600" dirty="0">
                <a:latin typeface="Arial" panose="020B0604020202020204" pitchFamily="34" charset="0"/>
                <a:cs typeface="Arial" panose="020B0604020202020204" pitchFamily="34" charset="0"/>
              </a:rPr>
              <a:t>Improves incident response effectiveness</a:t>
            </a:r>
          </a:p>
          <a:p>
            <a:r>
              <a:rPr lang="en-GB" sz="1600" dirty="0">
                <a:latin typeface="Arial" panose="020B0604020202020204" pitchFamily="34" charset="0"/>
                <a:cs typeface="Arial" panose="020B0604020202020204" pitchFamily="34" charset="0"/>
              </a:rPr>
              <a:t>Enhances cyber resilience</a:t>
            </a:r>
          </a:p>
          <a:p>
            <a:r>
              <a:rPr lang="en-GB" sz="1600" dirty="0">
                <a:latin typeface="Arial" panose="020B0604020202020204" pitchFamily="34" charset="0"/>
                <a:cs typeface="Arial" panose="020B0604020202020204" pitchFamily="34" charset="0"/>
              </a:rPr>
              <a:t>Supports policy and compliance, </a:t>
            </a:r>
            <a:r>
              <a:rPr kumimoji="0" lang="en-US" altLang="en-US" sz="1600" i="0" u="none" strike="noStrike" cap="none" normalizeH="0" baseline="0" dirty="0">
                <a:ln>
                  <a:noFill/>
                </a:ln>
                <a:solidFill>
                  <a:schemeClr val="tx1"/>
                </a:solidFill>
                <a:effectLst/>
                <a:latin typeface="Arial" panose="020B0604020202020204" pitchFamily="34" charset="0"/>
              </a:rPr>
              <a:t>Restricted access to sensitive </a:t>
            </a:r>
            <a:r>
              <a:rPr kumimoji="0" lang="en-US" altLang="en-US" sz="1600" i="0" u="none" strike="noStrike" cap="none" normalizeH="0" baseline="0" dirty="0" err="1">
                <a:ln>
                  <a:noFill/>
                </a:ln>
                <a:solidFill>
                  <a:schemeClr val="tx1"/>
                </a:solidFill>
                <a:effectLst/>
                <a:latin typeface="Arial" panose="020B0604020202020204" pitchFamily="34" charset="0"/>
              </a:rPr>
              <a:t>organisational</a:t>
            </a:r>
            <a:r>
              <a:rPr kumimoji="0" lang="en-US" altLang="en-US" sz="1600" i="0" u="none" strike="noStrike" cap="none" normalizeH="0" baseline="0" dirty="0">
                <a:ln>
                  <a:noFill/>
                </a:ln>
                <a:solidFill>
                  <a:schemeClr val="tx1"/>
                </a:solidFill>
                <a:effectLst/>
                <a:latin typeface="Arial" panose="020B0604020202020204" pitchFamily="34" charset="0"/>
              </a:rPr>
              <a:t> data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Limitations: small sample, access constraints, </a:t>
            </a:r>
            <a:r>
              <a:rPr kumimoji="0" lang="en-US" altLang="en-US" sz="1600" i="0" u="none" strike="noStrike" cap="none" normalizeH="0" baseline="0" dirty="0">
                <a:ln>
                  <a:noFill/>
                </a:ln>
                <a:solidFill>
                  <a:schemeClr val="tx1"/>
                </a:solidFill>
                <a:effectLst/>
                <a:latin typeface="Arial" panose="020B0604020202020204" pitchFamily="34" charset="0"/>
              </a:rPr>
              <a:t>Small sample size, limited </a:t>
            </a:r>
            <a:r>
              <a:rPr kumimoji="0" lang="en-US" altLang="en-US" sz="1600" i="0" u="none" strike="noStrike" cap="none" normalizeH="0" baseline="0" dirty="0" err="1">
                <a:ln>
                  <a:noFill/>
                </a:ln>
                <a:solidFill>
                  <a:schemeClr val="tx1"/>
                </a:solidFill>
                <a:effectLst/>
                <a:latin typeface="Arial" panose="020B0604020202020204" pitchFamily="34" charset="0"/>
              </a:rPr>
              <a:t>generalisability</a:t>
            </a:r>
            <a:r>
              <a:rPr kumimoji="0" lang="en-US" altLang="en-US" sz="1600" i="0" u="none" strike="noStrike" cap="none" normalizeH="0" baseline="0" dirty="0">
                <a:ln>
                  <a:noFill/>
                </a:ln>
                <a:solidFill>
                  <a:schemeClr val="tx1"/>
                </a:solidFill>
                <a:effectLst/>
                <a:latin typeface="Arial" panose="020B0604020202020204" pitchFamily="34" charset="0"/>
              </a:rPr>
              <a:t> </a:t>
            </a:r>
          </a:p>
          <a:p>
            <a:endParaRPr lang="en-GB" sz="1600" dirty="0">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None/>
              <a:tabLst/>
            </a:pPr>
            <a:endParaRPr lang="en-GB" sz="1600" dirty="0"/>
          </a:p>
          <a:p>
            <a:pPr marL="0" indent="0">
              <a:buNone/>
            </a:pPr>
            <a:endParaRPr lang="en-US" altLang="en-GB" sz="1200" dirty="0">
              <a:latin typeface="Georgia" panose="02040502050405020303" charset="0"/>
              <a:cs typeface="Georgia" panose="02040502050405020303"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955"/>
            <a:ext cx="10972800" cy="1950887"/>
          </a:xfrm>
        </p:spPr>
        <p:txBody>
          <a:bodyPr/>
          <a:lstStyle/>
          <a:p>
            <a:pPr algn="ctr"/>
            <a:r>
              <a:rPr lang="en-GB" sz="2400" dirty="0"/>
              <a:t>Conclusion</a:t>
            </a:r>
            <a:endParaRPr lang="en-GB" altLang="en-US" sz="2400" b="1" dirty="0">
              <a:latin typeface="Georgia" panose="02040502050405020303" charset="0"/>
              <a:cs typeface="Georgia" panose="02040502050405020303" charset="0"/>
            </a:endParaRPr>
          </a:p>
        </p:txBody>
      </p:sp>
      <p:sp>
        <p:nvSpPr>
          <p:cNvPr id="6" name="Content Placeholder 5"/>
          <p:cNvSpPr>
            <a:spLocks noGrp="1"/>
          </p:cNvSpPr>
          <p:nvPr>
            <p:ph sz="half" idx="1"/>
          </p:nvPr>
        </p:nvSpPr>
        <p:spPr>
          <a:xfrm>
            <a:off x="272415" y="2803358"/>
            <a:ext cx="9256596" cy="4463716"/>
          </a:xfrm>
        </p:spPr>
        <p:txBody>
          <a:bodyPr/>
          <a:lstStyle/>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Cyber threats are always developing, bringing new challenges to existing security measures and stressing the significance of integrated approaches. This study examines the importance of digital forensic readiness in improving cyber security incident response. The study adds to theoretical and practical achievements in cyber security by filling major gaps in the literature and focusing on UK organisational practices. The integration of cyber security and digital forensics is crucial for developing resilient companies capable of responding to modern cyber threats (</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Kshetri</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2021; ENISA, 2023).</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altLang="en-GB" sz="1200" dirty="0">
              <a:latin typeface="Georgia" panose="02040502050405020303" charset="0"/>
              <a:cs typeface="Georgia" panose="02040502050405020303"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2448559"/>
          </a:xfrm>
        </p:spPr>
        <p:txBody>
          <a:bodyPr/>
          <a:lstStyle/>
          <a:p>
            <a:pPr algn="ctr"/>
            <a:r>
              <a:rPr lang="en-GB" sz="2400" dirty="0">
                <a:solidFill>
                  <a:schemeClr val="tx1"/>
                </a:solidFill>
              </a:rPr>
              <a:t>References</a:t>
            </a:r>
            <a:endParaRPr lang="en-US" altLang="en-GB" sz="2400" b="1" dirty="0">
              <a:solidFill>
                <a:schemeClr val="tx1"/>
              </a:solidFill>
              <a:latin typeface="Georgia" panose="02040502050405020303" charset="0"/>
              <a:cs typeface="Georgia" panose="02040502050405020303" charset="0"/>
            </a:endParaRPr>
          </a:p>
        </p:txBody>
      </p:sp>
      <p:sp>
        <p:nvSpPr>
          <p:cNvPr id="6" name="Content Placeholder 5"/>
          <p:cNvSpPr>
            <a:spLocks noGrp="1"/>
          </p:cNvSpPr>
          <p:nvPr>
            <p:ph sz="half" idx="1"/>
          </p:nvPr>
        </p:nvSpPr>
        <p:spPr>
          <a:xfrm>
            <a:off x="204537" y="2213812"/>
            <a:ext cx="11802979" cy="4644188"/>
          </a:xfrm>
        </p:spPr>
        <p:txBody>
          <a:bodyPr>
            <a:normAutofit fontScale="70000" lnSpcReduction="20000"/>
          </a:bodyPr>
          <a:lstStyle/>
          <a:p>
            <a:pPr>
              <a:lnSpc>
                <a:spcPct val="107000"/>
              </a:lnSpc>
              <a:spcAft>
                <a:spcPts val="800"/>
              </a:spcAft>
            </a:pPr>
            <a:r>
              <a:rPr lang="en-US" sz="1800" u="sng"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hlinkClick r:id="rId2"/>
              </a:rPr>
              <a:t>V </a:t>
            </a:r>
            <a:r>
              <a:rPr lang="en-US" sz="1800" b="1" u="sng"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hlinkClick r:id="rId2"/>
              </a:rPr>
              <a:t>Braun</a:t>
            </a:r>
            <a:r>
              <a:rPr lang="en-US" sz="1800"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 </a:t>
            </a:r>
            <a:r>
              <a:rPr lang="en-US" sz="1800" u="sng"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hlinkClick r:id="rId3"/>
              </a:rPr>
              <a:t>V </a:t>
            </a:r>
            <a:r>
              <a:rPr lang="en-US" sz="1800" b="1" u="sng"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hlinkClick r:id="rId3"/>
              </a:rPr>
              <a:t>Clarke</a:t>
            </a:r>
            <a:r>
              <a:rPr lang="en-US" sz="1800"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 - </a:t>
            </a:r>
            <a:r>
              <a:rPr lang="en-US" sz="1800" b="1"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Qualitative research </a:t>
            </a:r>
            <a:r>
              <a:rPr lang="en-US" sz="1800"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in </a:t>
            </a:r>
            <a:r>
              <a:rPr lang="en-US" sz="1800" b="1"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psychology</a:t>
            </a:r>
            <a:r>
              <a:rPr lang="en-US" sz="1800"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 </a:t>
            </a:r>
            <a:r>
              <a:rPr lang="en-US" sz="1800" b="1"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2006</a:t>
            </a:r>
            <a:r>
              <a:rPr lang="en-US" sz="1800" dirty="0">
                <a:solidFill>
                  <a:srgbClr val="006621"/>
                </a:solidFill>
                <a:effectLst/>
                <a:latin typeface="Calibri" panose="020F0502020204030204" pitchFamily="34" charset="0"/>
                <a:ea typeface="MS Mincho" panose="02020609040205080304" pitchFamily="49" charset="-128"/>
                <a:cs typeface="Times New Roman" panose="02020603050405020304" pitchFamily="18" charset="0"/>
              </a:rPr>
              <a:t> - Taylor &amp; Francis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Casey, E., 2011. Digital Evidence and Computer Crime: Forensic Science, Computers and the Internet. 3rd ed. London: Academic Press.</a:t>
            </a: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Creswell, J.W., 2014. Research Design: Qualitative, Quantitative, and Mixed Methods Approaches. 4th ed. Thousand Oaks, CA: Sage Publications.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ENISA, 2023. ENISA Threat Landscape 2023. Luxembourg: European Union Agency for Cybersecurity.</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err="1">
                <a:effectLst/>
                <a:latin typeface="Calibri" panose="020F0502020204030204" pitchFamily="34" charset="0"/>
                <a:ea typeface="MS Mincho" panose="02020609040205080304" pitchFamily="49" charset="-128"/>
                <a:cs typeface="Times New Roman" panose="02020603050405020304" pitchFamily="18" charset="0"/>
              </a:rPr>
              <a:t>Etikan</a:t>
            </a:r>
            <a:r>
              <a:rPr lang="en-US" sz="1800" dirty="0">
                <a:effectLst/>
                <a:latin typeface="Calibri" panose="020F0502020204030204" pitchFamily="34" charset="0"/>
                <a:ea typeface="MS Mincho" panose="02020609040205080304" pitchFamily="49" charset="-128"/>
                <a:cs typeface="Times New Roman" panose="02020603050405020304" pitchFamily="18" charset="0"/>
              </a:rPr>
              <a:t>, I., Musa, S.A. and </a:t>
            </a:r>
            <a:r>
              <a:rPr lang="en-US" sz="1800" dirty="0" err="1">
                <a:effectLst/>
                <a:latin typeface="Calibri" panose="020F0502020204030204" pitchFamily="34" charset="0"/>
                <a:ea typeface="MS Mincho" panose="02020609040205080304" pitchFamily="49" charset="-128"/>
                <a:cs typeface="Times New Roman" panose="02020603050405020304" pitchFamily="18" charset="0"/>
              </a:rPr>
              <a:t>Alkassim</a:t>
            </a:r>
            <a:r>
              <a:rPr lang="en-US" sz="1800" dirty="0">
                <a:effectLst/>
                <a:latin typeface="Calibri" panose="020F0502020204030204" pitchFamily="34" charset="0"/>
                <a:ea typeface="MS Mincho" panose="02020609040205080304" pitchFamily="49" charset="-128"/>
                <a:cs typeface="Times New Roman" panose="02020603050405020304" pitchFamily="18" charset="0"/>
              </a:rPr>
              <a:t>, R.S., 2016. Comparison of convenience sampling and purposive sampling. American Journal of Theoretical and Applied Statistics, 5(1), pp.1–4.</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err="1">
                <a:effectLst/>
                <a:latin typeface="Calibri" panose="020F0502020204030204" pitchFamily="34" charset="0"/>
                <a:ea typeface="MS Mincho" panose="02020609040205080304" pitchFamily="49" charset="-128"/>
                <a:cs typeface="Times New Roman" panose="02020603050405020304" pitchFamily="18" charset="0"/>
              </a:rPr>
              <a:t>Kshetri</a:t>
            </a:r>
            <a:r>
              <a:rPr lang="en-US" sz="1800" dirty="0">
                <a:effectLst/>
                <a:latin typeface="Calibri" panose="020F0502020204030204" pitchFamily="34" charset="0"/>
                <a:ea typeface="MS Mincho" panose="02020609040205080304" pitchFamily="49" charset="-128"/>
                <a:cs typeface="Times New Roman" panose="02020603050405020304" pitchFamily="18" charset="0"/>
              </a:rPr>
              <a:t>, N., 2021. Cybercrime and cybersecurity in the global digital economy. Journal of Cybersecurity, 7(1), taab005.</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NCSC, 2023. NCSC Annual Review 2023. London: National Cyber Security Centre.</a:t>
            </a: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Quick, D. and Choo, K.K.R., 2018. Digital forensics in cloud computing environments: A review. Future Generation Computer Systems, 79, pp.3–5.</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err="1">
                <a:effectLst/>
                <a:latin typeface="Calibri" panose="020F0502020204030204" pitchFamily="34" charset="0"/>
                <a:ea typeface="MS Mincho" panose="02020609040205080304" pitchFamily="49" charset="-128"/>
                <a:cs typeface="Times New Roman" panose="02020603050405020304" pitchFamily="18" charset="0"/>
              </a:rPr>
              <a:t>Rowlingson</a:t>
            </a:r>
            <a:r>
              <a:rPr lang="en-US" sz="1800" dirty="0">
                <a:effectLst/>
                <a:latin typeface="Calibri" panose="020F0502020204030204" pitchFamily="34" charset="0"/>
                <a:ea typeface="MS Mincho" panose="02020609040205080304" pitchFamily="49" charset="-128"/>
                <a:cs typeface="Times New Roman" panose="02020603050405020304" pitchFamily="18" charset="0"/>
              </a:rPr>
              <a:t>, R., 2004. A ten-step process for forensic readiness. International Journal of Digital Evidence, 2(3), pp.1–28.</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Stallings, W., 2018. Effective Cybersecurity: A Guide to Using Best Practices and Standards. Boston: Pearson.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indent="-228600">
              <a:lnSpc>
                <a:spcPct val="107000"/>
              </a:lnSpc>
              <a:spcAft>
                <a:spcPts val="800"/>
              </a:spcAft>
            </a:pPr>
            <a:r>
              <a:rPr lang="en-US" sz="1800" dirty="0">
                <a:effectLst/>
                <a:latin typeface="Calibri" panose="020F0502020204030204" pitchFamily="34" charset="0"/>
                <a:ea typeface="MS Mincho" panose="02020609040205080304" pitchFamily="49" charset="-128"/>
                <a:cs typeface="Times New Roman" panose="02020603050405020304" pitchFamily="18" charset="0"/>
              </a:rPr>
              <a:t>Tan, J., 2001. Forensic Readiness. @stake Research Report.</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endParaRPr lang="en-US" altLang="en-GB" sz="1200" dirty="0">
              <a:latin typeface="Georgia" panose="02040502050405020303" charset="0"/>
              <a:cs typeface="Georgia" panose="02040502050405020303"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138</TotalTime>
  <Words>1220</Words>
  <Application>Microsoft Office PowerPoint</Application>
  <PresentationFormat>Widescreen</PresentationFormat>
  <Paragraphs>105</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Cambria</vt:lpstr>
      <vt:lpstr>Century Gothic</vt:lpstr>
      <vt:lpstr>Georgia</vt:lpstr>
      <vt:lpstr>Times New Roman</vt:lpstr>
      <vt:lpstr>Wingdings 3</vt:lpstr>
      <vt:lpstr>Ion Boardroom</vt:lpstr>
      <vt:lpstr> Enhancing Cyber Security Incident Response through Digital Forensic Readiness</vt:lpstr>
      <vt:lpstr>Introduction</vt:lpstr>
      <vt:lpstr>2. Research Aim and Objectives</vt:lpstr>
      <vt:lpstr>Research Problem</vt:lpstr>
      <vt:lpstr>Research Aim &amp; Objectives</vt:lpstr>
      <vt:lpstr>Literature Review Overview</vt:lpstr>
      <vt:lpstr>Research Methodology</vt:lpstr>
      <vt:lpstr>Project Planning &amp; Resources</vt:lpstr>
      <vt:lpstr>Key Literature Insights</vt:lpstr>
      <vt:lpstr>Research Gap</vt:lpstr>
      <vt:lpstr>Research Design &amp; Data Collection</vt:lpstr>
      <vt:lpstr>Limitations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Generative AI and Transformers</dc:title>
  <dc:creator>DELL</dc:creator>
  <cp:lastModifiedBy>jahidull hassan</cp:lastModifiedBy>
  <cp:revision>97</cp:revision>
  <dcterms:created xsi:type="dcterms:W3CDTF">2025-03-21T03:12:00Z</dcterms:created>
  <dcterms:modified xsi:type="dcterms:W3CDTF">2026-04-20T00:37:48Z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8E2BA75C5F2B46588890FC6C5EB8D1DC_13</vt:lpwstr>
  </property>
  <property fmtid="{D5CDD505-2E9C-101B-9397-08002B2CF9AE}" pid="3" name="KSOProductBuildVer">
    <vt:lpwstr>2057-12.2.0.20755</vt:lpwstr>
  </property>
</Properties>
</file>