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747388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48719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13928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43A1EA-E3DA-413D-A83C-4D5DE1193874}" type="datetimeFigureOut">
              <a:rPr lang="en-GB" smtClean="0"/>
              <a:t>15/06/2019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676023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43A1EA-E3DA-413D-A83C-4D5DE1193874}" type="datetimeFigureOut">
              <a:rPr lang="en-GB" smtClean="0"/>
              <a:t>15/06/2019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853163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43A1EA-E3DA-413D-A83C-4D5DE1193874}" type="datetimeFigureOut">
              <a:rPr lang="en-GB" smtClean="0"/>
              <a:t>15/06/2019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699881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43A1EA-E3DA-413D-A83C-4D5DE1193874}" type="datetimeFigureOut">
              <a:rPr lang="en-GB" smtClean="0"/>
              <a:t>15/06/2019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4424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15/06/2019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82998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15/06/2019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569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15/06/2019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188461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084467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972031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451033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43A1EA-E3DA-413D-A83C-4D5DE1193874}" type="datetimeFigureOut">
              <a:rPr lang="en-GB" smtClean="0"/>
              <a:t>15/06/2019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896023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43A1EA-E3DA-413D-A83C-4D5DE1193874}" type="datetimeFigureOut">
              <a:rPr lang="en-GB" smtClean="0"/>
              <a:t>15/06/2019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4063758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001534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243A1EA-E3DA-413D-A83C-4D5DE1193874}" type="datetimeFigureOut">
              <a:rPr lang="en-GB" smtClean="0"/>
              <a:t>15/06/2019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41256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243A1EA-E3DA-413D-A83C-4D5DE1193874}" type="datetimeFigureOut">
              <a:rPr lang="en-GB" smtClean="0"/>
              <a:t>15/06/2019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626F6E2-C096-4ABA-B85A-C4A2EF75AD2F}" type="slidenum">
              <a:rPr lang="en-GB" smtClean="0"/>
              <a:t>‹#›</a:t>
            </a:fld>
            <a:endParaRPr lang="en-GB"/>
          </a:p>
        </p:txBody>
      </p:sp>
    </p:spTree>
    <p:extLst>
      <p:ext uri="{BB962C8B-B14F-4D97-AF65-F5344CB8AC3E}">
        <p14:creationId xmlns:p14="http://schemas.microsoft.com/office/powerpoint/2010/main" val="2747401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A9C5-F9CB-4A4C-971A-1D1497296086}"/>
              </a:ext>
            </a:extLst>
          </p:cNvPr>
          <p:cNvSpPr>
            <a:spLocks noGrp="1"/>
          </p:cNvSpPr>
          <p:nvPr>
            <p:ph type="ctrTitle"/>
          </p:nvPr>
        </p:nvSpPr>
        <p:spPr>
          <a:xfrm>
            <a:off x="1524000" y="278295"/>
            <a:ext cx="9144000" cy="1152939"/>
          </a:xfrm>
        </p:spPr>
        <p:txBody>
          <a:bodyPr>
            <a:normAutofit/>
          </a:bodyPr>
          <a:lstStyle/>
          <a:p>
            <a:r>
              <a:rPr lang="en-GB" sz="3200" b="1" i="1" dirty="0">
                <a:latin typeface="Times New Roman" panose="02020603050405020304" pitchFamily="18" charset="0"/>
                <a:cs typeface="Times New Roman" panose="02020603050405020304" pitchFamily="18" charset="0"/>
              </a:rPr>
              <a:t>MARKETING</a:t>
            </a:r>
            <a:r>
              <a:rPr lang="en-GB" sz="3200" b="1" dirty="0">
                <a:latin typeface="Arial" panose="020B0604020202020204" pitchFamily="34" charset="0"/>
                <a:cs typeface="Arial" panose="020B0604020202020204" pitchFamily="34" charset="0"/>
              </a:rPr>
              <a:t> </a:t>
            </a:r>
            <a:r>
              <a:rPr lang="en-GB" sz="3200" b="1" dirty="0">
                <a:latin typeface="Times New Roman" panose="02020603050405020304" pitchFamily="18" charset="0"/>
                <a:cs typeface="Times New Roman" panose="02020603050405020304" pitchFamily="18" charset="0"/>
              </a:rPr>
              <a:t>ENVIROMENTAL</a:t>
            </a:r>
            <a:r>
              <a:rPr lang="en-GB" sz="3200" b="1" dirty="0">
                <a:latin typeface="Arial" panose="020B0604020202020204" pitchFamily="34" charset="0"/>
                <a:cs typeface="Arial" panose="020B0604020202020204" pitchFamily="34" charset="0"/>
              </a:rPr>
              <a:t> </a:t>
            </a:r>
            <a:r>
              <a:rPr lang="en-GB" sz="3200" b="1" i="1" dirty="0">
                <a:latin typeface="Times New Roman" panose="02020603050405020304" pitchFamily="18" charset="0"/>
                <a:cs typeface="Times New Roman" panose="02020603050405020304" pitchFamily="18" charset="0"/>
              </a:rPr>
              <a:t>AUDIT</a:t>
            </a:r>
          </a:p>
        </p:txBody>
      </p:sp>
      <p:sp>
        <p:nvSpPr>
          <p:cNvPr id="3" name="Subtitle 2">
            <a:extLst>
              <a:ext uri="{FF2B5EF4-FFF2-40B4-BE49-F238E27FC236}">
                <a16:creationId xmlns:a16="http://schemas.microsoft.com/office/drawing/2014/main" id="{04C10D86-065F-492D-B25E-F3BAB3EA4F48}"/>
              </a:ext>
            </a:extLst>
          </p:cNvPr>
          <p:cNvSpPr>
            <a:spLocks noGrp="1"/>
          </p:cNvSpPr>
          <p:nvPr>
            <p:ph type="subTitle" idx="1"/>
          </p:nvPr>
        </p:nvSpPr>
        <p:spPr>
          <a:xfrm>
            <a:off x="516835" y="1590261"/>
            <a:ext cx="11012556" cy="3525079"/>
          </a:xfrm>
        </p:spPr>
        <p:txBody>
          <a:bodyPr>
            <a:normAutofit fontScale="77500" lnSpcReduction="20000"/>
          </a:bodyPr>
          <a:lstStyle/>
          <a:p>
            <a:endParaRPr lang="en-GB" sz="2800" dirty="0">
              <a:latin typeface="Times New Roman" panose="02020603050405020304" pitchFamily="18" charset="0"/>
              <a:cs typeface="Times New Roman" panose="02020603050405020304" pitchFamily="18" charset="0"/>
            </a:endParaRPr>
          </a:p>
          <a:p>
            <a:pPr algn="l"/>
            <a:r>
              <a:rPr lang="en-GB" sz="2800" dirty="0">
                <a:latin typeface="Times New Roman" panose="02020603050405020304" pitchFamily="18" charset="0"/>
                <a:cs typeface="Times New Roman" panose="02020603050405020304" pitchFamily="18" charset="0"/>
              </a:rPr>
              <a:t>Title: </a:t>
            </a:r>
            <a:r>
              <a:rPr lang="en-GB" sz="2800" dirty="0" err="1">
                <a:latin typeface="Times New Roman" panose="02020603050405020304" pitchFamily="18" charset="0"/>
                <a:cs typeface="Times New Roman" panose="02020603050405020304" pitchFamily="18" charset="0"/>
              </a:rPr>
              <a:t>Therme</a:t>
            </a:r>
            <a:r>
              <a:rPr lang="en-GB" sz="2800" dirty="0">
                <a:latin typeface="Times New Roman" panose="02020603050405020304" pitchFamily="18" charset="0"/>
                <a:cs typeface="Times New Roman" panose="02020603050405020304" pitchFamily="18" charset="0"/>
              </a:rPr>
              <a:t> Bucharest</a:t>
            </a:r>
          </a:p>
          <a:p>
            <a:pPr algn="l"/>
            <a:r>
              <a:rPr lang="en-GB" sz="2800" dirty="0">
                <a:latin typeface="Times New Roman" panose="02020603050405020304" pitchFamily="18" charset="0"/>
                <a:cs typeface="Times New Roman" panose="02020603050405020304" pitchFamily="18" charset="0"/>
              </a:rPr>
              <a:t>Dorina Ionela Mirea -1815458</a:t>
            </a:r>
          </a:p>
          <a:p>
            <a:pPr algn="l"/>
            <a:r>
              <a:rPr lang="en-GB" sz="2800" dirty="0">
                <a:latin typeface="Times New Roman" panose="02020603050405020304" pitchFamily="18" charset="0"/>
                <a:cs typeface="Times New Roman" panose="02020603050405020304" pitchFamily="18" charset="0"/>
              </a:rPr>
              <a:t>Livia Nicoleta </a:t>
            </a:r>
            <a:r>
              <a:rPr lang="en-GB" sz="2800" dirty="0" err="1">
                <a:latin typeface="Times New Roman" panose="02020603050405020304" pitchFamily="18" charset="0"/>
                <a:cs typeface="Times New Roman" panose="02020603050405020304" pitchFamily="18" charset="0"/>
              </a:rPr>
              <a:t>Cocirlau</a:t>
            </a:r>
            <a:r>
              <a:rPr lang="en-GB" sz="2800" dirty="0">
                <a:latin typeface="Times New Roman" panose="02020603050405020304" pitchFamily="18" charset="0"/>
                <a:cs typeface="Times New Roman" panose="02020603050405020304" pitchFamily="18" charset="0"/>
              </a:rPr>
              <a:t> -1815460</a:t>
            </a:r>
          </a:p>
          <a:p>
            <a:pPr algn="l"/>
            <a:r>
              <a:rPr lang="en-GB" sz="2800" dirty="0">
                <a:latin typeface="Times New Roman" panose="02020603050405020304" pitchFamily="18" charset="0"/>
                <a:cs typeface="Times New Roman" panose="02020603050405020304" pitchFamily="18" charset="0"/>
              </a:rPr>
              <a:t>Alina Maria Dan-1816302</a:t>
            </a:r>
          </a:p>
          <a:p>
            <a:pPr algn="l"/>
            <a:r>
              <a:rPr lang="en-GB" sz="2800" dirty="0" err="1">
                <a:latin typeface="Times New Roman" panose="02020603050405020304" pitchFamily="18" charset="0"/>
                <a:cs typeface="Times New Roman" panose="02020603050405020304" pitchFamily="18" charset="0"/>
              </a:rPr>
              <a:t>Ciprian</a:t>
            </a:r>
            <a:r>
              <a:rPr lang="en-GB" sz="2800" dirty="0">
                <a:latin typeface="Times New Roman" panose="02020603050405020304" pitchFamily="18" charset="0"/>
                <a:cs typeface="Times New Roman" panose="02020603050405020304" pitchFamily="18" charset="0"/>
              </a:rPr>
              <a:t> Negrila-1818399</a:t>
            </a:r>
          </a:p>
          <a:p>
            <a:pPr algn="l"/>
            <a:r>
              <a:rPr lang="en-GB" sz="2800" dirty="0">
                <a:latin typeface="Times New Roman" panose="02020603050405020304" pitchFamily="18" charset="0"/>
                <a:cs typeface="Times New Roman" panose="02020603050405020304" pitchFamily="18" charset="0"/>
              </a:rPr>
              <a:t>Lecturer Name: </a:t>
            </a:r>
            <a:r>
              <a:rPr lang="en-GB" sz="2800" dirty="0" err="1">
                <a:latin typeface="Times New Roman" panose="02020603050405020304" pitchFamily="18" charset="0"/>
                <a:cs typeface="Times New Roman" panose="02020603050405020304" pitchFamily="18" charset="0"/>
              </a:rPr>
              <a:t>Oluwaseun</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Adegbite</a:t>
            </a: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 </a:t>
            </a:r>
            <a:r>
              <a:rPr lang="en-GB" dirty="0"/>
              <a:t>                                                                                                                                                                           </a:t>
            </a:r>
          </a:p>
          <a:p>
            <a:r>
              <a:rPr lang="en-GB" dirty="0"/>
              <a:t> </a:t>
            </a:r>
          </a:p>
          <a:p>
            <a:endParaRPr lang="en-GB" dirty="0"/>
          </a:p>
        </p:txBody>
      </p:sp>
    </p:spTree>
    <p:extLst>
      <p:ext uri="{BB962C8B-B14F-4D97-AF65-F5344CB8AC3E}">
        <p14:creationId xmlns:p14="http://schemas.microsoft.com/office/powerpoint/2010/main" val="61242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F07ED-FDE6-4497-8EF5-A6B131375400}"/>
              </a:ext>
            </a:extLst>
          </p:cNvPr>
          <p:cNvSpPr>
            <a:spLocks noGrp="1"/>
          </p:cNvSpPr>
          <p:nvPr>
            <p:ph type="title"/>
          </p:nvPr>
        </p:nvSpPr>
        <p:spPr>
          <a:xfrm>
            <a:off x="2883877" y="973668"/>
            <a:ext cx="7385538" cy="706964"/>
          </a:xfrm>
        </p:spPr>
        <p:txBody>
          <a:bodyPr/>
          <a:lstStyle/>
          <a:p>
            <a:r>
              <a:rPr lang="en-GB" dirty="0"/>
              <a:t>  </a:t>
            </a:r>
            <a:r>
              <a:rPr lang="en-GB" dirty="0">
                <a:latin typeface="Times New Roman" panose="02020603050405020304" pitchFamily="18" charset="0"/>
                <a:cs typeface="Times New Roman" panose="02020603050405020304" pitchFamily="18" charset="0"/>
              </a:rPr>
              <a:t>EXECUTIVE SUMMARY</a:t>
            </a:r>
            <a:endParaRPr lang="en-GB" dirty="0"/>
          </a:p>
        </p:txBody>
      </p:sp>
      <p:sp>
        <p:nvSpPr>
          <p:cNvPr id="3" name="Content Placeholder 2">
            <a:extLst>
              <a:ext uri="{FF2B5EF4-FFF2-40B4-BE49-F238E27FC236}">
                <a16:creationId xmlns:a16="http://schemas.microsoft.com/office/drawing/2014/main" id="{C66741A2-726D-4306-A65E-BA6F77F58A74}"/>
              </a:ext>
            </a:extLst>
          </p:cNvPr>
          <p:cNvSpPr>
            <a:spLocks noGrp="1"/>
          </p:cNvSpPr>
          <p:nvPr>
            <p:ph idx="1"/>
          </p:nvPr>
        </p:nvSpPr>
        <p:spPr>
          <a:xfrm>
            <a:off x="253218" y="2264898"/>
            <a:ext cx="10803988" cy="4403188"/>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Marketing is the activity , set of institution , and processes for creating , communicating , delivering , and exchanging </a:t>
            </a:r>
            <a:r>
              <a:rPr lang="en-GB" sz="2400" dirty="0">
                <a:solidFill>
                  <a:srgbClr val="FF0000"/>
                </a:solidFill>
                <a:latin typeface="Times New Roman" panose="02020603050405020304" pitchFamily="18" charset="0"/>
                <a:cs typeface="Times New Roman" panose="02020603050405020304" pitchFamily="18" charset="0"/>
              </a:rPr>
              <a:t>offerings</a:t>
            </a:r>
            <a:r>
              <a:rPr lang="en-GB" sz="2400" dirty="0">
                <a:latin typeface="Times New Roman" panose="02020603050405020304" pitchFamily="18" charset="0"/>
                <a:cs typeface="Times New Roman" panose="02020603050405020304" pitchFamily="18" charset="0"/>
              </a:rPr>
              <a:t> that have value for customers , clients , partners , and society at large.</a:t>
            </a:r>
          </a:p>
          <a:p>
            <a:r>
              <a:rPr lang="en-GB" sz="2400" dirty="0">
                <a:latin typeface="Times New Roman" panose="02020603050405020304" pitchFamily="18" charset="0"/>
                <a:cs typeface="Times New Roman" panose="02020603050405020304" pitchFamily="18" charset="0"/>
              </a:rPr>
              <a:t> Marketing is the action or business of promoting and selling products or services , including market research and advertising .</a:t>
            </a:r>
          </a:p>
          <a:p>
            <a:pPr marL="0" indent="0">
              <a:buNone/>
            </a:pPr>
            <a:r>
              <a:rPr lang="en-GB" sz="2400" dirty="0">
                <a:latin typeface="Times New Roman" panose="02020603050405020304" pitchFamily="18" charset="0"/>
                <a:cs typeface="Times New Roman" panose="02020603050405020304" pitchFamily="18" charset="0"/>
              </a:rPr>
              <a:t>    The 5 Marketing concepts:</a:t>
            </a:r>
          </a:p>
          <a:p>
            <a:r>
              <a:rPr lang="en-GB" sz="2400" dirty="0">
                <a:latin typeface="Times New Roman" panose="02020603050405020304" pitchFamily="18" charset="0"/>
                <a:cs typeface="Times New Roman" panose="02020603050405020304" pitchFamily="18" charset="0"/>
              </a:rPr>
              <a:t>          Production concept </a:t>
            </a:r>
          </a:p>
          <a:p>
            <a:r>
              <a:rPr lang="en-GB" sz="2400" dirty="0">
                <a:latin typeface="Times New Roman" panose="02020603050405020304" pitchFamily="18" charset="0"/>
                <a:cs typeface="Times New Roman" panose="02020603050405020304" pitchFamily="18" charset="0"/>
              </a:rPr>
              <a:t>          Product</a:t>
            </a:r>
          </a:p>
          <a:p>
            <a:r>
              <a:rPr lang="en-GB" sz="2400" dirty="0">
                <a:latin typeface="Times New Roman" panose="02020603050405020304" pitchFamily="18" charset="0"/>
                <a:cs typeface="Times New Roman" panose="02020603050405020304" pitchFamily="18" charset="0"/>
              </a:rPr>
              <a:t>          Selling concept </a:t>
            </a:r>
          </a:p>
          <a:p>
            <a:r>
              <a:rPr lang="en-GB" sz="2400" dirty="0">
                <a:latin typeface="Times New Roman" panose="02020603050405020304" pitchFamily="18" charset="0"/>
                <a:cs typeface="Times New Roman" panose="02020603050405020304" pitchFamily="18" charset="0"/>
              </a:rPr>
              <a:t>          Marketing concept </a:t>
            </a:r>
          </a:p>
          <a:p>
            <a:r>
              <a:rPr lang="en-GB" sz="2400" dirty="0">
                <a:latin typeface="Times New Roman" panose="02020603050405020304" pitchFamily="18" charset="0"/>
                <a:cs typeface="Times New Roman" panose="02020603050405020304" pitchFamily="18" charset="0"/>
              </a:rPr>
              <a:t>          Societal marketing concept </a:t>
            </a:r>
          </a:p>
        </p:txBody>
      </p:sp>
    </p:spTree>
    <p:extLst>
      <p:ext uri="{BB962C8B-B14F-4D97-AF65-F5344CB8AC3E}">
        <p14:creationId xmlns:p14="http://schemas.microsoft.com/office/powerpoint/2010/main" val="1686534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39F8D-7C4D-4FD8-A4BF-7681EB07E2FA}"/>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BUSINESS/COMPANY OVERVIEW</a:t>
            </a:r>
            <a:endParaRPr lang="en-GB" dirty="0"/>
          </a:p>
        </p:txBody>
      </p:sp>
      <p:sp>
        <p:nvSpPr>
          <p:cNvPr id="3" name="Content Placeholder 2">
            <a:extLst>
              <a:ext uri="{FF2B5EF4-FFF2-40B4-BE49-F238E27FC236}">
                <a16:creationId xmlns:a16="http://schemas.microsoft.com/office/drawing/2014/main" id="{5CE3BC0F-F6D6-4AF2-A609-80DE677413D0}"/>
              </a:ext>
            </a:extLst>
          </p:cNvPr>
          <p:cNvSpPr>
            <a:spLocks noGrp="1"/>
          </p:cNvSpPr>
          <p:nvPr>
            <p:ph idx="1"/>
          </p:nvPr>
        </p:nvSpPr>
        <p:spPr>
          <a:xfrm>
            <a:off x="365759" y="2110154"/>
            <a:ext cx="11662117" cy="458606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     THERME BUCHAREST</a:t>
            </a:r>
          </a:p>
          <a:p>
            <a:pPr marL="0" indent="0">
              <a:buNone/>
            </a:pPr>
            <a:r>
              <a:rPr lang="en-GB" sz="2400" dirty="0">
                <a:latin typeface="Times New Roman" panose="02020603050405020304" pitchFamily="18" charset="0"/>
                <a:cs typeface="Times New Roman" panose="02020603050405020304" pitchFamily="18" charset="0"/>
              </a:rPr>
              <a:t>Situated in the northern area of the capital, just 10 minutes from the city,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stretches over 250,000 square meters is a wellness concept for a modern state-of-the-art lifestyle. allow you to disconnect yourself from the everyday agitation.</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The entertainment and relaxation facilities are completely new in Romania, making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an ideal destination for the whole family. It is the perfect place to experience the well-being culture at the highest level.</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Considered the largest wellness, relaxation and entertainment </a:t>
            </a:r>
            <a:r>
              <a:rPr lang="en-GB" sz="2400" dirty="0" err="1">
                <a:latin typeface="Times New Roman" panose="02020603050405020304" pitchFamily="18" charset="0"/>
                <a:cs typeface="Times New Roman" panose="02020603050405020304" pitchFamily="18" charset="0"/>
              </a:rPr>
              <a:t>center</a:t>
            </a:r>
            <a:r>
              <a:rPr lang="en-GB" sz="2400" dirty="0">
                <a:latin typeface="Times New Roman" panose="02020603050405020304" pitchFamily="18" charset="0"/>
                <a:cs typeface="Times New Roman" panose="02020603050405020304" pitchFamily="18" charset="0"/>
              </a:rPr>
              <a:t> in Europe,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is a true oasis of exotic plants, waves and thermal water slides that you can enjoy even if outside are less than 25 degrees.</a:t>
            </a:r>
          </a:p>
        </p:txBody>
      </p:sp>
    </p:spTree>
    <p:extLst>
      <p:ext uri="{BB962C8B-B14F-4D97-AF65-F5344CB8AC3E}">
        <p14:creationId xmlns:p14="http://schemas.microsoft.com/office/powerpoint/2010/main" val="1585112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4D76-3C34-48F8-9A25-266CD85E7F7B}"/>
              </a:ext>
            </a:extLst>
          </p:cNvPr>
          <p:cNvSpPr>
            <a:spLocks noGrp="1"/>
          </p:cNvSpPr>
          <p:nvPr>
            <p:ph type="title"/>
          </p:nvPr>
        </p:nvSpPr>
        <p:spPr>
          <a:xfrm>
            <a:off x="1561514" y="973668"/>
            <a:ext cx="8354853" cy="706964"/>
          </a:xfrm>
        </p:spPr>
        <p:txBody>
          <a:bodyPr/>
          <a:lstStyle/>
          <a:p>
            <a:r>
              <a:rPr lang="en-GB" dirty="0"/>
              <a:t>   </a:t>
            </a:r>
            <a:r>
              <a:rPr lang="en-GB" dirty="0">
                <a:latin typeface="Times New Roman" panose="02020603050405020304" pitchFamily="18" charset="0"/>
                <a:cs typeface="Times New Roman" panose="02020603050405020304" pitchFamily="18" charset="0"/>
              </a:rPr>
              <a:t>     PRODUCTS AND SERVICES </a:t>
            </a:r>
            <a:endParaRPr lang="en-GB" dirty="0"/>
          </a:p>
        </p:txBody>
      </p:sp>
      <p:sp>
        <p:nvSpPr>
          <p:cNvPr id="3" name="Content Placeholder 2">
            <a:extLst>
              <a:ext uri="{FF2B5EF4-FFF2-40B4-BE49-F238E27FC236}">
                <a16:creationId xmlns:a16="http://schemas.microsoft.com/office/drawing/2014/main" id="{932F7DF5-894C-43AC-88E7-B2E47F8B8A16}"/>
              </a:ext>
            </a:extLst>
          </p:cNvPr>
          <p:cNvSpPr>
            <a:spLocks noGrp="1"/>
          </p:cNvSpPr>
          <p:nvPr>
            <p:ph idx="1"/>
          </p:nvPr>
        </p:nvSpPr>
        <p:spPr>
          <a:xfrm>
            <a:off x="154744" y="2321169"/>
            <a:ext cx="11718387" cy="4536831"/>
          </a:xfrm>
        </p:spPr>
        <p:txBody>
          <a:bodyPr>
            <a:normAutofit/>
          </a:bodyPr>
          <a:lstStyle/>
          <a:p>
            <a:r>
              <a:rPr lang="en-GB" sz="2400" dirty="0">
                <a:latin typeface="Times New Roman" panose="02020603050405020304" pitchFamily="18" charset="0"/>
                <a:cs typeface="Times New Roman" panose="02020603050405020304" pitchFamily="18" charset="0"/>
              </a:rPr>
              <a:t>The whole complex offers many services, such as restaurants, pool bar, saunas, yoga, massage,  </a:t>
            </a:r>
            <a:r>
              <a:rPr lang="en-GB" sz="2400" dirty="0" err="1">
                <a:latin typeface="Times New Roman" panose="02020603050405020304" pitchFamily="18" charset="0"/>
                <a:cs typeface="Times New Roman" panose="02020603050405020304" pitchFamily="18" charset="0"/>
              </a:rPr>
              <a:t>pilates</a:t>
            </a:r>
            <a:r>
              <a:rPr lang="en-GB" sz="2400" dirty="0">
                <a:latin typeface="Times New Roman" panose="02020603050405020304" pitchFamily="18" charset="0"/>
                <a:cs typeface="Times New Roman" panose="02020603050405020304" pitchFamily="18" charset="0"/>
              </a:rPr>
              <a:t> , live concert, hydro massage beds, aqua gym, aqua fun, DJ set and pool party, thermo therapies .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is divided into three essential areas: Galaxy, The Palm, and Elysium . The Galaxy is ideal for families with children, but also adults with water slides, an indoor swimming pool with artificial waves, outdoor pool with pool bar, sandy beach, and palm trees . The Palm is dedicated to relaxing in indoor and outdoor pools, with terraces, beautiful sandy beach, jacuzzi, mineral pools, pool bar tropical vegetation, hydromassage beds, sunbeds, hammocks and restaurants with healthy and appetizing menus . Elysium wellness area with themed saunas, panoramic indoor pool with pool bar, a la carte restaurant, generous terrace, and outdoor relaxation areas.</a:t>
            </a:r>
          </a:p>
        </p:txBody>
      </p:sp>
    </p:spTree>
    <p:extLst>
      <p:ext uri="{BB962C8B-B14F-4D97-AF65-F5344CB8AC3E}">
        <p14:creationId xmlns:p14="http://schemas.microsoft.com/office/powerpoint/2010/main" val="1937645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1E4E-9877-479C-B1CA-94C23802361C}"/>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TARGET MARKET </a:t>
            </a:r>
            <a:endParaRPr lang="en-GB" dirty="0"/>
          </a:p>
        </p:txBody>
      </p:sp>
      <p:sp>
        <p:nvSpPr>
          <p:cNvPr id="3" name="Content Placeholder 2">
            <a:extLst>
              <a:ext uri="{FF2B5EF4-FFF2-40B4-BE49-F238E27FC236}">
                <a16:creationId xmlns:a16="http://schemas.microsoft.com/office/drawing/2014/main" id="{F64BF763-AB7A-4E20-BAEC-D891A1127FE3}"/>
              </a:ext>
            </a:extLst>
          </p:cNvPr>
          <p:cNvSpPr>
            <a:spLocks noGrp="1"/>
          </p:cNvSpPr>
          <p:nvPr>
            <p:ph idx="1"/>
          </p:nvPr>
        </p:nvSpPr>
        <p:spPr>
          <a:xfrm>
            <a:off x="478302" y="2152357"/>
            <a:ext cx="11310424" cy="4557932"/>
          </a:xfrm>
        </p:spPr>
        <p:txBody>
          <a:bodyPr>
            <a:noAutofit/>
          </a:bodyPr>
          <a:lstStyle/>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C185-8047-4AFA-885E-4C6B23B33A9F}"/>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MARKET SEGMENT </a:t>
            </a:r>
            <a:endParaRPr lang="en-GB" dirty="0"/>
          </a:p>
        </p:txBody>
      </p:sp>
      <p:sp>
        <p:nvSpPr>
          <p:cNvPr id="3" name="Content Placeholder 2">
            <a:extLst>
              <a:ext uri="{FF2B5EF4-FFF2-40B4-BE49-F238E27FC236}">
                <a16:creationId xmlns:a16="http://schemas.microsoft.com/office/drawing/2014/main" id="{0350A9FF-9FE1-428C-A828-9512BDEFEFC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59908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6A15-8C1B-44FC-8419-B131D68AF7B4}"/>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MICRO AND MACRO ENVIRONMENT</a:t>
            </a:r>
            <a:endParaRPr lang="en-GB" dirty="0"/>
          </a:p>
        </p:txBody>
      </p:sp>
      <p:sp>
        <p:nvSpPr>
          <p:cNvPr id="3" name="Content Placeholder 2">
            <a:extLst>
              <a:ext uri="{FF2B5EF4-FFF2-40B4-BE49-F238E27FC236}">
                <a16:creationId xmlns:a16="http://schemas.microsoft.com/office/drawing/2014/main" id="{C8F8F88C-E8B5-4A7D-B6D2-6470FBAA6A1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4403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F33B-CB78-4C03-9B94-0F8214CF76B7}"/>
              </a:ext>
            </a:extLst>
          </p:cNvPr>
          <p:cNvSpPr>
            <a:spLocks noGrp="1"/>
          </p:cNvSpPr>
          <p:nvPr>
            <p:ph type="title"/>
          </p:nvPr>
        </p:nvSpPr>
        <p:spPr>
          <a:xfrm>
            <a:off x="2377440" y="973668"/>
            <a:ext cx="7538927" cy="706964"/>
          </a:xfrm>
        </p:spPr>
        <p:txBody>
          <a:bodyPr/>
          <a:lstStyle/>
          <a:p>
            <a:r>
              <a:rPr lang="en-GB" dirty="0">
                <a:latin typeface="Times New Roman" panose="02020603050405020304" pitchFamily="18" charset="0"/>
                <a:cs typeface="Times New Roman" panose="02020603050405020304" pitchFamily="18" charset="0"/>
              </a:rPr>
              <a:t>           SWOT ANALYS</a:t>
            </a:r>
          </a:p>
        </p:txBody>
      </p:sp>
      <p:sp>
        <p:nvSpPr>
          <p:cNvPr id="3" name="Content Placeholder 2">
            <a:extLst>
              <a:ext uri="{FF2B5EF4-FFF2-40B4-BE49-F238E27FC236}">
                <a16:creationId xmlns:a16="http://schemas.microsoft.com/office/drawing/2014/main" id="{963AE9BD-2A66-477F-A78D-2CBFA32E16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4245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65FE-18DE-40D3-B452-B166C485EB15}"/>
              </a:ext>
            </a:extLst>
          </p:cNvPr>
          <p:cNvSpPr>
            <a:spLocks noGrp="1"/>
          </p:cNvSpPr>
          <p:nvPr>
            <p:ph type="title"/>
          </p:nvPr>
        </p:nvSpPr>
        <p:spPr>
          <a:xfrm>
            <a:off x="1631852" y="973668"/>
            <a:ext cx="8284515" cy="706964"/>
          </a:xfrm>
        </p:spPr>
        <p:txBody>
          <a:bodyPr/>
          <a:lstStyle/>
          <a:p>
            <a:r>
              <a:rPr lang="en-GB" dirty="0">
                <a:latin typeface="Times New Roman" panose="02020603050405020304" pitchFamily="18" charset="0"/>
                <a:cs typeface="Times New Roman" panose="02020603050405020304" pitchFamily="18" charset="0"/>
              </a:rPr>
              <a:t>                PESTLE ANALYS </a:t>
            </a:r>
          </a:p>
        </p:txBody>
      </p:sp>
      <p:sp>
        <p:nvSpPr>
          <p:cNvPr id="3" name="Content Placeholder 2">
            <a:extLst>
              <a:ext uri="{FF2B5EF4-FFF2-40B4-BE49-F238E27FC236}">
                <a16:creationId xmlns:a16="http://schemas.microsoft.com/office/drawing/2014/main" id="{D9B9E154-4767-4F1A-A455-C10BBD93EDB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25111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743DD-4A3A-41D0-A244-DCEA85718DA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MARKETING COMMUNICATION MIX</a:t>
            </a:r>
          </a:p>
        </p:txBody>
      </p:sp>
      <p:sp>
        <p:nvSpPr>
          <p:cNvPr id="3" name="Content Placeholder 2">
            <a:extLst>
              <a:ext uri="{FF2B5EF4-FFF2-40B4-BE49-F238E27FC236}">
                <a16:creationId xmlns:a16="http://schemas.microsoft.com/office/drawing/2014/main" id="{94E40F38-EB0E-4E4F-8D9A-CF73F9A0284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47882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B9425-8854-4864-8688-32A3FA8C8F8B}"/>
              </a:ext>
            </a:extLst>
          </p:cNvPr>
          <p:cNvSpPr>
            <a:spLocks noGrp="1"/>
          </p:cNvSpPr>
          <p:nvPr>
            <p:ph type="title"/>
          </p:nvPr>
        </p:nvSpPr>
        <p:spPr>
          <a:xfrm>
            <a:off x="1485958" y="973668"/>
            <a:ext cx="8825660" cy="1052080"/>
          </a:xfrm>
        </p:spPr>
        <p:txBody>
          <a:bodyPr/>
          <a:lstStyle/>
          <a:p>
            <a:r>
              <a:rPr lang="en-GB" dirty="0">
                <a:latin typeface="Times New Roman" panose="02020603050405020304" pitchFamily="18" charset="0"/>
                <a:cs typeface="Times New Roman" panose="02020603050405020304" pitchFamily="18" charset="0"/>
              </a:rPr>
              <a:t>BUSINESS STRATEGY TO ACHIEVE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MARKETING COMMUNICATION MIX</a:t>
            </a:r>
          </a:p>
        </p:txBody>
      </p:sp>
      <p:sp>
        <p:nvSpPr>
          <p:cNvPr id="3" name="Content Placeholder 2">
            <a:extLst>
              <a:ext uri="{FF2B5EF4-FFF2-40B4-BE49-F238E27FC236}">
                <a16:creationId xmlns:a16="http://schemas.microsoft.com/office/drawing/2014/main" id="{54D12E4E-A97A-42FB-9F34-FDDF41F3727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25266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6996C-6119-4E5E-A75F-B6B1836A453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                 CONCLUSION </a:t>
            </a:r>
          </a:p>
        </p:txBody>
      </p:sp>
      <p:sp>
        <p:nvSpPr>
          <p:cNvPr id="3" name="Content Placeholder 2">
            <a:extLst>
              <a:ext uri="{FF2B5EF4-FFF2-40B4-BE49-F238E27FC236}">
                <a16:creationId xmlns:a16="http://schemas.microsoft.com/office/drawing/2014/main" id="{7F146470-E59C-48B2-8695-30575F74402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7800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62D28-419A-4C92-9553-3B53CD4CEE4B}"/>
              </a:ext>
            </a:extLst>
          </p:cNvPr>
          <p:cNvSpPr>
            <a:spLocks noGrp="1"/>
          </p:cNvSpPr>
          <p:nvPr>
            <p:ph type="title"/>
          </p:nvPr>
        </p:nvSpPr>
        <p:spPr>
          <a:xfrm>
            <a:off x="3474720" y="917396"/>
            <a:ext cx="6441647" cy="706964"/>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C9E7AFD-9082-4DA6-955E-63185EB18E1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08981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270</TotalTime>
  <Words>360</Words>
  <Application>Microsoft Office PowerPoint</Application>
  <PresentationFormat>Widescreen</PresentationFormat>
  <Paragraphs>33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Times New Roman</vt:lpstr>
      <vt:lpstr>Wingdings 3</vt:lpstr>
      <vt:lpstr>Ion Boardroom</vt:lpstr>
      <vt:lpstr>MARKETING ENVIROMENTAL AUDIT</vt:lpstr>
      <vt:lpstr>  EXECUTIVE SUMMARY</vt:lpstr>
      <vt:lpstr>         BUSINESS/COMPANY OVERVIEW</vt:lpstr>
      <vt:lpstr>        PRODUCTS AND SERVICES </vt:lpstr>
      <vt:lpstr>              TARGET MARKET </vt:lpstr>
      <vt:lpstr>              MARKET SEGMENT </vt:lpstr>
      <vt:lpstr> MICRO AND MACRO ENVIRONMENT</vt:lpstr>
      <vt:lpstr>           SWOT ANALYS</vt:lpstr>
      <vt:lpstr>                PESTLE ANALYS </vt:lpstr>
      <vt:lpstr>MARKETING COMMUNICATION MIX</vt:lpstr>
      <vt:lpstr>BUSINESS STRATEGY TO ACHIEVE     MARKETING COMMUNICATION MIX</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ENVIROMENTAL AUDIT</dc:title>
  <dc:creator>Dorina Mirea</dc:creator>
  <cp:lastModifiedBy>Dorina Mirea</cp:lastModifiedBy>
  <cp:revision>10</cp:revision>
  <dcterms:created xsi:type="dcterms:W3CDTF">2019-06-15T15:33:04Z</dcterms:created>
  <dcterms:modified xsi:type="dcterms:W3CDTF">2019-06-15T20:03:44Z</dcterms:modified>
</cp:coreProperties>
</file>