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8" d="100"/>
          <a:sy n="48" d="100"/>
        </p:scale>
        <p:origin x="53" y="768"/>
      </p:cViewPr>
      <p:guideLst/>
    </p:cSldViewPr>
  </p:slideViewPr>
  <p:notesTextViewPr>
    <p:cViewPr>
      <p:scale>
        <a:sx n="1" d="1"/>
        <a:sy n="1" d="1"/>
      </p:scale>
      <p:origin x="0" y="-67"/>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D42FD7-3F43-496D-8360-50F6973A0798}" type="datetimeFigureOut">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C07B99-2686-470F-B42F-BFFB2BCA804A}" type="slidenum">
              <a:rPr lang="en-US" smtClean="0"/>
              <a:t>‹#›</a:t>
            </a:fld>
            <a:endParaRPr lang="en-US"/>
          </a:p>
        </p:txBody>
      </p:sp>
    </p:spTree>
    <p:extLst>
      <p:ext uri="{BB962C8B-B14F-4D97-AF65-F5344CB8AC3E}">
        <p14:creationId xmlns:p14="http://schemas.microsoft.com/office/powerpoint/2010/main" val="185415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Welcome everybody the presentation. The presentation is about the hospitality and guests. It’s necessary to mention that the whole presentation will take no more than 10 minutes to complete. I hope, all of you will stay with me until the end of the presentation.</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CEC07B99-2686-470F-B42F-BFFB2BCA804A}" type="slidenum">
              <a:rPr lang="en-US" smtClean="0"/>
              <a:t>1</a:t>
            </a:fld>
            <a:endParaRPr lang="en-US"/>
          </a:p>
        </p:txBody>
      </p:sp>
    </p:spTree>
    <p:extLst>
      <p:ext uri="{BB962C8B-B14F-4D97-AF65-F5344CB8AC3E}">
        <p14:creationId xmlns:p14="http://schemas.microsoft.com/office/powerpoint/2010/main" val="349255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Hotel Worldwide is a globally recognized hotel brand established in 1919 by Conrad Hilton. With over 6,400 properties in over 100 countries, it is one of the largest hotel chains in the world. The brand caters to both leisure and business travellers of all ages, income levels, and nationalities, primarily in North America, Europe, and Asia. The company has been operating its business operations keeping the customer considerations into the business strategy.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2</a:t>
            </a:fld>
            <a:endParaRPr lang="en-US"/>
          </a:p>
        </p:txBody>
      </p:sp>
    </p:spTree>
    <p:extLst>
      <p:ext uri="{BB962C8B-B14F-4D97-AF65-F5344CB8AC3E}">
        <p14:creationId xmlns:p14="http://schemas.microsoft.com/office/powerpoint/2010/main" val="17003943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Hilton's main consumers are leisure and business travellers. The brand targets individuals and families from all income levels, ages, and nationalities. North America, Europe, and Asia are the primary regions where Hilton properties are located.</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3</a:t>
            </a:fld>
            <a:endParaRPr lang="en-US"/>
          </a:p>
        </p:txBody>
      </p:sp>
    </p:spTree>
    <p:extLst>
      <p:ext uri="{BB962C8B-B14F-4D97-AF65-F5344CB8AC3E}">
        <p14:creationId xmlns:p14="http://schemas.microsoft.com/office/powerpoint/2010/main" val="2580100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refer to the services provided to guests during their stay. Hilton offers a wide range of guest services, including concierge, room service, fitness centres, spas, and more. Most locations offer 24/7 guest services to cater to guests' needs.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4</a:t>
            </a:fld>
            <a:endParaRPr lang="en-US"/>
          </a:p>
        </p:txBody>
      </p:sp>
    </p:spTree>
    <p:extLst>
      <p:ext uri="{BB962C8B-B14F-4D97-AF65-F5344CB8AC3E}">
        <p14:creationId xmlns:p14="http://schemas.microsoft.com/office/powerpoint/2010/main" val="4171821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role of guest services is to enhance the guest experience, differentiate Hilton from competitors, and ensure guest satisfaction and loyalty. Guest services play a crucial role in the success of any hotel brand.</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5</a:t>
            </a:fld>
            <a:endParaRPr lang="en-US"/>
          </a:p>
        </p:txBody>
      </p:sp>
    </p:spTree>
    <p:extLst>
      <p:ext uri="{BB962C8B-B14F-4D97-AF65-F5344CB8AC3E}">
        <p14:creationId xmlns:p14="http://schemas.microsoft.com/office/powerpoint/2010/main" val="2242603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are essential to the success of any hotel brand. The quality of guest services impacts the guest experience and perception of the brand. Guest services also play a significant role in guest retention and word-of-mouth marketing.</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CEC07B99-2686-470F-B42F-BFFB2BCA804A}" type="slidenum">
              <a:rPr lang="en-US" smtClean="0"/>
              <a:t>6</a:t>
            </a:fld>
            <a:endParaRPr lang="en-US"/>
          </a:p>
        </p:txBody>
      </p:sp>
    </p:spTree>
    <p:extLst>
      <p:ext uri="{BB962C8B-B14F-4D97-AF65-F5344CB8AC3E}">
        <p14:creationId xmlns:p14="http://schemas.microsoft.com/office/powerpoint/2010/main" val="1191612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Hospitality is the art of providing guests with a warm and welcoming experience. Hilton's philosophy is "Travel with Purpose," which focuses on providing guests with authentic and meaningful experiences.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7</a:t>
            </a:fld>
            <a:endParaRPr lang="en-US"/>
          </a:p>
        </p:txBody>
      </p:sp>
    </p:spTree>
    <p:extLst>
      <p:ext uri="{BB962C8B-B14F-4D97-AF65-F5344CB8AC3E}">
        <p14:creationId xmlns:p14="http://schemas.microsoft.com/office/powerpoint/2010/main" val="1913977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This slide highlights the importance of hospitality in the hotel industry and how it can impact a hotel's success. Hospitality is the foundation of the hotel industry and is what sets it apart from other industries. It is important for hotels to meet and exceed guest expectations to ensure customer satisfaction and loyalty. By providing exceptional guest service, hotels can create a memorable and positive experience for guests, which can lead to repeat business and positive reviews. Hospitality is not just about providing basic services; it is about going above and beyond to make guests feel welcome and valued. Hilton Hotels has a strong reputation for providing exceptional hospitality, which has helped to establish its brand as a leader in the industry.</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8</a:t>
            </a:fld>
            <a:endParaRPr lang="en-US"/>
          </a:p>
        </p:txBody>
      </p:sp>
    </p:spTree>
    <p:extLst>
      <p:ext uri="{BB962C8B-B14F-4D97-AF65-F5344CB8AC3E}">
        <p14:creationId xmlns:p14="http://schemas.microsoft.com/office/powerpoint/2010/main" val="29957544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Hilton Honours program is a loyalty program that rewards members for their loyalty to the Hilton brand. Members can earn points for their stays, which can be redeemed for free nights, upgrades, and other benefits. The program has several tiers, with increasing benefits at each level, such as free breakfast, late check-out, and lounge access. Hilton Honours members also have access to exclusive offers and promotions.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9</a:t>
            </a:fld>
            <a:endParaRPr lang="en-US"/>
          </a:p>
        </p:txBody>
      </p:sp>
    </p:spTree>
    <p:extLst>
      <p:ext uri="{BB962C8B-B14F-4D97-AF65-F5344CB8AC3E}">
        <p14:creationId xmlns:p14="http://schemas.microsoft.com/office/powerpoint/2010/main" val="770886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is committed to sustainability and reducing its environmental impact. The company has set ambitious goals to reduce its carbon footprint and water consumption. Hilton also supports sustainable sourcing and has a responsible seafood policy. In addition, the company has programs to reduce waste and promote recycling in its hotels.</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10</a:t>
            </a:fld>
            <a:endParaRPr lang="en-US"/>
          </a:p>
        </p:txBody>
      </p:sp>
    </p:spTree>
    <p:extLst>
      <p:ext uri="{BB962C8B-B14F-4D97-AF65-F5344CB8AC3E}">
        <p14:creationId xmlns:p14="http://schemas.microsoft.com/office/powerpoint/2010/main" val="912160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is a leading hotel brand that provides high-quality guest services and facilities to its customers. The brand caters to a diverse range of customers, including leisure and business travellers, as well as families and groups. Hilton's focus on hospitality and meeting/exceeding guest expectations has helped the brand build a loyal customer base. The company's sustainability efforts demonstrate its commitment to responsible business practices and environmental stewardship. The concern for quality should always be emphasized regardless of the level of existing competitive business operations and the associated impact of those factors.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11</a:t>
            </a:fld>
            <a:endParaRPr lang="en-US"/>
          </a:p>
        </p:txBody>
      </p:sp>
    </p:spTree>
    <p:extLst>
      <p:ext uri="{BB962C8B-B14F-4D97-AF65-F5344CB8AC3E}">
        <p14:creationId xmlns:p14="http://schemas.microsoft.com/office/powerpoint/2010/main" val="32914077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This is the list of references used for the purpose of the presentation.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CEC07B99-2686-470F-B42F-BFFB2BCA804A}" type="slidenum">
              <a:rPr lang="en-US" smtClean="0"/>
              <a:t>12</a:t>
            </a:fld>
            <a:endParaRPr lang="en-US"/>
          </a:p>
        </p:txBody>
      </p:sp>
    </p:spTree>
    <p:extLst>
      <p:ext uri="{BB962C8B-B14F-4D97-AF65-F5344CB8AC3E}">
        <p14:creationId xmlns:p14="http://schemas.microsoft.com/office/powerpoint/2010/main" val="2774102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3789662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489952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1975934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51C1CA7-5C60-47E7-B9C0-C7613FC1010A}"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679910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C1CA7-5C60-47E7-B9C0-C7613FC1010A}" type="datetimeFigureOut">
              <a:rPr lang="en-US" smtClean="0"/>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1763910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1C1CA7-5C60-47E7-B9C0-C7613FC1010A}" type="datetimeFigureOut">
              <a:rPr lang="en-US" smtClean="0"/>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696114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1C1CA7-5C60-47E7-B9C0-C7613FC1010A}" type="datetimeFigureOut">
              <a:rPr lang="en-US" smtClean="0"/>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3064878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51C1CA7-5C60-47E7-B9C0-C7613FC1010A}"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2930245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51C1CA7-5C60-47E7-B9C0-C7613FC1010A}"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3441245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3105271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672416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2674196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2105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22390471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3994230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1C1CA7-5C60-47E7-B9C0-C7613FC1010A}"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2CBC3A7-3F32-47AE-A82F-4A58A6015960}" type="slidenum">
              <a:rPr lang="en-US" smtClean="0"/>
              <a:t>‹#›</a:t>
            </a:fld>
            <a:endParaRPr lang="en-US"/>
          </a:p>
        </p:txBody>
      </p:sp>
    </p:spTree>
    <p:extLst>
      <p:ext uri="{BB962C8B-B14F-4D97-AF65-F5344CB8AC3E}">
        <p14:creationId xmlns:p14="http://schemas.microsoft.com/office/powerpoint/2010/main" val="775503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1C1CA7-5C60-47E7-B9C0-C7613FC1010A}" type="datetimeFigureOut">
              <a:rPr lang="en-US" smtClean="0"/>
              <a:t>5/25/2023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2CBC3A7-3F32-47AE-A82F-4A58A6015960}" type="slidenum">
              <a:rPr lang="en-US" smtClean="0"/>
              <a:t>‹#›</a:t>
            </a:fld>
            <a:endParaRPr lang="en-US"/>
          </a:p>
        </p:txBody>
      </p:sp>
    </p:spTree>
    <p:extLst>
      <p:ext uri="{BB962C8B-B14F-4D97-AF65-F5344CB8AC3E}">
        <p14:creationId xmlns:p14="http://schemas.microsoft.com/office/powerpoint/2010/main" val="35725197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18ECF-6170-0CDC-F82E-6936C949C148}"/>
              </a:ext>
            </a:extLst>
          </p:cNvPr>
          <p:cNvSpPr>
            <a:spLocks noGrp="1"/>
          </p:cNvSpPr>
          <p:nvPr>
            <p:ph type="ctrTitle"/>
          </p:nvPr>
        </p:nvSpPr>
        <p:spPr/>
        <p:txBody>
          <a:bodyPr/>
          <a:lstStyle/>
          <a:p>
            <a:r>
              <a:rPr lang="en-US" dirty="0"/>
              <a:t>BMIH4003-Hospitality &amp; Guest Services</a:t>
            </a:r>
            <a:br>
              <a:rPr lang="en-US" dirty="0"/>
            </a:br>
            <a:r>
              <a:rPr lang="en-US" dirty="0"/>
              <a:t>Presentation</a:t>
            </a:r>
            <a:br>
              <a:rPr lang="en-US" dirty="0"/>
            </a:br>
            <a:endParaRPr lang="en-US" dirty="0"/>
          </a:p>
        </p:txBody>
      </p:sp>
      <p:sp>
        <p:nvSpPr>
          <p:cNvPr id="3" name="Subtitle 2">
            <a:extLst>
              <a:ext uri="{FF2B5EF4-FFF2-40B4-BE49-F238E27FC236}">
                <a16:creationId xmlns:a16="http://schemas.microsoft.com/office/drawing/2014/main" id="{92BD590D-31FD-3894-1517-9973F2D8FD3C}"/>
              </a:ext>
            </a:extLst>
          </p:cNvPr>
          <p:cNvSpPr>
            <a:spLocks noGrp="1"/>
          </p:cNvSpPr>
          <p:nvPr>
            <p:ph type="subTitle" idx="1"/>
          </p:nvPr>
        </p:nvSpPr>
        <p:spPr/>
        <p:txBody>
          <a:bodyPr/>
          <a:lstStyle/>
          <a:p>
            <a:r>
              <a:rPr lang="en-GB" dirty="0"/>
              <a:t>Adina </a:t>
            </a:r>
            <a:r>
              <a:rPr lang="en-GB" dirty="0" err="1"/>
              <a:t>Cirmaciu</a:t>
            </a:r>
            <a:endParaRPr lang="en-GB" dirty="0"/>
          </a:p>
          <a:p>
            <a:r>
              <a:rPr lang="en-GB" dirty="0"/>
              <a:t>2233579</a:t>
            </a:r>
            <a:endParaRPr lang="en-US" dirty="0"/>
          </a:p>
        </p:txBody>
      </p:sp>
    </p:spTree>
    <p:extLst>
      <p:ext uri="{BB962C8B-B14F-4D97-AF65-F5344CB8AC3E}">
        <p14:creationId xmlns:p14="http://schemas.microsoft.com/office/powerpoint/2010/main" val="791528938"/>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6AB48-696F-D571-E258-A905A966F35B}"/>
              </a:ext>
            </a:extLst>
          </p:cNvPr>
          <p:cNvSpPr>
            <a:spLocks noGrp="1"/>
          </p:cNvSpPr>
          <p:nvPr>
            <p:ph type="title"/>
          </p:nvPr>
        </p:nvSpPr>
        <p:spPr/>
        <p:txBody>
          <a:bodyPr/>
          <a:lstStyle/>
          <a:p>
            <a:r>
              <a:rPr lang="en-US" dirty="0"/>
              <a:t> Introduction </a:t>
            </a:r>
          </a:p>
        </p:txBody>
      </p:sp>
      <p:sp>
        <p:nvSpPr>
          <p:cNvPr id="3" name="Content Placeholder 2">
            <a:extLst>
              <a:ext uri="{FF2B5EF4-FFF2-40B4-BE49-F238E27FC236}">
                <a16:creationId xmlns:a16="http://schemas.microsoft.com/office/drawing/2014/main" id="{AB0BDB36-EEA4-9244-7613-61CB3E6EF4E2}"/>
              </a:ext>
            </a:extLst>
          </p:cNvPr>
          <p:cNvSpPr>
            <a:spLocks noGrp="1"/>
          </p:cNvSpPr>
          <p:nvPr>
            <p:ph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Famous hotel named Hilton Hotel Worldwide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Established in 1919 by Conrad Hilton (</a:t>
            </a:r>
            <a:r>
              <a:rPr lang="en-GB" sz="1800" i="1" dirty="0">
                <a:effectLst/>
                <a:latin typeface="Times New Roman" panose="02020603050405020304" pitchFamily="18" charset="0"/>
                <a:ea typeface="Times New Roman" panose="02020603050405020304" pitchFamily="18" charset="0"/>
                <a:cs typeface="Vrinda" panose="020B0502040204020203" pitchFamily="34" charset="0"/>
              </a:rPr>
              <a:t>Hilton Hotel Worldwide</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2023)</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Present in over 100 countries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Over 6,400 properties worldwide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61075626"/>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4BB1A-9AFC-7BA3-3533-B85540B559B2}"/>
              </a:ext>
            </a:extLst>
          </p:cNvPr>
          <p:cNvSpPr>
            <a:spLocks noGrp="1"/>
          </p:cNvSpPr>
          <p:nvPr>
            <p:ph type="title"/>
          </p:nvPr>
        </p:nvSpPr>
        <p:spPr/>
        <p:txBody>
          <a:bodyPr/>
          <a:lstStyle/>
          <a:p>
            <a:r>
              <a:rPr lang="en-US" dirty="0"/>
              <a:t>Main Consumers </a:t>
            </a:r>
          </a:p>
        </p:txBody>
      </p:sp>
      <p:sp>
        <p:nvSpPr>
          <p:cNvPr id="3" name="Content Placeholder 2">
            <a:extLst>
              <a:ext uri="{FF2B5EF4-FFF2-40B4-BE49-F238E27FC236}">
                <a16:creationId xmlns:a16="http://schemas.microsoft.com/office/drawing/2014/main" id="{EC2745F4-3B7D-82BE-80DA-59F066CF711D}"/>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Target audience: Leisure and business travellers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Demographic: All ages, income levels, and nationalities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Primary regions: North America, Europe, and Asia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838470842"/>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1CC4-C6F3-6586-48E3-4EDA1E937430}"/>
              </a:ext>
            </a:extLst>
          </p:cNvPr>
          <p:cNvSpPr>
            <a:spLocks noGrp="1"/>
          </p:cNvSpPr>
          <p:nvPr>
            <p:ph type="title"/>
          </p:nvPr>
        </p:nvSpPr>
        <p:spPr/>
        <p:txBody>
          <a:bodyPr/>
          <a:lstStyle/>
          <a:p>
            <a:r>
              <a:rPr lang="en-US" dirty="0"/>
              <a:t>Nature and Scope of Guest Services </a:t>
            </a:r>
          </a:p>
        </p:txBody>
      </p:sp>
      <p:sp>
        <p:nvSpPr>
          <p:cNvPr id="3" name="Content Placeholder 2">
            <a:extLst>
              <a:ext uri="{FF2B5EF4-FFF2-40B4-BE49-F238E27FC236}">
                <a16:creationId xmlns:a16="http://schemas.microsoft.com/office/drawing/2014/main" id="{52F3EC42-181C-A6C1-8713-B1B300F95DEF}"/>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Services provided to guests during their stay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Wide range of services: Concierge, room service, fitness centres, spas, and more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24/7 guest services available at most locations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581784507"/>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B9ED-C7D0-38D2-C8CF-83928420424F}"/>
              </a:ext>
            </a:extLst>
          </p:cNvPr>
          <p:cNvSpPr>
            <a:spLocks noGrp="1"/>
          </p:cNvSpPr>
          <p:nvPr>
            <p:ph type="title"/>
          </p:nvPr>
        </p:nvSpPr>
        <p:spPr/>
        <p:txBody>
          <a:bodyPr/>
          <a:lstStyle/>
          <a:p>
            <a:r>
              <a:rPr lang="en-US" dirty="0"/>
              <a:t>Role of Guest Services </a:t>
            </a:r>
          </a:p>
        </p:txBody>
      </p:sp>
      <p:sp>
        <p:nvSpPr>
          <p:cNvPr id="3" name="Content Placeholder 2">
            <a:extLst>
              <a:ext uri="{FF2B5EF4-FFF2-40B4-BE49-F238E27FC236}">
                <a16:creationId xmlns:a16="http://schemas.microsoft.com/office/drawing/2014/main" id="{EAF19B0B-5B05-6FFC-41D2-748D8F6EDE4A}"/>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Enhance guest experience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Differentiate Hilton from competitors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Ensure guest satisfaction and loyalty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743404835"/>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DB9ED-C7D0-38D2-C8CF-83928420424F}"/>
              </a:ext>
            </a:extLst>
          </p:cNvPr>
          <p:cNvSpPr>
            <a:spLocks noGrp="1"/>
          </p:cNvSpPr>
          <p:nvPr>
            <p:ph type="title"/>
          </p:nvPr>
        </p:nvSpPr>
        <p:spPr/>
        <p:txBody>
          <a:bodyPr/>
          <a:lstStyle/>
          <a:p>
            <a:r>
              <a:rPr lang="en-US" dirty="0"/>
              <a:t>Need to Consider Guest Services </a:t>
            </a:r>
          </a:p>
        </p:txBody>
      </p:sp>
      <p:sp>
        <p:nvSpPr>
          <p:cNvPr id="3" name="Content Placeholder 2">
            <a:extLst>
              <a:ext uri="{FF2B5EF4-FFF2-40B4-BE49-F238E27FC236}">
                <a16:creationId xmlns:a16="http://schemas.microsoft.com/office/drawing/2014/main" id="{EAF19B0B-5B05-6FFC-41D2-748D8F6EDE4A}"/>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crucial to the success of any hotel brand  (Lynn &amp; White, 2022)</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impact guest experience and perception of the brand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play a role in guest retention and word-of-mouth marketing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p:txBody>
      </p:sp>
    </p:spTree>
    <p:extLst>
      <p:ext uri="{BB962C8B-B14F-4D97-AF65-F5344CB8AC3E}">
        <p14:creationId xmlns:p14="http://schemas.microsoft.com/office/powerpoint/2010/main" val="196583469"/>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60B57-0919-DCC2-39B2-DE58206CC012}"/>
              </a:ext>
            </a:extLst>
          </p:cNvPr>
          <p:cNvSpPr>
            <a:spLocks noGrp="1"/>
          </p:cNvSpPr>
          <p:nvPr>
            <p:ph type="title"/>
          </p:nvPr>
        </p:nvSpPr>
        <p:spPr/>
        <p:txBody>
          <a:bodyPr/>
          <a:lstStyle/>
          <a:p>
            <a:r>
              <a:rPr lang="en-US" dirty="0"/>
              <a:t>Importance of Hospitality </a:t>
            </a:r>
          </a:p>
        </p:txBody>
      </p:sp>
      <p:sp>
        <p:nvSpPr>
          <p:cNvPr id="3" name="Content Placeholder 2">
            <a:extLst>
              <a:ext uri="{FF2B5EF4-FFF2-40B4-BE49-F238E27FC236}">
                <a16:creationId xmlns:a16="http://schemas.microsoft.com/office/drawing/2014/main" id="{4EAFAAB3-E742-77B1-6039-145076900E0F}"/>
              </a:ext>
            </a:extLst>
          </p:cNvPr>
          <p:cNvSpPr>
            <a:spLocks noGrp="1"/>
          </p:cNvSpPr>
          <p:nvPr>
            <p:ph idx="1"/>
          </p:nvPr>
        </p:nvSpPr>
        <p:spPr/>
        <p:txBody>
          <a:bodyPr/>
          <a:lstStyle/>
          <a:p>
            <a:r>
              <a:rPr lang="en-US" dirty="0"/>
              <a:t>Hospitality: Providing guests with a warm and welcoming experience </a:t>
            </a:r>
          </a:p>
          <a:p>
            <a:r>
              <a:rPr lang="en-US" dirty="0"/>
              <a:t>Crucial for guest satisfaction and loyalty  (Martinelli, 2021)</a:t>
            </a:r>
          </a:p>
          <a:p>
            <a:r>
              <a:rPr lang="en-US" dirty="0"/>
              <a:t>Hilton's philosophy: "Travel with Purpose" </a:t>
            </a:r>
          </a:p>
          <a:p>
            <a:endParaRPr lang="en-US" dirty="0"/>
          </a:p>
        </p:txBody>
      </p:sp>
    </p:spTree>
    <p:extLst>
      <p:ext uri="{BB962C8B-B14F-4D97-AF65-F5344CB8AC3E}">
        <p14:creationId xmlns:p14="http://schemas.microsoft.com/office/powerpoint/2010/main" val="3195646087"/>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24F61-5770-46E3-0284-CA563CB947DA}"/>
              </a:ext>
            </a:extLst>
          </p:cNvPr>
          <p:cNvSpPr>
            <a:spLocks noGrp="1"/>
          </p:cNvSpPr>
          <p:nvPr>
            <p:ph type="title"/>
          </p:nvPr>
        </p:nvSpPr>
        <p:spPr/>
        <p:txBody>
          <a:bodyPr/>
          <a:lstStyle/>
          <a:p>
            <a:r>
              <a:rPr lang="en-US" dirty="0"/>
              <a:t>Meeting and Exceeding Guest Expectations </a:t>
            </a:r>
          </a:p>
        </p:txBody>
      </p:sp>
      <p:sp>
        <p:nvSpPr>
          <p:cNvPr id="3" name="Content Placeholder 2">
            <a:extLst>
              <a:ext uri="{FF2B5EF4-FFF2-40B4-BE49-F238E27FC236}">
                <a16:creationId xmlns:a16="http://schemas.microsoft.com/office/drawing/2014/main" id="{35924A59-D94F-4246-581F-DC0BA7DFD438}"/>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Guests expect a high level of service and amenities from Hilton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strives to exceed guest expectations  (Singh, 2022)</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Honours rewards program for loyal guests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2558718838"/>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ADC5-3C3A-918E-0ACC-A7622357D25F}"/>
              </a:ext>
            </a:extLst>
          </p:cNvPr>
          <p:cNvSpPr>
            <a:spLocks noGrp="1"/>
          </p:cNvSpPr>
          <p:nvPr>
            <p:ph type="title"/>
          </p:nvPr>
        </p:nvSpPr>
        <p:spPr/>
        <p:txBody>
          <a:bodyPr/>
          <a:lstStyle/>
          <a:p>
            <a:r>
              <a:rPr lang="en-US" dirty="0"/>
              <a:t>Hilton </a:t>
            </a:r>
            <a:r>
              <a:rPr lang="en-US" dirty="0" err="1"/>
              <a:t>Honours</a:t>
            </a:r>
            <a:r>
              <a:rPr lang="en-US" dirty="0"/>
              <a:t> Program </a:t>
            </a:r>
          </a:p>
        </p:txBody>
      </p:sp>
      <p:sp>
        <p:nvSpPr>
          <p:cNvPr id="3" name="Content Placeholder 2">
            <a:extLst>
              <a:ext uri="{FF2B5EF4-FFF2-40B4-BE49-F238E27FC236}">
                <a16:creationId xmlns:a16="http://schemas.microsoft.com/office/drawing/2014/main" id="{9F2918DE-0764-A798-4342-B2376186A367}"/>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Rewards program for frequent guests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Benefits include free room upgrades, late checkouts, and more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Program tiers based on frequency of stays and points earned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3547571591"/>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1C21-404B-288E-7339-311D23C53968}"/>
              </a:ext>
            </a:extLst>
          </p:cNvPr>
          <p:cNvSpPr>
            <a:spLocks noGrp="1"/>
          </p:cNvSpPr>
          <p:nvPr>
            <p:ph type="title"/>
          </p:nvPr>
        </p:nvSpPr>
        <p:spPr/>
        <p:txBody>
          <a:bodyPr/>
          <a:lstStyle/>
          <a:p>
            <a:r>
              <a:rPr lang="en-US" dirty="0"/>
              <a:t>Sustainability Efforts </a:t>
            </a:r>
          </a:p>
        </p:txBody>
      </p:sp>
      <p:sp>
        <p:nvSpPr>
          <p:cNvPr id="3" name="Content Placeholder 2">
            <a:extLst>
              <a:ext uri="{FF2B5EF4-FFF2-40B4-BE49-F238E27FC236}">
                <a16:creationId xmlns:a16="http://schemas.microsoft.com/office/drawing/2014/main" id="{6FF29B69-AD02-496A-1330-0E70478BC7EA}"/>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Hilton's commitment to sustainability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Goals to reduce carbon footprint and waste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Eco-friendly initiatives in place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203703295"/>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26490-D33A-9B16-0558-1842C1671F41}"/>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889472E4-A3CD-512B-F0BB-890D688CC4B1}"/>
              </a:ext>
            </a:extLst>
          </p:cNvPr>
          <p:cNvSpPr>
            <a:spLocks noGrp="1"/>
          </p:cNvSpPr>
          <p:nvPr>
            <p:ph idx="1"/>
          </p:nvPr>
        </p:nvSpPr>
        <p:spPr/>
        <p:txBody>
          <a:bodyPr/>
          <a:lstStyle/>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 Hotel Worldwide provides exceptional guest services and amenities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Guest services crucial to the success of any hotel brand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pPr marL="22860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Hilton's commitment to hospitality and sustainability sets it apart from competitors </a:t>
            </a:r>
            <a:endParaRPr lang="en-US" sz="1800" dirty="0">
              <a:effectLst/>
              <a:latin typeface="Calibri" panose="020F0502020204030204" pitchFamily="34" charset="0"/>
              <a:ea typeface="Times New Roman" panose="02020603050405020304" pitchFamily="18" charset="0"/>
              <a:cs typeface="Vrinda" panose="020B0502040204020203" pitchFamily="34" charset="0"/>
            </a:endParaRPr>
          </a:p>
          <a:p>
            <a:endParaRPr lang="en-US" dirty="0"/>
          </a:p>
        </p:txBody>
      </p:sp>
    </p:spTree>
    <p:extLst>
      <p:ext uri="{BB962C8B-B14F-4D97-AF65-F5344CB8AC3E}">
        <p14:creationId xmlns:p14="http://schemas.microsoft.com/office/powerpoint/2010/main" val="1876392532"/>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30868-E283-0C1C-7E92-EA83E22EEA3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8A23518-7A77-8AD8-19AC-59BC28E1C963}"/>
              </a:ext>
            </a:extLst>
          </p:cNvPr>
          <p:cNvSpPr>
            <a:spLocks noGrp="1"/>
          </p:cNvSpPr>
          <p:nvPr>
            <p:ph idx="1"/>
          </p:nvPr>
        </p:nvSpPr>
        <p:spPr/>
        <p:txBody>
          <a:bodyPr/>
          <a:lstStyle/>
          <a:p>
            <a:pPr marL="360045" marR="0" indent="-360045" algn="just">
              <a:lnSpc>
                <a:spcPct val="150000"/>
              </a:lnSpc>
            </a:pPr>
            <a:r>
              <a:rPr lang="en-US" sz="1800" i="1" dirty="0">
                <a:effectLst/>
                <a:latin typeface="Times New Roman" panose="02020603050405020304" pitchFamily="18" charset="0"/>
                <a:ea typeface="Times New Roman" panose="02020603050405020304" pitchFamily="18" charset="0"/>
              </a:rPr>
              <a:t>Hilton Hotel Worldwide</a:t>
            </a:r>
            <a:r>
              <a:rPr lang="en-US" sz="1800" dirty="0">
                <a:effectLst/>
                <a:latin typeface="Times New Roman" panose="02020603050405020304" pitchFamily="18" charset="0"/>
                <a:ea typeface="Times New Roman" panose="02020603050405020304" pitchFamily="18" charset="0"/>
              </a:rPr>
              <a:t> (no date) </a:t>
            </a:r>
            <a:r>
              <a:rPr lang="en-US" sz="1800" i="1" dirty="0">
                <a:effectLst/>
                <a:latin typeface="Times New Roman" panose="02020603050405020304" pitchFamily="18" charset="0"/>
                <a:ea typeface="Times New Roman" panose="02020603050405020304" pitchFamily="18" charset="0"/>
              </a:rPr>
              <a:t>Hotels by Hilton - book the best rates across all brands</a:t>
            </a:r>
            <a:r>
              <a:rPr lang="en-US" sz="1800" dirty="0">
                <a:effectLst/>
                <a:latin typeface="Times New Roman" panose="02020603050405020304" pitchFamily="18" charset="0"/>
                <a:ea typeface="Times New Roman" panose="02020603050405020304" pitchFamily="18" charset="0"/>
              </a:rPr>
              <a:t>. Available at: https://www.hilton.com/en/ (Accessed: 11 May 2023).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Lynn, V.D.W. and White, L. (2022) </a:t>
            </a:r>
            <a:r>
              <a:rPr lang="en-US" sz="1800" i="1" dirty="0">
                <a:effectLst/>
                <a:latin typeface="Times New Roman" panose="02020603050405020304" pitchFamily="18" charset="0"/>
                <a:ea typeface="Times New Roman" panose="02020603050405020304" pitchFamily="18" charset="0"/>
              </a:rPr>
              <a:t>Hospitality management</a:t>
            </a:r>
            <a:r>
              <a:rPr lang="en-US" sz="1800" dirty="0">
                <a:effectLst/>
                <a:latin typeface="Times New Roman" panose="02020603050405020304" pitchFamily="18" charset="0"/>
                <a:ea typeface="Times New Roman" panose="02020603050405020304" pitchFamily="18" charset="0"/>
              </a:rPr>
              <a:t>. South Melbourne, VIC: Cengage.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Martinelli, W. (2021) </a:t>
            </a:r>
            <a:r>
              <a:rPr lang="en-US" sz="1800" i="1" dirty="0">
                <a:effectLst/>
                <a:latin typeface="Times New Roman" panose="02020603050405020304" pitchFamily="18" charset="0"/>
                <a:ea typeface="Times New Roman" panose="02020603050405020304" pitchFamily="18" charset="0"/>
              </a:rPr>
              <a:t>Hospitality management</a:t>
            </a:r>
            <a:r>
              <a:rPr lang="en-US" sz="1800" dirty="0">
                <a:effectLst/>
                <a:latin typeface="Times New Roman" panose="02020603050405020304" pitchFamily="18" charset="0"/>
                <a:ea typeface="Times New Roman" panose="02020603050405020304" pitchFamily="18" charset="0"/>
              </a:rPr>
              <a:t>. Manchester: CSU. </a:t>
            </a:r>
          </a:p>
          <a:p>
            <a:pPr marL="360045" marR="0" indent="-360045" algn="just">
              <a:lnSpc>
                <a:spcPct val="150000"/>
              </a:lnSpc>
            </a:pPr>
            <a:r>
              <a:rPr lang="en-US" sz="1800" dirty="0">
                <a:effectLst/>
                <a:latin typeface="Times New Roman" panose="02020603050405020304" pitchFamily="18" charset="0"/>
                <a:ea typeface="Times New Roman" panose="02020603050405020304" pitchFamily="18" charset="0"/>
              </a:rPr>
              <a:t>Singh, M.C. (2022) </a:t>
            </a:r>
            <a:r>
              <a:rPr lang="en-US" sz="1800" i="1" dirty="0">
                <a:effectLst/>
                <a:latin typeface="Times New Roman" panose="02020603050405020304" pitchFamily="18" charset="0"/>
                <a:ea typeface="Times New Roman" panose="02020603050405020304" pitchFamily="18" charset="0"/>
              </a:rPr>
              <a:t>Hospitality management</a:t>
            </a:r>
            <a:r>
              <a:rPr lang="en-US" sz="1800" dirty="0">
                <a:effectLst/>
                <a:latin typeface="Times New Roman" panose="02020603050405020304" pitchFamily="18" charset="0"/>
                <a:ea typeface="Times New Roman" panose="02020603050405020304" pitchFamily="18" charset="0"/>
              </a:rPr>
              <a:t>. New Delhi: Centrum Press. </a:t>
            </a:r>
          </a:p>
          <a:p>
            <a:endParaRPr lang="en-US" dirty="0"/>
          </a:p>
        </p:txBody>
      </p:sp>
    </p:spTree>
    <p:extLst>
      <p:ext uri="{BB962C8B-B14F-4D97-AF65-F5344CB8AC3E}">
        <p14:creationId xmlns:p14="http://schemas.microsoft.com/office/powerpoint/2010/main" val="3273789911"/>
      </p:ext>
    </p:extLst>
  </p:cSld>
  <p:clrMapOvr>
    <a:masterClrMapping/>
  </p:clrMapOvr>
  <p:transition spd="slow">
    <p:randomBar dir="vert"/>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1136</Words>
  <Application>Microsoft Office PowerPoint</Application>
  <PresentationFormat>Widescreen</PresentationFormat>
  <Paragraphs>72</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BMIH4003-Hospitality &amp; Guest Services Presentation </vt:lpstr>
      <vt:lpstr> Introduction </vt:lpstr>
      <vt:lpstr>Main Consumers </vt:lpstr>
      <vt:lpstr>Nature and Scope of Guest Services </vt:lpstr>
      <vt:lpstr>Role of Guest Services </vt:lpstr>
      <vt:lpstr>Need to Consider Guest Services </vt:lpstr>
      <vt:lpstr>Importance of Hospitality </vt:lpstr>
      <vt:lpstr>Meeting and Exceeding Guest Expectations </vt:lpstr>
      <vt:lpstr>Hilton Honours Program </vt:lpstr>
      <vt:lpstr>Sustainability Efforts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BMIH4003-Hospitality &amp; Guest Services Presentation </dc:title>
  <dc:creator/>
  <cp:lastModifiedBy>447784781154</cp:lastModifiedBy>
  <cp:revision>2</cp:revision>
  <dcterms:created xsi:type="dcterms:W3CDTF">2023-05-10T18:11:00Z</dcterms:created>
  <dcterms:modified xsi:type="dcterms:W3CDTF">2023-05-24T21:46:04Z</dcterms:modified>
</cp:coreProperties>
</file>