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29"/>
  </p:notesMasterIdLst>
  <p:sldIdLst>
    <p:sldId id="256" r:id="rId2"/>
    <p:sldId id="287" r:id="rId3"/>
    <p:sldId id="300" r:id="rId4"/>
    <p:sldId id="265" r:id="rId5"/>
    <p:sldId id="266" r:id="rId6"/>
    <p:sldId id="276" r:id="rId7"/>
    <p:sldId id="277" r:id="rId8"/>
    <p:sldId id="307" r:id="rId9"/>
    <p:sldId id="304" r:id="rId10"/>
    <p:sldId id="298" r:id="rId11"/>
    <p:sldId id="297" r:id="rId12"/>
    <p:sldId id="306" r:id="rId13"/>
    <p:sldId id="301" r:id="rId14"/>
    <p:sldId id="302" r:id="rId15"/>
    <p:sldId id="303" r:id="rId16"/>
    <p:sldId id="305" r:id="rId17"/>
    <p:sldId id="267" r:id="rId18"/>
    <p:sldId id="269" r:id="rId19"/>
    <p:sldId id="264" r:id="rId20"/>
    <p:sldId id="270" r:id="rId21"/>
    <p:sldId id="295" r:id="rId22"/>
    <p:sldId id="263" r:id="rId23"/>
    <p:sldId id="272" r:id="rId24"/>
    <p:sldId id="284" r:id="rId25"/>
    <p:sldId id="289" r:id="rId26"/>
    <p:sldId id="285" r:id="rId27"/>
    <p:sldId id="286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AB73F1A-E885-4936-9962-D65C4E5E996A}">
          <p14:sldIdLst>
            <p14:sldId id="256"/>
            <p14:sldId id="287"/>
            <p14:sldId id="300"/>
            <p14:sldId id="265"/>
            <p14:sldId id="266"/>
            <p14:sldId id="276"/>
            <p14:sldId id="277"/>
            <p14:sldId id="307"/>
          </p14:sldIdLst>
        </p14:section>
        <p14:section name="Untitled Section" id="{DD2DBB20-B5A3-4DEB-ADAC-77A063689CC3}">
          <p14:sldIdLst>
            <p14:sldId id="304"/>
            <p14:sldId id="298"/>
            <p14:sldId id="297"/>
            <p14:sldId id="306"/>
            <p14:sldId id="301"/>
            <p14:sldId id="302"/>
            <p14:sldId id="303"/>
            <p14:sldId id="305"/>
            <p14:sldId id="267"/>
            <p14:sldId id="269"/>
            <p14:sldId id="264"/>
            <p14:sldId id="270"/>
            <p14:sldId id="295"/>
            <p14:sldId id="263"/>
            <p14:sldId id="272"/>
            <p14:sldId id="284"/>
            <p14:sldId id="289"/>
            <p14:sldId id="285"/>
            <p14:sldId id="28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EE63C9-3C5C-4209-A697-6C38D90EDD54}" v="2" dt="2025-10-27T09:56:20.195"/>
    <p1510:client id="{C7892D4C-83C5-4509-B533-091DA0CAE038}" v="3" dt="2025-10-27T09:24:16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>
      <p:cViewPr varScale="1">
        <p:scale>
          <a:sx n="59" d="100"/>
          <a:sy n="59" d="100"/>
        </p:scale>
        <p:origin x="796" y="1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7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e Hopkins" userId="abd6d0fe-3e31-4c8d-b1b1-608343743d3c" providerId="ADAL" clId="{58EE63C9-3C5C-4209-A697-6C38D90EDD54}"/>
    <pc:docChg chg="custSel addSld delSld modSld modSection">
      <pc:chgData name="Carole Hopkins" userId="abd6d0fe-3e31-4c8d-b1b1-608343743d3c" providerId="ADAL" clId="{58EE63C9-3C5C-4209-A697-6C38D90EDD54}" dt="2025-10-27T09:56:34.329" v="225" actId="20577"/>
      <pc:docMkLst>
        <pc:docMk/>
      </pc:docMkLst>
      <pc:sldChg chg="del">
        <pc:chgData name="Carole Hopkins" userId="abd6d0fe-3e31-4c8d-b1b1-608343743d3c" providerId="ADAL" clId="{58EE63C9-3C5C-4209-A697-6C38D90EDD54}" dt="2025-10-27T09:48:52.998" v="209" actId="2696"/>
        <pc:sldMkLst>
          <pc:docMk/>
          <pc:sldMk cId="3637080727" sldId="279"/>
        </pc:sldMkLst>
      </pc:sldChg>
      <pc:sldChg chg="del">
        <pc:chgData name="Carole Hopkins" userId="abd6d0fe-3e31-4c8d-b1b1-608343743d3c" providerId="ADAL" clId="{58EE63C9-3C5C-4209-A697-6C38D90EDD54}" dt="2025-10-27T09:48:55.933" v="210" actId="2696"/>
        <pc:sldMkLst>
          <pc:docMk/>
          <pc:sldMk cId="2948570563" sldId="280"/>
        </pc:sldMkLst>
      </pc:sldChg>
      <pc:sldChg chg="del">
        <pc:chgData name="Carole Hopkins" userId="abd6d0fe-3e31-4c8d-b1b1-608343743d3c" providerId="ADAL" clId="{58EE63C9-3C5C-4209-A697-6C38D90EDD54}" dt="2025-10-27T09:48:58.778" v="211" actId="2696"/>
        <pc:sldMkLst>
          <pc:docMk/>
          <pc:sldMk cId="1499032052" sldId="288"/>
        </pc:sldMkLst>
      </pc:sldChg>
      <pc:sldChg chg="del">
        <pc:chgData name="Carole Hopkins" userId="abd6d0fe-3e31-4c8d-b1b1-608343743d3c" providerId="ADAL" clId="{58EE63C9-3C5C-4209-A697-6C38D90EDD54}" dt="2025-10-27T09:49:01.418" v="212" actId="2696"/>
        <pc:sldMkLst>
          <pc:docMk/>
          <pc:sldMk cId="1571587108" sldId="294"/>
        </pc:sldMkLst>
      </pc:sldChg>
      <pc:sldChg chg="modSp mod">
        <pc:chgData name="Carole Hopkins" userId="abd6d0fe-3e31-4c8d-b1b1-608343743d3c" providerId="ADAL" clId="{58EE63C9-3C5C-4209-A697-6C38D90EDD54}" dt="2025-10-27T09:49:43.947" v="214" actId="255"/>
        <pc:sldMkLst>
          <pc:docMk/>
          <pc:sldMk cId="4110631811" sldId="306"/>
        </pc:sldMkLst>
        <pc:spChg chg="mod">
          <ac:chgData name="Carole Hopkins" userId="abd6d0fe-3e31-4c8d-b1b1-608343743d3c" providerId="ADAL" clId="{58EE63C9-3C5C-4209-A697-6C38D90EDD54}" dt="2025-10-27T09:49:43.947" v="214" actId="255"/>
          <ac:spMkLst>
            <pc:docMk/>
            <pc:sldMk cId="4110631811" sldId="306"/>
            <ac:spMk id="3" creationId="{D4701D35-1EF3-185D-CC71-DFF9DC931F1C}"/>
          </ac:spMkLst>
        </pc:spChg>
      </pc:sldChg>
      <pc:sldChg chg="modSp new del mod">
        <pc:chgData name="Carole Hopkins" userId="abd6d0fe-3e31-4c8d-b1b1-608343743d3c" providerId="ADAL" clId="{58EE63C9-3C5C-4209-A697-6C38D90EDD54}" dt="2025-10-27T09:56:04.643" v="222" actId="2696"/>
        <pc:sldMkLst>
          <pc:docMk/>
          <pc:sldMk cId="2269513289" sldId="307"/>
        </pc:sldMkLst>
        <pc:spChg chg="mod">
          <ac:chgData name="Carole Hopkins" userId="abd6d0fe-3e31-4c8d-b1b1-608343743d3c" providerId="ADAL" clId="{58EE63C9-3C5C-4209-A697-6C38D90EDD54}" dt="2025-10-27T09:47:15.330" v="41" actId="20577"/>
          <ac:spMkLst>
            <pc:docMk/>
            <pc:sldMk cId="2269513289" sldId="307"/>
            <ac:spMk id="2" creationId="{F5A09C2F-2D27-5737-0A0A-28DA273702EC}"/>
          </ac:spMkLst>
        </pc:spChg>
        <pc:spChg chg="mod">
          <ac:chgData name="Carole Hopkins" userId="abd6d0fe-3e31-4c8d-b1b1-608343743d3c" providerId="ADAL" clId="{58EE63C9-3C5C-4209-A697-6C38D90EDD54}" dt="2025-10-27T09:48:39.568" v="208" actId="20577"/>
          <ac:spMkLst>
            <pc:docMk/>
            <pc:sldMk cId="2269513289" sldId="307"/>
            <ac:spMk id="3" creationId="{C1F2E73C-975F-BD31-B55D-5089DE3289A2}"/>
          </ac:spMkLst>
        </pc:spChg>
      </pc:sldChg>
      <pc:sldChg chg="modSp add mod">
        <pc:chgData name="Carole Hopkins" userId="abd6d0fe-3e31-4c8d-b1b1-608343743d3c" providerId="ADAL" clId="{58EE63C9-3C5C-4209-A697-6C38D90EDD54}" dt="2025-10-27T09:56:34.329" v="225" actId="20577"/>
        <pc:sldMkLst>
          <pc:docMk/>
          <pc:sldMk cId="4202684255" sldId="307"/>
        </pc:sldMkLst>
        <pc:spChg chg="mod">
          <ac:chgData name="Carole Hopkins" userId="abd6d0fe-3e31-4c8d-b1b1-608343743d3c" providerId="ADAL" clId="{58EE63C9-3C5C-4209-A697-6C38D90EDD54}" dt="2025-10-27T09:56:34.329" v="225" actId="20577"/>
          <ac:spMkLst>
            <pc:docMk/>
            <pc:sldMk cId="4202684255" sldId="307"/>
            <ac:spMk id="3" creationId="{C1F2E73C-975F-BD31-B55D-5089DE3289A2}"/>
          </ac:spMkLst>
        </pc:spChg>
      </pc:sldChg>
      <pc:sldChg chg="addSp delSp modSp new del mod">
        <pc:chgData name="Carole Hopkins" userId="abd6d0fe-3e31-4c8d-b1b1-608343743d3c" providerId="ADAL" clId="{58EE63C9-3C5C-4209-A697-6C38D90EDD54}" dt="2025-10-27T09:50:43.726" v="218" actId="2696"/>
        <pc:sldMkLst>
          <pc:docMk/>
          <pc:sldMk cId="2380216016" sldId="308"/>
        </pc:sldMkLst>
        <pc:spChg chg="del">
          <ac:chgData name="Carole Hopkins" userId="abd6d0fe-3e31-4c8d-b1b1-608343743d3c" providerId="ADAL" clId="{58EE63C9-3C5C-4209-A697-6C38D90EDD54}" dt="2025-10-27T09:50:27.648" v="216" actId="34307"/>
          <ac:spMkLst>
            <pc:docMk/>
            <pc:sldMk cId="2380216016" sldId="308"/>
            <ac:spMk id="3" creationId="{5498C09D-F965-BA80-DDEC-A37EEC9BAB7D}"/>
          </ac:spMkLst>
        </pc:spChg>
        <pc:spChg chg="add">
          <ac:chgData name="Carole Hopkins" userId="abd6d0fe-3e31-4c8d-b1b1-608343743d3c" providerId="ADAL" clId="{58EE63C9-3C5C-4209-A697-6C38D90EDD54}" dt="2025-10-27T09:50:33.137" v="217" actId="22"/>
          <ac:spMkLst>
            <pc:docMk/>
            <pc:sldMk cId="2380216016" sldId="308"/>
            <ac:spMk id="6" creationId="{D01FB9A8-95A0-A404-6A53-B506C0CEBC54}"/>
          </ac:spMkLst>
        </pc:spChg>
        <pc:picChg chg="add mod ord">
          <ac:chgData name="Carole Hopkins" userId="abd6d0fe-3e31-4c8d-b1b1-608343743d3c" providerId="ADAL" clId="{58EE63C9-3C5C-4209-A697-6C38D90EDD54}" dt="2025-10-27T09:50:27.648" v="216" actId="34307"/>
          <ac:picMkLst>
            <pc:docMk/>
            <pc:sldMk cId="2380216016" sldId="308"/>
            <ac:picMk id="4" creationId="{74D3D17F-7163-C3BB-A114-8CFB95F41070}"/>
          </ac:picMkLst>
        </pc:picChg>
      </pc:sldChg>
      <pc:sldChg chg="modSp new del">
        <pc:chgData name="Carole Hopkins" userId="abd6d0fe-3e31-4c8d-b1b1-608343743d3c" providerId="ADAL" clId="{58EE63C9-3C5C-4209-A697-6C38D90EDD54}" dt="2025-10-27T09:55:04.730" v="221" actId="2696"/>
        <pc:sldMkLst>
          <pc:docMk/>
          <pc:sldMk cId="3178776179" sldId="308"/>
        </pc:sldMkLst>
        <pc:spChg chg="mod">
          <ac:chgData name="Carole Hopkins" userId="abd6d0fe-3e31-4c8d-b1b1-608343743d3c" providerId="ADAL" clId="{58EE63C9-3C5C-4209-A697-6C38D90EDD54}" dt="2025-10-27T09:54:45.785" v="220"/>
          <ac:spMkLst>
            <pc:docMk/>
            <pc:sldMk cId="3178776179" sldId="308"/>
            <ac:spMk id="3" creationId="{8836662C-3FAD-E38D-E218-2A7345C9343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6AB687-F20F-4A52-8D91-D306D224529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EB9F1A-6D17-46F8-A3A8-DD447F4AA5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82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involved, members are more likely to commit robbery, assault or drug offences and to carry or use knives and guns. 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EB9F1A-6D17-46F8-A3A8-DD447F4AA5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409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8867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077443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0080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36996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040091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85725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08901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215519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163250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326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001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540814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7022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628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7164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38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579077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302693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4000"/>
                </a:schemeClr>
              </a:gs>
              <a:gs pos="73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0000"/>
                </a:schemeClr>
              </a:gs>
              <a:gs pos="66000">
                <a:schemeClr val="accent1">
                  <a:lumMod val="60000"/>
                  <a:lumOff val="40000"/>
                  <a:alpha val="0"/>
                </a:schemeClr>
              </a:gs>
              <a:gs pos="31000">
                <a:schemeClr val="accent1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1000"/>
                </a:schemeClr>
              </a:gs>
              <a:gs pos="75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8000"/>
                </a:schemeClr>
              </a:gs>
              <a:gs pos="72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111A8C8-523A-47B8-B9E9-657CF4EDDD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35638-A684-495D-BC5A-5DD21BE19B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0378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  <p:sldLayoutId id="2147483949" r:id="rId13"/>
    <p:sldLayoutId id="2147483950" r:id="rId14"/>
    <p:sldLayoutId id="2147483951" r:id="rId15"/>
    <p:sldLayoutId id="2147483952" r:id="rId16"/>
    <p:sldLayoutId id="2147483953" r:id="rId17"/>
  </p:sldLayoutIdLst>
  <p:transition spd="slow">
    <p:pull/>
  </p:transition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COUNTY LINES TRAINING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SWANSEA YOUTH JUSTICE SERVICE </a:t>
            </a:r>
          </a:p>
        </p:txBody>
      </p:sp>
    </p:spTree>
    <p:extLst>
      <p:ext uri="{BB962C8B-B14F-4D97-AF65-F5344CB8AC3E}">
        <p14:creationId xmlns:p14="http://schemas.microsoft.com/office/powerpoint/2010/main" val="425448215"/>
      </p:ext>
    </p:extLst>
  </p:cSld>
  <p:clrMapOvr>
    <a:masterClrMapping/>
  </p:clrMapOvr>
  <p:transition spd="slow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WHAT IS COUNTY LINES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EFFECTS OF COUNTY LINES</a:t>
            </a:r>
          </a:p>
          <a:p>
            <a:endParaRPr lang="en-GB" dirty="0"/>
          </a:p>
          <a:p>
            <a:r>
              <a:rPr lang="en-GB" dirty="0"/>
              <a:t>GANGS AND THE LAW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SIGNS TO LOOK OUT FOR</a:t>
            </a:r>
          </a:p>
          <a:p>
            <a:endParaRPr lang="en-GB" dirty="0"/>
          </a:p>
          <a:p>
            <a:r>
              <a:rPr lang="en-GB" dirty="0"/>
              <a:t>SITUATION IN SOUTH WALES</a:t>
            </a:r>
          </a:p>
          <a:p>
            <a:endParaRPr lang="en-GB" dirty="0"/>
          </a:p>
          <a:p>
            <a:r>
              <a:rPr lang="en-GB" dirty="0"/>
              <a:t>CASE STUDIES</a:t>
            </a:r>
          </a:p>
          <a:p>
            <a:endParaRPr lang="en-GB" dirty="0"/>
          </a:p>
          <a:p>
            <a:r>
              <a:rPr lang="en-GB" dirty="0"/>
              <a:t>WHAT TO DO IF YOU SUSPECT COUNTY LINES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39615"/>
      </p:ext>
    </p:extLst>
  </p:cSld>
  <p:clrMapOvr>
    <a:masterClrMapping/>
  </p:clrMapOvr>
  <p:transition spd="slow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F414641-925E-B08D-D977-5DC85018B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Lines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062463D-A27A-B03F-7159-908057747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</p:txBody>
      </p:sp>
      <p:pic>
        <p:nvPicPr>
          <p:cNvPr id="2050" name="Picture 2" descr="Understanding County Lines: Resources and Information ...">
            <a:extLst>
              <a:ext uri="{FF2B5EF4-FFF2-40B4-BE49-F238E27FC236}">
                <a16:creationId xmlns:a16="http://schemas.microsoft.com/office/drawing/2014/main" id="{4CA6727A-D2EC-CCA3-E6F6-48937EBB18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2776"/>
            <a:ext cx="5205958" cy="520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624898"/>
      </p:ext>
    </p:extLst>
  </p:cSld>
  <p:clrMapOvr>
    <a:masterClrMapping/>
  </p:clrMapOvr>
  <p:transition spd="slow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Police term for urban gangs supplying drugs</a:t>
            </a:r>
          </a:p>
          <a:p>
            <a:endParaRPr lang="en-GB" sz="2000" dirty="0"/>
          </a:p>
          <a:p>
            <a:r>
              <a:rPr lang="en-GB" sz="2000" dirty="0"/>
              <a:t>Dedicated mobile phone lines or ‘Deal Lines’ 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r>
              <a:rPr lang="en-GB" sz="2000" dirty="0"/>
              <a:t>A typical line will likely generate in the region of £2,000 to £3,000 per day. </a:t>
            </a:r>
          </a:p>
          <a:p>
            <a:endParaRPr lang="en-GB" sz="2000" dirty="0"/>
          </a:p>
          <a:p>
            <a:r>
              <a:rPr lang="en-GB" sz="2000" dirty="0"/>
              <a:t>Due to the high number of lines, this has the potential to aggregate to over £2 million per week in illicit revenue.</a:t>
            </a:r>
          </a:p>
          <a:p>
            <a:endParaRPr lang="en-GB" sz="2000" dirty="0"/>
          </a:p>
          <a:p>
            <a:r>
              <a:rPr lang="en-GB" sz="2000" dirty="0"/>
              <a:t> Involves criminal exploitation</a:t>
            </a:r>
          </a:p>
          <a:p>
            <a:endParaRPr lang="en-GB" sz="2000" dirty="0"/>
          </a:p>
          <a:p>
            <a:r>
              <a:rPr lang="en-GB" sz="2000" dirty="0"/>
              <a:t>Influence of urban street gang culture makes safeguarding and diversion challenging</a:t>
            </a:r>
            <a:endParaRPr lang="en-GB" sz="2000" u="sng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93880126"/>
      </p:ext>
    </p:extLst>
  </p:cSld>
  <p:clrMapOvr>
    <a:masterClrMapping/>
  </p:clrMapOvr>
  <p:transition spd="slow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Gangs use children &amp; vulnerable adults</a:t>
            </a:r>
          </a:p>
          <a:p>
            <a:endParaRPr lang="en-GB" sz="2800" dirty="0"/>
          </a:p>
          <a:p>
            <a:r>
              <a:rPr lang="en-GB" sz="2800" dirty="0"/>
              <a:t>Gangs establish a base on the market location</a:t>
            </a:r>
          </a:p>
          <a:p>
            <a:endParaRPr lang="en-GB" sz="2800" dirty="0"/>
          </a:p>
          <a:p>
            <a:r>
              <a:rPr lang="en-GB" sz="2800" dirty="0"/>
              <a:t>Major cross cutting issue involving drugs, violence, sexual exploitation, modern slavery and missing persons</a:t>
            </a:r>
          </a:p>
          <a:p>
            <a:endParaRPr lang="en-GB" sz="2800" dirty="0"/>
          </a:p>
          <a:p>
            <a:r>
              <a:rPr lang="en-GB" sz="2800" dirty="0"/>
              <a:t>County lines has a devastating impact on young people, vulnerable adults &amp; communities </a:t>
            </a:r>
          </a:p>
        </p:txBody>
      </p:sp>
    </p:spTree>
    <p:extLst>
      <p:ext uri="{BB962C8B-B14F-4D97-AF65-F5344CB8AC3E}">
        <p14:creationId xmlns:p14="http://schemas.microsoft.com/office/powerpoint/2010/main" val="3155091267"/>
      </p:ext>
    </p:extLst>
  </p:cSld>
  <p:clrMapOvr>
    <a:masterClrMapping/>
  </p:clrMapOvr>
  <p:transition spd="slow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Gangs from urban areas travel to county locations to sell heroin and crack</a:t>
            </a:r>
          </a:p>
          <a:p>
            <a:endParaRPr lang="en-GB" sz="2800" dirty="0"/>
          </a:p>
          <a:p>
            <a:r>
              <a:rPr lang="en-GB" sz="2800" dirty="0"/>
              <a:t>Gangs enforce loyalty through violence, fear and intimidation</a:t>
            </a:r>
          </a:p>
          <a:p>
            <a:endParaRPr lang="en-GB" sz="2800" dirty="0"/>
          </a:p>
          <a:p>
            <a:r>
              <a:rPr lang="en-GB" sz="2800" dirty="0"/>
              <a:t>Low level runners travel to South Wales or across ‘country’ on a regular basis to deliver drugs and collect cash</a:t>
            </a:r>
          </a:p>
          <a:p>
            <a:endParaRPr lang="en-GB" sz="2800" dirty="0"/>
          </a:p>
          <a:p>
            <a:r>
              <a:rPr lang="en-GB" sz="2800" dirty="0"/>
              <a:t>Local properties are used as a base.  Often acquired by force or coercion – ‘Cuckooing’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227925"/>
      </p:ext>
    </p:extLst>
  </p:cSld>
  <p:clrMapOvr>
    <a:masterClrMapping/>
  </p:clrMapOvr>
  <p:transition spd="slow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COUNTY LINES?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600" dirty="0"/>
              <a:t>Historically, South Wales has never had a big problem with knife crime and gang culture</a:t>
            </a:r>
          </a:p>
          <a:p>
            <a:endParaRPr lang="en-GB" sz="3600" dirty="0"/>
          </a:p>
          <a:p>
            <a:r>
              <a:rPr lang="en-GB" sz="3600" dirty="0"/>
              <a:t>County Lines activity is routinely linked with ‘traditional’ and ‘local’ drug market activity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Drug markets have been relatively free from high levels of violence and conflict</a:t>
            </a:r>
          </a:p>
          <a:p>
            <a:endParaRPr lang="en-GB" sz="3600" dirty="0"/>
          </a:p>
          <a:p>
            <a:r>
              <a:rPr lang="en-GB" sz="3600" dirty="0"/>
              <a:t>Gangs from large urban areas are bringing the violence that exists in their home territory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52604778"/>
      </p:ext>
    </p:extLst>
  </p:cSld>
  <p:clrMapOvr>
    <a:masterClrMapping/>
  </p:clrMapOvr>
  <p:transition spd="slow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09C2F-2D27-5737-0A0A-28DA27370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of County 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2E73C-975F-BD31-B55D-5089DE328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Click and Collect</a:t>
            </a:r>
          </a:p>
          <a:p>
            <a:r>
              <a:rPr lang="en-GB" dirty="0"/>
              <a:t>Covid – implications</a:t>
            </a:r>
          </a:p>
          <a:p>
            <a:r>
              <a:rPr lang="en-GB" dirty="0"/>
              <a:t>Deliveroo culture</a:t>
            </a:r>
          </a:p>
          <a:p>
            <a:r>
              <a:rPr lang="en-GB" dirty="0"/>
              <a:t>Air </a:t>
            </a:r>
            <a:r>
              <a:rPr lang="en-GB"/>
              <a:t>B and </a:t>
            </a:r>
            <a:r>
              <a:rPr lang="en-GB" dirty="0"/>
              <a:t>B</a:t>
            </a:r>
          </a:p>
          <a:p>
            <a:r>
              <a:rPr lang="en-GB" dirty="0"/>
              <a:t>Bit Coins</a:t>
            </a:r>
          </a:p>
          <a:p>
            <a:r>
              <a:rPr lang="en-GB" dirty="0"/>
              <a:t>Advancement of Chat Apps and Privacy</a:t>
            </a:r>
          </a:p>
          <a:p>
            <a:r>
              <a:rPr lang="en-GB" dirty="0"/>
              <a:t>Dark Web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684255"/>
      </p:ext>
    </p:extLst>
  </p:cSld>
  <p:clrMapOvr>
    <a:masterClrMapping/>
  </p:clrMapOvr>
  <p:transition spd="slow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00F34DE-29B9-5436-EE16-A3C7E968D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94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HIERARCHY OF COUNTY LINES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337C3CB-4158-4DF1-323B-59D93EF62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TEENIES</a:t>
            </a:r>
            <a:r>
              <a:rPr lang="en-GB" dirty="0"/>
              <a:t> generally those under the age of 10 – below the age of criminal responsibility</a:t>
            </a:r>
          </a:p>
          <a:p>
            <a:endParaRPr lang="en-GB" dirty="0"/>
          </a:p>
          <a:p>
            <a:r>
              <a:rPr lang="en-GB" b="1" dirty="0"/>
              <a:t>RUNNERS/SHOTTERS </a:t>
            </a:r>
            <a:r>
              <a:rPr lang="en-GB" dirty="0"/>
              <a:t>– generally aged between 12 and 15-ish</a:t>
            </a:r>
          </a:p>
          <a:p>
            <a:endParaRPr lang="en-GB" dirty="0"/>
          </a:p>
          <a:p>
            <a:r>
              <a:rPr lang="en-GB" b="1" dirty="0"/>
              <a:t>YOUNGERS</a:t>
            </a:r>
            <a:r>
              <a:rPr lang="en-GB" dirty="0"/>
              <a:t> – generally aged under 18, they have some level of authority over </a:t>
            </a:r>
            <a:r>
              <a:rPr lang="en-GB" dirty="0" err="1"/>
              <a:t>teenies</a:t>
            </a:r>
            <a:r>
              <a:rPr lang="en-GB" dirty="0"/>
              <a:t> and </a:t>
            </a:r>
            <a:r>
              <a:rPr lang="en-GB" dirty="0" err="1"/>
              <a:t>shotters</a:t>
            </a:r>
            <a:r>
              <a:rPr lang="en-GB" dirty="0"/>
              <a:t>, are street dealers of class A or B drugs, can set up trap houses, recruit </a:t>
            </a:r>
            <a:r>
              <a:rPr lang="en-GB" dirty="0" err="1"/>
              <a:t>teenies</a:t>
            </a:r>
            <a:r>
              <a:rPr lang="en-GB" dirty="0"/>
              <a:t>, runners and </a:t>
            </a:r>
            <a:r>
              <a:rPr lang="en-GB" dirty="0" err="1"/>
              <a:t>shotters</a:t>
            </a:r>
            <a:r>
              <a:rPr lang="en-GB" dirty="0"/>
              <a:t>, report directly to elders</a:t>
            </a:r>
          </a:p>
          <a:p>
            <a:endParaRPr lang="en-GB" b="1" dirty="0"/>
          </a:p>
          <a:p>
            <a:r>
              <a:rPr lang="en-GB" b="1" dirty="0"/>
              <a:t>LINKS/BAES/BABY MAMA  </a:t>
            </a:r>
            <a:r>
              <a:rPr lang="en-GB" dirty="0"/>
              <a:t>– girls used by members as girlfriends, used for sex, exploited, they will carry or hide weapons, drugs and money for members of any age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b="1" dirty="0"/>
              <a:t>ELDERS</a:t>
            </a:r>
            <a:r>
              <a:rPr lang="en-GB" dirty="0"/>
              <a:t>– generally aged over 18, they are in charge of running street operations and trap houses, deal in larger amounts of class A and B drugs, facilitate purchase of firearms and other weapons, have authority over street dealers and youngers, respected</a:t>
            </a:r>
          </a:p>
          <a:p>
            <a:endParaRPr lang="en-GB" dirty="0"/>
          </a:p>
          <a:p>
            <a:r>
              <a:rPr lang="en-GB" b="1" dirty="0"/>
              <a:t>FACES/OLDERS </a:t>
            </a:r>
            <a:r>
              <a:rPr lang="en-GB" dirty="0"/>
              <a:t>– those at the top or higher end of the chain, limited contact with street level operations, not often seen or known by street level members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184008"/>
      </p:ext>
    </p:extLst>
  </p:cSld>
  <p:clrMapOvr>
    <a:masterClrMapping/>
  </p:clrMapOvr>
  <p:transition spd="slow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GANGS AND THE LAW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Gang membership isn’t Illegal – offences often linked</a:t>
            </a:r>
          </a:p>
          <a:p>
            <a:r>
              <a:rPr lang="en-GB" dirty="0"/>
              <a:t>Vehicle offences </a:t>
            </a:r>
          </a:p>
          <a:p>
            <a:r>
              <a:rPr lang="en-GB" dirty="0"/>
              <a:t>Possession of a Weapon </a:t>
            </a:r>
          </a:p>
          <a:p>
            <a:r>
              <a:rPr lang="en-GB" dirty="0"/>
              <a:t>Robbery</a:t>
            </a:r>
          </a:p>
          <a:p>
            <a:r>
              <a:rPr lang="en-GB" dirty="0"/>
              <a:t>Assault</a:t>
            </a:r>
          </a:p>
          <a:p>
            <a:r>
              <a:rPr lang="en-GB" dirty="0"/>
              <a:t>PWITS of Class A/B Drugs</a:t>
            </a:r>
          </a:p>
          <a:p>
            <a:r>
              <a:rPr lang="en-GB" dirty="0"/>
              <a:t>Conspiracy to provide Class A/B Drugs</a:t>
            </a:r>
          </a:p>
          <a:p>
            <a:r>
              <a:rPr lang="en-GB" dirty="0"/>
              <a:t>Trafficking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228263"/>
      </p:ext>
    </p:extLst>
  </p:cSld>
  <p:clrMapOvr>
    <a:masterClrMapping/>
  </p:clrMapOvr>
  <p:transition spd="slow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332656"/>
            <a:ext cx="8064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 group may be classed as a gang if it:</a:t>
            </a:r>
          </a:p>
          <a:p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has a name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has a defined territory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uses a specific colour, particularly in clothing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uses specific hand gestures or signs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uses symbols shown in tattoos or graffiti</a:t>
            </a:r>
          </a:p>
          <a:p>
            <a:r>
              <a:rPr lang="en-GB" dirty="0"/>
              <a:t> </a:t>
            </a:r>
          </a:p>
          <a:p>
            <a:endParaRPr lang="en-GB" b="1" dirty="0"/>
          </a:p>
          <a:p>
            <a:r>
              <a:rPr lang="en-GB" b="1" dirty="0"/>
              <a:t>A person can be identified by the police as a gang member if he/she: </a:t>
            </a:r>
          </a:p>
          <a:p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admits membership to a group which meets the criteria of a gang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is identified by a reliable informant as a gang member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lives in or frequents a gang’s area and adopts its style of dress or other signs – or associates with known gang members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has been arrested in the company of identified gang members for offences consistent with gang activity.</a:t>
            </a:r>
          </a:p>
        </p:txBody>
      </p:sp>
    </p:spTree>
    <p:extLst>
      <p:ext uri="{BB962C8B-B14F-4D97-AF65-F5344CB8AC3E}">
        <p14:creationId xmlns:p14="http://schemas.microsoft.com/office/powerpoint/2010/main" val="3170939144"/>
      </p:ext>
    </p:extLst>
  </p:cSld>
  <p:clrMapOvr>
    <a:masterClrMapping/>
  </p:clrMapOvr>
  <p:transition spd="slow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701D35-1EF3-185D-CC71-DFF9DC931F1C}"/>
              </a:ext>
            </a:extLst>
          </p:cNvPr>
          <p:cNvSpPr txBox="1"/>
          <p:nvPr/>
        </p:nvSpPr>
        <p:spPr>
          <a:xfrm>
            <a:off x="2278025" y="644155"/>
            <a:ext cx="4577316" cy="57325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OFFENCES ASSOCIATED TO COUNTY LINES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PWITS Possession with Intent to Supply Drugs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Conspire to supply Dugs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Murder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Conspire to Murder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Assault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Kidnap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Theft of Vehicles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Robbery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Possession of Weapon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Firearms </a:t>
            </a: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 Day Slavery offences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Sexual offences</a:t>
            </a:r>
          </a:p>
        </p:txBody>
      </p:sp>
    </p:spTree>
    <p:extLst>
      <p:ext uri="{BB962C8B-B14F-4D97-AF65-F5344CB8AC3E}">
        <p14:creationId xmlns:p14="http://schemas.microsoft.com/office/powerpoint/2010/main" val="4110631811"/>
      </p:ext>
    </p:extLst>
  </p:cSld>
  <p:clrMapOvr>
    <a:masterClrMapping/>
  </p:clrMapOvr>
  <p:transition spd="slow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8627FC-43BF-7EF3-57F8-0CEE38B6D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SLANG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5C1634-85BA-BE15-FF26-9E119C4FB9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</a:t>
            </a:r>
          </a:p>
          <a:p>
            <a:r>
              <a:rPr lang="en-GB" dirty="0"/>
              <a:t>Cuckooing</a:t>
            </a:r>
          </a:p>
          <a:p>
            <a:r>
              <a:rPr lang="en-GB" dirty="0"/>
              <a:t>Going country/</a:t>
            </a:r>
            <a:r>
              <a:rPr lang="en-GB" dirty="0" err="1"/>
              <a:t>cunch</a:t>
            </a:r>
            <a:r>
              <a:rPr lang="en-GB" dirty="0"/>
              <a:t>/OT</a:t>
            </a:r>
          </a:p>
          <a:p>
            <a:r>
              <a:rPr lang="en-GB" dirty="0"/>
              <a:t>Money mule</a:t>
            </a:r>
          </a:p>
          <a:p>
            <a:r>
              <a:rPr lang="en-GB" dirty="0" err="1"/>
              <a:t>Smurfer</a:t>
            </a:r>
            <a:endParaRPr lang="en-GB" dirty="0"/>
          </a:p>
          <a:p>
            <a:r>
              <a:rPr lang="en-GB" dirty="0"/>
              <a:t>Plugging</a:t>
            </a:r>
          </a:p>
          <a:p>
            <a:r>
              <a:rPr lang="en-GB" dirty="0"/>
              <a:t>Drug Mules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064436"/>
      </p:ext>
    </p:extLst>
  </p:cSld>
  <p:clrMapOvr>
    <a:masterClrMapping/>
  </p:clrMapOvr>
  <p:transition spd="slow">
    <p:pull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387593-5EA5-BED0-BA2D-288922D78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DEBT BONDAGE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D55F8E-B122-C436-50BB-2B17C318A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Groom – clothes food – basic needs </a:t>
            </a:r>
          </a:p>
          <a:p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ntrapment technique – robbery to create a debt </a:t>
            </a:r>
          </a:p>
          <a:p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Mule - 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packages may rupture and this then creates a debt.  </a:t>
            </a:r>
          </a:p>
          <a:p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Drug lay </a:t>
            </a:r>
            <a:r>
              <a:rPr lang="en-GB" sz="2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ons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Drugs seized by family or Police 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022666"/>
      </p:ext>
    </p:extLst>
  </p:cSld>
  <p:clrMapOvr>
    <a:masterClrMapping/>
  </p:clrMapOvr>
  <p:transition spd="slow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6EAC00C-2BF3-7C28-88F6-69E8F1D11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Consequences Debt Bondage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B947BF5-FB60-9D48-6CD6-737782A8B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Violence to the exploited/family</a:t>
            </a:r>
          </a:p>
          <a:p>
            <a:r>
              <a:rPr lang="en-GB" dirty="0"/>
              <a:t>Violence to others </a:t>
            </a:r>
          </a:p>
          <a:p>
            <a:r>
              <a:rPr lang="en-GB" dirty="0"/>
              <a:t>Sexual Assault</a:t>
            </a:r>
          </a:p>
          <a:p>
            <a:r>
              <a:rPr lang="en-GB" dirty="0"/>
              <a:t>Debt to family/friend following death</a:t>
            </a:r>
          </a:p>
          <a:p>
            <a:r>
              <a:rPr lang="en-GB" dirty="0"/>
              <a:t>Free labour </a:t>
            </a:r>
          </a:p>
          <a:p>
            <a:r>
              <a:rPr lang="en-GB" dirty="0"/>
              <a:t>Forced body part donation</a:t>
            </a:r>
          </a:p>
          <a:p>
            <a:r>
              <a:rPr lang="en-GB" dirty="0"/>
              <a:t>House used as drug base</a:t>
            </a:r>
          </a:p>
          <a:p>
            <a:r>
              <a:rPr lang="en-GB" dirty="0"/>
              <a:t>Criminalisation – weapons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395084"/>
      </p:ext>
    </p:extLst>
  </p:cSld>
  <p:clrMapOvr>
    <a:masterClrMapping/>
  </p:clrMapOvr>
  <p:transition spd="slow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4252AA2-7B28-97D5-C266-10BD6CFB9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F66ABAD-0AE6-CD8B-DD46-1FE8B4CD5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 ">
            <a:extLst>
              <a:ext uri="{FF2B5EF4-FFF2-40B4-BE49-F238E27FC236}">
                <a16:creationId xmlns:a16="http://schemas.microsoft.com/office/drawing/2014/main" id="{869C63C8-C110-0ADA-87D8-0D2BDBE705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0"/>
            <a:ext cx="44180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498237"/>
      </p:ext>
    </p:extLst>
  </p:cSld>
  <p:clrMapOvr>
    <a:masterClrMapping/>
  </p:clrMapOvr>
  <p:transition spd="slow">
    <p:pull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IT  EFFECT YOUNG PEOPLE &amp; VULNERABLE ADULTS?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800" dirty="0"/>
              <a:t>Can involve force and /or incitement based methods of compliance and is often accompanied by violence</a:t>
            </a:r>
          </a:p>
          <a:p>
            <a:endParaRPr lang="en-GB" sz="2800" dirty="0"/>
          </a:p>
          <a:p>
            <a:r>
              <a:rPr lang="en-GB" sz="2800" dirty="0"/>
              <a:t>Perpetrated by individuals, gangs, males or females</a:t>
            </a:r>
          </a:p>
          <a:p>
            <a:endParaRPr lang="en-GB" sz="2800" dirty="0"/>
          </a:p>
          <a:p>
            <a:r>
              <a:rPr lang="en-GB" sz="2800" dirty="0"/>
              <a:t>Is typified by some form of power</a:t>
            </a:r>
          </a:p>
          <a:p>
            <a:endParaRPr lang="en-GB" sz="2800" dirty="0"/>
          </a:p>
          <a:p>
            <a:r>
              <a:rPr lang="en-GB" sz="2800" dirty="0"/>
              <a:t>Form of exchange – </a:t>
            </a:r>
            <a:r>
              <a:rPr lang="en-GB" sz="2800" dirty="0" err="1"/>
              <a:t>ie</a:t>
            </a:r>
            <a:r>
              <a:rPr lang="en-GB" sz="2800" dirty="0"/>
              <a:t> drugs, money, clothes and intangible rewards</a:t>
            </a:r>
          </a:p>
          <a:p>
            <a:endParaRPr lang="en-GB" sz="2800" dirty="0"/>
          </a:p>
          <a:p>
            <a:r>
              <a:rPr lang="en-GB" sz="2800" dirty="0"/>
              <a:t>The receipt of the above does not make the individual any less of a victim  </a:t>
            </a:r>
          </a:p>
        </p:txBody>
      </p:sp>
    </p:spTree>
    <p:extLst>
      <p:ext uri="{BB962C8B-B14F-4D97-AF65-F5344CB8AC3E}">
        <p14:creationId xmlns:p14="http://schemas.microsoft.com/office/powerpoint/2010/main" val="2418904711"/>
      </p:ext>
    </p:extLst>
  </p:cSld>
  <p:clrMapOvr>
    <a:masterClrMapping/>
  </p:clrMapOvr>
  <p:transition spd="slow">
    <p:pull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RECRIUTMENT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Any young person(15-16 most common age)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Class A Drug users being targeted so gangs can take over their homes</a:t>
            </a:r>
          </a:p>
          <a:p>
            <a:endParaRPr lang="en-GB" sz="2800" dirty="0"/>
          </a:p>
          <a:p>
            <a:r>
              <a:rPr lang="en-GB" sz="2800" dirty="0"/>
              <a:t>Connections with gangs</a:t>
            </a:r>
          </a:p>
          <a:p>
            <a:endParaRPr lang="en-GB" sz="2800" dirty="0"/>
          </a:p>
          <a:p>
            <a:r>
              <a:rPr lang="en-GB" sz="2800" dirty="0"/>
              <a:t>Prevention of a negative outcome (</a:t>
            </a:r>
            <a:r>
              <a:rPr lang="en-GB" sz="2800" dirty="0" err="1"/>
              <a:t>ie</a:t>
            </a:r>
            <a:r>
              <a:rPr lang="en-GB" sz="2800" dirty="0"/>
              <a:t> many of the drug runners have families involved)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57965316"/>
      </p:ext>
    </p:extLst>
  </p:cSld>
  <p:clrMapOvr>
    <a:masterClrMapping/>
  </p:clrMapOvr>
  <p:transition spd="slow">
    <p:pull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000" dirty="0"/>
              <a:t>Prior experience of neglect, physical and or sexual abuse</a:t>
            </a:r>
          </a:p>
          <a:p>
            <a:endParaRPr lang="en-GB" sz="3000" dirty="0"/>
          </a:p>
          <a:p>
            <a:r>
              <a:rPr lang="en-GB" sz="3000" dirty="0"/>
              <a:t>Lack of stable/secure home – domestic violence</a:t>
            </a:r>
          </a:p>
          <a:p>
            <a:endParaRPr lang="en-GB" sz="3000" dirty="0"/>
          </a:p>
          <a:p>
            <a:r>
              <a:rPr lang="en-GB" sz="3000" dirty="0"/>
              <a:t>Homelessness 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Physical or learning disability</a:t>
            </a:r>
          </a:p>
          <a:p>
            <a:endParaRPr lang="en-GB" sz="3000" dirty="0"/>
          </a:p>
          <a:p>
            <a:r>
              <a:rPr lang="en-GB" sz="3000" dirty="0"/>
              <a:t>Gangs are evolving and are now recruiting runners to ‘blend in’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001244"/>
      </p:ext>
    </p:extLst>
  </p:cSld>
  <p:clrMapOvr>
    <a:masterClrMapping/>
  </p:clrMapOvr>
  <p:transition spd="slow">
    <p:pull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RECRUITMENT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000" dirty="0"/>
              <a:t>In university towns – runners smartly dressed with back packs to blend in</a:t>
            </a:r>
          </a:p>
          <a:p>
            <a:endParaRPr lang="en-GB" sz="3000" dirty="0"/>
          </a:p>
          <a:p>
            <a:r>
              <a:rPr lang="en-GB" sz="3000" dirty="0"/>
              <a:t>Social Media to recruit young people from stable family backgrounds (clean skins)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Mental Health or substance misuse issues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Looked after Children </a:t>
            </a:r>
          </a:p>
          <a:p>
            <a:pPr marL="109728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4266480"/>
      </p:ext>
    </p:extLst>
  </p:cSld>
  <p:clrMapOvr>
    <a:masterClrMapping/>
  </p:clrMapOvr>
  <p:transition spd="slow">
    <p:pull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FACTORS HIGHLIGHTING RECRUITMENT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Drill Music</a:t>
            </a:r>
          </a:p>
          <a:p>
            <a:endParaRPr lang="en-GB" dirty="0"/>
          </a:p>
          <a:p>
            <a:r>
              <a:rPr lang="en-GB" dirty="0"/>
              <a:t>Use of Social media</a:t>
            </a:r>
          </a:p>
          <a:p>
            <a:endParaRPr lang="en-GB" dirty="0"/>
          </a:p>
          <a:p>
            <a:r>
              <a:rPr lang="en-GB" dirty="0"/>
              <a:t>New Money</a:t>
            </a:r>
          </a:p>
          <a:p>
            <a:endParaRPr lang="en-GB" dirty="0"/>
          </a:p>
          <a:p>
            <a:r>
              <a:rPr lang="en-GB" dirty="0"/>
              <a:t>We want it now society  </a:t>
            </a:r>
          </a:p>
        </p:txBody>
      </p:sp>
    </p:spTree>
    <p:extLst>
      <p:ext uri="{BB962C8B-B14F-4D97-AF65-F5344CB8AC3E}">
        <p14:creationId xmlns:p14="http://schemas.microsoft.com/office/powerpoint/2010/main" val="1500043395"/>
      </p:ext>
    </p:extLst>
  </p:cSld>
  <p:clrMapOvr>
    <a:masterClrMapping/>
  </p:clrMapOvr>
  <p:transition spd="slow">
    <p:pull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TO LOOK OUT FOR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000" dirty="0"/>
              <a:t>Persistently going missing and being out of area</a:t>
            </a:r>
          </a:p>
          <a:p>
            <a:endParaRPr lang="en-GB" sz="3000" dirty="0"/>
          </a:p>
          <a:p>
            <a:r>
              <a:rPr lang="en-GB" sz="3000" dirty="0"/>
              <a:t>Unexplained acquisition of clothes, money and phones </a:t>
            </a:r>
          </a:p>
          <a:p>
            <a:endParaRPr lang="en-GB" sz="3000" dirty="0"/>
          </a:p>
          <a:p>
            <a:r>
              <a:rPr lang="en-GB" sz="3000" dirty="0"/>
              <a:t>Excessive texts/calls</a:t>
            </a:r>
          </a:p>
          <a:p>
            <a:endParaRPr lang="en-GB" sz="3000" dirty="0"/>
          </a:p>
          <a:p>
            <a:r>
              <a:rPr lang="en-GB" sz="3000" dirty="0"/>
              <a:t>Relationships with older/controlling individuals or groups</a:t>
            </a:r>
          </a:p>
          <a:p>
            <a:endParaRPr lang="en-GB" sz="3000" dirty="0"/>
          </a:p>
          <a:p>
            <a:r>
              <a:rPr lang="en-GB" sz="3000" dirty="0"/>
              <a:t>Adoption of ‘street dress’ affected urban accents and gang slang/nicknames/tags graffiti</a:t>
            </a:r>
          </a:p>
          <a:p>
            <a:endParaRPr lang="en-GB" sz="3000" dirty="0"/>
          </a:p>
          <a:p>
            <a:r>
              <a:rPr lang="en-GB" sz="3000" dirty="0"/>
              <a:t>Leaving home/care for periods without explanation of whereabouts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61263"/>
      </p:ext>
    </p:extLst>
  </p:cSld>
  <p:clrMapOvr>
    <a:masterClrMapping/>
  </p:clrMapOvr>
  <p:transition spd="slow">
    <p:pull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TO LOOK OUT FOR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Suspicion of assault/unexplained injuries</a:t>
            </a:r>
          </a:p>
          <a:p>
            <a:endParaRPr lang="en-GB" dirty="0"/>
          </a:p>
          <a:p>
            <a:r>
              <a:rPr lang="en-GB" dirty="0"/>
              <a:t>Carrying weapons</a:t>
            </a:r>
          </a:p>
          <a:p>
            <a:endParaRPr lang="en-GB" dirty="0"/>
          </a:p>
          <a:p>
            <a:r>
              <a:rPr lang="en-GB" dirty="0"/>
              <a:t>Significant decline in school performance</a:t>
            </a:r>
          </a:p>
          <a:p>
            <a:r>
              <a:rPr lang="en-GB" dirty="0"/>
              <a:t>Self harm or changes in emotional well being</a:t>
            </a:r>
          </a:p>
          <a:p>
            <a:endParaRPr lang="en-GB" dirty="0"/>
          </a:p>
          <a:p>
            <a:r>
              <a:rPr lang="en-GB" dirty="0"/>
              <a:t>Travelling alone -  ‘going country’ </a:t>
            </a:r>
          </a:p>
          <a:p>
            <a:endParaRPr lang="en-GB" dirty="0"/>
          </a:p>
          <a:p>
            <a:r>
              <a:rPr lang="en-GB" dirty="0"/>
              <a:t>Carrying or selling drugs – detection evaded as young people are expendable</a:t>
            </a:r>
          </a:p>
        </p:txBody>
      </p:sp>
    </p:spTree>
    <p:extLst>
      <p:ext uri="{BB962C8B-B14F-4D97-AF65-F5344CB8AC3E}">
        <p14:creationId xmlns:p14="http://schemas.microsoft.com/office/powerpoint/2010/main" val="1382147064"/>
      </p:ext>
    </p:extLst>
  </p:cSld>
  <p:clrMapOvr>
    <a:masterClrMapping/>
  </p:clrMapOvr>
  <p:transition spd="slow">
    <p:pull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situation in South Wales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 dirty="0"/>
              <a:t>Though lines are typically operational in Cardiff and Swansea; County Lines criminality is impacting vulnerable persons across South Wales </a:t>
            </a:r>
          </a:p>
          <a:p>
            <a:endParaRPr lang="en-GB" sz="2400" dirty="0"/>
          </a:p>
          <a:p>
            <a:r>
              <a:rPr lang="en-GB" sz="2400" dirty="0"/>
              <a:t>‘Greedy’ County Line groups risk disruption to a traditionally stable market</a:t>
            </a:r>
          </a:p>
          <a:p>
            <a:endParaRPr lang="en-GB" sz="2400" b="1" dirty="0"/>
          </a:p>
          <a:p>
            <a:r>
              <a:rPr lang="en-GB" sz="2400" dirty="0"/>
              <a:t>Well established drugs market exists</a:t>
            </a:r>
          </a:p>
          <a:p>
            <a:endParaRPr lang="en-GB" sz="2400" dirty="0"/>
          </a:p>
          <a:p>
            <a:r>
              <a:rPr lang="en-GB" sz="2400" dirty="0"/>
              <a:t>Plenty of demand for Class A drugs (Heroin and Crack)</a:t>
            </a:r>
          </a:p>
          <a:p>
            <a:endParaRPr lang="en-GB" sz="2400" dirty="0"/>
          </a:p>
          <a:p>
            <a:r>
              <a:rPr lang="en-GB" sz="2400" dirty="0"/>
              <a:t>Currently low levels of violence and conflict within the market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3429464"/>
      </p:ext>
    </p:extLst>
  </p:cSld>
  <p:clrMapOvr>
    <a:masterClrMapping/>
  </p:clrMapOvr>
  <p:transition spd="slow">
    <p:pull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situation in South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Environment</a:t>
            </a:r>
          </a:p>
          <a:p>
            <a:r>
              <a:rPr lang="en-GB" dirty="0"/>
              <a:t>Areas of high social and economic deprivation</a:t>
            </a:r>
          </a:p>
          <a:p>
            <a:r>
              <a:rPr lang="en-GB" dirty="0"/>
              <a:t>Low levels of knife crime</a:t>
            </a:r>
          </a:p>
          <a:p>
            <a:r>
              <a:rPr lang="en-GB" dirty="0"/>
              <a:t>Good transport links (road and rail)</a:t>
            </a:r>
          </a:p>
          <a:p>
            <a:r>
              <a:rPr lang="en-GB" dirty="0"/>
              <a:t>No existing local gang culture</a:t>
            </a:r>
          </a:p>
          <a:p>
            <a:r>
              <a:rPr lang="en-GB" dirty="0"/>
              <a:t>Less than 3 hours from large urban areas such as London and Birmingham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779649"/>
      </p:ext>
    </p:extLst>
  </p:cSld>
  <p:clrMapOvr>
    <a:masterClrMapping/>
  </p:clrMapOvr>
  <p:transition spd="slow">
    <p:pull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Emergency 999</a:t>
            </a:r>
          </a:p>
          <a:p>
            <a:endParaRPr lang="en-GB" dirty="0"/>
          </a:p>
          <a:p>
            <a:r>
              <a:rPr lang="en-GB" dirty="0"/>
              <a:t>Non Emergency 101</a:t>
            </a:r>
          </a:p>
          <a:p>
            <a:endParaRPr lang="en-GB" dirty="0"/>
          </a:p>
          <a:p>
            <a:r>
              <a:rPr lang="en-GB" dirty="0" err="1"/>
              <a:t>Crimestoppers</a:t>
            </a:r>
            <a:r>
              <a:rPr lang="en-GB" dirty="0"/>
              <a:t> 0800 555 111</a:t>
            </a:r>
          </a:p>
          <a:p>
            <a:endParaRPr lang="en-GB" dirty="0"/>
          </a:p>
          <a:p>
            <a:r>
              <a:rPr lang="en-GB" dirty="0"/>
              <a:t>Modern Slavery Helpline 0800 012 1700</a:t>
            </a:r>
          </a:p>
          <a:p>
            <a:endParaRPr lang="en-GB" dirty="0"/>
          </a:p>
          <a:p>
            <a:r>
              <a:rPr lang="en-GB" dirty="0"/>
              <a:t>National Referral Mechanism referral form </a:t>
            </a:r>
          </a:p>
          <a:p>
            <a:pPr marL="0" indent="0">
              <a:buNone/>
            </a:pPr>
            <a:r>
              <a:rPr lang="en-GB" dirty="0"/>
              <a:t>   (NRM)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60073"/>
      </p:ext>
    </p:extLst>
  </p:cSld>
  <p:clrMapOvr>
    <a:masterClrMapping/>
  </p:clrMapOvr>
  <p:transition spd="slow">
    <p:pull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REFERRAL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Modern Slavery Act 2015 underlines a duty to report any suspicions of Slavery (drug trafficking can fall into this) </a:t>
            </a:r>
          </a:p>
          <a:p>
            <a:endParaRPr lang="en-GB" dirty="0"/>
          </a:p>
          <a:p>
            <a:r>
              <a:rPr lang="en-GB" dirty="0"/>
              <a:t>45 day recovery and reflection period</a:t>
            </a:r>
          </a:p>
          <a:p>
            <a:endParaRPr lang="en-GB" dirty="0"/>
          </a:p>
          <a:p>
            <a:r>
              <a:rPr lang="en-GB" dirty="0"/>
              <a:t>CPS will consider charges but are not duty bound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743415"/>
      </p:ext>
    </p:extLst>
  </p:cSld>
  <p:clrMapOvr>
    <a:masterClrMapping/>
  </p:clrMapOvr>
  <p:transition spd="slow">
    <p:pull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4c2e0b76-d452-4d35-8392-187fac002efe}" enabled="0" method="" siteId="{4c2e0b76-d452-4d35-8392-187fac002efe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513</TotalTime>
  <Words>1312</Words>
  <Application>Microsoft Office PowerPoint</Application>
  <PresentationFormat>On-screen Show (4:3)</PresentationFormat>
  <Paragraphs>243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Aptos</vt:lpstr>
      <vt:lpstr>Calibri</vt:lpstr>
      <vt:lpstr>Century Gothic</vt:lpstr>
      <vt:lpstr>Symbol</vt:lpstr>
      <vt:lpstr>Wingdings</vt:lpstr>
      <vt:lpstr>Wingdings 3</vt:lpstr>
      <vt:lpstr>Ion</vt:lpstr>
      <vt:lpstr>COUNTY LINES TRAINING </vt:lpstr>
      <vt:lpstr>OUTLINE </vt:lpstr>
      <vt:lpstr>County Lines </vt:lpstr>
      <vt:lpstr>WHAT IS COUNTY LINES?</vt:lpstr>
      <vt:lpstr>WHAT IS COUNTY LINES?</vt:lpstr>
      <vt:lpstr>WHAT IS COUNTY LINES?</vt:lpstr>
      <vt:lpstr>WHAT IS COUNTY LINES?</vt:lpstr>
      <vt:lpstr>Evolution of County Lines</vt:lpstr>
      <vt:lpstr> HIERARCHY OF COUNTY LINES</vt:lpstr>
      <vt:lpstr>GANGS AND THE LAW</vt:lpstr>
      <vt:lpstr>PowerPoint Presentation</vt:lpstr>
      <vt:lpstr>PowerPoint Presentation</vt:lpstr>
      <vt:lpstr>SLANG</vt:lpstr>
      <vt:lpstr> DEBT BONDAGE </vt:lpstr>
      <vt:lpstr> Consequences Debt Bondage </vt:lpstr>
      <vt:lpstr>PowerPoint Presentation</vt:lpstr>
      <vt:lpstr>HOW DOES IT  EFFECT YOUNG PEOPLE &amp; VULNERABLE ADULTS?</vt:lpstr>
      <vt:lpstr>FACTORS HIGHLIGHTING RECRIUTMENT </vt:lpstr>
      <vt:lpstr>FACTORS HIGHLIGHTING RECRUITMENT</vt:lpstr>
      <vt:lpstr>FACTORS HIGHLIGHTING RECRUITMENT </vt:lpstr>
      <vt:lpstr>FACTORS HIGHLIGHTING RECRUITMENT</vt:lpstr>
      <vt:lpstr>SIGNS TO LOOK OUT FOR</vt:lpstr>
      <vt:lpstr>SIGNS TO LOOK OUT FOR</vt:lpstr>
      <vt:lpstr>The situation in South Wales </vt:lpstr>
      <vt:lpstr>The situation in South Wales</vt:lpstr>
      <vt:lpstr>REFERRAL</vt:lpstr>
      <vt:lpstr>REFERRAL 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Hopkins, Carole</dc:creator>
  <cp:lastModifiedBy>Carole Hopkins</cp:lastModifiedBy>
  <cp:revision>40</cp:revision>
  <dcterms:created xsi:type="dcterms:W3CDTF">2018-02-19T12:02:16Z</dcterms:created>
  <dcterms:modified xsi:type="dcterms:W3CDTF">2025-10-27T09:56:40Z</dcterms:modified>
</cp:coreProperties>
</file>