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314" r:id="rId2"/>
    <p:sldId id="315" r:id="rId3"/>
    <p:sldId id="316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28" r:id="rId16"/>
    <p:sldId id="329" r:id="rId17"/>
    <p:sldId id="330" r:id="rId18"/>
    <p:sldId id="331" r:id="rId19"/>
    <p:sldId id="33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8C1B39-D4FB-4FBA-BE64-D45492414B4A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9BF4AE-291B-45C1-BB29-E0E64D9447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55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DB4CF46-1A81-4CD0-AE76-9212C70BD8CA}" type="slidenum">
              <a:rPr lang="en-GB" altLang="en-US" smtClean="0"/>
              <a:pPr/>
              <a:t>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7301257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31AC864-6466-4983-80C7-6EBEF165A849}" type="slidenum">
              <a:rPr lang="en-GB" altLang="en-US" smtClean="0"/>
              <a:pPr/>
              <a:t>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394269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7382FAF-DE1C-48FB-B063-24F68BE513FC}" type="slidenum">
              <a:rPr lang="en-GB" altLang="en-US" smtClean="0"/>
              <a:pPr/>
              <a:t>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6186261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71F542FC-2D51-40D3-AB62-8B628A58789F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2900710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388E803D-33F4-4BA1-ADD8-D0DE1F7215A2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7422316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EA23A5E-6644-46F9-8AD1-AFEC868A4ED2}" type="slidenum">
              <a:rPr lang="en-GB" altLang="en-US" smtClean="0"/>
              <a:pPr/>
              <a:t>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922270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99DB587-8DA2-4641-B2A9-9D1DCB01DA75}" type="slidenum">
              <a:rPr lang="en-GB" altLang="en-US" smtClean="0"/>
              <a:pPr/>
              <a:t>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462814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B0CEE9C4-EB0A-4823-8FB3-0E2B478B2D0B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908816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12C4E697-D008-4CB3-B03F-4F76D13060BB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6458126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60EC83B-EE32-4BFE-BD2F-9D51E4E2AB99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0624661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AF7C29A3-A417-43CD-A29E-B123C4656E12}" type="slidenum">
              <a:rPr lang="en-GB" altLang="en-US" smtClean="0"/>
              <a:pPr/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4359426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12B6C234-EBD2-4D75-BE9B-6F01CB391EB3}" type="slidenum">
              <a:rPr lang="en-GB" altLang="en-US" smtClean="0"/>
              <a:pPr/>
              <a:t>13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6611372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73190D34-6237-4E45-8810-7F920FF6D5C3}" type="slidenum">
              <a:rPr lang="en-GB" altLang="en-US" smtClean="0"/>
              <a:pPr/>
              <a:t>14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65093891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20DF9BE8-479B-432F-860A-FAE8B4985A6A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5642256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6C421B7-4AE5-4642-94FB-48216636981F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2034432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53602409-365B-47FE-BCD1-8B80C0A09E4D}" type="slidenum">
              <a:rPr lang="en-GB" altLang="en-US" smtClean="0"/>
              <a:pPr/>
              <a:t>17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6390051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14D1FBCD-37D7-4E53-8EE5-AD74A48CA652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367928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fld id="{FDD23724-8BA6-4120-9B7B-A0F8FCA78C4C}" type="slidenum">
              <a:rPr lang="en-GB" altLang="en-US" smtClean="0"/>
              <a:pPr/>
              <a:t>19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605146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004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117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890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71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334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09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316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92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580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17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73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329E00-FD38-42B4-99C3-5417A3CD552D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BD432-6838-4DBA-A24D-2FC0278E2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505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179512" y="908720"/>
            <a:ext cx="8784976" cy="1953562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and </a:t>
            </a: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b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Lecture Eight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251520" y="3717032"/>
            <a:ext cx="8640960" cy="72008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Ageism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5576" y="5661248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 Paul Hutchings					Miss Katie Sullivan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203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764704"/>
            <a:ext cx="8640960" cy="5412259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Ageism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Stereotyping, prejudice and discrimination based purely on age Butler (1969)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not ‘old-ageism’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Juvenile ageism (Montessori, 1974)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Society is largely positive about youth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Stereotypes about old-age are easily accessible and usually negative, whereas stereotypes about youth are more limited and fairly positive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Chasteen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2002)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4745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Ageism Is A Strange Prejudice To Have…</a:t>
            </a: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Many of the groups we have discussed (race/gender/sexual orientation) have discrete boundaries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We are either a member of that group or we are not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Ageism is different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Prejudice against a group that we will (hopefully) one day be a member of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We may be very positive towards certain members of the group (parents, grandparents)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Hold positive and negative views about old people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But twice as many negative as positive views (</a:t>
            </a:r>
            <a:r>
              <a:rPr lang="en-GB" altLang="en-US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Hummert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1990; Schmidt &amp; Boland, 1986)</a:t>
            </a:r>
          </a:p>
          <a:p>
            <a:pPr lvl="1" eaLnBrk="1" hangingPunct="1">
              <a:lnSpc>
                <a:spcPct val="150000"/>
              </a:lnSpc>
              <a:buFontTx/>
              <a:buNone/>
            </a:pP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1589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Crockett and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Hummert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(1987)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Subcategorisation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of ageism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We seem to view the </a:t>
            </a:r>
            <a:r>
              <a:rPr lang="en-GB" alt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concept 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 old age negatively, but specific older people more negatively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Brewer et al. (1981)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Negative superordinate category of old people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more positive subcategories of old people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It is the subcategories that are we used when we meet specific older people, not the superordinate category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668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Elderly As An </a:t>
            </a:r>
            <a:r>
              <a:rPr lang="en-GB" alt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Outgroup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If the young see the elderly as an outgroup, they will be more negative towards them than their own group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Classical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ingroup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protection/outgroup derogation seen in most group studies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Activate negative stereotypes about the outgroup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Greenberg et al. (2004)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Photos of older people (outgroup) activate more accessibility to death-related concepts in younger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ingroup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 members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Dijksterhuis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 (2002)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Participants primed with stereotypes of the elderly walk more slowly afterwards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383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Butler (1980)</a:t>
            </a: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Benign ageism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Subtle prejudice borne more out of fear and anxiety of getting old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Belief that old age will lead to a loss of capacity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Malignant ageism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more classical form of stereotyping, as seen with the other forms covered earlier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Seeing older people as ‘worthless’, lesser people (a bit like an SDO person would see someone of another race)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0958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Institutional Ageism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Western society has many acceptable negative terms for older people, far more than positive terms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Nuessel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1982)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Derogation of someone due to race, religion, etc., are frowned upon, or even legislated against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Not the case with derogation of someone because of their age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Many jobs operate a compulsory retirement age of 65/70 years old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Whether a person is still capable of doing the job or not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3864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condonement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(Falk &amp; Falk, 1997)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Stereotypes of old people on TV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greeting card industry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Arguments for improvements over time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positive stereotypes in the media (Bell, 1992)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Seen as more affluent (Palmore, 1999)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But is this the case? Ignores the hidden poor</a:t>
            </a:r>
            <a:endParaRPr lang="en-US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3898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discrimination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Does it help older people or reinforce stereotypes of them?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Free bus passes for all etc.</a:t>
            </a:r>
          </a:p>
          <a:p>
            <a:pPr lvl="2" eaLnBrk="1" hangingPunct="1"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Suggests a need for help – but this isn’t always the case (and some younger people could do with a free bus pass as well)</a:t>
            </a:r>
            <a:endParaRPr lang="en-US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899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32656"/>
            <a:ext cx="7886700" cy="39957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Ways Older People Are Treated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814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 rtlCol="0">
            <a:normAutofit fontScale="85000" lnSpcReduction="10000"/>
          </a:bodyPr>
          <a:lstStyle/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Overaccomodation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People may be overly polite, speak louder and slower</a:t>
            </a: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Baby talk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simple sentences, adopt pitch and tone similar to how one talks to a baby</a:t>
            </a:r>
          </a:p>
          <a:p>
            <a:pPr marL="996696" lvl="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Arial"/>
              <a:buChar char="▪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Giles et al. (1994)</a:t>
            </a: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Kemper (1994): Caregivers in a nursing home spoke to patients slowly and simply – treatment based on age, not cognitive ability</a:t>
            </a: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Caporeal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et al. (1983): Older people with low cognitive abilities prefer baby talk, as it has soothing features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But not all old people have low cognitive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abilities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385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88640"/>
            <a:ext cx="7886700" cy="61560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Ways Older People Are Treated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How would you feel if someone offered to help you across the road?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Can influence self-esteem (Nadler &amp; Fisher, 1986)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Implies that help is required, even if it isn’t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Issues such as this can lead to a self-fulfilling prophecy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Could lead to people accepting and believing that they need help, should not be doing things that they are ‘too old for’, should not be independent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Arluke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Levin, 1984)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Levy et al. (2003): Older people with positive self-perceptions live 7.5 years longer than those with negative self-perceptions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6136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Ways Older People Are Treated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Older people living independently score twice as high on self-esteem scores as high-school students (Cottrell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Atchley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1969)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stable self-concept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control over social roles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‘time of maintenance’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Atchley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1982)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5061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Ways Older People Are Treated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Medical treatment of older people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Doctors and medical students show negative attitudes towards older people (Levinson, 1981)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Older people less likely to be offered life-saving or reconstructive surgery than younger people (Madan et al., 2001)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Therapists less likely to refer older patients for psychiatric assessment (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Bouman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Arcelus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2001)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Ageism or misconception of the ageing process? (Kane, 2002)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510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 Why Are We Ageist?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Gerontophobia (Levin &amp; Levin, 1980): Fear of older people is a fear of our own impending end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Fits in with Terror Management Theory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Age Grading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Society sets out ages into distinct groups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School; Work; Retirement; …Death!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 burden on society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If we are what we do, what are we when we do nothing?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We define ourselves by what we do – particularly our jobs (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Deaux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1996)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91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26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548680"/>
            <a:ext cx="8640960" cy="5628283"/>
          </a:xfrm>
        </p:spPr>
        <p:txBody>
          <a:bodyPr rtlCol="0">
            <a:normAutofit fontScale="92500" lnSpcReduction="10000"/>
          </a:bodyPr>
          <a:lstStyle/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Modernisation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Society moves forwards very quickly. Not keeping up technologically can make one lose touch with society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Idealism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idea of personal liberty over respect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Branco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&amp; Williamson, 1982)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Both utilitarian in their explanations</a:t>
            </a: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believe things will be different for us</a:t>
            </a:r>
          </a:p>
          <a:p>
            <a:pPr marL="73152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Markus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Nurius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(1986): Possible selves. Enables us to be negative about the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outgroup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(older people) and think that we will not be like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47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Age Discrimination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Managers have a more negative view of older workers (age 60) compared to younger workers (age 30; Rosen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Jerdee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1976)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Less capable, less adaptable, slower physically and mentally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Younger people rated younger workers (&lt;30 years old) more favourably than older workers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Older people showed no bias against any age group (Finkelstein et al., 1995)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Older workers less likely to be interviewed for a job than younger workers (Finkelstein, 1997)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70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47158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Juvenile Ageism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0960" cy="4980211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Bytheway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(1995)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‘Denial of personhood of children’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Young people perceive that elderly people speak to them in a patronising way (Giles &amp; Williams, 1994)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Outgroup derogation?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Anger at no longer being part of that group?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Little research into juvenile ageism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Why? Largely because the stereotypes are so entrenched in our society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Even teenagers accept the stereotypes created about them (moody, irresponsible, rebellious;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Zebrowitz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alt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Montepare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2000)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1626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01675" y="188640"/>
            <a:ext cx="7740650" cy="1143000"/>
          </a:xfrm>
        </p:spPr>
        <p:txBody>
          <a:bodyPr/>
          <a:lstStyle/>
          <a:p>
            <a:pPr algn="ctr" eaLnBrk="1" hangingPunct="1"/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Are We ‘As Old As We Feel’? Or Should We ‘Grow Old Gracefully’?</a:t>
            </a:r>
            <a:endParaRPr lang="en-US" altLang="en-US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412776"/>
            <a:ext cx="8640960" cy="4764187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Younger people report cognitive ages that are older than their chronological age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Older people report cognitive ages that are younger that their chronological age (Goldsmith &amp; </a:t>
            </a:r>
            <a:r>
              <a:rPr lang="en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Heiens</a:t>
            </a: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1992)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larger discrepancies for older respondents showed stronger fear of ageing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Older respondents with least discrepancy showed greatest life satisfaction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Does getting older allow us to do the things we want to but can’t when we are younger?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For financial, time reasons, etc.?</a:t>
            </a:r>
            <a:endParaRPr lang="en-US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117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60648"/>
            <a:ext cx="7886700" cy="543594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Summary Of Ageism</a:t>
            </a:r>
            <a:endParaRPr lang="en-US" altLang="en-US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640960" cy="5052219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 have mixed views of older people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Superordinate negative views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But positive views when we can be bothered to subcategorise or encounter an individual</a:t>
            </a:r>
          </a:p>
          <a:p>
            <a:pPr lvl="1" eaLnBrk="1" hangingPunct="1">
              <a:lnSpc>
                <a:spcPct val="150000"/>
              </a:lnSpc>
            </a:pPr>
            <a:endParaRPr lang="en-GB" alt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Much of the prejudice towards the elderly appears to be benign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Societal influence; anti-discrimination laws; self-fulfilling prophecies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Juvenile ageism is an issue but is ill-defined and largely unexplored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686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4687</TotalTime>
  <Words>1385</Words>
  <Application>Microsoft Office PowerPoint</Application>
  <PresentationFormat>On-screen Show (4:3)</PresentationFormat>
  <Paragraphs>173</Paragraphs>
  <Slides>19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Wingdings</vt:lpstr>
      <vt:lpstr>Wingdings 2</vt:lpstr>
      <vt:lpstr>Office Theme</vt:lpstr>
      <vt:lpstr>     Prejudice and Discrimination   Lecture Eight</vt:lpstr>
      <vt:lpstr>PowerPoint Presentation</vt:lpstr>
      <vt:lpstr>PowerPoint Presentation</vt:lpstr>
      <vt:lpstr>PowerPoint Presentation</vt:lpstr>
      <vt:lpstr>The Elderly As An Outgroup</vt:lpstr>
      <vt:lpstr>PowerPoint Presentation</vt:lpstr>
      <vt:lpstr>Institutional Ageism</vt:lpstr>
      <vt:lpstr>PowerPoint Presentation</vt:lpstr>
      <vt:lpstr>PowerPoint Presentation</vt:lpstr>
      <vt:lpstr>The Ways Older People Are Treated</vt:lpstr>
      <vt:lpstr>The Ways Older People Are Treated</vt:lpstr>
      <vt:lpstr>The Ways Older People Are Treated</vt:lpstr>
      <vt:lpstr>The Ways Older People Are Treated</vt:lpstr>
      <vt:lpstr>So Why Are We Ageist?</vt:lpstr>
      <vt:lpstr>PowerPoint Presentation</vt:lpstr>
      <vt:lpstr>Age Discrimination</vt:lpstr>
      <vt:lpstr>Juvenile Ageism</vt:lpstr>
      <vt:lpstr>Are We ‘As Old As We Feel’? Or Should We ‘Grow Old Gracefully’?</vt:lpstr>
      <vt:lpstr>Summary Of Ageism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Prejudice and Discrimination 1</dc:title>
  <dc:creator>edu-ph1</dc:creator>
  <cp:lastModifiedBy>Paul Hutchings</cp:lastModifiedBy>
  <cp:revision>65</cp:revision>
  <dcterms:created xsi:type="dcterms:W3CDTF">2015-01-23T19:04:55Z</dcterms:created>
  <dcterms:modified xsi:type="dcterms:W3CDTF">2019-11-11T07:38:44Z</dcterms:modified>
</cp:coreProperties>
</file>