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tags/tag3.xml" ContentType="application/vnd.openxmlformats-officedocument.presentationml.tags+xml"/>
  <Override PartName="/ppt/notesSlides/notesSlide3.xml" ContentType="application/vnd.openxmlformats-officedocument.presentationml.notesSlide+xml"/>
  <Override PartName="/ppt/tags/tag4.xml" ContentType="application/vnd.openxmlformats-officedocument.presentationml.tags+xml"/>
  <Override PartName="/ppt/notesSlides/notesSlide4.xml" ContentType="application/vnd.openxmlformats-officedocument.presentationml.notesSlide+xml"/>
  <Override PartName="/ppt/tags/tag5.xml" ContentType="application/vnd.openxmlformats-officedocument.presentationml.tags+xml"/>
  <Override PartName="/ppt/notesSlides/notesSlide5.xml" ContentType="application/vnd.openxmlformats-officedocument.presentationml.notesSlide+xml"/>
  <Override PartName="/ppt/tags/tag6.xml" ContentType="application/vnd.openxmlformats-officedocument.presentationml.tags+xml"/>
  <Override PartName="/ppt/notesSlides/notesSlide6.xml" ContentType="application/vnd.openxmlformats-officedocument.presentationml.notesSlide+xml"/>
  <Override PartName="/ppt/tags/tag7.xml" ContentType="application/vnd.openxmlformats-officedocument.presentationml.tags+xml"/>
  <Override PartName="/ppt/notesSlides/notesSlide7.xml" ContentType="application/vnd.openxmlformats-officedocument.presentationml.notesSlide+xml"/>
  <Override PartName="/ppt/tags/tag8.xml" ContentType="application/vnd.openxmlformats-officedocument.presentationml.tags+xml"/>
  <Override PartName="/ppt/notesSlides/notesSlide8.xml" ContentType="application/vnd.openxmlformats-officedocument.presentationml.notesSlide+xml"/>
  <Override PartName="/ppt/tags/tag9.xml" ContentType="application/vnd.openxmlformats-officedocument.presentationml.tags+xml"/>
  <Override PartName="/ppt/notesSlides/notesSlide9.xml" ContentType="application/vnd.openxmlformats-officedocument.presentationml.notesSlide+xml"/>
  <Override PartName="/ppt/tags/tag10.xml" ContentType="application/vnd.openxmlformats-officedocument.presentationml.tags+xml"/>
  <Override PartName="/ppt/notesSlides/notesSlide10.xml" ContentType="application/vnd.openxmlformats-officedocument.presentationml.notesSlide+xml"/>
  <Override PartName="/ppt/tags/tag11.xml" ContentType="application/vnd.openxmlformats-officedocument.presentationml.tags+xml"/>
  <Override PartName="/ppt/notesSlides/notesSlide11.xml" ContentType="application/vnd.openxmlformats-officedocument.presentationml.notesSlide+xml"/>
  <Override PartName="/ppt/tags/tag12.xml" ContentType="application/vnd.openxmlformats-officedocument.presentationml.tags+xml"/>
  <Override PartName="/ppt/notesSlides/notesSlide12.xml" ContentType="application/vnd.openxmlformats-officedocument.presentationml.notesSlide+xml"/>
  <Override PartName="/ppt/tags/tag13.xml" ContentType="application/vnd.openxmlformats-officedocument.presentationml.tags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7" r:id="rId2"/>
    <p:sldId id="258" r:id="rId3"/>
    <p:sldId id="285" r:id="rId4"/>
    <p:sldId id="259" r:id="rId5"/>
    <p:sldId id="260" r:id="rId6"/>
    <p:sldId id="282" r:id="rId7"/>
    <p:sldId id="262" r:id="rId8"/>
    <p:sldId id="263" r:id="rId9"/>
    <p:sldId id="264" r:id="rId10"/>
    <p:sldId id="265" r:id="rId11"/>
    <p:sldId id="266" r:id="rId12"/>
    <p:sldId id="283" r:id="rId13"/>
    <p:sldId id="267" r:id="rId14"/>
    <p:sldId id="278" r:id="rId15"/>
    <p:sldId id="279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EB2242-55E5-464D-B69E-E1DA938B4380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845A49-3F52-4FB4-8ED5-EC9C022887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8ABEC892-A825-4FDA-BDC3-522DC429A2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5F1E969-6BA1-42C7-9FB4-6F910293D070}" type="slidenum">
              <a:rPr lang="en-US" altLang="en-US" sz="1300"/>
              <a:pPr/>
              <a:t>1</a:t>
            </a:fld>
            <a:endParaRPr lang="en-US" altLang="en-US" sz="1300"/>
          </a:p>
        </p:txBody>
      </p:sp>
      <p:sp>
        <p:nvSpPr>
          <p:cNvPr id="6147" name="Rectangle 2">
            <a:extLst>
              <a:ext uri="{FF2B5EF4-FFF2-40B4-BE49-F238E27FC236}">
                <a16:creationId xmlns:a16="http://schemas.microsoft.com/office/drawing/2014/main" id="{1EFE8179-6F16-4D8D-A9AA-BBC0A621B327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761AB577-5B9F-441D-937D-570FF0DD5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35EFF326-E3BE-403E-B0E2-BB54CACB538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41F308B7-71B2-4F62-B919-8F516144602F}" type="slidenum">
              <a:rPr lang="en-US" altLang="en-US" sz="1300"/>
              <a:pPr/>
              <a:t>2</a:t>
            </a:fld>
            <a:endParaRPr lang="en-US" altLang="en-US" sz="1300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9C5FE17A-BFF8-4E85-A177-9457FCFE2C0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CCB17455-7A37-4805-8403-38B316760F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7DEE1F74-2C21-4D70-902F-CF7050F20A5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52AB574-3E39-4FC5-BE44-BF6E7ED06343}" type="slidenum">
              <a:rPr lang="en-US" altLang="en-US" sz="1300"/>
              <a:pPr/>
              <a:t>4</a:t>
            </a:fld>
            <a:endParaRPr lang="en-US" altLang="en-US" sz="1300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8644AF98-B172-44E4-8A58-FB1572CDA36C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D30863E1-5658-4E99-848B-EDC74EB2E1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AD97CD8C-C8F8-4033-9DD2-21552B66E77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22A51A3-98F6-4F3B-AC3C-EDA804F26963}" type="slidenum">
              <a:rPr lang="en-US" altLang="en-US" sz="1300"/>
              <a:pPr/>
              <a:t>5</a:t>
            </a:fld>
            <a:endParaRPr lang="en-US" altLang="en-US" sz="1300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98575719-359C-4157-9259-BEF0D633962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227F6A06-3533-42E6-8E13-1EA667F037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2A1FC6BF-AA94-481C-9B51-DAA7B34CD83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46CEBB8-9F40-4F55-880C-B90453EDC2B8}" type="slidenum">
              <a:rPr lang="en-US" altLang="en-US" sz="1300"/>
              <a:pPr/>
              <a:t>7</a:t>
            </a:fld>
            <a:endParaRPr lang="en-US" altLang="en-US" sz="1300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FBE4C9C-FB66-403B-8FBA-13EEF7D2C87B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8432BB4E-2A33-4025-9F57-620A0343A14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>
            <a:extLst>
              <a:ext uri="{FF2B5EF4-FFF2-40B4-BE49-F238E27FC236}">
                <a16:creationId xmlns:a16="http://schemas.microsoft.com/office/drawing/2014/main" id="{367E18E9-69A6-450E-AD59-15C88E2F0E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13EC0B2-69B4-4C37-8D1E-4844C90FE6D0}" type="slidenum">
              <a:rPr lang="en-US" altLang="en-US" sz="1300"/>
              <a:pPr/>
              <a:t>8</a:t>
            </a:fld>
            <a:endParaRPr lang="en-US" altLang="en-US" sz="1300"/>
          </a:p>
        </p:txBody>
      </p:sp>
      <p:sp>
        <p:nvSpPr>
          <p:cNvPr id="18435" name="Rectangle 2">
            <a:extLst>
              <a:ext uri="{FF2B5EF4-FFF2-40B4-BE49-F238E27FC236}">
                <a16:creationId xmlns:a16="http://schemas.microsoft.com/office/drawing/2014/main" id="{3B03D605-4E37-4525-A88C-4851A6553018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>
            <a:extLst>
              <a:ext uri="{FF2B5EF4-FFF2-40B4-BE49-F238E27FC236}">
                <a16:creationId xmlns:a16="http://schemas.microsoft.com/office/drawing/2014/main" id="{8679F29E-82A1-4A06-BF82-A261757D07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>
            <a:extLst>
              <a:ext uri="{FF2B5EF4-FFF2-40B4-BE49-F238E27FC236}">
                <a16:creationId xmlns:a16="http://schemas.microsoft.com/office/drawing/2014/main" id="{A9E283BB-7C00-4CB7-B7B6-62237855F1B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C0FD29A3-E77E-4D7C-8074-B06079ACB1A7}" type="slidenum">
              <a:rPr lang="en-US" altLang="en-US" sz="1300"/>
              <a:pPr/>
              <a:t>9</a:t>
            </a:fld>
            <a:endParaRPr lang="en-US" altLang="en-US" sz="1300"/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09654D2F-B28D-4BAF-B4A7-E48E7A13A8F0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>
            <a:extLst>
              <a:ext uri="{FF2B5EF4-FFF2-40B4-BE49-F238E27FC236}">
                <a16:creationId xmlns:a16="http://schemas.microsoft.com/office/drawing/2014/main" id="{C76BBF78-EB63-46BA-A7E2-C31E0512E7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12AFD5C3-7A1E-44D7-B745-AED95647F9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FBD38E7-2907-41A6-A38C-A943E01B88FE}" type="slidenum">
              <a:rPr lang="en-US" altLang="en-US" sz="1300"/>
              <a:pPr/>
              <a:t>10</a:t>
            </a:fld>
            <a:endParaRPr lang="en-US" altLang="en-US" sz="1300"/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9B94E3D6-57C2-4F32-A603-AE93BEF279E6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F98FF97E-7259-455F-8A5F-F799E287E6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>
            <a:extLst>
              <a:ext uri="{FF2B5EF4-FFF2-40B4-BE49-F238E27FC236}">
                <a16:creationId xmlns:a16="http://schemas.microsoft.com/office/drawing/2014/main" id="{FE6ACA8B-C7C5-4B49-8E7F-C85436F5CF0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36BEA13-A501-4881-B257-8426BFDBD72D}" type="slidenum">
              <a:rPr lang="en-US" altLang="en-US" sz="1300"/>
              <a:pPr/>
              <a:t>11</a:t>
            </a:fld>
            <a:endParaRPr lang="en-US" altLang="en-US" sz="1300"/>
          </a:p>
        </p:txBody>
      </p:sp>
      <p:sp>
        <p:nvSpPr>
          <p:cNvPr id="24579" name="Rectangle 2">
            <a:extLst>
              <a:ext uri="{FF2B5EF4-FFF2-40B4-BE49-F238E27FC236}">
                <a16:creationId xmlns:a16="http://schemas.microsoft.com/office/drawing/2014/main" id="{9EAA33F9-210F-4F32-85E4-A32F52E3DA44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>
            <a:extLst>
              <a:ext uri="{FF2B5EF4-FFF2-40B4-BE49-F238E27FC236}">
                <a16:creationId xmlns:a16="http://schemas.microsoft.com/office/drawing/2014/main" id="{1358B452-38FE-40CD-BE17-D7E51C10B0E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135366A1-9ECB-44CF-9600-2857D38B1E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94D1B5A-E0A7-4A78-A685-79C6FB717A92}" type="slidenum">
              <a:rPr lang="en-US" altLang="en-US" sz="1300"/>
              <a:pPr/>
              <a:t>13</a:t>
            </a:fld>
            <a:endParaRPr lang="en-US" altLang="en-US" sz="1300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1395AEED-02CD-4B54-BBFB-2368B96953B2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163FB76A-7B4D-426D-9DFD-D188EE60D9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>
            <a:extLst>
              <a:ext uri="{FF2B5EF4-FFF2-40B4-BE49-F238E27FC236}">
                <a16:creationId xmlns:a16="http://schemas.microsoft.com/office/drawing/2014/main" id="{BE5D89B3-DE34-4BE2-962D-688C5C9DEF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D3E3F4E-7194-4446-BD04-6F81BDF4C113}" type="slidenum">
              <a:rPr lang="en-US" altLang="en-US" sz="1300"/>
              <a:pPr/>
              <a:t>14</a:t>
            </a:fld>
            <a:endParaRPr lang="en-US" altLang="en-US" sz="1300"/>
          </a:p>
        </p:txBody>
      </p:sp>
      <p:sp>
        <p:nvSpPr>
          <p:cNvPr id="36867" name="Rectangle 2">
            <a:extLst>
              <a:ext uri="{FF2B5EF4-FFF2-40B4-BE49-F238E27FC236}">
                <a16:creationId xmlns:a16="http://schemas.microsoft.com/office/drawing/2014/main" id="{1D2A404B-9ABE-4609-A503-9AD893947FEF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>
            <a:extLst>
              <a:ext uri="{FF2B5EF4-FFF2-40B4-BE49-F238E27FC236}">
                <a16:creationId xmlns:a16="http://schemas.microsoft.com/office/drawing/2014/main" id="{4F5B2D80-21AD-43EA-802F-25413DAECC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6212AA36-F196-4582-841E-F53F83E4D03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BD4B533-B00E-4DCA-9AB0-ED9A8E400262}" type="slidenum">
              <a:rPr lang="en-US" altLang="en-US" sz="1300"/>
              <a:pPr/>
              <a:t>15</a:t>
            </a:fld>
            <a:endParaRPr lang="en-US" altLang="en-US" sz="1300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AA334050-B420-4862-8534-AACC2811EA4A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166459F8-D827-44DB-83A7-F253749AB4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2334D22F-C899-4434-978C-BF9C58ABB6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69963"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69963" eaLnBrk="0" fontAlgn="base" hangingPunct="0">
              <a:spcBef>
                <a:spcPct val="0"/>
              </a:spcBef>
              <a:spcAft>
                <a:spcPct val="0"/>
              </a:spcAft>
              <a:defRPr sz="27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4595C78-0F24-45C5-BF69-210C3EDBFA13}" type="slidenum">
              <a:rPr lang="en-US" altLang="en-US" sz="1300"/>
              <a:pPr/>
              <a:t>16</a:t>
            </a:fld>
            <a:endParaRPr lang="en-US" altLang="en-US" sz="1300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AD2B43A-98D2-4E9D-B918-D0AE3FEFE685}"/>
              </a:ext>
            </a:extLst>
          </p:cNvPr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6946F67F-0FB3-4B49-80A9-518D0DD4AD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76119-A907-49C3-8E9A-8BFC228A1B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765E4D-F023-4F5C-BFE9-864E06DCD0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56E36C-8BD9-4B07-8495-43CD540415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6CA94-DE43-4B55-809C-C3B7D6E69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B48A4C-8E85-4E8C-8151-49F2C80B7E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508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97B7A-BB08-4109-A373-AEE69A8AFE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0FC07-4FA8-48F5-B1E9-1E999E9748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F37BA2-BBB4-4CBF-A913-B02306A6E4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A41EB-4B89-44ED-A6D7-45DCCAB903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FB416-B455-4E8D-9230-9E2C051951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435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0C424-5388-452F-93B7-40C98D213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B873E4-A6CD-4B7A-BBA7-283250A1D5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D41EAC-F080-4E3E-9B6C-4F5187DC77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6A5264-06AD-4F69-A4C2-7A18068044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4953E1-A916-4738-AC1E-E4A187B6BF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6118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F08D2-F0FE-4B1B-9F2A-F51A1EB21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4655DC-BFAC-4FF4-9E65-8AE540A1FB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3B166C-AE3D-4F9A-87D1-C71C32258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AA0E2C-2DE5-4FD9-AFF1-78B09F419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5AF244-8E24-4BA0-BC5D-8650C8F85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A0F0BA-DDA1-47C5-8EDF-EF6308351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1543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EB7E3-1E38-45A5-BD55-D4F0AC3D69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FF821-0790-4CED-A351-55F32A1399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2BD5E5-336B-47E8-80C0-D70D3EC42F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ABA04F-97F5-47FE-BDD5-88092FA9B6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D3525CA-317F-42C8-B601-DF1BEF7CA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9EAE9E-4F87-4039-8FEC-DA55F0324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47D471C-3B7F-4684-A8ED-3F95A3DD2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358A38B-2C6D-4907-8C41-2DDB6A5CF0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08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A2A54-0FEE-480C-BC51-CD15D8F4C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F4C19B-5A87-4CED-8A76-D25D129C2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CE377-E708-46C7-8346-4E6E35C268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94646-C780-45C2-9B95-879AF0C902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644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430933-9736-4A3E-9712-36ABED3DC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91BCB9-D36E-4482-AD68-C5A5AFB804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3406D6-5B99-43B7-81AF-39D247473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39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CF56-CC38-469D-8DF8-E9FD9686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96DE8-82C9-4B17-A4A7-E33A351F08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039AF2-1808-4D11-B101-0A372954A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4ABFB-B3C1-4B92-A879-2EC1B8987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4E4863-3E5E-4CC1-B7C0-F9DDBE4FA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8EBBED-3E25-4900-95CE-8B74E1E58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594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3EE08-BAE4-46F0-9507-57032BF7A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FDDC1FA-CBD3-468D-AB8E-32956A5512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003E6B-759A-489F-B102-8CC2E828E1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17ADC3-84E4-4BEB-8B4C-346C782F4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F408FE-9F90-404D-87DD-8D3612460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54DA0A-B50A-493F-BA8B-1ECEEB3D7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930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CD86A-436C-412A-B0C9-ECDB7E904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31C66F-0160-443A-87C7-5A750A3BFB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09581-C2C7-4CE2-97EE-835A1A522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2729EB-B8FF-40CA-A45F-406B39DA5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1EE8C0-D99A-43E0-A9AD-97A1F8F94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100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58824-B701-44BF-B189-02B84E8B5FF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E052F4-49CA-403B-9169-71CB92D9D4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94B909-BA79-4DCE-AC3E-C8CD11477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E821E-6C26-40FC-873A-C5827F9F4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AF5526-F74E-4BE0-9DC5-6FA2F54C3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8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531D687-E345-4B17-B0C4-0D8E18585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77E908-9B37-4F2F-8D1A-BDF6770782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C79DF0-B7CC-4EA7-AB5A-30F7B7FEA39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229274-8133-4E51-A7AB-A606FCD1EAC6}" type="datetimeFigureOut">
              <a:rPr lang="en-GB" smtClean="0"/>
              <a:t>05/10/2020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4C019-9010-45F2-A6BF-8403694463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7A297-76EE-4013-A984-EC048D7A73F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B68C0D-35AF-45E3-A9A5-0007AD7AC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679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YZXoD73GO0?feature=oembed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5" Type="http://schemas.openxmlformats.org/officeDocument/2006/relationships/hyperlink" Target="https://www.nice.org.uk/guidance/ta287/documents/pulmonary-embolism-acute-treatment-vte-prevention-rivaroxaban-appendix-b-final-scope2#targetText=The%20annual%20incidence%20of%20venous,7%E2%80%938%20per%2010%2C000%20people." TargetMode="Externa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slideLayout" Target="../slideLayouts/slideLayout7.xml"/><Relationship Id="rId7" Type="http://schemas.openxmlformats.org/officeDocument/2006/relationships/oleObject" Target="../embeddings/oleObject1.bin"/><Relationship Id="rId2" Type="http://schemas.openxmlformats.org/officeDocument/2006/relationships/tags" Target="../tags/tag4.xml"/><Relationship Id="rId1" Type="http://schemas.openxmlformats.org/officeDocument/2006/relationships/vmlDrawing" Target="../drawings/vmlDrawing1.vml"/><Relationship Id="rId6" Type="http://schemas.openxmlformats.org/officeDocument/2006/relationships/hyperlink" Target="http://www.cancer.org/" TargetMode="External"/><Relationship Id="rId5" Type="http://schemas.openxmlformats.org/officeDocument/2006/relationships/hyperlink" Target="http://www.cdc.gov/" TargetMode="External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JP1a6nScWU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hyperlink" Target="http://www.thrombosis-consult.com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7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8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qR8EJVOMQE?feature=oembed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13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19245A10-7F37-4569-80D2-2F692931E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Rectangle 8">
            <a:extLst>
              <a:ext uri="{FF2B5EF4-FFF2-40B4-BE49-F238E27FC236}">
                <a16:creationId xmlns:a16="http://schemas.microsoft.com/office/drawing/2014/main" id="{9267F70F-11C6-4597-9381-D0D80FC18F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6152" y="2355786"/>
            <a:ext cx="4985748" cy="35310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22" name="AutoShape 8">
            <a:extLst>
              <a:ext uri="{FF2B5EF4-FFF2-40B4-BE49-F238E27FC236}">
                <a16:creationId xmlns:a16="http://schemas.microsoft.com/office/drawing/2014/main" id="{0FA645A8-DC2B-4773-802D-BE9D527C45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9812" y="2723322"/>
            <a:ext cx="3510355" cy="223673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None/>
            </a:pPr>
            <a:r>
              <a:rPr lang="en-US" altLang="en-US" sz="44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Deep Vein Thrombosis (DVT)</a:t>
            </a:r>
          </a:p>
        </p:txBody>
      </p:sp>
      <p:sp>
        <p:nvSpPr>
          <p:cNvPr id="140" name="Freeform 5">
            <a:extLst>
              <a:ext uri="{FF2B5EF4-FFF2-40B4-BE49-F238E27FC236}">
                <a16:creationId xmlns:a16="http://schemas.microsoft.com/office/drawing/2014/main" id="{2C20A93E-E407-4683-A405-147DE2613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09782" y="1654168"/>
            <a:ext cx="822493" cy="4232692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2" name="Freeform 6">
            <a:extLst>
              <a:ext uri="{FF2B5EF4-FFF2-40B4-BE49-F238E27FC236}">
                <a16:creationId xmlns:a16="http://schemas.microsoft.com/office/drawing/2014/main" id="{9E8E3DD9-D235-48D9-A0EC-D6817EC84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311136"/>
            <a:ext cx="687754" cy="3820236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4" name="Freeform 7">
            <a:extLst>
              <a:ext uri="{FF2B5EF4-FFF2-40B4-BE49-F238E27FC236}">
                <a16:creationId xmlns:a16="http://schemas.microsoft.com/office/drawing/2014/main" id="{EA83A145-578D-4A0B-94A7-AEAB2027D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4520" y="1126737"/>
            <a:ext cx="347200" cy="369970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" name="Picture 2" descr="A close up of a hand&#10;&#10;Description automatically generated">
            <a:extLst>
              <a:ext uri="{FF2B5EF4-FFF2-40B4-BE49-F238E27FC236}">
                <a16:creationId xmlns:a16="http://schemas.microsoft.com/office/drawing/2014/main" id="{25F6D585-0E21-4988-89D7-12DA6AE831A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3" r="3" b="5138"/>
          <a:stretch/>
        </p:blipFill>
        <p:spPr>
          <a:xfrm>
            <a:off x="1258859" y="1120046"/>
            <a:ext cx="5635819" cy="3509504"/>
          </a:xfrm>
          <a:prstGeom prst="rect">
            <a:avLst/>
          </a:prstGeom>
        </p:spPr>
      </p:pic>
      <p:sp>
        <p:nvSpPr>
          <p:cNvPr id="5123" name="Rectangle 9">
            <a:extLst>
              <a:ext uri="{FF2B5EF4-FFF2-40B4-BE49-F238E27FC236}">
                <a16:creationId xmlns:a16="http://schemas.microsoft.com/office/drawing/2014/main" id="{0B5D3909-67F3-4396-9C40-5451F54BAC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89400" y="4648200"/>
            <a:ext cx="4013200" cy="55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b="1" dirty="0"/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6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: Shape 77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70" name="AutoShape 9">
            <a:extLst>
              <a:ext uri="{FF2B5EF4-FFF2-40B4-BE49-F238E27FC236}">
                <a16:creationId xmlns:a16="http://schemas.microsoft.com/office/drawing/2014/main" id="{184777F8-119E-4917-802E-CB66339AC6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872" y="982272"/>
            <a:ext cx="3388419" cy="4560970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Objectives</a:t>
            </a:r>
          </a:p>
        </p:txBody>
      </p:sp>
      <p:sp>
        <p:nvSpPr>
          <p:cNvPr id="80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171" name="Rectangle 10">
            <a:extLst>
              <a:ext uri="{FF2B5EF4-FFF2-40B4-BE49-F238E27FC236}">
                <a16:creationId xmlns:a16="http://schemas.microsoft.com/office/drawing/2014/main" id="{1404E2DD-A8E9-4D27-B9D8-0307E85949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1862" y="1719618"/>
            <a:ext cx="5948831" cy="433462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Identify risk factors for the development of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	Deep Vein Thrombosis (DVT)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Describe the nurse’s role in DVT prevention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FEFFFF"/>
                </a:solidFill>
                <a:latin typeface="+mn-lt"/>
              </a:rPr>
              <a:t>Discuss the process for DVT prophylaxis at LVH</a:t>
            </a:r>
          </a:p>
        </p:txBody>
      </p:sp>
    </p:spTree>
    <p:custDataLst>
      <p:tags r:id="rId1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DAA2-A721-4B18-A611-E154823F8B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are blood vessels?  </a:t>
            </a:r>
            <a:endParaRPr lang="en-GB" dirty="0"/>
          </a:p>
        </p:txBody>
      </p:sp>
      <p:pic>
        <p:nvPicPr>
          <p:cNvPr id="4" name="Online Media 3" title="Arteries and Veins">
            <a:hlinkClick r:id="" action="ppaction://media"/>
            <a:extLst>
              <a:ext uri="{FF2B5EF4-FFF2-40B4-BE49-F238E27FC236}">
                <a16:creationId xmlns:a16="http://schemas.microsoft.com/office/drawing/2014/main" id="{60C1642A-808B-4EBA-B077-C6D5EE44F07A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78384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7" name="Picture 7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218" name="AutoShape 9">
            <a:extLst>
              <a:ext uri="{FF2B5EF4-FFF2-40B4-BE49-F238E27FC236}">
                <a16:creationId xmlns:a16="http://schemas.microsoft.com/office/drawing/2014/main" id="{970CF677-ACCB-4601-B02E-FBB5C6946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Did You Know?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2F175-3D5A-45B0-94EB-B3942B0A9FC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0574" y="801866"/>
            <a:ext cx="5306084" cy="52306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/>
            </a:pPr>
            <a:r>
              <a:rPr lang="en-US" sz="2400" dirty="0">
                <a:solidFill>
                  <a:srgbClr val="000000"/>
                </a:solidFill>
              </a:rPr>
              <a:t>The annual </a:t>
            </a:r>
            <a:r>
              <a:rPr lang="en-US" sz="2400" b="1" dirty="0">
                <a:solidFill>
                  <a:srgbClr val="000000"/>
                </a:solidFill>
              </a:rPr>
              <a:t>incidence</a:t>
            </a:r>
            <a:r>
              <a:rPr lang="en-US" sz="2400" dirty="0">
                <a:solidFill>
                  <a:srgbClr val="000000"/>
                </a:solidFill>
              </a:rPr>
              <a:t> of venous thromboembolism is approximately 2 in 1000 of the general population and the annual </a:t>
            </a:r>
            <a:r>
              <a:rPr lang="en-US" sz="2400" b="1" dirty="0">
                <a:solidFill>
                  <a:srgbClr val="000000"/>
                </a:solidFill>
              </a:rPr>
              <a:t>incidence</a:t>
            </a:r>
            <a:r>
              <a:rPr lang="en-US" sz="2400" dirty="0">
                <a:solidFill>
                  <a:srgbClr val="000000"/>
                </a:solidFill>
              </a:rPr>
              <a:t> of diagnosed pulmonary embolism in the </a:t>
            </a:r>
            <a:r>
              <a:rPr lang="en-US" sz="2400" b="1" dirty="0">
                <a:solidFill>
                  <a:srgbClr val="000000"/>
                </a:solidFill>
              </a:rPr>
              <a:t>UK</a:t>
            </a:r>
            <a:r>
              <a:rPr lang="en-US" sz="2400" dirty="0">
                <a:solidFill>
                  <a:srgbClr val="000000"/>
                </a:solidFill>
              </a:rPr>
              <a:t> has been reported as 7–8 per 10,000 people.</a:t>
            </a:r>
          </a:p>
          <a:p>
            <a:pPr marL="0" indent="0">
              <a:buNone/>
              <a:defRPr/>
            </a:pPr>
            <a:br>
              <a:rPr lang="en-US" sz="2400" u="sng" dirty="0">
                <a:solidFill>
                  <a:srgbClr val="000000"/>
                </a:solidFill>
                <a:hlinkClick r:id="rId5"/>
              </a:rPr>
            </a:br>
            <a:r>
              <a:rPr lang="en-US" sz="2400" u="sng" dirty="0">
                <a:solidFill>
                  <a:srgbClr val="000000"/>
                </a:solidFill>
                <a:hlinkClick r:id="rId5"/>
              </a:rPr>
              <a:t>nice.org.uk</a:t>
            </a:r>
          </a:p>
          <a:p>
            <a:pPr>
              <a:defRPr/>
            </a:pPr>
            <a:endParaRPr lang="en-US" sz="2400" dirty="0">
              <a:solidFill>
                <a:srgbClr val="000000"/>
              </a:solidFill>
            </a:endParaRPr>
          </a:p>
        </p:txBody>
      </p:sp>
      <p:sp>
        <p:nvSpPr>
          <p:cNvPr id="9219" name="Rectangle 10">
            <a:extLst>
              <a:ext uri="{FF2B5EF4-FFF2-40B4-BE49-F238E27FC236}">
                <a16:creationId xmlns:a16="http://schemas.microsoft.com/office/drawing/2014/main" id="{5C337D15-CCCF-4EF1-9F2E-4E56C2A12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41576" y="1851025"/>
            <a:ext cx="7693025" cy="38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cs typeface="Arial" panose="020B0604020202020204" pitchFamily="34" charset="0"/>
              </a:rPr>
              <a:t> </a:t>
            </a:r>
            <a:endParaRPr lang="en-US" altLang="en-US" sz="2400"/>
          </a:p>
        </p:txBody>
      </p:sp>
      <p:sp>
        <p:nvSpPr>
          <p:cNvPr id="9220" name="Text Box 11">
            <a:extLst>
              <a:ext uri="{FF2B5EF4-FFF2-40B4-BE49-F238E27FC236}">
                <a16:creationId xmlns:a16="http://schemas.microsoft.com/office/drawing/2014/main" id="{41CF7168-9895-4B1C-B3BA-9746925C57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80126" y="341314"/>
            <a:ext cx="168275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endParaRPr lang="en-GB" altLang="en-US" sz="2700"/>
          </a:p>
        </p:txBody>
      </p:sp>
    </p:spTree>
    <p:custDataLst>
      <p:tags r:id="rId1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9">
            <a:extLst>
              <a:ext uri="{FF2B5EF4-FFF2-40B4-BE49-F238E27FC236}">
                <a16:creationId xmlns:a16="http://schemas.microsoft.com/office/drawing/2014/main" id="{3A788AA4-0227-4E78-A4C9-E7FC5BA269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8668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Did You Know?</a:t>
            </a:r>
            <a:endParaRPr lang="en-US" altLang="en-US" sz="4400" b="1"/>
          </a:p>
        </p:txBody>
      </p:sp>
      <p:sp>
        <p:nvSpPr>
          <p:cNvPr id="11267" name="Rectangle 10">
            <a:extLst>
              <a:ext uri="{FF2B5EF4-FFF2-40B4-BE49-F238E27FC236}">
                <a16:creationId xmlns:a16="http://schemas.microsoft.com/office/drawing/2014/main" id="{2CE8C2E3-4976-4E3F-AED2-B0A4E2F307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3600" y="1828800"/>
            <a:ext cx="41148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solidFill>
                  <a:srgbClr val="7F7F7F"/>
                </a:solidFill>
                <a:cs typeface="Arial" panose="020B0604020202020204" pitchFamily="34" charset="0"/>
              </a:rPr>
              <a:t>	</a:t>
            </a:r>
            <a:r>
              <a:rPr lang="en-US" altLang="en-US" sz="2400">
                <a:cs typeface="Arial" panose="020B0604020202020204" pitchFamily="34" charset="0"/>
              </a:rPr>
              <a:t>For up to 200,000 of those with PE, the blood clot in the lung proves fatal – killing more people than AIDS and breast cancer combined. </a:t>
            </a: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2400">
                <a:cs typeface="Arial" panose="020B0604020202020204" pitchFamily="34" charset="0"/>
              </a:rPr>
              <a:t> </a:t>
            </a:r>
            <a:endParaRPr lang="en-US" altLang="en-US" sz="2800"/>
          </a:p>
        </p:txBody>
      </p:sp>
      <p:sp>
        <p:nvSpPr>
          <p:cNvPr id="11268" name="Text Box 11">
            <a:extLst>
              <a:ext uri="{FF2B5EF4-FFF2-40B4-BE49-F238E27FC236}">
                <a16:creationId xmlns:a16="http://schemas.microsoft.com/office/drawing/2014/main" id="{61E10522-7B8F-4619-9939-081C9D536AF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52701" y="4889500"/>
            <a:ext cx="5032375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Bick. </a:t>
            </a:r>
            <a:r>
              <a:rPr lang="en-US" altLang="en-US" sz="1200" b="1" i="1">
                <a:cs typeface="Arial" panose="020B0604020202020204" pitchFamily="34" charset="0"/>
              </a:rPr>
              <a:t>Drugs</a:t>
            </a:r>
            <a:r>
              <a:rPr lang="en-US" altLang="en-US" sz="1200" b="1">
                <a:cs typeface="Arial" panose="020B0604020202020204" pitchFamily="34" charset="0"/>
              </a:rPr>
              <a:t>. 2000;60:575-595.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Kim, Spandorfer. </a:t>
            </a:r>
            <a:r>
              <a:rPr lang="en-US" altLang="en-US" sz="1200" b="1" i="1">
                <a:cs typeface="Arial" panose="020B0604020202020204" pitchFamily="34" charset="0"/>
              </a:rPr>
              <a:t>Emerg Med Clin North Am</a:t>
            </a:r>
            <a:r>
              <a:rPr lang="en-US" altLang="en-US" sz="1200" b="1">
                <a:cs typeface="Arial" panose="020B0604020202020204" pitchFamily="34" charset="0"/>
              </a:rPr>
              <a:t>. 2001;19:839-859.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Anderson et al. </a:t>
            </a:r>
            <a:r>
              <a:rPr lang="en-US" altLang="en-US" sz="1200" b="1" i="1">
                <a:cs typeface="Arial" panose="020B0604020202020204" pitchFamily="34" charset="0"/>
              </a:rPr>
              <a:t>Arch Intern Med</a:t>
            </a:r>
            <a:r>
              <a:rPr lang="en-US" altLang="en-US" sz="1200" b="1">
                <a:cs typeface="Arial" panose="020B0604020202020204" pitchFamily="34" charset="0"/>
              </a:rPr>
              <a:t>. 1991;151:933-938.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Centers for Disease Control. Available at: </a:t>
            </a:r>
            <a:r>
              <a:rPr lang="en-US" altLang="en-US" sz="1200" b="1">
                <a:solidFill>
                  <a:srgbClr val="CC99FF"/>
                </a:solidFill>
                <a:cs typeface="Arial" panose="020B0604020202020204" pitchFamily="34" charset="0"/>
                <a:hlinkClick r:id="rId5"/>
              </a:rPr>
              <a:t>http://www.cdc.gov</a:t>
            </a:r>
            <a:r>
              <a:rPr lang="en-US" altLang="en-US" sz="1200" b="1">
                <a:cs typeface="Arial" panose="020B0604020202020204" pitchFamily="34" charset="0"/>
              </a:rPr>
              <a:t>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2"/>
            </a:pPr>
            <a:r>
              <a:rPr lang="en-US" altLang="en-US" sz="1200" b="1">
                <a:cs typeface="Arial" panose="020B0604020202020204" pitchFamily="34" charset="0"/>
              </a:rPr>
              <a:t>American Cancer Society. Available at: </a:t>
            </a:r>
            <a:r>
              <a:rPr lang="en-US" altLang="en-US" sz="1200" b="1">
                <a:solidFill>
                  <a:srgbClr val="CC99FF"/>
                </a:solidFill>
                <a:cs typeface="Arial" panose="020B0604020202020204" pitchFamily="34" charset="0"/>
                <a:hlinkClick r:id="rId6"/>
              </a:rPr>
              <a:t>http://www.cancer.org</a:t>
            </a:r>
            <a:r>
              <a:rPr lang="en-US" altLang="en-US" sz="1200" b="1">
                <a:cs typeface="Arial" panose="020B0604020202020204" pitchFamily="34" charset="0"/>
              </a:rPr>
              <a:t>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  <p:graphicFrame>
        <p:nvGraphicFramePr>
          <p:cNvPr id="11269" name="Object 12">
            <a:extLst>
              <a:ext uri="{FF2B5EF4-FFF2-40B4-BE49-F238E27FC236}">
                <a16:creationId xmlns:a16="http://schemas.microsoft.com/office/drawing/2014/main" id="{1F29E6E6-E343-4DDE-9F2C-40D2288D2A91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554788" y="1828800"/>
          <a:ext cx="3770312" cy="246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Chart" r:id="rId7" imgW="6000713" imgH="3924520" progId="MSGraph.Chart.8">
                  <p:embed followColorScheme="full"/>
                </p:oleObj>
              </mc:Choice>
              <mc:Fallback>
                <p:oleObj name="Chart" r:id="rId7" imgW="6000713" imgH="3924520" progId="MSGraph.Chart.8">
                  <p:embed followColorScheme="full"/>
                  <p:pic>
                    <p:nvPicPr>
                      <p:cNvPr id="11269" name="Object 12">
                        <a:extLst>
                          <a:ext uri="{FF2B5EF4-FFF2-40B4-BE49-F238E27FC236}">
                            <a16:creationId xmlns:a16="http://schemas.microsoft.com/office/drawing/2014/main" id="{1F29E6E6-E343-4DDE-9F2C-40D2288D2A91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554788" y="1828800"/>
                        <a:ext cx="3770312" cy="24653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70" name="Text Box 13">
            <a:extLst>
              <a:ext uri="{FF2B5EF4-FFF2-40B4-BE49-F238E27FC236}">
                <a16:creationId xmlns:a16="http://schemas.microsoft.com/office/drawing/2014/main" id="{69F7AD3F-87AC-4E6F-A7FA-8542E57483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98964" y="4324350"/>
            <a:ext cx="439737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cs typeface="Arial" panose="020B0604020202020204" pitchFamily="34" charset="0"/>
              </a:rPr>
              <a:t>2-6</a:t>
            </a:r>
            <a:endParaRPr lang="en-US" altLang="en-US" sz="1800"/>
          </a:p>
        </p:txBody>
      </p:sp>
    </p:spTree>
    <p:custDataLst>
      <p:tags r:id="rId2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EEE5A-16AD-4781-8BE3-60FA4B6C0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deep venin thrombosis (DVT)</a:t>
            </a:r>
            <a:endParaRPr lang="en-GB" dirty="0"/>
          </a:p>
        </p:txBody>
      </p:sp>
      <p:pic>
        <p:nvPicPr>
          <p:cNvPr id="4" name="Online Media 3" title="What are the symptoms of deep vein thrombosis (DVT)?">
            <a:hlinkClick r:id="" action="ppaction://media"/>
            <a:extLst>
              <a:ext uri="{FF2B5EF4-FFF2-40B4-BE49-F238E27FC236}">
                <a16:creationId xmlns:a16="http://schemas.microsoft.com/office/drawing/2014/main" id="{C15FA3C3-B9F1-464F-B83F-7D060B16E33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18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362" name="AutoShape 9">
            <a:extLst>
              <a:ext uri="{FF2B5EF4-FFF2-40B4-BE49-F238E27FC236}">
                <a16:creationId xmlns:a16="http://schemas.microsoft.com/office/drawing/2014/main" id="{422216EC-5E6E-4023-934C-E449B40CCF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Risk Factors for DVT</a:t>
            </a:r>
          </a:p>
        </p:txBody>
      </p:sp>
      <p:sp>
        <p:nvSpPr>
          <p:cNvPr id="15363" name="Rectangle 10">
            <a:extLst>
              <a:ext uri="{FF2B5EF4-FFF2-40B4-BE49-F238E27FC236}">
                <a16:creationId xmlns:a16="http://schemas.microsoft.com/office/drawing/2014/main" id="{630023BF-B75B-46A6-ACE1-ABEA29FBF5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Medical conditions, such as: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Coronary Artery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Heart Failure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Exacerbation of COPD or other severe respiratory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Acute MI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Trauma/Burns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Sepsis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Inflammatory bowel disease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Lupus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Stroke</a:t>
            </a:r>
          </a:p>
        </p:txBody>
      </p:sp>
    </p:spTree>
    <p:custDataLst>
      <p:tags r:id="rId1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">
            <a:extLst>
              <a:ext uri="{FF2B5EF4-FFF2-40B4-BE49-F238E27FC236}">
                <a16:creationId xmlns:a16="http://schemas.microsoft.com/office/drawing/2014/main" id="{B11F560F-7252-485C-9249-82403E2F8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1752600"/>
            <a:ext cx="7848600" cy="3352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Illness or injury that causes prolonged immobility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Age &gt; 40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Pregnancy, birth control pills and hormone replacement therapy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Cancer and its treatment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Major surgery (ex: abdomen, pelvis, hip facture, knee fracture, hip or knee replacement)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Surgery time &gt; 30 minutes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Obesity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Indwelling vascular devices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000">
                <a:cs typeface="Arial" panose="020B0604020202020204" pitchFamily="34" charset="0"/>
              </a:rPr>
              <a:t>Previous DVT or PE </a:t>
            </a:r>
            <a:endParaRPr lang="en-US" altLang="en-US" sz="2800">
              <a:cs typeface="Arial" panose="020B0604020202020204" pitchFamily="34" charset="0"/>
            </a:endParaRPr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000">
                <a:cs typeface="Arial" panose="020B0604020202020204" pitchFamily="34" charset="0"/>
              </a:rPr>
              <a:t> </a:t>
            </a:r>
            <a:endParaRPr lang="en-US" altLang="en-US"/>
          </a:p>
        </p:txBody>
      </p:sp>
      <p:sp>
        <p:nvSpPr>
          <p:cNvPr id="17411" name="Text Box 11">
            <a:extLst>
              <a:ext uri="{FF2B5EF4-FFF2-40B4-BE49-F238E27FC236}">
                <a16:creationId xmlns:a16="http://schemas.microsoft.com/office/drawing/2014/main" id="{B5C8FA42-82B6-4F69-81D5-2A599C05E4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2788" y="1238250"/>
            <a:ext cx="43021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400" b="1">
                <a:cs typeface="Arial" panose="020B0604020202020204" pitchFamily="34" charset="0"/>
              </a:rPr>
              <a:t>7,8</a:t>
            </a:r>
            <a:endParaRPr lang="en-US" altLang="en-US" sz="1800"/>
          </a:p>
        </p:txBody>
      </p:sp>
      <p:sp>
        <p:nvSpPr>
          <p:cNvPr id="17412" name="Text Box 12">
            <a:extLst>
              <a:ext uri="{FF2B5EF4-FFF2-40B4-BE49-F238E27FC236}">
                <a16:creationId xmlns:a16="http://schemas.microsoft.com/office/drawing/2014/main" id="{3A339DEA-1088-4CBF-9A1F-9FF1B4E511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90800" y="6105526"/>
            <a:ext cx="7162800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8001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573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AutoNum type="arabicPeriod" startAt="7"/>
            </a:pPr>
            <a:r>
              <a:rPr lang="en-US" altLang="en-US" sz="1200" b="1">
                <a:cs typeface="Arial" panose="020B0604020202020204" pitchFamily="34" charset="0"/>
              </a:rPr>
              <a:t>Geerts et al. </a:t>
            </a:r>
            <a:r>
              <a:rPr lang="en-US" altLang="en-US" sz="1200" b="1" i="1">
                <a:cs typeface="Arial" panose="020B0604020202020204" pitchFamily="34" charset="0"/>
              </a:rPr>
              <a:t>Chest</a:t>
            </a:r>
            <a:r>
              <a:rPr lang="en-US" altLang="en-US" sz="1200" b="1">
                <a:cs typeface="Arial" panose="020B0604020202020204" pitchFamily="34" charset="0"/>
              </a:rPr>
              <a:t>. 2001;119(suppl):132S-175S. </a:t>
            </a:r>
            <a:endParaRPr lang="en-US" altLang="en-US" sz="1500"/>
          </a:p>
          <a:p>
            <a:pPr>
              <a:spcBef>
                <a:spcPct val="0"/>
              </a:spcBef>
              <a:buClrTx/>
              <a:buFontTx/>
              <a:buAutoNum type="arabicPeriod" startAt="7"/>
            </a:pPr>
            <a:r>
              <a:rPr lang="en-US" altLang="en-US" sz="1200" b="1">
                <a:cs typeface="Arial" panose="020B0604020202020204" pitchFamily="34" charset="0"/>
              </a:rPr>
              <a:t>National Experts’ Consensus Panel for Clinical Excellence in Thrombosis Management. Available at: </a:t>
            </a:r>
            <a:r>
              <a:rPr lang="en-US" altLang="en-US" sz="1200" b="1">
                <a:cs typeface="Arial" panose="020B0604020202020204" pitchFamily="34" charset="0"/>
                <a:hlinkClick r:id="rId4"/>
              </a:rPr>
              <a:t>http://www.thrombosis-consult.com</a:t>
            </a:r>
            <a:r>
              <a:rPr lang="en-US" altLang="en-US" sz="1200" b="1">
                <a:cs typeface="Arial" panose="020B0604020202020204" pitchFamily="34" charset="0"/>
              </a:rPr>
              <a:t>.</a:t>
            </a:r>
            <a:endParaRPr lang="en-US" altLang="en-US" sz="1800"/>
          </a:p>
        </p:txBody>
      </p:sp>
      <p:sp>
        <p:nvSpPr>
          <p:cNvPr id="17413" name="AutoShape 14">
            <a:extLst>
              <a:ext uri="{FF2B5EF4-FFF2-40B4-BE49-F238E27FC236}">
                <a16:creationId xmlns:a16="http://schemas.microsoft.com/office/drawing/2014/main" id="{44BB33FB-8FFB-4D44-8A52-AE334C6EE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0731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Risk Factors for DVT</a:t>
            </a:r>
            <a:endParaRPr lang="en-US" altLang="en-US" sz="4400" b="1"/>
          </a:p>
        </p:txBody>
      </p:sp>
    </p:spTree>
    <p:custDataLst>
      <p:tags r:id="rId1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1" descr="chartReading">
            <a:extLst>
              <a:ext uri="{FF2B5EF4-FFF2-40B4-BE49-F238E27FC236}">
                <a16:creationId xmlns:a16="http://schemas.microsoft.com/office/drawing/2014/main" id="{47A4F723-53DC-4E5F-9CAE-162C5045DA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1" y="1600201"/>
            <a:ext cx="4398963" cy="461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59" name="AutoShape 10">
            <a:extLst>
              <a:ext uri="{FF2B5EF4-FFF2-40B4-BE49-F238E27FC236}">
                <a16:creationId xmlns:a16="http://schemas.microsoft.com/office/drawing/2014/main" id="{AD324297-A69E-42F2-B833-805DE419BF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1143000"/>
            <a:ext cx="3657600" cy="2286000"/>
          </a:xfrm>
          <a:prstGeom prst="cloudCallout">
            <a:avLst>
              <a:gd name="adj1" fmla="val -83204"/>
              <a:gd name="adj2" fmla="val 23056"/>
            </a:avLst>
          </a:prstGeom>
          <a:solidFill>
            <a:srgbClr val="CCFFFF"/>
          </a:solidFill>
          <a:ln w="9525">
            <a:solidFill>
              <a:srgbClr val="003366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ctr" anchorCtr="1"/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FontTx/>
              <a:buNone/>
            </a:pPr>
            <a:r>
              <a:rPr lang="en-US" altLang="en-US" sz="1800">
                <a:cs typeface="Arial" panose="020B0604020202020204" pitchFamily="34" charset="0"/>
              </a:rPr>
              <a:t>I wonder if Mrs. Smith was </a:t>
            </a:r>
            <a:r>
              <a:rPr lang="en-US" altLang="en-US" sz="1800" b="1" u="sng">
                <a:cs typeface="Arial" panose="020B0604020202020204" pitchFamily="34" charset="0"/>
              </a:rPr>
              <a:t>at risk</a:t>
            </a:r>
            <a:r>
              <a:rPr lang="en-US" altLang="en-US" sz="1800">
                <a:cs typeface="Arial" panose="020B0604020202020204" pitchFamily="34" charset="0"/>
              </a:rPr>
              <a:t> for DVT? </a:t>
            </a:r>
          </a:p>
          <a:p>
            <a:pPr eaLnBrk="1" hangingPunct="1">
              <a:spcBef>
                <a:spcPct val="0"/>
              </a:spcBef>
              <a:buClrTx/>
              <a:buFontTx/>
              <a:buNone/>
            </a:pP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9">
            <a:extLst>
              <a:ext uri="{FF2B5EF4-FFF2-40B4-BE49-F238E27FC236}">
                <a16:creationId xmlns:a16="http://schemas.microsoft.com/office/drawing/2014/main" id="{07F7E300-09D4-46DA-8B00-EA60604323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71588" y="236443"/>
            <a:ext cx="9650413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>
                <a:cs typeface="Arial" panose="020B0604020202020204" pitchFamily="34" charset="0"/>
              </a:rPr>
              <a:t>Was Mrs. Smith at Risk for DVT?</a:t>
            </a:r>
            <a:endParaRPr lang="en-US" altLang="en-US" sz="4400" b="1"/>
          </a:p>
        </p:txBody>
      </p:sp>
      <p:sp>
        <p:nvSpPr>
          <p:cNvPr id="21507" name="Rectangle 10">
            <a:extLst>
              <a:ext uri="{FF2B5EF4-FFF2-40B4-BE49-F238E27FC236}">
                <a16:creationId xmlns:a16="http://schemas.microsoft.com/office/drawing/2014/main" id="{5F5634AE-5D34-402C-928D-F3314640A8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371601"/>
            <a:ext cx="6858000" cy="371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sz="2400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47 years old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She is recuperating from surgery (abdominal hysterectomy) one month ago.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 i="1">
                <a:cs typeface="Arial" panose="020B0604020202020204" pitchFamily="34" charset="0"/>
              </a:rPr>
              <a:t>She was just in the emergency dept. with flu-like symptoms; has spent the last 3 days in bed. </a:t>
            </a:r>
            <a:endParaRPr lang="en-US" altLang="en-US"/>
          </a:p>
          <a:p>
            <a:pPr lvl="2" eaLnBrk="1" hangingPunct="1">
              <a:buSzPct val="75000"/>
              <a:buFont typeface="Wingdings" panose="05000000000000000000" pitchFamily="2" charset="2"/>
              <a:buChar char="l"/>
            </a:pPr>
            <a:r>
              <a:rPr lang="en-US" altLang="en-US">
                <a:cs typeface="Arial" panose="020B0604020202020204" pitchFamily="34" charset="0"/>
              </a:rPr>
              <a:t>She has a history of Lupus. </a:t>
            </a:r>
            <a:endParaRPr lang="en-US" altLang="en-US" sz="2000"/>
          </a:p>
        </p:txBody>
      </p:sp>
      <p:pic>
        <p:nvPicPr>
          <p:cNvPr id="21508" name="Picture 11" descr="chartReading">
            <a:extLst>
              <a:ext uri="{FF2B5EF4-FFF2-40B4-BE49-F238E27FC236}">
                <a16:creationId xmlns:a16="http://schemas.microsoft.com/office/drawing/2014/main" id="{83413D59-D6F5-46ED-9E0D-1801B695FD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1" y="1905000"/>
            <a:ext cx="2106613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 Box 12">
            <a:extLst>
              <a:ext uri="{FF2B5EF4-FFF2-40B4-BE49-F238E27FC236}">
                <a16:creationId xmlns:a16="http://schemas.microsoft.com/office/drawing/2014/main" id="{B0602D56-624C-4918-B8EA-4CE3B98F5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3625" y="5181601"/>
            <a:ext cx="7526338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800" b="1" i="1">
                <a:cs typeface="Arial" panose="020B0604020202020204" pitchFamily="34" charset="0"/>
              </a:rPr>
              <a:t>Yes!  She certainly had several risk factors.</a:t>
            </a:r>
            <a:endParaRPr lang="en-US" altLang="en-US" sz="1800"/>
          </a:p>
        </p:txBody>
      </p:sp>
      <p:sp>
        <p:nvSpPr>
          <p:cNvPr id="21510" name="Text Box 13">
            <a:extLst>
              <a:ext uri="{FF2B5EF4-FFF2-40B4-BE49-F238E27FC236}">
                <a16:creationId xmlns:a16="http://schemas.microsoft.com/office/drawing/2014/main" id="{9836BC3A-DCF5-48DB-935F-762662E3CE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1775" y="5715001"/>
            <a:ext cx="66484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1800">
                <a:cs typeface="Arial" panose="020B0604020202020204" pitchFamily="34" charset="0"/>
              </a:rPr>
              <a:t>The more risk factors a patient has, the greater the risk for DVT.</a:t>
            </a:r>
            <a:endParaRPr lang="en-US" altLang="en-US" sz="1800"/>
          </a:p>
        </p:txBody>
      </p:sp>
    </p:spTree>
    <p:custDataLst>
      <p:tags r:id="rId1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10">
            <a:extLst>
              <a:ext uri="{FF2B5EF4-FFF2-40B4-BE49-F238E27FC236}">
                <a16:creationId xmlns:a16="http://schemas.microsoft.com/office/drawing/2014/main" id="{4527D7A6-F859-444B-902B-3D1707971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00200"/>
            <a:ext cx="8153400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Char char="l"/>
            </a:pPr>
            <a:r>
              <a:rPr lang="en-US" altLang="en-US" sz="2800" b="1">
                <a:cs typeface="Arial" panose="020B0604020202020204" pitchFamily="34" charset="0"/>
              </a:rPr>
              <a:t>Evidenced based CHEST Guidelines recommend: </a:t>
            </a:r>
            <a:endParaRPr lang="en-US" altLang="en-US" sz="1500"/>
          </a:p>
          <a:p>
            <a:pPr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1600" b="1">
                <a:cs typeface="Arial" panose="020B0604020202020204" pitchFamily="34" charset="0"/>
              </a:rPr>
              <a:t>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  <a:buFontTx/>
              <a:buChar char="–"/>
            </a:pPr>
            <a:r>
              <a:rPr lang="en-US" altLang="en-US" sz="2400" b="1">
                <a:cs typeface="Arial" panose="020B0604020202020204" pitchFamily="34" charset="0"/>
              </a:rPr>
              <a:t>Identifying hospitalized patients that are at high risk for developing DVT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  <a:buFont typeface="Wingdings" panose="05000000000000000000" pitchFamily="2" charset="2"/>
              <a:buNone/>
            </a:pPr>
            <a:r>
              <a:rPr lang="en-US" altLang="en-US" sz="2400" b="1">
                <a:cs typeface="Arial" panose="020B0604020202020204" pitchFamily="34" charset="0"/>
              </a:rPr>
              <a:t> </a:t>
            </a:r>
            <a:endParaRPr lang="en-US" altLang="en-US" sz="1500"/>
          </a:p>
          <a:p>
            <a:pPr lvl="1" eaLnBrk="1" hangingPunct="1">
              <a:lnSpc>
                <a:spcPct val="90000"/>
              </a:lnSpc>
              <a:buSzPct val="75000"/>
            </a:pPr>
            <a:r>
              <a:rPr lang="en-US" altLang="en-US" sz="2400" b="1">
                <a:cs typeface="Arial" panose="020B0604020202020204" pitchFamily="34" charset="0"/>
              </a:rPr>
              <a:t>Implementing interventions to prevent DVT</a:t>
            </a:r>
            <a:endParaRPr lang="en-US" altLang="en-US"/>
          </a:p>
        </p:txBody>
      </p:sp>
      <p:sp>
        <p:nvSpPr>
          <p:cNvPr id="23555" name="AutoShape 11">
            <a:extLst>
              <a:ext uri="{FF2B5EF4-FFF2-40B4-BE49-F238E27FC236}">
                <a16:creationId xmlns:a16="http://schemas.microsoft.com/office/drawing/2014/main" id="{B37C332D-BBC9-435E-8D88-E716AE3D0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6337" y="-4667"/>
            <a:ext cx="9839326" cy="1266730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3800" b="1">
                <a:cs typeface="Arial" panose="020B0604020202020204" pitchFamily="34" charset="0"/>
              </a:rPr>
              <a:t>Could Mrs. Smith’s DVT </a:t>
            </a:r>
            <a:br>
              <a:rPr lang="en-US" altLang="en-US" sz="3800" b="1">
                <a:cs typeface="Arial" panose="020B0604020202020204" pitchFamily="34" charset="0"/>
              </a:rPr>
            </a:br>
            <a:r>
              <a:rPr lang="en-US" altLang="en-US" sz="3800" b="1">
                <a:cs typeface="Arial" panose="020B0604020202020204" pitchFamily="34" charset="0"/>
              </a:rPr>
              <a:t>have been prevented?</a:t>
            </a:r>
            <a:endParaRPr lang="en-US" altLang="en-US" sz="3800" b="1"/>
          </a:p>
        </p:txBody>
      </p:sp>
    </p:spTree>
    <p:custDataLst>
      <p:tags r:id="rId1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063F1E-C587-4013-A620-AD6704B2B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Preventing DVT health care professionals role </a:t>
            </a:r>
            <a:endParaRPr lang="en-GB" dirty="0"/>
          </a:p>
        </p:txBody>
      </p:sp>
      <p:pic>
        <p:nvPicPr>
          <p:cNvPr id="4" name="Online Media 3" title="What causes DVT and how can we stop it?">
            <a:hlinkClick r:id="" action="ppaction://media"/>
            <a:extLst>
              <a:ext uri="{FF2B5EF4-FFF2-40B4-BE49-F238E27FC236}">
                <a16:creationId xmlns:a16="http://schemas.microsoft.com/office/drawing/2014/main" id="{6413C5E8-3D38-457B-AE83-0058A83487F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666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5602" name="AutoShape 9">
            <a:extLst>
              <a:ext uri="{FF2B5EF4-FFF2-40B4-BE49-F238E27FC236}">
                <a16:creationId xmlns:a16="http://schemas.microsoft.com/office/drawing/2014/main" id="{26A4F5AA-3E29-4681-8F84-857D8ADB8C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Let’s review the important interventions for the </a:t>
            </a:r>
            <a:r>
              <a:rPr lang="en-US" altLang="en-US" sz="3400" b="1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prevention</a:t>
            </a:r>
            <a:r>
              <a:rPr lang="en-US" altLang="en-US" sz="3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of DVT:</a:t>
            </a:r>
            <a:endParaRPr lang="en-US" altLang="en-US" sz="3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5603" name="Rectangle 10">
            <a:extLst>
              <a:ext uri="{FF2B5EF4-FFF2-40B4-BE49-F238E27FC236}">
                <a16:creationId xmlns:a16="http://schemas.microsoft.com/office/drawing/2014/main" id="{A50BC5EF-415B-4014-A15B-BDA02F7AA0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Ambulation early and often (simplest and most cost effective means to reduce risk of DVT)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Intermittent External Compression Devices: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Also called sequential compression devices or SCDs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They increase rate/velocity of venous blood and reduce pooling in the peripheral veins </a:t>
            </a:r>
          </a:p>
          <a:p>
            <a:pPr lvl="1"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Compression should begin pre-operatively and be continued until the patient is fully ambulatory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Anticoagulant Medication Therapy</a:t>
            </a:r>
          </a:p>
        </p:txBody>
      </p:sp>
    </p:spTree>
    <p:custDataLst>
      <p:tags r:id="rId1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5842" name="AutoShape 9">
            <a:extLst>
              <a:ext uri="{FF2B5EF4-FFF2-40B4-BE49-F238E27FC236}">
                <a16:creationId xmlns:a16="http://schemas.microsoft.com/office/drawing/2014/main" id="{03532E29-F5EF-4FFD-8A50-93A28C5A9B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Diagnosing DVT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843" name="Rectangle 10">
            <a:extLst>
              <a:ext uri="{FF2B5EF4-FFF2-40B4-BE49-F238E27FC236}">
                <a16:creationId xmlns:a16="http://schemas.microsoft.com/office/drawing/2014/main" id="{CFF83AEB-8E26-4BE5-A884-26F5C4D6B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Clinical diagnosis of DVT is unreliable because classic symptoms (pain, swelling, tenderness, and warmth) may not be present.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Therefore it is important for ALL healthcare professionals to collaborate in the identification of high risk patients and implement prophylaxis.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endParaRPr lang="en-US" altLang="en-US" sz="2400">
              <a:solidFill>
                <a:srgbClr val="000000"/>
              </a:solidFill>
              <a:latin typeface="+mn-lt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AutoShape 9">
            <a:extLst>
              <a:ext uri="{FF2B5EF4-FFF2-40B4-BE49-F238E27FC236}">
                <a16:creationId xmlns:a16="http://schemas.microsoft.com/office/drawing/2014/main" id="{3E0484E0-C427-464B-A388-A48E127CE1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2650" y="250731"/>
            <a:ext cx="7886700" cy="776383"/>
          </a:xfrm>
          <a:prstGeom prst="roundRect">
            <a:avLst>
              <a:gd name="adj" fmla="val 16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anchor="b">
            <a:sp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lnSpc>
                <a:spcPct val="9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en-US" sz="4400" b="1" dirty="0">
                <a:cs typeface="Arial" panose="020B0604020202020204" pitchFamily="34" charset="0"/>
              </a:rPr>
              <a:t>Patient Education</a:t>
            </a:r>
            <a:endParaRPr lang="en-US" altLang="en-US" sz="4400" dirty="0"/>
          </a:p>
        </p:txBody>
      </p:sp>
      <p:sp>
        <p:nvSpPr>
          <p:cNvPr id="37891" name="Rectangle 10">
            <a:extLst>
              <a:ext uri="{FF2B5EF4-FFF2-40B4-BE49-F238E27FC236}">
                <a16:creationId xmlns:a16="http://schemas.microsoft.com/office/drawing/2014/main" id="{4072DAB0-1DE3-41B5-95F9-FDF8DDCAA2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0750" y="1828800"/>
            <a:ext cx="78105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SzPct val="75000"/>
              <a:buFont typeface="Wingdings" panose="05000000000000000000" pitchFamily="2" charset="2"/>
              <a:buNone/>
            </a:pPr>
            <a:r>
              <a:rPr lang="en-US" altLang="en-US" sz="4000" dirty="0">
                <a:solidFill>
                  <a:srgbClr val="7F7F7F"/>
                </a:solidFill>
                <a:cs typeface="Arial" panose="020B0604020202020204" pitchFamily="34" charset="0"/>
              </a:rPr>
              <a:t>	</a:t>
            </a:r>
            <a:r>
              <a:rPr lang="en-US" altLang="en-US" sz="4000" dirty="0">
                <a:cs typeface="Arial" panose="020B0604020202020204" pitchFamily="34" charset="0"/>
              </a:rPr>
              <a:t>It is important that our patients are included in the plan for prevention of DVT.</a:t>
            </a: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sz="4000" dirty="0">
              <a:cs typeface="Arial" panose="020B0604020202020204" pitchFamily="34" charset="0"/>
            </a:endParaRPr>
          </a:p>
          <a:p>
            <a:pPr eaLnBrk="1" hangingPunct="1">
              <a:buSzPct val="75000"/>
              <a:buFont typeface="Wingdings" panose="05000000000000000000" pitchFamily="2" charset="2"/>
              <a:buNone/>
            </a:pPr>
            <a:endParaRPr lang="en-US" altLang="en-US" dirty="0"/>
          </a:p>
        </p:txBody>
      </p:sp>
    </p:spTree>
    <p:custDataLst>
      <p:tags r:id="rId1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6" name="Picture 75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1986" name="AutoShape 9">
            <a:extLst>
              <a:ext uri="{FF2B5EF4-FFF2-40B4-BE49-F238E27FC236}">
                <a16:creationId xmlns:a16="http://schemas.microsoft.com/office/drawing/2014/main" id="{5C5E5228-0D1B-47F8-9419-C2D6E6E945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79" y="2053641"/>
            <a:ext cx="3669161" cy="2760098"/>
          </a:xfrm>
          <a:prstGeom prst="roundRect">
            <a:avLst>
              <a:gd name="adj" fmla="val 16667"/>
            </a:avLst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None/>
            </a:pPr>
            <a:r>
              <a:rPr lang="en-US" altLang="en-US" sz="4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Remember</a:t>
            </a:r>
            <a:endParaRPr lang="en-US" altLang="en-US" sz="4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1987" name="Rectangle 10">
            <a:extLst>
              <a:ext uri="{FF2B5EF4-FFF2-40B4-BE49-F238E27FC236}">
                <a16:creationId xmlns:a16="http://schemas.microsoft.com/office/drawing/2014/main" id="{D44052CC-8E95-417F-A285-92CD080362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0574" y="801866"/>
            <a:ext cx="5306084" cy="523063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33CCCC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3366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666699"/>
                  </a:outerShdw>
                </a:effectLst>
              </a14:hiddenEffects>
            </a:ext>
          </a:extLst>
        </p:spPr>
        <p:txBody>
          <a:bodyPr vert="horz" lIns="91440" tIns="45720" rIns="91440" bIns="45720" rtlCol="0" anchor="ctr">
            <a:normAutofit/>
          </a:bodyPr>
          <a:lstStyle>
            <a:lvl1pPr marL="342900" indent="-3429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Font typeface="Wingdings" panose="05000000000000000000" pitchFamily="2" charset="2"/>
              <a:buChar char="n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Major risk factors for DVT include: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	heart failure, severe respiratory disease and sepsis.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All patients’ DVT risk factors are identified on admission. </a:t>
            </a:r>
          </a:p>
          <a:p>
            <a:pPr indent="-228600">
              <a:lnSpc>
                <a:spcPct val="90000"/>
              </a:lnSpc>
              <a:buSzPct val="75000"/>
              <a:buFont typeface="Arial" panose="020B0604020202020204" pitchFamily="34" charset="0"/>
              <a:buChar char="•"/>
            </a:pPr>
            <a:r>
              <a:rPr lang="en-US" altLang="en-US" sz="2400">
                <a:solidFill>
                  <a:srgbClr val="000000"/>
                </a:solidFill>
                <a:latin typeface="+mn-lt"/>
              </a:rPr>
              <a:t>If an acutely ill hospitalized patient has a major risk factor for DVT or is confined to bed and has one or more additional risk factors, then prophylaxis is recommended.</a:t>
            </a:r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PAUSE" val="1"/>
  <p:tag name="ARTICULATE_NAV_LEVEL" val="1"/>
  <p:tag name="ARTICULATE_PLAYLIST_ID" val="-1"/>
  <p:tag name="ARTICULATE_VIEW_MODE" val="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663</Words>
  <Application>Microsoft Office PowerPoint</Application>
  <PresentationFormat>Widescreen</PresentationFormat>
  <Paragraphs>95</Paragraphs>
  <Slides>16</Slides>
  <Notes>13</Notes>
  <HiddenSlides>0</HiddenSlides>
  <MMClips>3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Calibri Light</vt:lpstr>
      <vt:lpstr>Wingdings</vt:lpstr>
      <vt:lpstr>Office Theme</vt:lpstr>
      <vt:lpstr>Microsoft Graph Chart</vt:lpstr>
      <vt:lpstr>PowerPoint Presentation</vt:lpstr>
      <vt:lpstr>PowerPoint Presentation</vt:lpstr>
      <vt:lpstr>What are blood vessels?  </vt:lpstr>
      <vt:lpstr>PowerPoint Presentation</vt:lpstr>
      <vt:lpstr>PowerPoint Presentation</vt:lpstr>
      <vt:lpstr>What is deep venin thrombosis (DVT)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Preventing DVT health care professionals role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Felicity Page</dc:creator>
  <cp:lastModifiedBy>Felicity Page</cp:lastModifiedBy>
  <cp:revision>1</cp:revision>
  <dcterms:created xsi:type="dcterms:W3CDTF">2020-10-05T10:25:21Z</dcterms:created>
  <dcterms:modified xsi:type="dcterms:W3CDTF">2020-10-05T10:28:19Z</dcterms:modified>
</cp:coreProperties>
</file>