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
  </p:notesMasterIdLst>
  <p:handoutMasterIdLst>
    <p:handoutMasterId r:id="rId7"/>
  </p:handoutMasterIdLst>
  <p:sldIdLst>
    <p:sldId id="276" r:id="rId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634"/>
  </p:normalViewPr>
  <p:slideViewPr>
    <p:cSldViewPr snapToGrid="0" showGuides="1">
      <p:cViewPr varScale="1">
        <p:scale>
          <a:sx n="82" d="100"/>
          <a:sy n="82" d="100"/>
        </p:scale>
        <p:origin x="720" y="48"/>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8/10/relationships/authors" Target="author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11/2/2025</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A894A48D-3417-BE20-3062-A366096904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Slide Image Placeholder 8">
            <a:extLst>
              <a:ext uri="{FF2B5EF4-FFF2-40B4-BE49-F238E27FC236}">
                <a16:creationId xmlns:a16="http://schemas.microsoft.com/office/drawing/2014/main" id="{AC9ED954-709D-51DC-3EA0-0E06FE1D72A5}"/>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a:extLst>
              <a:ext uri="{FF2B5EF4-FFF2-40B4-BE49-F238E27FC236}">
                <a16:creationId xmlns:a16="http://schemas.microsoft.com/office/drawing/2014/main" id="{1F57F2FB-2942-7663-E6DB-E3A976549D5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1" name="Date Placeholder 10">
            <a:extLst>
              <a:ext uri="{FF2B5EF4-FFF2-40B4-BE49-F238E27FC236}">
                <a16:creationId xmlns:a16="http://schemas.microsoft.com/office/drawing/2014/main" id="{ED31FE42-8AA6-DC9C-5EE7-8737143C1DD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58D246-FB21-4ACB-9068-6447CC7872F8}" type="datetimeFigureOut">
              <a:rPr lang="en-US" smtClean="0"/>
              <a:t>11/2/2025</a:t>
            </a:fld>
            <a:endParaRPr lang="en-US"/>
          </a:p>
        </p:txBody>
      </p:sp>
      <p:sp>
        <p:nvSpPr>
          <p:cNvPr id="12" name="Notes Placeholder 11">
            <a:extLst>
              <a:ext uri="{FF2B5EF4-FFF2-40B4-BE49-F238E27FC236}">
                <a16:creationId xmlns:a16="http://schemas.microsoft.com/office/drawing/2014/main" id="{5F659C92-43C4-05C5-9170-5CF256AF997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74923A81-0599-8ECF-BDF0-A4898D46829C}"/>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F3159-94EB-4F6B-8273-09F1A6B019E6}" type="slidenum">
              <a:rPr lang="en-US" smtClean="0"/>
              <a:t>‹#›</a:t>
            </a:fld>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3235818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hyperlink" Target="https://www.simplypsychology.org/what-is-mindfulness.html"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hyperlink" Target="https://www.futurelearn.com/info/courses/supporting-adolescent-learners/0/steps/46451" TargetMode="External"/><Relationship Id="rId5" Type="http://schemas.openxmlformats.org/officeDocument/2006/relationships/image" Target="../media/image3.png"/><Relationship Id="rId10" Type="http://schemas.openxmlformats.org/officeDocument/2006/relationships/hyperlink" Target="https://experianta.com/directory/concepts/a-milestone-of-intelligent-development-daniel-golemans-emotional-intelligence-theory/" TargetMode="External"/><Relationship Id="rId4" Type="http://schemas.openxmlformats.org/officeDocument/2006/relationships/image" Target="../media/image2.png"/><Relationship Id="rId9" Type="http://schemas.openxmlformats.org/officeDocument/2006/relationships/hyperlink" Target="https://www.eiagroup.com/white-paper/emotionintell-ei-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7499411" y="610146"/>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7D952"/>
              </a:solidFill>
              <a:effectLst/>
              <a:uLnTx/>
              <a:uFillTx/>
              <a:latin typeface="Posterama Text SemiBold"/>
              <a:ea typeface="+mn-ea"/>
              <a:cs typeface="+mn-cs"/>
            </a:endParaRPr>
          </a:p>
        </p:txBody>
      </p:sp>
      <p:sp>
        <p:nvSpPr>
          <p:cNvPr id="7" name="Slide Number Placeholder 6">
            <a:extLst>
              <a:ext uri="{FF2B5EF4-FFF2-40B4-BE49-F238E27FC236}">
                <a16:creationId xmlns:a16="http://schemas.microsoft.com/office/drawing/2014/main" id="{7D6767F8-4670-E83D-85F4-1446B8B9D466}"/>
              </a:ext>
            </a:extLst>
          </p:cNvPr>
          <p:cNvSpPr>
            <a:spLocks noGrp="1"/>
          </p:cNvSpPr>
          <p:nvPr>
            <p:ph type="sldNum" sz="quarter" idx="53"/>
          </p:nvPr>
        </p:nvSpPr>
        <p:spPr>
          <a:xfrm flipH="1" flipV="1">
            <a:off x="11188736" y="6999302"/>
            <a:ext cx="45719" cy="108716"/>
          </a:xfrm>
        </p:spPr>
        <p:txBody>
          <a:bodyPr/>
          <a:lstStyle/>
          <a:p>
            <a:fld id="{47FEACEE-25B4-4A2D-B147-27296E36371D}" type="slidenum">
              <a:rPr lang="en-US" altLang="zh-CN" smtClean="0"/>
              <a:pPr/>
              <a:t>1</a:t>
            </a:fld>
            <a:endParaRPr lang="en-US" altLang="zh-CN" dirty="0"/>
          </a:p>
        </p:txBody>
      </p:sp>
      <p:pic>
        <p:nvPicPr>
          <p:cNvPr id="8" name="image1.png">
            <a:extLst>
              <a:ext uri="{FF2B5EF4-FFF2-40B4-BE49-F238E27FC236}">
                <a16:creationId xmlns:a16="http://schemas.microsoft.com/office/drawing/2014/main" id="{1CEFC921-CBD9-8D86-9584-BD00769831E3}"/>
              </a:ext>
            </a:extLst>
          </p:cNvPr>
          <p:cNvPicPr/>
          <p:nvPr/>
        </p:nvPicPr>
        <p:blipFill>
          <a:blip r:embed="rId3"/>
          <a:srcRect/>
          <a:stretch>
            <a:fillRect/>
          </a:stretch>
        </p:blipFill>
        <p:spPr>
          <a:xfrm>
            <a:off x="648033" y="1484852"/>
            <a:ext cx="2817553" cy="763681"/>
          </a:xfrm>
          <a:prstGeom prst="rect">
            <a:avLst/>
          </a:prstGeom>
          <a:ln/>
        </p:spPr>
      </p:pic>
      <p:sp>
        <p:nvSpPr>
          <p:cNvPr id="10" name="TextBox 9">
            <a:extLst>
              <a:ext uri="{FF2B5EF4-FFF2-40B4-BE49-F238E27FC236}">
                <a16:creationId xmlns:a16="http://schemas.microsoft.com/office/drawing/2014/main" id="{3C175A10-85AB-AC53-24BE-B01A91795FF9}"/>
              </a:ext>
            </a:extLst>
          </p:cNvPr>
          <p:cNvSpPr txBox="1"/>
          <p:nvPr/>
        </p:nvSpPr>
        <p:spPr>
          <a:xfrm>
            <a:off x="247431" y="2321003"/>
            <a:ext cx="3348754" cy="438838"/>
          </a:xfrm>
          <a:prstGeom prst="rect">
            <a:avLst/>
          </a:prstGeom>
          <a:noFill/>
        </p:spPr>
        <p:txBody>
          <a:bodyPr wrap="square">
            <a:spAutoFit/>
          </a:bodyPr>
          <a:lstStyle/>
          <a:p>
            <a:pPr algn="ctr">
              <a:lnSpc>
                <a:spcPct val="150000"/>
              </a:lnSpc>
              <a:buNone/>
            </a:pPr>
            <a:r>
              <a:rPr lang="en-GB" sz="800" b="1" dirty="0">
                <a:effectLst/>
                <a:latin typeface="Arial" panose="020B0604020202020204" pitchFamily="34" charset="0"/>
                <a:ea typeface="Times New Roman" panose="02020603050405020304" pitchFamily="18" charset="0"/>
                <a:cs typeface="Arial" panose="020B0604020202020204" pitchFamily="34" charset="0"/>
              </a:rPr>
              <a:t>Figure 1: The emotional intelligence theory of Daniel Goleman</a:t>
            </a:r>
            <a:endParaRPr lang="en-IN" sz="800" dirty="0">
              <a:effectLst/>
              <a:latin typeface="Arial" panose="020B0604020202020204" pitchFamily="34" charset="0"/>
              <a:ea typeface="Arial" panose="020B0604020202020204" pitchFamily="34" charset="0"/>
              <a:cs typeface="Arial" panose="020B0604020202020204" pitchFamily="34" charset="0"/>
            </a:endParaRPr>
          </a:p>
          <a:p>
            <a:pPr algn="ctr">
              <a:lnSpc>
                <a:spcPct val="150000"/>
              </a:lnSpc>
              <a:buNone/>
            </a:pPr>
            <a:r>
              <a:rPr lang="en-GB" sz="800" dirty="0">
                <a:effectLst/>
                <a:latin typeface="Arial" panose="020B0604020202020204" pitchFamily="34" charset="0"/>
                <a:ea typeface="Times New Roman" panose="02020603050405020304" pitchFamily="18" charset="0"/>
                <a:cs typeface="Arial" panose="020B0604020202020204" pitchFamily="34" charset="0"/>
              </a:rPr>
              <a:t>(Source: </a:t>
            </a:r>
            <a:r>
              <a:rPr lang="en-GB" sz="800" dirty="0" err="1">
                <a:effectLst/>
                <a:latin typeface="Arial" panose="020B0604020202020204" pitchFamily="34" charset="0"/>
                <a:ea typeface="Times New Roman" panose="02020603050405020304" pitchFamily="18" charset="0"/>
                <a:cs typeface="Arial" panose="020B0604020202020204" pitchFamily="34" charset="0"/>
              </a:rPr>
              <a:t>Experianta</a:t>
            </a:r>
            <a:r>
              <a:rPr lang="en-GB" sz="800" dirty="0">
                <a:effectLst/>
                <a:latin typeface="Arial" panose="020B0604020202020204" pitchFamily="34" charset="0"/>
                <a:ea typeface="Times New Roman" panose="02020603050405020304" pitchFamily="18" charset="0"/>
                <a:cs typeface="Arial" panose="020B0604020202020204" pitchFamily="34" charset="0"/>
              </a:rPr>
              <a:t>, 2025)</a:t>
            </a:r>
            <a:endParaRPr lang="en-IN" sz="800" dirty="0">
              <a:effectLst/>
              <a:latin typeface="Arial" panose="020B0604020202020204" pitchFamily="34" charset="0"/>
              <a:ea typeface="Arial" panose="020B0604020202020204" pitchFamily="34" charset="0"/>
              <a:cs typeface="Arial" panose="020B0604020202020204" pitchFamily="34" charset="0"/>
            </a:endParaRPr>
          </a:p>
        </p:txBody>
      </p:sp>
      <p:pic>
        <p:nvPicPr>
          <p:cNvPr id="11" name="image3.png">
            <a:extLst>
              <a:ext uri="{FF2B5EF4-FFF2-40B4-BE49-F238E27FC236}">
                <a16:creationId xmlns:a16="http://schemas.microsoft.com/office/drawing/2014/main" id="{3FE6C327-B510-9802-3572-3C79C6787C72}"/>
              </a:ext>
            </a:extLst>
          </p:cNvPr>
          <p:cNvPicPr/>
          <p:nvPr/>
        </p:nvPicPr>
        <p:blipFill>
          <a:blip r:embed="rId4"/>
          <a:srcRect/>
          <a:stretch>
            <a:fillRect/>
          </a:stretch>
        </p:blipFill>
        <p:spPr>
          <a:xfrm>
            <a:off x="7155775" y="564641"/>
            <a:ext cx="2438600" cy="2229616"/>
          </a:xfrm>
          <a:prstGeom prst="rect">
            <a:avLst/>
          </a:prstGeom>
          <a:ln/>
        </p:spPr>
      </p:pic>
      <p:sp>
        <p:nvSpPr>
          <p:cNvPr id="14" name="TextBox 13">
            <a:extLst>
              <a:ext uri="{FF2B5EF4-FFF2-40B4-BE49-F238E27FC236}">
                <a16:creationId xmlns:a16="http://schemas.microsoft.com/office/drawing/2014/main" id="{F61A3716-493F-9022-37A4-0E2E7C84FAC4}"/>
              </a:ext>
            </a:extLst>
          </p:cNvPr>
          <p:cNvSpPr txBox="1"/>
          <p:nvPr/>
        </p:nvSpPr>
        <p:spPr>
          <a:xfrm>
            <a:off x="6970132" y="2806755"/>
            <a:ext cx="2794567" cy="623504"/>
          </a:xfrm>
          <a:prstGeom prst="rect">
            <a:avLst/>
          </a:prstGeom>
          <a:noFill/>
        </p:spPr>
        <p:txBody>
          <a:bodyPr wrap="square">
            <a:spAutoFit/>
          </a:bodyPr>
          <a:lstStyle/>
          <a:p>
            <a:pPr algn="ctr">
              <a:lnSpc>
                <a:spcPct val="150000"/>
              </a:lnSpc>
              <a:buNone/>
            </a:pPr>
            <a:r>
              <a:rPr lang="en-GB" sz="800" b="1" dirty="0">
                <a:effectLst/>
                <a:latin typeface="Arial" panose="020B0604020202020204" pitchFamily="34" charset="0"/>
                <a:ea typeface="Times New Roman" panose="02020603050405020304" pitchFamily="18" charset="0"/>
                <a:cs typeface="Arial" panose="020B0604020202020204" pitchFamily="34" charset="0"/>
              </a:rPr>
              <a:t>Figure 2: The five components of emotional intelligence</a:t>
            </a:r>
            <a:endParaRPr lang="en-IN" sz="800" dirty="0">
              <a:effectLst/>
              <a:latin typeface="Arial" panose="020B0604020202020204" pitchFamily="34" charset="0"/>
              <a:ea typeface="Arial" panose="020B0604020202020204" pitchFamily="34" charset="0"/>
              <a:cs typeface="Arial" panose="020B0604020202020204" pitchFamily="34" charset="0"/>
            </a:endParaRPr>
          </a:p>
          <a:p>
            <a:pPr algn="ctr">
              <a:lnSpc>
                <a:spcPct val="150000"/>
              </a:lnSpc>
              <a:buNone/>
            </a:pPr>
            <a:r>
              <a:rPr lang="en-GB" sz="800" dirty="0">
                <a:effectLst/>
                <a:latin typeface="Arial" panose="020B0604020202020204" pitchFamily="34" charset="0"/>
                <a:ea typeface="Times New Roman" panose="02020603050405020304" pitchFamily="18" charset="0"/>
                <a:cs typeface="Arial" panose="020B0604020202020204" pitchFamily="34" charset="0"/>
              </a:rPr>
              <a:t>(Source: </a:t>
            </a:r>
            <a:r>
              <a:rPr lang="en-GB" sz="800" dirty="0" err="1">
                <a:effectLst/>
                <a:latin typeface="Arial" panose="020B0604020202020204" pitchFamily="34" charset="0"/>
                <a:ea typeface="Times New Roman" panose="02020603050405020304" pitchFamily="18" charset="0"/>
                <a:cs typeface="Arial" panose="020B0604020202020204" pitchFamily="34" charset="0"/>
              </a:rPr>
              <a:t>Experianta</a:t>
            </a:r>
            <a:r>
              <a:rPr lang="en-GB" sz="800" dirty="0">
                <a:effectLst/>
                <a:latin typeface="Arial" panose="020B0604020202020204" pitchFamily="34" charset="0"/>
                <a:ea typeface="Times New Roman" panose="02020603050405020304" pitchFamily="18" charset="0"/>
                <a:cs typeface="Arial" panose="020B0604020202020204" pitchFamily="34" charset="0"/>
              </a:rPr>
              <a:t>, 2025)</a:t>
            </a:r>
            <a:endParaRPr lang="en-IN" sz="800" dirty="0">
              <a:effectLst/>
              <a:latin typeface="Arial" panose="020B0604020202020204" pitchFamily="34" charset="0"/>
              <a:ea typeface="Arial" panose="020B0604020202020204" pitchFamily="34" charset="0"/>
              <a:cs typeface="Arial" panose="020B0604020202020204" pitchFamily="34" charset="0"/>
            </a:endParaRPr>
          </a:p>
        </p:txBody>
      </p:sp>
      <p:pic>
        <p:nvPicPr>
          <p:cNvPr id="15" name="image2.png">
            <a:extLst>
              <a:ext uri="{FF2B5EF4-FFF2-40B4-BE49-F238E27FC236}">
                <a16:creationId xmlns:a16="http://schemas.microsoft.com/office/drawing/2014/main" id="{7F8BA86A-4E2D-4105-D3F6-656BF63CA5DB}"/>
              </a:ext>
            </a:extLst>
          </p:cNvPr>
          <p:cNvPicPr/>
          <p:nvPr/>
        </p:nvPicPr>
        <p:blipFill>
          <a:blip r:embed="rId5"/>
          <a:srcRect/>
          <a:stretch>
            <a:fillRect/>
          </a:stretch>
        </p:blipFill>
        <p:spPr>
          <a:xfrm>
            <a:off x="4003958" y="2129157"/>
            <a:ext cx="2950582" cy="1313088"/>
          </a:xfrm>
          <a:prstGeom prst="rect">
            <a:avLst/>
          </a:prstGeom>
          <a:ln/>
        </p:spPr>
      </p:pic>
      <p:sp>
        <p:nvSpPr>
          <p:cNvPr id="17" name="TextBox 16">
            <a:extLst>
              <a:ext uri="{FF2B5EF4-FFF2-40B4-BE49-F238E27FC236}">
                <a16:creationId xmlns:a16="http://schemas.microsoft.com/office/drawing/2014/main" id="{03580433-9BFF-2BAC-9175-A6B4FDEAD027}"/>
              </a:ext>
            </a:extLst>
          </p:cNvPr>
          <p:cNvSpPr txBox="1"/>
          <p:nvPr/>
        </p:nvSpPr>
        <p:spPr>
          <a:xfrm>
            <a:off x="1974242" y="3454129"/>
            <a:ext cx="6622472" cy="439416"/>
          </a:xfrm>
          <a:prstGeom prst="rect">
            <a:avLst/>
          </a:prstGeom>
          <a:noFill/>
        </p:spPr>
        <p:txBody>
          <a:bodyPr wrap="square">
            <a:spAutoFit/>
          </a:bodyPr>
          <a:lstStyle/>
          <a:p>
            <a:pPr algn="ctr">
              <a:lnSpc>
                <a:spcPct val="150000"/>
              </a:lnSpc>
              <a:buNone/>
            </a:pPr>
            <a:r>
              <a:rPr lang="en-GB" sz="800" b="1" dirty="0">
                <a:effectLst/>
                <a:latin typeface="Arial" panose="020B0604020202020204" pitchFamily="34" charset="0"/>
                <a:ea typeface="Times New Roman" panose="02020603050405020304" pitchFamily="18" charset="0"/>
                <a:cs typeface="Arial" panose="020B0604020202020204" pitchFamily="34" charset="0"/>
              </a:rPr>
              <a:t>Figure 3: The EI model showing 12 competencies</a:t>
            </a:r>
            <a:endParaRPr lang="en-IN" sz="800" dirty="0">
              <a:effectLst/>
              <a:latin typeface="Arial" panose="020B0604020202020204" pitchFamily="34" charset="0"/>
              <a:ea typeface="Arial" panose="020B0604020202020204" pitchFamily="34" charset="0"/>
              <a:cs typeface="Arial" panose="020B0604020202020204" pitchFamily="34" charset="0"/>
            </a:endParaRPr>
          </a:p>
          <a:p>
            <a:pPr algn="ctr">
              <a:lnSpc>
                <a:spcPct val="150000"/>
              </a:lnSpc>
              <a:buNone/>
            </a:pPr>
            <a:r>
              <a:rPr lang="en-GB" sz="800" dirty="0">
                <a:effectLst/>
                <a:latin typeface="Arial" panose="020B0604020202020204" pitchFamily="34" charset="0"/>
                <a:ea typeface="Times New Roman" panose="02020603050405020304" pitchFamily="18" charset="0"/>
                <a:cs typeface="Arial" panose="020B0604020202020204" pitchFamily="34" charset="0"/>
              </a:rPr>
              <a:t>(Source: </a:t>
            </a:r>
            <a:r>
              <a:rPr lang="en-GB" sz="800" dirty="0" err="1">
                <a:effectLst/>
                <a:latin typeface="Arial" panose="020B0604020202020204" pitchFamily="34" charset="0"/>
                <a:ea typeface="Times New Roman" panose="02020603050405020304" pitchFamily="18" charset="0"/>
                <a:cs typeface="Arial" panose="020B0604020202020204" pitchFamily="34" charset="0"/>
              </a:rPr>
              <a:t>Eiagroup</a:t>
            </a:r>
            <a:r>
              <a:rPr lang="en-GB" sz="800" dirty="0">
                <a:effectLst/>
                <a:latin typeface="Arial" panose="020B0604020202020204" pitchFamily="34" charset="0"/>
                <a:ea typeface="Times New Roman" panose="02020603050405020304" pitchFamily="18" charset="0"/>
                <a:cs typeface="Arial" panose="020B0604020202020204" pitchFamily="34" charset="0"/>
              </a:rPr>
              <a:t>, 2025)</a:t>
            </a:r>
            <a:endParaRPr lang="en-IN" sz="800" dirty="0">
              <a:effectLst/>
              <a:latin typeface="Arial" panose="020B0604020202020204" pitchFamily="34" charset="0"/>
              <a:ea typeface="Arial" panose="020B0604020202020204" pitchFamily="34" charset="0"/>
              <a:cs typeface="Arial" panose="020B0604020202020204" pitchFamily="34" charset="0"/>
            </a:endParaRPr>
          </a:p>
        </p:txBody>
      </p:sp>
      <p:pic>
        <p:nvPicPr>
          <p:cNvPr id="18" name="image6.png">
            <a:extLst>
              <a:ext uri="{FF2B5EF4-FFF2-40B4-BE49-F238E27FC236}">
                <a16:creationId xmlns:a16="http://schemas.microsoft.com/office/drawing/2014/main" id="{07875EC6-B474-1742-0D0E-34B57D037F1D}"/>
              </a:ext>
            </a:extLst>
          </p:cNvPr>
          <p:cNvPicPr/>
          <p:nvPr/>
        </p:nvPicPr>
        <p:blipFill>
          <a:blip r:embed="rId6"/>
          <a:srcRect/>
          <a:stretch>
            <a:fillRect/>
          </a:stretch>
        </p:blipFill>
        <p:spPr>
          <a:xfrm>
            <a:off x="127370" y="4740592"/>
            <a:ext cx="3338216" cy="1477328"/>
          </a:xfrm>
          <a:prstGeom prst="rect">
            <a:avLst/>
          </a:prstGeom>
          <a:ln/>
        </p:spPr>
      </p:pic>
      <p:sp>
        <p:nvSpPr>
          <p:cNvPr id="21" name="TextBox 20">
            <a:extLst>
              <a:ext uri="{FF2B5EF4-FFF2-40B4-BE49-F238E27FC236}">
                <a16:creationId xmlns:a16="http://schemas.microsoft.com/office/drawing/2014/main" id="{6F4BA7B7-0A82-4EB2-1CCC-1D8C69BE6C80}"/>
              </a:ext>
            </a:extLst>
          </p:cNvPr>
          <p:cNvSpPr txBox="1"/>
          <p:nvPr/>
        </p:nvSpPr>
        <p:spPr>
          <a:xfrm rot="10800000" flipV="1">
            <a:off x="-2" y="6258865"/>
            <a:ext cx="3392065" cy="438838"/>
          </a:xfrm>
          <a:prstGeom prst="rect">
            <a:avLst/>
          </a:prstGeom>
          <a:noFill/>
        </p:spPr>
        <p:txBody>
          <a:bodyPr wrap="square">
            <a:spAutoFit/>
          </a:bodyPr>
          <a:lstStyle/>
          <a:p>
            <a:pPr algn="ctr">
              <a:lnSpc>
                <a:spcPct val="150000"/>
              </a:lnSpc>
              <a:buNone/>
            </a:pPr>
            <a:r>
              <a:rPr lang="en-GB" sz="800" b="1" dirty="0">
                <a:effectLst/>
                <a:latin typeface="Arial" panose="020B0604020202020204" pitchFamily="34" charset="0"/>
                <a:ea typeface="Times New Roman" panose="02020603050405020304" pitchFamily="18" charset="0"/>
                <a:cs typeface="Arial" panose="020B0604020202020204" pitchFamily="34" charset="0"/>
              </a:rPr>
              <a:t>Figure 4: Different mindful practices for stress management</a:t>
            </a:r>
            <a:endParaRPr lang="en-IN" sz="800" dirty="0">
              <a:effectLst/>
              <a:latin typeface="Arial" panose="020B0604020202020204" pitchFamily="34" charset="0"/>
              <a:ea typeface="Arial" panose="020B0604020202020204" pitchFamily="34" charset="0"/>
              <a:cs typeface="Arial" panose="020B0604020202020204" pitchFamily="34" charset="0"/>
            </a:endParaRPr>
          </a:p>
          <a:p>
            <a:pPr algn="ctr">
              <a:lnSpc>
                <a:spcPct val="150000"/>
              </a:lnSpc>
              <a:buNone/>
            </a:pPr>
            <a:r>
              <a:rPr lang="en-GB" sz="800" dirty="0">
                <a:effectLst/>
                <a:latin typeface="Arial" panose="020B0604020202020204" pitchFamily="34" charset="0"/>
                <a:ea typeface="Times New Roman" panose="02020603050405020304" pitchFamily="18" charset="0"/>
                <a:cs typeface="Arial" panose="020B0604020202020204" pitchFamily="34" charset="0"/>
              </a:rPr>
              <a:t>(Source: Simply Psychology, 2024)</a:t>
            </a:r>
            <a:endParaRPr lang="en-IN" sz="800" dirty="0">
              <a:effectLst/>
              <a:latin typeface="Arial" panose="020B0604020202020204" pitchFamily="34" charset="0"/>
              <a:ea typeface="Arial" panose="020B0604020202020204" pitchFamily="34" charset="0"/>
              <a:cs typeface="Arial" panose="020B0604020202020204" pitchFamily="34" charset="0"/>
            </a:endParaRPr>
          </a:p>
        </p:txBody>
      </p:sp>
      <p:pic>
        <p:nvPicPr>
          <p:cNvPr id="22" name="image5.png">
            <a:extLst>
              <a:ext uri="{FF2B5EF4-FFF2-40B4-BE49-F238E27FC236}">
                <a16:creationId xmlns:a16="http://schemas.microsoft.com/office/drawing/2014/main" id="{895E6440-E5F4-1185-040A-425A76000716}"/>
              </a:ext>
            </a:extLst>
          </p:cNvPr>
          <p:cNvPicPr/>
          <p:nvPr/>
        </p:nvPicPr>
        <p:blipFill>
          <a:blip r:embed="rId7"/>
          <a:srcRect/>
          <a:stretch>
            <a:fillRect/>
          </a:stretch>
        </p:blipFill>
        <p:spPr>
          <a:xfrm>
            <a:off x="3862315" y="5006423"/>
            <a:ext cx="3234521" cy="1206766"/>
          </a:xfrm>
          <a:prstGeom prst="rect">
            <a:avLst/>
          </a:prstGeom>
          <a:ln/>
        </p:spPr>
      </p:pic>
      <p:sp>
        <p:nvSpPr>
          <p:cNvPr id="24" name="TextBox 23">
            <a:extLst>
              <a:ext uri="{FF2B5EF4-FFF2-40B4-BE49-F238E27FC236}">
                <a16:creationId xmlns:a16="http://schemas.microsoft.com/office/drawing/2014/main" id="{DE3BEF80-C1E4-55F7-B2EB-53F5C37F8AD8}"/>
              </a:ext>
            </a:extLst>
          </p:cNvPr>
          <p:cNvSpPr txBox="1"/>
          <p:nvPr/>
        </p:nvSpPr>
        <p:spPr>
          <a:xfrm>
            <a:off x="1520034" y="6225073"/>
            <a:ext cx="7934021" cy="439416"/>
          </a:xfrm>
          <a:prstGeom prst="rect">
            <a:avLst/>
          </a:prstGeom>
          <a:noFill/>
        </p:spPr>
        <p:txBody>
          <a:bodyPr wrap="square">
            <a:spAutoFit/>
          </a:bodyPr>
          <a:lstStyle/>
          <a:p>
            <a:pPr algn="ctr">
              <a:lnSpc>
                <a:spcPct val="150000"/>
              </a:lnSpc>
              <a:buNone/>
            </a:pPr>
            <a:r>
              <a:rPr lang="en-GB" sz="800" b="1" dirty="0">
                <a:effectLst/>
                <a:latin typeface="Times New Roman" panose="02020603050405020304" pitchFamily="18" charset="0"/>
                <a:ea typeface="Times New Roman" panose="02020603050405020304" pitchFamily="18" charset="0"/>
              </a:rPr>
              <a:t>Figure 5: Benefits of meditation</a:t>
            </a:r>
            <a:endParaRPr lang="en-IN" sz="800" dirty="0">
              <a:effectLst/>
              <a:latin typeface="Arial" panose="020B0604020202020204" pitchFamily="34" charset="0"/>
              <a:ea typeface="Arial" panose="020B0604020202020204" pitchFamily="34" charset="0"/>
            </a:endParaRPr>
          </a:p>
          <a:p>
            <a:pPr algn="ctr">
              <a:lnSpc>
                <a:spcPct val="150000"/>
              </a:lnSpc>
              <a:buNone/>
            </a:pPr>
            <a:r>
              <a:rPr lang="en-GB" sz="800" dirty="0">
                <a:effectLst/>
                <a:latin typeface="Times New Roman" panose="02020603050405020304" pitchFamily="18" charset="0"/>
                <a:ea typeface="Times New Roman" panose="02020603050405020304" pitchFamily="18" charset="0"/>
              </a:rPr>
              <a:t>(Source: Simply Psychology, 2024)</a:t>
            </a:r>
            <a:endParaRPr lang="en-IN" sz="800" dirty="0">
              <a:effectLst/>
              <a:latin typeface="Arial" panose="020B0604020202020204" pitchFamily="34" charset="0"/>
              <a:ea typeface="Arial" panose="020B0604020202020204" pitchFamily="34" charset="0"/>
            </a:endParaRPr>
          </a:p>
        </p:txBody>
      </p:sp>
      <p:pic>
        <p:nvPicPr>
          <p:cNvPr id="25" name="image4.png">
            <a:extLst>
              <a:ext uri="{FF2B5EF4-FFF2-40B4-BE49-F238E27FC236}">
                <a16:creationId xmlns:a16="http://schemas.microsoft.com/office/drawing/2014/main" id="{8BCBC67D-1970-BE57-B65C-845C374BD2B1}"/>
              </a:ext>
            </a:extLst>
          </p:cNvPr>
          <p:cNvPicPr/>
          <p:nvPr/>
        </p:nvPicPr>
        <p:blipFill>
          <a:blip r:embed="rId8"/>
          <a:srcRect/>
          <a:stretch>
            <a:fillRect/>
          </a:stretch>
        </p:blipFill>
        <p:spPr>
          <a:xfrm>
            <a:off x="7595051" y="3584437"/>
            <a:ext cx="2169648" cy="954107"/>
          </a:xfrm>
          <a:prstGeom prst="rect">
            <a:avLst/>
          </a:prstGeom>
          <a:ln/>
        </p:spPr>
      </p:pic>
      <p:sp>
        <p:nvSpPr>
          <p:cNvPr id="27" name="TextBox 26">
            <a:extLst>
              <a:ext uri="{FF2B5EF4-FFF2-40B4-BE49-F238E27FC236}">
                <a16:creationId xmlns:a16="http://schemas.microsoft.com/office/drawing/2014/main" id="{BCDCD74F-69B7-20F5-7333-F6A4C05E5442}"/>
              </a:ext>
            </a:extLst>
          </p:cNvPr>
          <p:cNvSpPr txBox="1"/>
          <p:nvPr/>
        </p:nvSpPr>
        <p:spPr>
          <a:xfrm>
            <a:off x="4641616" y="4662490"/>
            <a:ext cx="7997370" cy="439416"/>
          </a:xfrm>
          <a:prstGeom prst="rect">
            <a:avLst/>
          </a:prstGeom>
          <a:noFill/>
        </p:spPr>
        <p:txBody>
          <a:bodyPr wrap="square">
            <a:spAutoFit/>
          </a:bodyPr>
          <a:lstStyle/>
          <a:p>
            <a:pPr algn="ctr">
              <a:lnSpc>
                <a:spcPct val="150000"/>
              </a:lnSpc>
              <a:buNone/>
            </a:pPr>
            <a:r>
              <a:rPr lang="en-GB" sz="800" b="1" dirty="0">
                <a:effectLst/>
                <a:latin typeface="Times New Roman" panose="02020603050405020304" pitchFamily="18" charset="0"/>
                <a:ea typeface="Times New Roman" panose="02020603050405020304" pitchFamily="18" charset="0"/>
              </a:rPr>
              <a:t>Figure 6: Human-centric domains to maintain EI</a:t>
            </a:r>
            <a:endParaRPr lang="en-IN" sz="800" dirty="0">
              <a:effectLst/>
              <a:latin typeface="Arial" panose="020B0604020202020204" pitchFamily="34" charset="0"/>
              <a:ea typeface="Arial" panose="020B0604020202020204" pitchFamily="34" charset="0"/>
            </a:endParaRPr>
          </a:p>
          <a:p>
            <a:pPr algn="ctr">
              <a:lnSpc>
                <a:spcPct val="150000"/>
              </a:lnSpc>
              <a:buNone/>
            </a:pPr>
            <a:r>
              <a:rPr lang="en-GB" sz="800" dirty="0">
                <a:effectLst/>
                <a:latin typeface="Times New Roman" panose="02020603050405020304" pitchFamily="18" charset="0"/>
                <a:ea typeface="Times New Roman" panose="02020603050405020304" pitchFamily="18" charset="0"/>
              </a:rPr>
              <a:t>(Source: </a:t>
            </a:r>
            <a:r>
              <a:rPr lang="en-GB" sz="800" dirty="0" err="1">
                <a:effectLst/>
                <a:latin typeface="Times New Roman" panose="02020603050405020304" pitchFamily="18" charset="0"/>
                <a:ea typeface="Times New Roman" panose="02020603050405020304" pitchFamily="18" charset="0"/>
              </a:rPr>
              <a:t>Futurelearn</a:t>
            </a:r>
            <a:r>
              <a:rPr lang="en-GB" sz="800" dirty="0">
                <a:effectLst/>
                <a:latin typeface="Times New Roman" panose="02020603050405020304" pitchFamily="18" charset="0"/>
                <a:ea typeface="Times New Roman" panose="02020603050405020304" pitchFamily="18" charset="0"/>
              </a:rPr>
              <a:t>, 2024)</a:t>
            </a:r>
            <a:endParaRPr lang="en-IN" sz="800" dirty="0">
              <a:effectLst/>
              <a:latin typeface="Arial" panose="020B0604020202020204" pitchFamily="34" charset="0"/>
              <a:ea typeface="Arial" panose="020B0604020202020204" pitchFamily="34" charset="0"/>
            </a:endParaRPr>
          </a:p>
        </p:txBody>
      </p:sp>
      <p:sp>
        <p:nvSpPr>
          <p:cNvPr id="29" name="TextBox 28">
            <a:extLst>
              <a:ext uri="{FF2B5EF4-FFF2-40B4-BE49-F238E27FC236}">
                <a16:creationId xmlns:a16="http://schemas.microsoft.com/office/drawing/2014/main" id="{7D61BCFB-8A2C-C002-1831-59CEEAFAA43E}"/>
              </a:ext>
            </a:extLst>
          </p:cNvPr>
          <p:cNvSpPr txBox="1"/>
          <p:nvPr/>
        </p:nvSpPr>
        <p:spPr>
          <a:xfrm>
            <a:off x="495068" y="564640"/>
            <a:ext cx="3017058" cy="984885"/>
          </a:xfrm>
          <a:prstGeom prst="rect">
            <a:avLst/>
          </a:prstGeom>
          <a:noFill/>
        </p:spPr>
        <p:txBody>
          <a:bodyPr wrap="square">
            <a:spAutoFit/>
          </a:bodyPr>
          <a:lstStyle/>
          <a:p>
            <a:pPr algn="ctr"/>
            <a:r>
              <a:rPr lang="en-GB" sz="1000" b="1" kern="0" dirty="0">
                <a:effectLst/>
                <a:latin typeface="Arial" panose="020B0604020202020204" pitchFamily="34" charset="0"/>
                <a:ea typeface="Times New Roman" panose="02020603050405020304" pitchFamily="18" charset="0"/>
                <a:cs typeface="Arial" panose="020B0604020202020204" pitchFamily="34" charset="0"/>
              </a:rPr>
              <a:t>Introduction </a:t>
            </a:r>
          </a:p>
          <a:p>
            <a:pPr algn="ctr"/>
            <a:endParaRPr lang="en-GB" sz="800" b="1" kern="0" dirty="0">
              <a:latin typeface="Arial" panose="020B0604020202020204" pitchFamily="34" charset="0"/>
              <a:ea typeface="Times New Roman" panose="02020603050405020304" pitchFamily="18" charset="0"/>
              <a:cs typeface="Arial" panose="020B0604020202020204" pitchFamily="34" charset="0"/>
            </a:endParaRPr>
          </a:p>
          <a:p>
            <a:pPr algn="ctr"/>
            <a:r>
              <a:rPr lang="en-GB" sz="800" dirty="0">
                <a:latin typeface="Arial" panose="020B0604020202020204" pitchFamily="34" charset="0"/>
                <a:cs typeface="Arial" panose="020B0604020202020204" pitchFamily="34" charset="0"/>
              </a:rPr>
              <a:t>Emotional intelligence (EI) is crucial for understanding and managing emotions, fostering communication and decision-making. Goleman outlined its components for successful interpersonal interactions (Antonopoulou, 2024). </a:t>
            </a:r>
            <a:endParaRPr lang="en-IN" sz="800" b="1" kern="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buFont typeface="Arial" panose="020B0604020202020204" pitchFamily="34" charset="0"/>
              <a:buChar char="•"/>
            </a:pPr>
            <a:endParaRPr lang="en-IN" sz="8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31" name="TextBox 30">
            <a:extLst>
              <a:ext uri="{FF2B5EF4-FFF2-40B4-BE49-F238E27FC236}">
                <a16:creationId xmlns:a16="http://schemas.microsoft.com/office/drawing/2014/main" id="{A21FD125-B109-5F73-B03B-C2802893E4B1}"/>
              </a:ext>
            </a:extLst>
          </p:cNvPr>
          <p:cNvSpPr txBox="1"/>
          <p:nvPr/>
        </p:nvSpPr>
        <p:spPr>
          <a:xfrm>
            <a:off x="201769" y="2793633"/>
            <a:ext cx="3475822" cy="738664"/>
          </a:xfrm>
          <a:prstGeom prst="rect">
            <a:avLst/>
          </a:prstGeom>
          <a:noFill/>
        </p:spPr>
        <p:txBody>
          <a:bodyPr wrap="square">
            <a:spAutoFit/>
          </a:bodyPr>
          <a:lstStyle/>
          <a:p>
            <a:pPr algn="ctr">
              <a:buNone/>
            </a:pPr>
            <a:r>
              <a:rPr lang="en-GB" sz="1000" b="1" kern="0" dirty="0">
                <a:effectLst/>
                <a:latin typeface="Arial" panose="020B0604020202020204" pitchFamily="34" charset="0"/>
                <a:ea typeface="Times New Roman" panose="02020603050405020304" pitchFamily="18" charset="0"/>
                <a:cs typeface="Arial" panose="020B0604020202020204" pitchFamily="34" charset="0"/>
              </a:rPr>
              <a:t>Methodology </a:t>
            </a:r>
          </a:p>
          <a:p>
            <a:pPr algn="ctr">
              <a:buNone/>
            </a:pPr>
            <a:endParaRPr lang="en-GB" sz="800" b="1" kern="0" dirty="0">
              <a:latin typeface="Arial" panose="020B0604020202020204" pitchFamily="34" charset="0"/>
              <a:ea typeface="Times New Roman" panose="02020603050405020304" pitchFamily="18" charset="0"/>
              <a:cs typeface="Arial" panose="020B0604020202020204" pitchFamily="34" charset="0"/>
            </a:endParaRPr>
          </a:p>
          <a:p>
            <a:pPr algn="ctr">
              <a:buNone/>
            </a:pPr>
            <a:r>
              <a:rPr lang="en-GB" sz="800" dirty="0">
                <a:latin typeface="Arial" panose="020B0604020202020204" pitchFamily="34" charset="0"/>
                <a:cs typeface="Arial" panose="020B0604020202020204" pitchFamily="34" charset="0"/>
              </a:rPr>
              <a:t>Study explores emotional intelligence, mindfulness, and higher education performance through academic sources like journal articles and education reports. Relevant databases used.</a:t>
            </a:r>
            <a:endParaRPr lang="en-IN" sz="800" b="1" kern="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3" name="TextBox 32">
            <a:extLst>
              <a:ext uri="{FF2B5EF4-FFF2-40B4-BE49-F238E27FC236}">
                <a16:creationId xmlns:a16="http://schemas.microsoft.com/office/drawing/2014/main" id="{0949E0CD-F979-2BDD-D6B5-917EFC5F0C19}"/>
              </a:ext>
            </a:extLst>
          </p:cNvPr>
          <p:cNvSpPr txBox="1"/>
          <p:nvPr/>
        </p:nvSpPr>
        <p:spPr>
          <a:xfrm>
            <a:off x="3677591" y="610146"/>
            <a:ext cx="3478184" cy="1369606"/>
          </a:xfrm>
          <a:prstGeom prst="rect">
            <a:avLst/>
          </a:prstGeom>
          <a:noFill/>
        </p:spPr>
        <p:txBody>
          <a:bodyPr wrap="square">
            <a:spAutoFit/>
          </a:bodyPr>
          <a:lstStyle/>
          <a:p>
            <a:pPr algn="ctr">
              <a:buNone/>
            </a:pPr>
            <a:r>
              <a:rPr lang="en-GB" sz="1000" b="1" kern="0" dirty="0">
                <a:effectLst/>
                <a:latin typeface="Arial" panose="020B0604020202020204" pitchFamily="34" charset="0"/>
                <a:ea typeface="Times New Roman" panose="02020603050405020304" pitchFamily="18" charset="0"/>
                <a:cs typeface="Arial" panose="020B0604020202020204" pitchFamily="34" charset="0"/>
              </a:rPr>
              <a:t>Methods to develop emotional intelligence</a:t>
            </a:r>
          </a:p>
          <a:p>
            <a:pPr algn="ctr">
              <a:buNone/>
            </a:pPr>
            <a:endParaRPr lang="en-GB" sz="900" b="1" kern="0" dirty="0">
              <a:latin typeface="Arial" panose="020B0604020202020204" pitchFamily="34" charset="0"/>
              <a:ea typeface="Times New Roman" panose="02020603050405020304" pitchFamily="18" charset="0"/>
              <a:cs typeface="Arial" panose="020B0604020202020204" pitchFamily="34" charset="0"/>
            </a:endParaRPr>
          </a:p>
          <a:p>
            <a:pPr algn="ctr">
              <a:buNone/>
            </a:pPr>
            <a:r>
              <a:rPr lang="en-GB" sz="800" dirty="0">
                <a:latin typeface="Arial" panose="020B0604020202020204" pitchFamily="34" charset="0"/>
                <a:cs typeface="Arial" panose="020B0604020202020204" pitchFamily="34" charset="0"/>
              </a:rPr>
              <a:t>Consistent self-assessment and behavioural awareness are essential for developing emotional intelligence (EI). Sadiqzade (2024) recommends strategies like self-reflection, emotional journaling, and feedback for improving EI through systematic practice. Awais et al. (2025) argue that individuals with high EI exhibit composure to manage emotions in complex situations. Education emphasizes enhancing EI to control emotions and foster cooperation in leadership tasks due to growing competitiveness.</a:t>
            </a:r>
            <a:r>
              <a:rPr lang="en-GB" sz="800" b="1" kern="0" dirty="0">
                <a:effectLst/>
                <a:latin typeface="Arial" panose="020B0604020202020204" pitchFamily="34" charset="0"/>
                <a:ea typeface="Times New Roman" panose="02020603050405020304" pitchFamily="18" charset="0"/>
                <a:cs typeface="Arial" panose="020B0604020202020204" pitchFamily="34" charset="0"/>
              </a:rPr>
              <a:t> </a:t>
            </a:r>
            <a:endParaRPr lang="en-IN" sz="800" b="1" kern="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5" name="TextBox 34">
            <a:extLst>
              <a:ext uri="{FF2B5EF4-FFF2-40B4-BE49-F238E27FC236}">
                <a16:creationId xmlns:a16="http://schemas.microsoft.com/office/drawing/2014/main" id="{11570626-939F-D461-34AD-20F6AD37BCB3}"/>
              </a:ext>
            </a:extLst>
          </p:cNvPr>
          <p:cNvSpPr txBox="1"/>
          <p:nvPr/>
        </p:nvSpPr>
        <p:spPr>
          <a:xfrm>
            <a:off x="3465588" y="3930467"/>
            <a:ext cx="4033822" cy="1107996"/>
          </a:xfrm>
          <a:prstGeom prst="rect">
            <a:avLst/>
          </a:prstGeom>
          <a:noFill/>
        </p:spPr>
        <p:txBody>
          <a:bodyPr wrap="square">
            <a:spAutoFit/>
          </a:bodyPr>
          <a:lstStyle/>
          <a:p>
            <a:pPr algn="ctr">
              <a:buNone/>
            </a:pPr>
            <a:r>
              <a:rPr lang="en-GB" sz="1000" b="1" kern="0" dirty="0">
                <a:effectLst/>
                <a:latin typeface="Arial" panose="020B0604020202020204" pitchFamily="34" charset="0"/>
                <a:ea typeface="Times New Roman" panose="02020603050405020304" pitchFamily="18" charset="0"/>
                <a:cs typeface="Arial" panose="020B0604020202020204" pitchFamily="34" charset="0"/>
              </a:rPr>
              <a:t>Controlling emotion and developing mindfulness as a learner </a:t>
            </a:r>
          </a:p>
          <a:p>
            <a:pPr algn="ctr">
              <a:buNone/>
            </a:pPr>
            <a:endParaRPr lang="en-GB" sz="800" b="1" kern="0" dirty="0">
              <a:latin typeface="Arial" panose="020B0604020202020204" pitchFamily="34" charset="0"/>
              <a:ea typeface="Times New Roman" panose="02020603050405020304" pitchFamily="18" charset="0"/>
              <a:cs typeface="Arial" panose="020B0604020202020204" pitchFamily="34" charset="0"/>
            </a:endParaRPr>
          </a:p>
          <a:p>
            <a:pPr algn="ctr">
              <a:buNone/>
            </a:pPr>
            <a:r>
              <a:rPr lang="en-GB" sz="800" dirty="0">
                <a:latin typeface="Arial" panose="020B0604020202020204" pitchFamily="34" charset="0"/>
                <a:cs typeface="Arial" panose="020B0604020202020204" pitchFamily="34" charset="0"/>
              </a:rPr>
              <a:t>Mindfulness and emotional control aid in academic resilience by promoting sustained focus. </a:t>
            </a:r>
            <a:r>
              <a:rPr lang="en-GB" sz="800" dirty="0" err="1">
                <a:latin typeface="Arial" panose="020B0604020202020204" pitchFamily="34" charset="0"/>
                <a:cs typeface="Arial" panose="020B0604020202020204" pitchFamily="34" charset="0"/>
              </a:rPr>
              <a:t>Channawar</a:t>
            </a:r>
            <a:r>
              <a:rPr lang="en-GB" sz="800" dirty="0">
                <a:latin typeface="Arial" panose="020B0604020202020204" pitchFamily="34" charset="0"/>
                <a:cs typeface="Arial" panose="020B0604020202020204" pitchFamily="34" charset="0"/>
              </a:rPr>
              <a:t> (2023) advocates for stress reduction through mindfulness practices to enhance mental composure. Personal benefits from meditation, journaling, and breathing exercises are noted, while </a:t>
            </a:r>
            <a:r>
              <a:rPr lang="en-GB" sz="800" dirty="0" err="1">
                <a:latin typeface="Arial" panose="020B0604020202020204" pitchFamily="34" charset="0"/>
                <a:cs typeface="Arial" panose="020B0604020202020204" pitchFamily="34" charset="0"/>
              </a:rPr>
              <a:t>Minhui</a:t>
            </a:r>
            <a:r>
              <a:rPr lang="en-GB" sz="800" dirty="0">
                <a:latin typeface="Arial" panose="020B0604020202020204" pitchFamily="34" charset="0"/>
                <a:cs typeface="Arial" panose="020B0604020202020204" pitchFamily="34" charset="0"/>
              </a:rPr>
              <a:t> (2023) proposes self-discipline tools for effective time management and stress reduction. Stress hinders lesson absorption during classroom activities.</a:t>
            </a:r>
            <a:endParaRPr lang="en-IN" sz="800" b="1" kern="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7" name="TextBox 36">
            <a:extLst>
              <a:ext uri="{FF2B5EF4-FFF2-40B4-BE49-F238E27FC236}">
                <a16:creationId xmlns:a16="http://schemas.microsoft.com/office/drawing/2014/main" id="{7EB596B2-5DB6-9E2C-4F90-90A47BBD6584}"/>
              </a:ext>
            </a:extLst>
          </p:cNvPr>
          <p:cNvSpPr txBox="1"/>
          <p:nvPr/>
        </p:nvSpPr>
        <p:spPr>
          <a:xfrm>
            <a:off x="127369" y="3584437"/>
            <a:ext cx="3409904" cy="1138773"/>
          </a:xfrm>
          <a:prstGeom prst="rect">
            <a:avLst/>
          </a:prstGeom>
          <a:noFill/>
        </p:spPr>
        <p:txBody>
          <a:bodyPr wrap="square">
            <a:spAutoFit/>
          </a:bodyPr>
          <a:lstStyle/>
          <a:p>
            <a:pPr algn="ctr">
              <a:buNone/>
            </a:pPr>
            <a:r>
              <a:rPr lang="en-GB" sz="1000" b="1" kern="0" dirty="0">
                <a:effectLst/>
                <a:latin typeface="Arial" panose="020B0604020202020204" pitchFamily="34" charset="0"/>
                <a:ea typeface="Times New Roman" panose="02020603050405020304" pitchFamily="18" charset="0"/>
                <a:cs typeface="Arial" panose="020B0604020202020204" pitchFamily="34" charset="0"/>
              </a:rPr>
              <a:t>Factors for success and methods to overcome EI challenges </a:t>
            </a:r>
          </a:p>
          <a:p>
            <a:pPr algn="ctr">
              <a:buNone/>
            </a:pPr>
            <a:endParaRPr lang="en-GB" sz="800" b="1" kern="0" dirty="0">
              <a:effectLst/>
              <a:latin typeface="Arial" panose="020B0604020202020204" pitchFamily="34" charset="0"/>
              <a:ea typeface="Times New Roman" panose="02020603050405020304" pitchFamily="18" charset="0"/>
              <a:cs typeface="Arial" panose="020B0604020202020204" pitchFamily="34" charset="0"/>
            </a:endParaRPr>
          </a:p>
          <a:p>
            <a:pPr algn="ctr">
              <a:buNone/>
            </a:pPr>
            <a:r>
              <a:rPr lang="en-GB" sz="800" kern="0" dirty="0">
                <a:latin typeface="Arial" panose="020B0604020202020204" pitchFamily="34" charset="0"/>
                <a:ea typeface="Times New Roman" panose="02020603050405020304" pitchFamily="18" charset="0"/>
                <a:cs typeface="Arial" panose="020B0604020202020204" pitchFamily="34" charset="0"/>
              </a:rPr>
              <a:t>According to Bhardwaj et al.(2025), the development of realistic and effective academic goals ensures incremental improvement for learners to emphasise personal guidance during stressful situations.</a:t>
            </a:r>
          </a:p>
          <a:p>
            <a:pPr algn="ctr">
              <a:buNone/>
            </a:pPr>
            <a:r>
              <a:rPr lang="en-GB" sz="800" kern="0" dirty="0">
                <a:latin typeface="Arial" panose="020B0604020202020204" pitchFamily="34" charset="0"/>
                <a:ea typeface="Times New Roman" panose="02020603050405020304" pitchFamily="18" charset="0"/>
                <a:cs typeface="Arial" panose="020B0604020202020204" pitchFamily="34" charset="0"/>
              </a:rPr>
              <a:t>I benefit by incorporating a self-care routine that supports my emotional resilience for continuous learning as well as time management.</a:t>
            </a:r>
            <a:endParaRPr lang="en-IN" sz="800" kern="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9" name="TextBox 38">
            <a:extLst>
              <a:ext uri="{FF2B5EF4-FFF2-40B4-BE49-F238E27FC236}">
                <a16:creationId xmlns:a16="http://schemas.microsoft.com/office/drawing/2014/main" id="{9FB4EE61-6590-2084-E79C-BD384B20D0FA}"/>
              </a:ext>
            </a:extLst>
          </p:cNvPr>
          <p:cNvSpPr txBox="1"/>
          <p:nvPr/>
        </p:nvSpPr>
        <p:spPr>
          <a:xfrm>
            <a:off x="7354202" y="5199045"/>
            <a:ext cx="2554204" cy="1492716"/>
          </a:xfrm>
          <a:prstGeom prst="rect">
            <a:avLst/>
          </a:prstGeom>
          <a:noFill/>
        </p:spPr>
        <p:txBody>
          <a:bodyPr wrap="square">
            <a:spAutoFit/>
          </a:bodyPr>
          <a:lstStyle/>
          <a:p>
            <a:pPr algn="ctr">
              <a:buNone/>
            </a:pPr>
            <a:r>
              <a:rPr lang="en-GB" sz="1000" b="1" kern="0" dirty="0">
                <a:effectLst/>
                <a:latin typeface="Arial" panose="020B0604020202020204" pitchFamily="34" charset="0"/>
                <a:ea typeface="Times New Roman" panose="02020603050405020304" pitchFamily="18" charset="0"/>
                <a:cs typeface="Arial" panose="020B0604020202020204" pitchFamily="34" charset="0"/>
              </a:rPr>
              <a:t>Conclusion </a:t>
            </a:r>
          </a:p>
          <a:p>
            <a:pPr algn="ctr">
              <a:buNone/>
            </a:pPr>
            <a:endParaRPr lang="en-IN" sz="900" b="1" kern="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buFont typeface="Arial" panose="020B0604020202020204" pitchFamily="34" charset="0"/>
              <a:buChar char="•"/>
            </a:pPr>
            <a:r>
              <a:rPr lang="en-GB" sz="800" dirty="0">
                <a:effectLst/>
                <a:latin typeface="Arial" panose="020B0604020202020204" pitchFamily="34" charset="0"/>
                <a:ea typeface="Times New Roman" panose="02020603050405020304" pitchFamily="18" charset="0"/>
                <a:cs typeface="Arial" panose="020B0604020202020204" pitchFamily="34" charset="0"/>
              </a:rPr>
              <a:t>Academic and professional competence involves emotional intelligence. </a:t>
            </a:r>
          </a:p>
          <a:p>
            <a:pPr marL="171450" indent="-171450">
              <a:buFont typeface="Arial" panose="020B0604020202020204" pitchFamily="34" charset="0"/>
              <a:buChar char="•"/>
            </a:pPr>
            <a:r>
              <a:rPr lang="en-GB" sz="800" dirty="0">
                <a:effectLst/>
                <a:latin typeface="Arial" panose="020B0604020202020204" pitchFamily="34" charset="0"/>
                <a:ea typeface="Times New Roman" panose="02020603050405020304" pitchFamily="18" charset="0"/>
                <a:cs typeface="Arial" panose="020B0604020202020204" pitchFamily="34" charset="0"/>
              </a:rPr>
              <a:t>By engaging in mindful self-reflection, emotional regulation, and being conscious, people improve their learning, collaboration, and effective leadership abilities. </a:t>
            </a:r>
          </a:p>
          <a:p>
            <a:pPr marL="171450" indent="-171450">
              <a:buFont typeface="Arial" panose="020B0604020202020204" pitchFamily="34" charset="0"/>
              <a:buChar char="•"/>
            </a:pPr>
            <a:r>
              <a:rPr lang="en-GB" sz="800" dirty="0">
                <a:effectLst/>
                <a:latin typeface="Arial" panose="020B0604020202020204" pitchFamily="34" charset="0"/>
                <a:ea typeface="Times New Roman" panose="02020603050405020304" pitchFamily="18" charset="0"/>
                <a:cs typeface="Arial" panose="020B0604020202020204" pitchFamily="34" charset="0"/>
              </a:rPr>
              <a:t>Emotional intelligence helps in empathy, self-control and making ethical decisions, which are essential in personal sustainability</a:t>
            </a:r>
            <a:r>
              <a:rPr lang="en-GB" sz="800" dirty="0">
                <a:effectLst/>
                <a:latin typeface="Times New Roman" panose="02020603050405020304" pitchFamily="18" charset="0"/>
                <a:ea typeface="Times New Roman" panose="02020603050405020304" pitchFamily="18" charset="0"/>
              </a:rPr>
              <a:t>. </a:t>
            </a:r>
          </a:p>
        </p:txBody>
      </p:sp>
      <p:sp>
        <p:nvSpPr>
          <p:cNvPr id="41" name="TextBox 40">
            <a:extLst>
              <a:ext uri="{FF2B5EF4-FFF2-40B4-BE49-F238E27FC236}">
                <a16:creationId xmlns:a16="http://schemas.microsoft.com/office/drawing/2014/main" id="{741E78AA-7949-700E-2B19-766CE0641582}"/>
              </a:ext>
            </a:extLst>
          </p:cNvPr>
          <p:cNvSpPr txBox="1"/>
          <p:nvPr/>
        </p:nvSpPr>
        <p:spPr>
          <a:xfrm>
            <a:off x="9795610" y="1856096"/>
            <a:ext cx="2269020" cy="3724096"/>
          </a:xfrm>
          <a:prstGeom prst="rect">
            <a:avLst/>
          </a:prstGeom>
          <a:noFill/>
        </p:spPr>
        <p:txBody>
          <a:bodyPr wrap="square">
            <a:spAutoFit/>
          </a:bodyPr>
          <a:lstStyle/>
          <a:p>
            <a:pPr algn="ctr">
              <a:buNone/>
            </a:pPr>
            <a:r>
              <a:rPr lang="en-GB" sz="1000" b="1" kern="0" dirty="0">
                <a:effectLst/>
                <a:latin typeface="Arial" panose="020B0604020202020204" pitchFamily="34" charset="0"/>
                <a:ea typeface="Times New Roman" panose="02020603050405020304" pitchFamily="18" charset="0"/>
                <a:cs typeface="Arial" panose="020B0604020202020204" pitchFamily="34" charset="0"/>
              </a:rPr>
              <a:t>References </a:t>
            </a:r>
          </a:p>
          <a:p>
            <a:pPr algn="ctr">
              <a:buNone/>
            </a:pPr>
            <a:endParaRPr lang="en-IN" sz="1000" b="1" kern="0" dirty="0">
              <a:effectLst/>
              <a:latin typeface="Times New Roman" panose="02020603050405020304" pitchFamily="18" charset="0"/>
              <a:ea typeface="Times New Roman" panose="02020603050405020304" pitchFamily="18" charset="0"/>
            </a:endParaRPr>
          </a:p>
          <a:p>
            <a:pPr algn="just">
              <a:buNone/>
            </a:pPr>
            <a:r>
              <a:rPr lang="en-GB" sz="600" dirty="0">
                <a:solidFill>
                  <a:srgbClr val="222222"/>
                </a:solidFill>
                <a:effectLst/>
                <a:latin typeface="Times New Roman" panose="02020603050405020304" pitchFamily="18" charset="0"/>
                <a:ea typeface="Times New Roman" panose="02020603050405020304" pitchFamily="18" charset="0"/>
              </a:rPr>
              <a:t>Antonopoulou, H., (2024). The value of emotional intelligence: Self-awareness, self-regulation</a:t>
            </a:r>
            <a:r>
              <a:rPr lang="en-GB" sz="6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motivation, and empathy as key components. </a:t>
            </a:r>
            <a:r>
              <a:rPr lang="en-GB" sz="600" i="1"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Technium</a:t>
            </a:r>
            <a:r>
              <a:rPr lang="en-GB" sz="6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Education </a:t>
            </a:r>
            <a:r>
              <a:rPr lang="en-GB" sz="600" i="1" dirty="0">
                <a:solidFill>
                  <a:srgbClr val="222222"/>
                </a:solidFill>
                <a:effectLst/>
                <a:latin typeface="Times New Roman" panose="02020603050405020304" pitchFamily="18" charset="0"/>
                <a:ea typeface="Times New Roman" panose="02020603050405020304" pitchFamily="18" charset="0"/>
              </a:rPr>
              <a:t>and Humanities</a:t>
            </a:r>
            <a:r>
              <a:rPr lang="en-GB" sz="600" dirty="0">
                <a:solidFill>
                  <a:srgbClr val="222222"/>
                </a:solidFill>
                <a:effectLst/>
                <a:latin typeface="Times New Roman" panose="02020603050405020304" pitchFamily="18" charset="0"/>
                <a:ea typeface="Times New Roman" panose="02020603050405020304" pitchFamily="18" charset="0"/>
              </a:rPr>
              <a:t>, </a:t>
            </a:r>
            <a:r>
              <a:rPr lang="en-GB" sz="600" i="1" dirty="0">
                <a:solidFill>
                  <a:srgbClr val="222222"/>
                </a:solidFill>
                <a:effectLst/>
                <a:latin typeface="Times New Roman" panose="02020603050405020304" pitchFamily="18" charset="0"/>
                <a:ea typeface="Times New Roman" panose="02020603050405020304" pitchFamily="18" charset="0"/>
              </a:rPr>
              <a:t>8</a:t>
            </a:r>
            <a:r>
              <a:rPr lang="en-GB" sz="600" dirty="0">
                <a:solidFill>
                  <a:srgbClr val="222222"/>
                </a:solidFill>
                <a:effectLst/>
                <a:latin typeface="Times New Roman" panose="02020603050405020304" pitchFamily="18" charset="0"/>
                <a:ea typeface="Times New Roman" panose="02020603050405020304" pitchFamily="18" charset="0"/>
              </a:rPr>
              <a:t>, pp.78-92.</a:t>
            </a:r>
            <a:endParaRPr lang="en-IN" sz="600" dirty="0">
              <a:effectLst/>
              <a:latin typeface="Arial" panose="020B0604020202020204" pitchFamily="34" charset="0"/>
              <a:ea typeface="Arial" panose="020B0604020202020204" pitchFamily="34" charset="0"/>
            </a:endParaRPr>
          </a:p>
          <a:p>
            <a:pPr algn="just">
              <a:buNone/>
            </a:pPr>
            <a:r>
              <a:rPr lang="en-GB" sz="600" dirty="0">
                <a:solidFill>
                  <a:srgbClr val="222222"/>
                </a:solidFill>
                <a:effectLst/>
                <a:latin typeface="Times New Roman" panose="02020603050405020304" pitchFamily="18" charset="0"/>
                <a:ea typeface="Times New Roman" panose="02020603050405020304" pitchFamily="18" charset="0"/>
              </a:rPr>
              <a:t>Awais, M., Ishaq, H.M. and Gillani, S.I.A., (2025). The Impact of Emotional Intelligence on Rational and Ethical Decision-Making. </a:t>
            </a:r>
            <a:r>
              <a:rPr lang="en-GB" sz="600" i="1" dirty="0">
                <a:solidFill>
                  <a:srgbClr val="222222"/>
                </a:solidFill>
                <a:effectLst/>
                <a:latin typeface="Times New Roman" panose="02020603050405020304" pitchFamily="18" charset="0"/>
                <a:ea typeface="Times New Roman" panose="02020603050405020304" pitchFamily="18" charset="0"/>
              </a:rPr>
              <a:t>Scholar Insight Journal</a:t>
            </a:r>
            <a:r>
              <a:rPr lang="en-GB" sz="600" dirty="0">
                <a:solidFill>
                  <a:srgbClr val="222222"/>
                </a:solidFill>
                <a:effectLst/>
                <a:latin typeface="Times New Roman" panose="02020603050405020304" pitchFamily="18" charset="0"/>
                <a:ea typeface="Times New Roman" panose="02020603050405020304" pitchFamily="18" charset="0"/>
              </a:rPr>
              <a:t>, </a:t>
            </a:r>
            <a:r>
              <a:rPr lang="en-GB" sz="600" i="1" dirty="0">
                <a:solidFill>
                  <a:srgbClr val="222222"/>
                </a:solidFill>
                <a:effectLst/>
                <a:latin typeface="Times New Roman" panose="02020603050405020304" pitchFamily="18" charset="0"/>
                <a:ea typeface="Times New Roman" panose="02020603050405020304" pitchFamily="18" charset="0"/>
              </a:rPr>
              <a:t>3</a:t>
            </a:r>
            <a:r>
              <a:rPr lang="en-GB" sz="600" dirty="0">
                <a:solidFill>
                  <a:srgbClr val="222222"/>
                </a:solidFill>
                <a:effectLst/>
                <a:latin typeface="Times New Roman" panose="02020603050405020304" pitchFamily="18" charset="0"/>
                <a:ea typeface="Times New Roman" panose="02020603050405020304" pitchFamily="18" charset="0"/>
              </a:rPr>
              <a:t>(2), pp.105-121.</a:t>
            </a:r>
            <a:endParaRPr lang="en-IN" sz="600" dirty="0">
              <a:effectLst/>
              <a:latin typeface="Arial" panose="020B0604020202020204" pitchFamily="34" charset="0"/>
              <a:ea typeface="Arial" panose="020B0604020202020204" pitchFamily="34" charset="0"/>
            </a:endParaRPr>
          </a:p>
          <a:p>
            <a:pPr algn="just">
              <a:buNone/>
            </a:pPr>
            <a:r>
              <a:rPr lang="en-GB" sz="600" dirty="0">
                <a:solidFill>
                  <a:srgbClr val="222222"/>
                </a:solidFill>
                <a:effectLst/>
                <a:latin typeface="Times New Roman" panose="02020603050405020304" pitchFamily="18" charset="0"/>
                <a:ea typeface="Times New Roman" panose="02020603050405020304" pitchFamily="18" charset="0"/>
              </a:rPr>
              <a:t>Bhardwaj, V., Zhang, S., Tan, Y.Q. and Pandey, V., (2025, February). Redefining learning: student-</a:t>
            </a:r>
            <a:r>
              <a:rPr lang="en-GB" sz="600" dirty="0" err="1">
                <a:solidFill>
                  <a:srgbClr val="222222"/>
                </a:solidFill>
                <a:effectLst/>
                <a:latin typeface="Times New Roman" panose="02020603050405020304" pitchFamily="18" charset="0"/>
                <a:ea typeface="Times New Roman" panose="02020603050405020304" pitchFamily="18" charset="0"/>
              </a:rPr>
              <a:t>centered</a:t>
            </a:r>
            <a:r>
              <a:rPr lang="en-GB" sz="600" dirty="0">
                <a:solidFill>
                  <a:srgbClr val="222222"/>
                </a:solidFill>
                <a:effectLst/>
                <a:latin typeface="Times New Roman" panose="02020603050405020304" pitchFamily="18" charset="0"/>
                <a:ea typeface="Times New Roman" panose="02020603050405020304" pitchFamily="18" charset="0"/>
              </a:rPr>
              <a:t> strategies for academic and personal growth. In </a:t>
            </a:r>
            <a:r>
              <a:rPr lang="en-GB" sz="600" i="1" dirty="0">
                <a:solidFill>
                  <a:srgbClr val="222222"/>
                </a:solidFill>
                <a:effectLst/>
                <a:latin typeface="Times New Roman" panose="02020603050405020304" pitchFamily="18" charset="0"/>
                <a:ea typeface="Times New Roman" panose="02020603050405020304" pitchFamily="18" charset="0"/>
              </a:rPr>
              <a:t>Frontiers in Education</a:t>
            </a:r>
            <a:r>
              <a:rPr lang="en-GB" sz="600" dirty="0">
                <a:solidFill>
                  <a:srgbClr val="222222"/>
                </a:solidFill>
                <a:effectLst/>
                <a:latin typeface="Times New Roman" panose="02020603050405020304" pitchFamily="18" charset="0"/>
                <a:ea typeface="Times New Roman" panose="02020603050405020304" pitchFamily="18" charset="0"/>
              </a:rPr>
              <a:t> (Vol. 10, p. 1518602). Frontiers Media SA.</a:t>
            </a:r>
            <a:endParaRPr lang="en-IN" sz="600" dirty="0">
              <a:effectLst/>
              <a:latin typeface="Arial" panose="020B0604020202020204" pitchFamily="34" charset="0"/>
              <a:ea typeface="Arial" panose="020B0604020202020204" pitchFamily="34" charset="0"/>
            </a:endParaRPr>
          </a:p>
          <a:p>
            <a:pPr algn="just">
              <a:buNone/>
            </a:pPr>
            <a:r>
              <a:rPr lang="en-GB" sz="600" dirty="0">
                <a:solidFill>
                  <a:srgbClr val="222222"/>
                </a:solidFill>
                <a:effectLst/>
                <a:latin typeface="Times New Roman" panose="02020603050405020304" pitchFamily="18" charset="0"/>
                <a:ea typeface="Times New Roman" panose="02020603050405020304" pitchFamily="18" charset="0"/>
              </a:rPr>
              <a:t>Channawar, S.N., (2023). Mindfulness practices for stress reduction and mental clarity. </a:t>
            </a:r>
            <a:r>
              <a:rPr lang="en-GB" sz="600" i="1" dirty="0">
                <a:solidFill>
                  <a:srgbClr val="222222"/>
                </a:solidFill>
                <a:effectLst/>
                <a:latin typeface="Times New Roman" panose="02020603050405020304" pitchFamily="18" charset="0"/>
                <a:ea typeface="Times New Roman" panose="02020603050405020304" pitchFamily="18" charset="0"/>
              </a:rPr>
              <a:t>International Journal of Futuristic Innovation in Arts, Humanities and Management (IJFIAHM)</a:t>
            </a:r>
            <a:r>
              <a:rPr lang="en-GB" sz="600" dirty="0">
                <a:solidFill>
                  <a:srgbClr val="222222"/>
                </a:solidFill>
                <a:effectLst/>
                <a:latin typeface="Times New Roman" panose="02020603050405020304" pitchFamily="18" charset="0"/>
                <a:ea typeface="Times New Roman" panose="02020603050405020304" pitchFamily="18" charset="0"/>
              </a:rPr>
              <a:t>, </a:t>
            </a:r>
            <a:r>
              <a:rPr lang="en-GB" sz="600" i="1" dirty="0">
                <a:solidFill>
                  <a:srgbClr val="222222"/>
                </a:solidFill>
                <a:effectLst/>
                <a:latin typeface="Times New Roman" panose="02020603050405020304" pitchFamily="18" charset="0"/>
                <a:ea typeface="Times New Roman" panose="02020603050405020304" pitchFamily="18" charset="0"/>
              </a:rPr>
              <a:t>2</a:t>
            </a:r>
            <a:r>
              <a:rPr lang="en-GB" sz="600" dirty="0">
                <a:solidFill>
                  <a:srgbClr val="222222"/>
                </a:solidFill>
                <a:effectLst/>
                <a:latin typeface="Times New Roman" panose="02020603050405020304" pitchFamily="18" charset="0"/>
                <a:ea typeface="Times New Roman" panose="02020603050405020304" pitchFamily="18" charset="0"/>
              </a:rPr>
              <a:t>(3), pp.49-59.</a:t>
            </a:r>
            <a:endParaRPr lang="en-IN" sz="600" dirty="0">
              <a:effectLst/>
              <a:latin typeface="Arial" panose="020B0604020202020204" pitchFamily="34" charset="0"/>
              <a:ea typeface="Arial" panose="020B0604020202020204" pitchFamily="34" charset="0"/>
            </a:endParaRPr>
          </a:p>
          <a:p>
            <a:pPr algn="just">
              <a:buNone/>
            </a:pPr>
            <a:r>
              <a:rPr lang="en-GB" sz="600" dirty="0" err="1">
                <a:effectLst/>
                <a:latin typeface="Times New Roman" panose="02020603050405020304" pitchFamily="18" charset="0"/>
                <a:ea typeface="Times New Roman" panose="02020603050405020304" pitchFamily="18" charset="0"/>
              </a:rPr>
              <a:t>Eiagroup</a:t>
            </a:r>
            <a:r>
              <a:rPr lang="en-GB" sz="600" dirty="0">
                <a:effectLst/>
                <a:latin typeface="Times New Roman" panose="02020603050405020304" pitchFamily="18" charset="0"/>
                <a:ea typeface="Times New Roman" panose="02020603050405020304" pitchFamily="18" charset="0"/>
              </a:rPr>
              <a:t> (2025). </a:t>
            </a:r>
            <a:r>
              <a:rPr lang="en-GB" sz="600" i="1" dirty="0" err="1">
                <a:effectLst/>
                <a:latin typeface="Times New Roman" panose="02020603050405020304" pitchFamily="18" charset="0"/>
                <a:ea typeface="Times New Roman" panose="02020603050405020304" pitchFamily="18" charset="0"/>
              </a:rPr>
              <a:t>EmotionIntell</a:t>
            </a:r>
            <a:r>
              <a:rPr lang="en-GB" sz="600" i="1" dirty="0">
                <a:effectLst/>
                <a:latin typeface="Times New Roman" panose="02020603050405020304" pitchFamily="18" charset="0"/>
                <a:ea typeface="Times New Roman" panose="02020603050405020304" pitchFamily="18" charset="0"/>
              </a:rPr>
              <a:t> – The Emotional Intelligence Model. </a:t>
            </a:r>
            <a:r>
              <a:rPr lang="en-GB" sz="600" dirty="0">
                <a:effectLst/>
                <a:latin typeface="Times New Roman" panose="02020603050405020304" pitchFamily="18" charset="0"/>
                <a:ea typeface="Times New Roman" panose="02020603050405020304" pitchFamily="18" charset="0"/>
              </a:rPr>
              <a:t>Available at: </a:t>
            </a:r>
            <a:r>
              <a:rPr lang="en-GB" sz="600" u="sng" dirty="0">
                <a:solidFill>
                  <a:schemeClr val="tx1">
                    <a:lumMod val="85000"/>
                    <a:lumOff val="15000"/>
                  </a:schemeClr>
                </a:solidFill>
                <a:effectLst/>
                <a:latin typeface="Times New Roman" panose="02020603050405020304" pitchFamily="18" charset="0"/>
                <a:ea typeface="Times New Roman" panose="02020603050405020304" pitchFamily="18" charset="0"/>
                <a:hlinkClick r:id="rId9">
                  <a:extLst>
                    <a:ext uri="{A12FA001-AC4F-418D-AE19-62706E023703}">
                      <ahyp:hlinkClr xmlns:ahyp="http://schemas.microsoft.com/office/drawing/2018/hyperlinkcolor" val="tx"/>
                    </a:ext>
                  </a:extLst>
                </a:hlinkClick>
              </a:rPr>
              <a:t>https://www.eiagroup.com/white-paper/emotionintell-ei-model/</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Accessed on 21st October 2025</a:t>
            </a:r>
            <a:endParaRPr lang="en-IN" sz="600" dirty="0">
              <a:solidFill>
                <a:schemeClr val="tx1">
                  <a:lumMod val="85000"/>
                  <a:lumOff val="15000"/>
                </a:schemeClr>
              </a:solidFill>
              <a:effectLst/>
              <a:latin typeface="Arial" panose="020B0604020202020204" pitchFamily="34" charset="0"/>
              <a:ea typeface="Arial" panose="020B0604020202020204" pitchFamily="34" charset="0"/>
            </a:endParaRPr>
          </a:p>
          <a:p>
            <a:pPr algn="just">
              <a:buNone/>
            </a:pPr>
            <a:r>
              <a:rPr lang="en-GB" sz="600" dirty="0" err="1">
                <a:effectLst/>
                <a:latin typeface="Times New Roman" panose="02020603050405020304" pitchFamily="18" charset="0"/>
                <a:ea typeface="Times New Roman" panose="02020603050405020304" pitchFamily="18" charset="0"/>
              </a:rPr>
              <a:t>Experianta</a:t>
            </a:r>
            <a:r>
              <a:rPr lang="en-GB" sz="600" dirty="0">
                <a:effectLst/>
                <a:latin typeface="Times New Roman" panose="02020603050405020304" pitchFamily="18" charset="0"/>
                <a:ea typeface="Times New Roman" panose="02020603050405020304" pitchFamily="18" charset="0"/>
              </a:rPr>
              <a:t> (2025). </a:t>
            </a:r>
            <a:r>
              <a:rPr lang="en-GB" sz="600" i="1" dirty="0">
                <a:effectLst/>
                <a:latin typeface="Times New Roman" panose="02020603050405020304" pitchFamily="18" charset="0"/>
                <a:ea typeface="Times New Roman" panose="02020603050405020304" pitchFamily="18" charset="0"/>
              </a:rPr>
              <a:t>A Milestone of Intelligent Development: Daniel Goleman’s Emotional Intelligence Theory. </a:t>
            </a:r>
            <a:r>
              <a:rPr lang="en-GB" sz="600" dirty="0">
                <a:effectLst/>
                <a:latin typeface="Times New Roman" panose="02020603050405020304" pitchFamily="18" charset="0"/>
                <a:ea typeface="Times New Roman" panose="02020603050405020304" pitchFamily="18" charset="0"/>
              </a:rPr>
              <a:t>Available at: </a:t>
            </a:r>
            <a:r>
              <a:rPr lang="en-GB" sz="600" u="sng" dirty="0">
                <a:solidFill>
                  <a:schemeClr val="tx1">
                    <a:lumMod val="85000"/>
                    <a:lumOff val="15000"/>
                  </a:schemeClr>
                </a:solidFill>
                <a:effectLst/>
                <a:latin typeface="Times New Roman" panose="02020603050405020304" pitchFamily="18" charset="0"/>
                <a:ea typeface="Times New Roman" panose="02020603050405020304" pitchFamily="18" charset="0"/>
                <a:hlinkClick r:id="rId10">
                  <a:extLst>
                    <a:ext uri="{A12FA001-AC4F-418D-AE19-62706E023703}">
                      <ahyp:hlinkClr xmlns:ahyp="http://schemas.microsoft.com/office/drawing/2018/hyperlinkcolor" val="tx"/>
                    </a:ext>
                  </a:extLst>
                </a:hlinkClick>
              </a:rPr>
              <a:t>https://experianta.com/directory/concepts/a-milestone-of-intelligent-development-daniel-golemans-emotional-intelligence-theory/</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Accessed on 21st October 2025</a:t>
            </a:r>
            <a:endParaRPr lang="en-IN" sz="600" dirty="0">
              <a:solidFill>
                <a:schemeClr val="tx1">
                  <a:lumMod val="85000"/>
                  <a:lumOff val="15000"/>
                </a:schemeClr>
              </a:solidFill>
              <a:effectLst/>
              <a:latin typeface="Arial" panose="020B0604020202020204" pitchFamily="34" charset="0"/>
              <a:ea typeface="Arial" panose="020B0604020202020204" pitchFamily="34" charset="0"/>
            </a:endParaRPr>
          </a:p>
          <a:p>
            <a:pPr algn="just">
              <a:buNone/>
            </a:pPr>
            <a:r>
              <a:rPr lang="en-GB" sz="600" dirty="0" err="1">
                <a:solidFill>
                  <a:schemeClr val="tx1">
                    <a:lumMod val="85000"/>
                    <a:lumOff val="15000"/>
                  </a:schemeClr>
                </a:solidFill>
                <a:effectLst/>
                <a:latin typeface="Times New Roman" panose="02020603050405020304" pitchFamily="18" charset="0"/>
                <a:ea typeface="Times New Roman" panose="02020603050405020304" pitchFamily="18" charset="0"/>
              </a:rPr>
              <a:t>Futurelearn</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(2025). </a:t>
            </a:r>
            <a:r>
              <a:rPr lang="en-GB" sz="600" i="1" dirty="0">
                <a:solidFill>
                  <a:schemeClr val="tx1">
                    <a:lumMod val="85000"/>
                    <a:lumOff val="15000"/>
                  </a:schemeClr>
                </a:solidFill>
                <a:effectLst/>
                <a:latin typeface="Times New Roman" panose="02020603050405020304" pitchFamily="18" charset="0"/>
                <a:ea typeface="Times New Roman" panose="02020603050405020304" pitchFamily="18" charset="0"/>
              </a:rPr>
              <a:t>Physical, social, emotional and cognitive development. </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Available at: </a:t>
            </a:r>
            <a:r>
              <a:rPr lang="en-GB" sz="600" u="sng" dirty="0">
                <a:solidFill>
                  <a:schemeClr val="tx1">
                    <a:lumMod val="85000"/>
                    <a:lumOff val="15000"/>
                  </a:schemeClr>
                </a:solidFill>
                <a:effectLst/>
                <a:latin typeface="Times New Roman" panose="02020603050405020304" pitchFamily="18" charset="0"/>
                <a:ea typeface="Times New Roman" panose="02020603050405020304" pitchFamily="18" charset="0"/>
                <a:hlinkClick r:id="rId11">
                  <a:extLst>
                    <a:ext uri="{A12FA001-AC4F-418D-AE19-62706E023703}">
                      <ahyp:hlinkClr xmlns:ahyp="http://schemas.microsoft.com/office/drawing/2018/hyperlinkcolor" val="tx"/>
                    </a:ext>
                  </a:extLst>
                </a:hlinkClick>
              </a:rPr>
              <a:t>https://www.futurelearn.com/info/courses/supporting-adolescent-learners/0/steps/46451</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Accessed on 21st October 2025</a:t>
            </a:r>
            <a:endParaRPr lang="en-IN" sz="600" dirty="0">
              <a:solidFill>
                <a:schemeClr val="tx1">
                  <a:lumMod val="85000"/>
                  <a:lumOff val="15000"/>
                </a:schemeClr>
              </a:solidFill>
              <a:effectLst/>
              <a:latin typeface="Arial" panose="020B0604020202020204" pitchFamily="34" charset="0"/>
              <a:ea typeface="Arial" panose="020B0604020202020204" pitchFamily="34" charset="0"/>
            </a:endParaRPr>
          </a:p>
          <a:p>
            <a:pPr algn="just">
              <a:buNone/>
            </a:pPr>
            <a:r>
              <a:rPr lang="en-GB" sz="600" dirty="0" err="1">
                <a:solidFill>
                  <a:schemeClr val="tx1">
                    <a:lumMod val="85000"/>
                    <a:lumOff val="15000"/>
                  </a:schemeClr>
                </a:solidFill>
                <a:effectLst/>
                <a:latin typeface="Times New Roman" panose="02020603050405020304" pitchFamily="18" charset="0"/>
                <a:ea typeface="Times New Roman" panose="02020603050405020304" pitchFamily="18" charset="0"/>
              </a:rPr>
              <a:t>Minhui</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Q., (2023). Research on the influencing factors and implementation strategies to promote students' self-regulation in the future. </a:t>
            </a:r>
            <a:r>
              <a:rPr lang="en-GB" sz="600" i="1" dirty="0">
                <a:solidFill>
                  <a:schemeClr val="tx1">
                    <a:lumMod val="85000"/>
                    <a:lumOff val="15000"/>
                  </a:schemeClr>
                </a:solidFill>
                <a:effectLst/>
                <a:latin typeface="Times New Roman" panose="02020603050405020304" pitchFamily="18" charset="0"/>
                <a:ea typeface="Times New Roman" panose="02020603050405020304" pitchFamily="18" charset="0"/>
              </a:rPr>
              <a:t>Applied &amp; Educational Psychology</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a:t>
            </a:r>
            <a:r>
              <a:rPr lang="en-GB" sz="600" i="1" dirty="0">
                <a:solidFill>
                  <a:schemeClr val="tx1">
                    <a:lumMod val="85000"/>
                    <a:lumOff val="15000"/>
                  </a:schemeClr>
                </a:solidFill>
                <a:effectLst/>
                <a:latin typeface="Times New Roman" panose="02020603050405020304" pitchFamily="18" charset="0"/>
                <a:ea typeface="Times New Roman" panose="02020603050405020304" pitchFamily="18" charset="0"/>
              </a:rPr>
              <a:t>4</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(10), pp.62-69.</a:t>
            </a:r>
            <a:endParaRPr lang="en-IN" sz="600" dirty="0">
              <a:solidFill>
                <a:schemeClr val="tx1">
                  <a:lumMod val="85000"/>
                  <a:lumOff val="15000"/>
                </a:schemeClr>
              </a:solidFill>
              <a:effectLst/>
              <a:latin typeface="Arial" panose="020B0604020202020204" pitchFamily="34" charset="0"/>
              <a:ea typeface="Arial" panose="020B0604020202020204" pitchFamily="34" charset="0"/>
            </a:endParaRPr>
          </a:p>
          <a:p>
            <a:pPr algn="just">
              <a:buNone/>
            </a:pPr>
            <a:r>
              <a:rPr lang="en-GB" sz="600" dirty="0" err="1">
                <a:solidFill>
                  <a:schemeClr val="tx1">
                    <a:lumMod val="85000"/>
                    <a:lumOff val="15000"/>
                  </a:schemeClr>
                </a:solidFill>
                <a:effectLst/>
                <a:latin typeface="Times New Roman" panose="02020603050405020304" pitchFamily="18" charset="0"/>
                <a:ea typeface="Times New Roman" panose="02020603050405020304" pitchFamily="18" charset="0"/>
              </a:rPr>
              <a:t>Sadiqzade</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Z., (2024). Fostering Emotional Intelligence in Language Learners. </a:t>
            </a:r>
            <a:r>
              <a:rPr lang="en-GB" sz="600" i="1" dirty="0">
                <a:solidFill>
                  <a:schemeClr val="tx1">
                    <a:lumMod val="85000"/>
                    <a:lumOff val="15000"/>
                  </a:schemeClr>
                </a:solidFill>
                <a:effectLst/>
                <a:latin typeface="Times New Roman" panose="02020603050405020304" pitchFamily="18" charset="0"/>
                <a:ea typeface="Times New Roman" panose="02020603050405020304" pitchFamily="18" charset="0"/>
              </a:rPr>
              <a:t>Journal of Azerbaijan Language and Education Studies</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a:t>
            </a:r>
            <a:r>
              <a:rPr lang="en-GB" sz="600" i="1" dirty="0">
                <a:solidFill>
                  <a:schemeClr val="tx1">
                    <a:lumMod val="85000"/>
                    <a:lumOff val="15000"/>
                  </a:schemeClr>
                </a:solidFill>
                <a:effectLst/>
                <a:latin typeface="Times New Roman" panose="02020603050405020304" pitchFamily="18" charset="0"/>
                <a:ea typeface="Times New Roman" panose="02020603050405020304" pitchFamily="18" charset="0"/>
              </a:rPr>
              <a:t>1</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(1), pp.67-76.</a:t>
            </a:r>
            <a:endParaRPr lang="en-IN" sz="600" dirty="0">
              <a:solidFill>
                <a:schemeClr val="tx1">
                  <a:lumMod val="85000"/>
                  <a:lumOff val="15000"/>
                </a:schemeClr>
              </a:solidFill>
              <a:effectLst/>
              <a:latin typeface="Arial" panose="020B0604020202020204" pitchFamily="34" charset="0"/>
              <a:ea typeface="Arial" panose="020B0604020202020204" pitchFamily="34" charset="0"/>
            </a:endParaRPr>
          </a:p>
          <a:p>
            <a:pPr algn="just">
              <a:buNone/>
            </a:pP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Simply Psychology (2024). </a:t>
            </a:r>
            <a:r>
              <a:rPr lang="en-GB" sz="600" i="1" dirty="0">
                <a:solidFill>
                  <a:schemeClr val="tx1">
                    <a:lumMod val="85000"/>
                    <a:lumOff val="15000"/>
                  </a:schemeClr>
                </a:solidFill>
                <a:effectLst/>
                <a:latin typeface="Times New Roman" panose="02020603050405020304" pitchFamily="18" charset="0"/>
                <a:ea typeface="Times New Roman" panose="02020603050405020304" pitchFamily="18" charset="0"/>
              </a:rPr>
              <a:t>Mindfulness: 8 Mindful Exercises, Benefits, &amp; Getting Started. </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Available at:  </a:t>
            </a:r>
            <a:r>
              <a:rPr lang="en-GB" sz="600" u="sng" dirty="0">
                <a:solidFill>
                  <a:schemeClr val="tx1">
                    <a:lumMod val="85000"/>
                    <a:lumOff val="15000"/>
                  </a:schemeClr>
                </a:solidFill>
                <a:effectLst/>
                <a:latin typeface="Times New Roman" panose="02020603050405020304" pitchFamily="18" charset="0"/>
                <a:ea typeface="Times New Roman" panose="02020603050405020304" pitchFamily="18" charset="0"/>
                <a:hlinkClick r:id="rId12">
                  <a:extLst>
                    <a:ext uri="{A12FA001-AC4F-418D-AE19-62706E023703}">
                      <ahyp:hlinkClr xmlns:ahyp="http://schemas.microsoft.com/office/drawing/2018/hyperlinkcolor" val="tx"/>
                    </a:ext>
                  </a:extLst>
                </a:hlinkClick>
              </a:rPr>
              <a:t>https://www.simplypsychology.org/what-is-mindfulness.html</a:t>
            </a: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Accessed on 21st October 2025</a:t>
            </a:r>
            <a:endParaRPr lang="en-IN" sz="600" dirty="0">
              <a:solidFill>
                <a:schemeClr val="tx1">
                  <a:lumMod val="85000"/>
                  <a:lumOff val="15000"/>
                </a:schemeClr>
              </a:solidFill>
              <a:effectLst/>
              <a:latin typeface="Arial" panose="020B0604020202020204" pitchFamily="34" charset="0"/>
              <a:ea typeface="Arial" panose="020B0604020202020204" pitchFamily="34" charset="0"/>
            </a:endParaRPr>
          </a:p>
          <a:p>
            <a:pPr algn="just">
              <a:buNone/>
            </a:pPr>
            <a:r>
              <a:rPr lang="en-GB" sz="600" dirty="0">
                <a:solidFill>
                  <a:schemeClr val="tx1">
                    <a:lumMod val="85000"/>
                    <a:lumOff val="15000"/>
                  </a:schemeClr>
                </a:solidFill>
                <a:effectLst/>
                <a:latin typeface="Times New Roman" panose="02020603050405020304" pitchFamily="18" charset="0"/>
                <a:ea typeface="Times New Roman" panose="02020603050405020304" pitchFamily="18" charset="0"/>
              </a:rPr>
              <a:t> </a:t>
            </a:r>
            <a:endParaRPr lang="en-IN" sz="600" dirty="0">
              <a:solidFill>
                <a:schemeClr val="tx1">
                  <a:lumMod val="85000"/>
                  <a:lumOff val="15000"/>
                </a:schemeClr>
              </a:solidFill>
              <a:effectLst/>
              <a:latin typeface="Arial" panose="020B0604020202020204" pitchFamily="34" charset="0"/>
              <a:ea typeface="Arial" panose="020B0604020202020204" pitchFamily="34" charset="0"/>
            </a:endParaRPr>
          </a:p>
        </p:txBody>
      </p:sp>
      <p:sp>
        <p:nvSpPr>
          <p:cNvPr id="43" name="TextBox 42">
            <a:extLst>
              <a:ext uri="{FF2B5EF4-FFF2-40B4-BE49-F238E27FC236}">
                <a16:creationId xmlns:a16="http://schemas.microsoft.com/office/drawing/2014/main" id="{15C790D6-0E02-CFEE-A455-2B349F263255}"/>
              </a:ext>
            </a:extLst>
          </p:cNvPr>
          <p:cNvSpPr txBox="1"/>
          <p:nvPr/>
        </p:nvSpPr>
        <p:spPr>
          <a:xfrm>
            <a:off x="9594375" y="610147"/>
            <a:ext cx="2470255" cy="1215717"/>
          </a:xfrm>
          <a:prstGeom prst="rect">
            <a:avLst/>
          </a:prstGeom>
          <a:noFill/>
        </p:spPr>
        <p:txBody>
          <a:bodyPr wrap="square">
            <a:spAutoFit/>
          </a:bodyPr>
          <a:lstStyle/>
          <a:p>
            <a:r>
              <a:rPr lang="en-US" sz="1050" b="1" dirty="0">
                <a:latin typeface="Arial" panose="020B0604020202020204" pitchFamily="34" charset="0"/>
                <a:cs typeface="Arial" panose="020B0604020202020204" pitchFamily="34" charset="0"/>
              </a:rPr>
              <a:t>Name: </a:t>
            </a:r>
            <a:r>
              <a:rPr lang="en-US" sz="1050" dirty="0">
                <a:latin typeface="Arial" panose="020B0604020202020204" pitchFamily="34" charset="0"/>
                <a:cs typeface="Arial" panose="020B0604020202020204" pitchFamily="34" charset="0"/>
              </a:rPr>
              <a:t>Elena Buzatu</a:t>
            </a:r>
          </a:p>
          <a:p>
            <a:r>
              <a:rPr lang="en-US" sz="1050" b="1" dirty="0">
                <a:latin typeface="Arial" panose="020B0604020202020204" pitchFamily="34" charset="0"/>
                <a:cs typeface="Arial" panose="020B0604020202020204" pitchFamily="34" charset="0"/>
              </a:rPr>
              <a:t>Student </a:t>
            </a:r>
            <a:r>
              <a:rPr lang="en-IN" sz="1000" b="1" dirty="0">
                <a:latin typeface="Arial" panose="020B0604020202020204" pitchFamily="34" charset="0"/>
                <a:cs typeface="Arial" panose="020B0604020202020204" pitchFamily="34" charset="0"/>
              </a:rPr>
              <a:t>ID:</a:t>
            </a:r>
            <a:r>
              <a:rPr lang="en-IN" sz="1000" dirty="0">
                <a:latin typeface="Arial" panose="020B0604020202020204" pitchFamily="34" charset="0"/>
                <a:cs typeface="Arial" panose="020B0604020202020204" pitchFamily="34" charset="0"/>
              </a:rPr>
              <a:t>2312849</a:t>
            </a:r>
            <a:endParaRPr lang="en-US" sz="1000" dirty="0">
              <a:latin typeface="Arial" panose="020B0604020202020204" pitchFamily="34" charset="0"/>
              <a:cs typeface="Arial" panose="020B0604020202020204" pitchFamily="34" charset="0"/>
            </a:endParaRPr>
          </a:p>
          <a:p>
            <a:r>
              <a:rPr lang="en-US" sz="1050" b="1" dirty="0">
                <a:latin typeface="Arial" panose="020B0604020202020204" pitchFamily="34" charset="0"/>
                <a:cs typeface="Arial" panose="020B0604020202020204" pitchFamily="34" charset="0"/>
              </a:rPr>
              <a:t>Module code: </a:t>
            </a:r>
            <a:r>
              <a:rPr lang="en-US" sz="1050" dirty="0">
                <a:latin typeface="Arial" panose="020B0604020202020204" pitchFamily="34" charset="0"/>
                <a:cs typeface="Arial" panose="020B0604020202020204" pitchFamily="34" charset="0"/>
              </a:rPr>
              <a:t>LCLM 5006 </a:t>
            </a:r>
          </a:p>
          <a:p>
            <a:r>
              <a:rPr lang="en-US" sz="1050" b="1" dirty="0">
                <a:latin typeface="Arial" panose="020B0604020202020204" pitchFamily="34" charset="0"/>
                <a:cs typeface="Arial" panose="020B0604020202020204" pitchFamily="34" charset="0"/>
              </a:rPr>
              <a:t>Module title: </a:t>
            </a:r>
            <a:r>
              <a:rPr lang="en-GB" sz="1050" dirty="0">
                <a:latin typeface="Arial" panose="020B0604020202020204" pitchFamily="34" charset="0"/>
                <a:cs typeface="Arial" panose="020B0604020202020204" pitchFamily="34" charset="0"/>
              </a:rPr>
              <a:t>Developing Emotional Intelligence Skills </a:t>
            </a:r>
            <a:endParaRPr lang="en-US" sz="1050" dirty="0">
              <a:latin typeface="Arial" panose="020B0604020202020204" pitchFamily="34" charset="0"/>
              <a:cs typeface="Arial" panose="020B0604020202020204" pitchFamily="34" charset="0"/>
            </a:endParaRPr>
          </a:p>
          <a:p>
            <a:r>
              <a:rPr lang="en-US" sz="1050" b="1" dirty="0">
                <a:latin typeface="Arial" panose="020B0604020202020204" pitchFamily="34" charset="0"/>
                <a:cs typeface="Arial" panose="020B0604020202020204" pitchFamily="34" charset="0"/>
              </a:rPr>
              <a:t>Lecturer name:</a:t>
            </a:r>
            <a:r>
              <a:rPr lang="en-GB" sz="1000" dirty="0">
                <a:latin typeface="Arial" panose="020B0604020202020204" pitchFamily="34" charset="0"/>
                <a:cs typeface="Arial" panose="020B0604020202020204" pitchFamily="34" charset="0"/>
              </a:rPr>
              <a:t>Nishi Ramsurrun</a:t>
            </a:r>
            <a:endParaRPr lang="en-US" sz="1000" b="1" dirty="0">
              <a:latin typeface="Arial" panose="020B0604020202020204" pitchFamily="34" charset="0"/>
              <a:cs typeface="Arial" panose="020B0604020202020204" pitchFamily="34" charset="0"/>
            </a:endParaRPr>
          </a:p>
          <a:p>
            <a:endParaRPr lang="en-IN" sz="10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554804"/>
      </p:ext>
    </p:extLst>
  </p:cSld>
  <p:clrMapOvr>
    <a:masterClrMapping/>
  </p:clrMapOvr>
</p:sld>
</file>

<file path=ppt/theme/theme1.xml><?xml version="1.0" encoding="utf-8"?>
<a:theme xmlns:a="http://schemas.openxmlformats.org/drawingml/2006/main" name="Custom​​">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Light Presentation_win32_v5" id="{045A9B2F-7300-4673-816B-F1EB3C673B2C}" vid="{27F8BD87-6984-44CA-8D4F-354B20CB0C14}"/>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5515263-A3DE-4193-B6AA-5C449C94519F}">
  <ds:schemaRefs>
    <ds:schemaRef ds:uri="http://schemas.microsoft.com/sharepoint/v3/contenttype/forms"/>
  </ds:schemaRefs>
</ds:datastoreItem>
</file>

<file path=customXml/itemProps2.xml><?xml version="1.0" encoding="utf-8"?>
<ds:datastoreItem xmlns:ds="http://schemas.openxmlformats.org/officeDocument/2006/customXml" ds:itemID="{74CFA8B0-C7B8-4655-A378-2962C04794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0AD9BE2-6B3D-4616-B044-300A8177DEA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light</Template>
  <TotalTime>401</TotalTime>
  <Words>823</Words>
  <Application>Microsoft Office PowerPoint</Application>
  <PresentationFormat>Widescreen</PresentationFormat>
  <Paragraphs>53</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等线</vt:lpstr>
      <vt:lpstr>Abadi</vt:lpstr>
      <vt:lpstr>Arial</vt:lpstr>
      <vt:lpstr>Calibri</vt:lpstr>
      <vt:lpstr>Posterama Text Black</vt:lpstr>
      <vt:lpstr>Posterama Text SemiBold</vt:lpstr>
      <vt:lpstr>Times New Roman</vt:lpstr>
      <vt:lpstr>Custom​​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Elena Buzatu</cp:lastModifiedBy>
  <cp:revision>4</cp:revision>
  <dcterms:created xsi:type="dcterms:W3CDTF">2025-10-21T14:05:37Z</dcterms:created>
  <dcterms:modified xsi:type="dcterms:W3CDTF">2025-11-02T17:26:23Z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