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638" r:id="rId3"/>
    <p:sldId id="639" r:id="rId4"/>
    <p:sldId id="645" r:id="rId5"/>
    <p:sldId id="640" r:id="rId6"/>
    <p:sldId id="641" r:id="rId7"/>
    <p:sldId id="642" r:id="rId8"/>
    <p:sldId id="643" r:id="rId9"/>
    <p:sldId id="644" r:id="rId10"/>
    <p:sldId id="646" r:id="rId11"/>
    <p:sldId id="647" r:id="rId12"/>
    <p:sldId id="648" r:id="rId13"/>
    <p:sldId id="649" r:id="rId14"/>
    <p:sldId id="650" r:id="rId15"/>
    <p:sldId id="65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6EB46-54DE-81DB-F753-2276236E1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913121-39FB-F3F6-9D3D-A7C3352223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317CD-68E5-00AC-04EA-70D2CB418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DB4E7-8C65-F193-18A8-95F5C25B0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9EA75-5770-CA75-4C77-96DA51F00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96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E8AA8-9D6E-72EC-6B5E-90B804C33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46559-814C-6DF6-060E-EEC3FAE5E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ACDC4-B1A7-6FE5-B6A7-DBDDDC123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A7C8B-4F61-70A0-7215-84B23C1B2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578E0-99A6-34BE-9357-2BB41701A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87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84ED-C97A-A29D-CC7A-0E641C681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3ADF1-6E31-B73C-A1F7-BC2C66D58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1F0C0-1BB3-B59A-1800-2FD033A75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FB56-0E1D-42B2-CE34-283F8CE46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A7DF8-32F6-4086-BA23-ED0B079ED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371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96F4D-8534-3F0B-F6DA-2B2E4BD04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E4933-4DB5-0E63-E5A2-2EF34BB293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21C00E-C712-6267-B68F-1C163752D6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1C4B4-602C-F438-5257-9CAEF4B1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73899-40F0-8576-FFE8-806CD63D2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EBFBF-8EF8-A880-FEC1-0A3D2AD38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742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C970A-7144-F65B-261D-C675F2F0B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AF7D0-C811-55CF-75A8-EBE2CD3A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0899C3-DB22-A4E7-E993-2038D6B90E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2988B-5563-C9D3-172B-396625638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406432-728C-D73C-D27A-8129A3E846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D1C289-CAE8-1ABB-B56B-486195684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C260D1-1564-9E11-CE1D-4DE54AFB0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5AB6D1-B94A-A3EE-68E2-6457DE77A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051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7D64-1ECE-96DF-2DAD-D6C69B8AA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FD02B8-810F-0900-DAF3-4ED830329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5084A8-F87C-FCA9-5CEF-D4E9CD77A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876332-0218-E09E-1E6D-F8A38F0D8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48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63F239-C9BE-2446-3E50-020DF140D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ED5A59-354A-CED7-BEA7-71849E7F2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CE7D-7A03-D3A9-7302-520ABD9D3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424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F1EF-CFDC-7614-3333-5D89AAEB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2CBF7-F448-E613-0AB5-2EBE3D6F2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0A8876-59BB-8CE8-6BF0-F26F1EABC9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966569-F663-750D-E392-455615D03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74E58-9A9B-7345-0FAD-2A4139816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80E3B-1C00-12EB-5C6D-B8FD7C13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2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9A899-38C5-AD62-EFA8-CD7C8D9E4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9F0AE2-2A8C-5B5E-FE5A-31463E20A9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29FF79-F5BF-EF6A-D71C-81B35BF5E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18A4-EAE7-99EE-581F-69F91AD5A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7DE27-6F4F-DF10-DFD6-F8C11A944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221E8-477D-711C-8F83-C1D6D5EC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820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F372A-003E-8A4A-A6E0-1CA6445B2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52D5EC-733C-FFD5-676A-8B1CD05BF6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29358-C7C4-4921-D75A-6835FFD91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44577-928A-E136-9B86-6CAFF6A1D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442D6-EE20-3B94-5DFD-1D909F708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73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5E86DD-FC84-2FCE-596A-C75D1FB418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E244C4-6F8D-42BC-0106-4FF7DD0BA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CCCA2-B299-7B60-1CA2-99A5C0598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D0326-C707-AE4D-E8CB-ACF977456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74D87-50EC-88F8-B54C-D36E5CAAE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B6927D-1865-6BD7-1358-D865F806E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8052E-4E12-A3AB-57F5-00BC21734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31AD6-996D-E5FE-2F23-795139DAEA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C28622-8830-4028-A6C4-AF3204BB9D6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D333D-56CF-E1DD-45C0-604FDD1B62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BEBBA-9901-8B83-6D35-90A478E7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5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rasebank.manchester.ac.uk/referring-to-sources/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doi.org/10.2979/teachlearninqu.2.2.4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ublication/322098135" TargetMode="External"/><Relationship Id="rId5" Type="http://schemas.openxmlformats.org/officeDocument/2006/relationships/hyperlink" Target="https://edgeservices.bing.com/edgesvc/chat?udsframed=1&amp;form=SHORUN&amp;clientscopes=chat,noheader,udsedgeshop,channelstable,ntpquery,devtoolsapi,udsinwin10,udsdlpconsent,udsfrontload,cspgrd,&amp;shellsig=ccc3caf41c8ab8176d95374d0c565fa60828833f&amp;setlang=en-US&amp;lightschemeovr=1#sjevt%7CDiscover.Chat.SydneyClickPageCitation%7Cadpclick%7C1%7C7135ccc9-0d7e-4daf-95c1-b9039c01f056%7C%7B%22sourceAttributions%22%3A%7B%22providerDisplayName%22%3A%22Enhancing%20...%22%2C%22pageType%22%3A%22pdf%22%2C%22pageIndex%22%3A1%2C%22relatedPageUrl%22%3A%22file%253A%252F%252F%252FC%253A%252FUsers%252FKusmlata.Sheoran%252FOneDrive%252520-%252520RTC%252520Education%252520Ltd%252FDocuments%252FUnderGraduateProject%252FW7%252FJournals%252FICCSEPaperEnhancing.pdf%22%2C%22lineIndex%22%3A2%2C%22highlightText%22%3A%22Enhancing%20the%20Performance%20of%20University%E2%80%99s%20Website%20for%20Mobile%20Devices%20Based%22%2C%22snippets%22%3A%5B%5D%7D%7D" TargetMode="External"/><Relationship Id="rId4" Type="http://schemas.openxmlformats.org/officeDocument/2006/relationships/hyperlink" Target="https://edgeservices.bing.com/edgesvc/chat?udsframed=1&amp;form=SHORUN&amp;clientscopes=chat,noheader,udsedgeshop,channelstable,ntpquery,devtoolsapi,udsinwin10,udsdlpconsent,udsfrontload,cspgrd,&amp;shellsig=ccc3caf41c8ab8176d95374d0c565fa60828833f&amp;setlang=en-US&amp;lightschemeovr=1#sjevt%7CDiscover.Chat.SydneyClickPageCitation%7Cadpclick%7C0%7C7135ccc9-0d7e-4daf-95c1-b9039c01f056%7C%7B%22sourceAttributions%22%3A%7B%22providerDisplayName%22%3A%22Enhancing%20...%22%2C%22pageType%22%3A%22pdf%22%2C%22pageIndex%22%3A2%2C%22relatedPageUrl%22%3A%22file%253A%252F%252F%252FC%253A%252FUsers%252FKusmlata.Sheoran%252FOneDrive%252520-%252520RTC%252520Education%252520Ltd%252FDocuments%252FUnderGraduateProject%252FW7%252FJournals%252FICCSEPaperEnhancing.pdf%22%2C%22lineIndex%22%3A6%2C%22highlightText%22%3A%22Enhancing%20the%20Performance%20of%20University%E2%80%99s%20Website%20%5Cr%5Cnfor%20Mobile%20Devices%20Based%20on%20Responsive%20Web%22%2C%22snippets%22%3A%5B%5D%7D%7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A68FA-9304-A121-3F43-E3E57FFB2C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34C818-267D-1500-9059-42C4018CF2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094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D9656-9A9E-952C-8BB3-535805B2E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255" y="1928454"/>
            <a:ext cx="769742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  <a:latin typeface="+mn-lt"/>
              </a:rPr>
              <a:t>WEEK 5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Literature review Part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D1A390-1A43-DEF4-1B20-BEAA38BA9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89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C08D8-8DAC-25B2-289B-95A8F505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2480" y="826115"/>
            <a:ext cx="4747752" cy="97697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CFD96-66DA-1030-758F-E496A757A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Writing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Vocabulary of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Synthesis Matrix 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Examples of Paper for Review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A340A-CA10-A202-F067-AAC653A05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322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B386-A000-B35A-E472-FFB4FC9F4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8739" y="722670"/>
            <a:ext cx="4275803" cy="96801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Last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45572-09C5-7D09-343B-777916BD3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643136"/>
          </a:xfrm>
        </p:spPr>
        <p:txBody>
          <a:bodyPr/>
          <a:lstStyle/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What is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Steps for conducting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Structures for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How to use sources effectively for Review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1CB19E-E1E4-7A01-8E42-24DC15B62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192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3D22-9351-A05E-AA62-AE0EF8F6C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4639" y="143899"/>
            <a:ext cx="4364294" cy="80284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Reporting Verbs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5727B9-93CA-3272-2FD8-EAE79D4AD3B6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4261056" cy="611385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0044">
                  <a:extLst>
                    <a:ext uri="{9D8B030D-6E8A-4147-A177-3AD203B41FA5}">
                      <a16:colId xmlns:a16="http://schemas.microsoft.com/office/drawing/2014/main" val="1117722281"/>
                    </a:ext>
                  </a:extLst>
                </a:gridCol>
                <a:gridCol w="1420506">
                  <a:extLst>
                    <a:ext uri="{9D8B030D-6E8A-4147-A177-3AD203B41FA5}">
                      <a16:colId xmlns:a16="http://schemas.microsoft.com/office/drawing/2014/main" val="2675995144"/>
                    </a:ext>
                  </a:extLst>
                </a:gridCol>
                <a:gridCol w="1420506">
                  <a:extLst>
                    <a:ext uri="{9D8B030D-6E8A-4147-A177-3AD203B41FA5}">
                      <a16:colId xmlns:a16="http://schemas.microsoft.com/office/drawing/2014/main" val="2528871616"/>
                    </a:ext>
                  </a:extLst>
                </a:gridCol>
              </a:tblGrid>
              <a:tr h="24684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aim of study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Results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Opinion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1423572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investigate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show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state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9763486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Examine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suggest (that)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  believe (that)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7676889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analyse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find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argue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2942674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look at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indicate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note (that)*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4041940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focus 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identify x as  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point out (that)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5821152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consider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reveal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observe (that)*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6075439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Identify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establish (that) 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consider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57459598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report (on)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confirm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hold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81636086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be concerned with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conclude (that)* 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claim (that)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7005439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demonstrate (that) 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emphasise/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stress (that)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14207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13E38B-AC27-1F55-1940-9BAD4EF9A761}"/>
              </a:ext>
            </a:extLst>
          </p:cNvPr>
          <p:cNvSpPr txBox="1"/>
          <p:nvPr/>
        </p:nvSpPr>
        <p:spPr>
          <a:xfrm>
            <a:off x="4424516" y="931376"/>
            <a:ext cx="7767484" cy="4645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three basic reasons for using a reporting verb: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present the aim of the study you are summarising/quoting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  Smith (2010) examines the relationship between database  design and performance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talk about the results the author you are summarising/quoting has found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 Al-Mawali (2012) shows that the use of NoSQL is rising in the web applications analytics search and other performance.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give the opinion of the author you are summarising/quoting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Marklin (2004, p. 76) argues that “the adoption of NoSQL technologies  was the important factor in improving the performance in  2015s for the web applications ”</a:t>
            </a: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0B56F0-0D3F-7B1E-2E0C-C0C450620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8342" y="5702718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858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EDC5E-CABD-DB46-62D1-6B7C70A2C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-3585"/>
            <a:ext cx="10629900" cy="117042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Academic Phrases for Literature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54D8C-72BA-67D5-E811-A31CD37E2346}"/>
              </a:ext>
            </a:extLst>
          </p:cNvPr>
          <p:cNvSpPr txBox="1"/>
          <p:nvPr/>
        </p:nvSpPr>
        <p:spPr>
          <a:xfrm>
            <a:off x="295254" y="871875"/>
            <a:ext cx="1148719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Identifying a Field of Study or Problem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 issue of [topic] has been extensively studied in the fields of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"Previous research has highlighted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"There is a growing body of literature that suggests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Presenting Previous Studies or Theories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"According to [author/year],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"[Author/year] posits/argues/asserts that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a seminal study by [author/year],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"Earlier research by [author/year] indicated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Identifying Gaps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there is limited research on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"While many studies have focused on X, few have explored Y."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"Despite the importance of [topic], little is known about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Discussing Methods of Previous Research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"[Author/year] used [methodology] to study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"Through a [qualitative/quantitative] analysis, [author/year] concluded …"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B56689-091E-E006-D2C2-23A546A70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5444" y="544658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390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64E7-191B-D5D5-FC4E-05316B382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2" y="301932"/>
            <a:ext cx="8228371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Academic Phrases for Literature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08C433-BCF2-ACBD-9CB4-70FAA228DBCC}"/>
              </a:ext>
            </a:extLst>
          </p:cNvPr>
          <p:cNvSpPr txBox="1"/>
          <p:nvPr/>
        </p:nvSpPr>
        <p:spPr>
          <a:xfrm>
            <a:off x="256147" y="516987"/>
            <a:ext cx="11704795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Comparing or Contrasting Previous Studies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"Unlike [author/year], [author/year] found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"While some researchers [refer to studies/authors] have found …, others [refer to studies/authors] argue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this contrasts with the findings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Evaluating Previous Research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[author]'s study suffers from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"One limitation of this previous research is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"Despite its contribution, [author]'s study does not address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Setting Up Your Research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"This paper builds on [author]'s approach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 current study aims to address these gaps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light of these previous findings, this study will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Significance of Your Study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"Understanding [your research focus] is crucial for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"Given these gaps, it is important to investigate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Summarizing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summary, existing literature highlights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"Overall, previous research suggests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"To date, most research has focused on …"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FD48BC-541A-0A60-C440-E2F7D701734A}"/>
              </a:ext>
            </a:extLst>
          </p:cNvPr>
          <p:cNvGraphicFramePr>
            <a:graphicFrameLocks noGrp="1"/>
          </p:cNvGraphicFramePr>
          <p:nvPr/>
        </p:nvGraphicFramePr>
        <p:xfrm>
          <a:off x="6405945" y="3060043"/>
          <a:ext cx="5529908" cy="2072640"/>
        </p:xfrm>
        <a:graphic>
          <a:graphicData uri="http://schemas.openxmlformats.org/drawingml/2006/table">
            <a:tbl>
              <a:tblPr/>
              <a:tblGrid>
                <a:gridCol w="5529908">
                  <a:extLst>
                    <a:ext uri="{9D8B030D-6E8A-4147-A177-3AD203B41FA5}">
                      <a16:colId xmlns:a16="http://schemas.microsoft.com/office/drawing/2014/main" val="38015976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Like Smith, Jones (2016) maintains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Similarly, Jones (2016) makes the case for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Likewise, Jones (2016) holds the view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Supporting this view, Jones (2016) writes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Adopting a similar position, Jones (2016) argues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In the same vein, Jones (2016), in his book </a:t>
                      </a:r>
                      <a:r>
                        <a:rPr lang="en-US" sz="1800" i="1" dirty="0">
                          <a:effectLst/>
                        </a:rPr>
                        <a:t>XXXXX</a:t>
                      </a:r>
                      <a:r>
                        <a:rPr lang="en-US" sz="1800" dirty="0">
                          <a:effectLst/>
                        </a:rPr>
                        <a:t>, notes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365407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E70D2AE-A26D-C313-6649-AFEB4D855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263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5399-C02F-CD9E-4CD7-53C560813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1" y="76927"/>
            <a:ext cx="10629900" cy="623017"/>
          </a:xfrm>
        </p:spPr>
        <p:txBody>
          <a:bodyPr>
            <a:normAutofit/>
          </a:bodyPr>
          <a:lstStyle/>
          <a:p>
            <a:r>
              <a:rPr lang="en-US" sz="32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Synthesizing material: contrasting evidence or ideas</a:t>
            </a:r>
            <a:endParaRPr lang="en-GB" sz="3200" dirty="0">
              <a:solidFill>
                <a:srgbClr val="FF0000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4273C5C-2DB2-05C8-3AED-4A3A6A6F899F}"/>
              </a:ext>
            </a:extLst>
          </p:cNvPr>
          <p:cNvGraphicFramePr>
            <a:graphicFrameLocks noGrp="1"/>
          </p:cNvGraphicFramePr>
          <p:nvPr/>
        </p:nvGraphicFramePr>
        <p:xfrm>
          <a:off x="735596" y="699944"/>
          <a:ext cx="10720808" cy="2346960"/>
        </p:xfrm>
        <a:graphic>
          <a:graphicData uri="http://schemas.openxmlformats.org/drawingml/2006/table">
            <a:tbl>
              <a:tblPr/>
              <a:tblGrid>
                <a:gridCol w="5360404">
                  <a:extLst>
                    <a:ext uri="{9D8B030D-6E8A-4147-A177-3AD203B41FA5}">
                      <a16:colId xmlns:a16="http://schemas.microsoft.com/office/drawing/2014/main" val="2784196868"/>
                    </a:ext>
                  </a:extLst>
                </a:gridCol>
                <a:gridCol w="5360404">
                  <a:extLst>
                    <a:ext uri="{9D8B030D-6E8A-4147-A177-3AD203B41FA5}">
                      <a16:colId xmlns:a16="http://schemas.microsoft.com/office/drawing/2014/main" val="115424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Some writers (e.g. Smith, 2002) have attempted to draw fine distinctions between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Some authors have mainly been interested in questions concerning X and Y (Smith, 2001; Jones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Much of the available literature on X deals with the question of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Others (see Jones, 2003; Brown, 2004) question the usefulness of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Others have highlighted the relevance of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But Smith (2015) is much more concerned with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4501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EAEC875-09D6-0AED-FA2D-29E6F02AF867}"/>
              </a:ext>
            </a:extLst>
          </p:cNvPr>
          <p:cNvGraphicFramePr>
            <a:graphicFrameLocks noGrp="1"/>
          </p:cNvGraphicFramePr>
          <p:nvPr/>
        </p:nvGraphicFramePr>
        <p:xfrm>
          <a:off x="735596" y="3049097"/>
          <a:ext cx="11063114" cy="1524000"/>
        </p:xfrm>
        <a:graphic>
          <a:graphicData uri="http://schemas.openxmlformats.org/drawingml/2006/table">
            <a:tbl>
              <a:tblPr/>
              <a:tblGrid>
                <a:gridCol w="5531557">
                  <a:extLst>
                    <a:ext uri="{9D8B030D-6E8A-4147-A177-3AD203B41FA5}">
                      <a16:colId xmlns:a16="http://schemas.microsoft.com/office/drawing/2014/main" val="2143213941"/>
                    </a:ext>
                  </a:extLst>
                </a:gridCol>
                <a:gridCol w="5531557">
                  <a:extLst>
                    <a:ext uri="{9D8B030D-6E8A-4147-A177-3AD203B41FA5}">
                      <a16:colId xmlns:a16="http://schemas.microsoft.com/office/drawing/2014/main" val="10925781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Smith (2015) notes that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Smith (2013) found that X accounted for 30% of Y.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However, Jones’s (2018) study of Y found no link between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Other researchers, however, who have looked at X, have found … Jones (2010), for example,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9607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319ED6D-67FB-FD0A-E8DD-62CD8AF2FBE8}"/>
              </a:ext>
            </a:extLst>
          </p:cNvPr>
          <p:cNvSpPr txBox="1"/>
          <p:nvPr/>
        </p:nvSpPr>
        <p:spPr>
          <a:xfrm>
            <a:off x="532171" y="4712489"/>
            <a:ext cx="925727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Unlike Smith, Jones (2013) argues that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In contrast to Smith, Jones (2013) argues that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Smith (2010) presents an X account, whilst Jones (2011)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While Smith (2008) focuses on X, Jones (2009) is more concerned with</a:t>
            </a:r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2E0E2F-B5A8-E7A0-43B5-19D79E088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793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4047-C8C3-83CC-0D86-BD8B1D766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20637"/>
            <a:ext cx="2933700" cy="68897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Examples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288A8-2657-AEFE-EDFD-05C37B2B03BF}"/>
              </a:ext>
            </a:extLst>
          </p:cNvPr>
          <p:cNvSpPr txBox="1"/>
          <p:nvPr/>
        </p:nvSpPr>
        <p:spPr>
          <a:xfrm>
            <a:off x="324465" y="1007090"/>
            <a:ext cx="1141525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Gaikwad &amp; Adkar (2019)  Bootstrap has 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Browser Support from all popular browsers and </a:t>
            </a:r>
            <a:r>
              <a:rPr lang="en-US" sz="2800" dirty="0"/>
              <a:t>allows for rapid, responsive development.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In another study by Shan et al.,(2018) Bootstrap framework is chosen as a frontend framework for development since it has better compatibility for browsers and huge popularity.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Keep on writing based on various similar journals.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You can use a Synthesis matrix in Excel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55EF2EC-1E0F-672D-160E-B7EE66000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15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704C6-8AB7-3A4B-233A-8ECFF4F0B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681" y="242939"/>
            <a:ext cx="10629900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Examples of Authors points to start with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979C20-F066-B022-804A-007ECA5E51EE}"/>
              </a:ext>
            </a:extLst>
          </p:cNvPr>
          <p:cNvSpPr txBox="1"/>
          <p:nvPr/>
        </p:nvSpPr>
        <p:spPr>
          <a:xfrm>
            <a:off x="0" y="904436"/>
            <a:ext cx="7703805" cy="4161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1125">
              <a:lnSpc>
                <a:spcPct val="90000"/>
              </a:lnSpc>
              <a:defRPr/>
            </a:pPr>
            <a:r>
              <a:rPr lang="en-GB" sz="2400" kern="0" dirty="0">
                <a:solidFill>
                  <a:prstClr val="black"/>
                </a:solidFill>
              </a:rPr>
              <a:t>1. According to (author + source) (date ) the main idea about this subject is . . . (List facts from the source that support this idea here) (You can add more facts as you find them) In conclusion (author) says . . . about the topic. (source) is reliable because . . . </a:t>
            </a:r>
          </a:p>
          <a:p>
            <a:pPr marL="111125">
              <a:lnSpc>
                <a:spcPct val="90000"/>
              </a:lnSpc>
              <a:defRPr/>
            </a:pPr>
            <a:r>
              <a:rPr lang="en-GB" sz="2400" kern="0" dirty="0">
                <a:solidFill>
                  <a:prstClr val="black"/>
                </a:solidFill>
              </a:rPr>
              <a:t>2. Another idea, by (author + source) (date ) is . . . List facts from the source that support this idea (You can add more facts as you find them)  In conclusion (author) says . . . (source) is reliable because . . . A third writer, (author) (date) states that . . . List facts from the source that support this idea (You can add more facts as you find them) </a:t>
            </a:r>
            <a:endParaRPr lang="en-US" sz="2400" kern="0" dirty="0">
              <a:solidFill>
                <a:prstClr val="black"/>
              </a:solidFill>
            </a:endParaRPr>
          </a:p>
          <a:p>
            <a:pPr marL="0" marR="0">
              <a:lnSpc>
                <a:spcPct val="115000"/>
              </a:lnSpc>
              <a:spcBef>
                <a:spcPts val="100"/>
              </a:spcBef>
              <a:spcAft>
                <a:spcPts val="100"/>
              </a:spcAft>
            </a:pPr>
            <a:r>
              <a:rPr lang="en-GB" sz="2400" kern="0" dirty="0">
                <a:solidFill>
                  <a:prstClr val="black"/>
                </a:solidFill>
              </a:rPr>
              <a:t> </a:t>
            </a:r>
            <a:endParaRPr lang="en-US" sz="2400" kern="0" dirty="0">
              <a:solidFill>
                <a:prstClr val="black"/>
              </a:solidFill>
            </a:endParaRP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8193505" y="1803991"/>
            <a:ext cx="3770010" cy="2101270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This is be coming from the synthesis matrix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570FD3-BC89-79EE-F42C-50CD45E2E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75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4B063-9654-5F9B-4F0D-ADAD7B36B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kumimoji="0" lang="en-GB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3284B-5E1B-ACE6-7946-1B552CF49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58330"/>
            <a:ext cx="10629900" cy="3978275"/>
          </a:xfrm>
        </p:spPr>
        <p:txBody>
          <a:bodyPr/>
          <a:lstStyle/>
          <a:p>
            <a:pPr marL="111125" indent="0">
              <a:lnSpc>
                <a:spcPct val="90000"/>
              </a:lnSpc>
              <a:buNone/>
              <a:defRPr/>
            </a:pPr>
            <a:r>
              <a:rPr lang="en-US" sz="2800" dirty="0">
                <a:solidFill>
                  <a:srgbClr val="0C0D0E"/>
                </a:solidFill>
                <a:latin typeface="Georgia" panose="02040502050405020303" pitchFamily="18" charset="0"/>
              </a:rPr>
              <a:t>Some keywords to use for search: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Bootstrap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Responsive web application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Agile methodology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Visual studio security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Any other tools and technologies used in the development which can be reviewed and shown how it is used.</a:t>
            </a:r>
            <a:endParaRPr lang="en-GB" sz="28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B2AE9-62EB-22D2-5E16-D5D274CFC6DA}"/>
              </a:ext>
            </a:extLst>
          </p:cNvPr>
          <p:cNvSpPr txBox="1"/>
          <p:nvPr/>
        </p:nvSpPr>
        <p:spPr>
          <a:xfrm>
            <a:off x="389603" y="230188"/>
            <a:ext cx="11078497" cy="1311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Literature Review of</a:t>
            </a:r>
            <a:r>
              <a:rPr 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 Software Development Projects</a:t>
            </a:r>
            <a:endParaRPr kumimoji="0" lang="en-GB" sz="4400" b="1" i="0" u="none" strike="noStrike" kern="1200" cap="none" spc="0" normalizeH="0" baseline="0" noProof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8AA773-9C56-2FD5-7F4D-421A96B16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78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8D0D6-492D-6929-A65D-AD880F38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4379042" cy="68897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Connecting words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4DD3C-7E81-4DF7-B8CF-F56DF2529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932" y="1065673"/>
            <a:ext cx="10629900" cy="3978275"/>
          </a:xfrm>
        </p:spPr>
        <p:txBody>
          <a:bodyPr>
            <a:normAutofit fontScale="77500" lnSpcReduction="20000"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It's often helpful to use a "point/counterpoint" structure, where you combine different points of view using connecting words to make your analysis flow better. </a:t>
            </a: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However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light of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Nonetheless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Contrary to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the other hand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 to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Additionally	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 equal importance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Further/Furthermore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5A6FC-7FA7-CE03-3872-D19B2C90A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192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6B4A-D098-3939-572D-87624F6D7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184" y="324148"/>
            <a:ext cx="5977881" cy="25072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Example: The literature review </a:t>
            </a:r>
            <a:b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87926C-E8DD-560D-3FF0-C5B54A8BD81B}"/>
              </a:ext>
            </a:extLst>
          </p:cNvPr>
          <p:cNvSpPr txBox="1"/>
          <p:nvPr/>
        </p:nvSpPr>
        <p:spPr>
          <a:xfrm>
            <a:off x="304932" y="574871"/>
            <a:ext cx="11887068" cy="5400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has been argued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(Author1,year; Author2,year)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-------------can be affected by the ---------- . For example,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Author2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that 15% of participants in a series of </a:t>
            </a:r>
            <a:r>
              <a:rPr lang="en-GB" sz="16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Observation/ Questionnaires/ Interviews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etc  showed strong --------------- to certain -----------------. Add more points ------------------------------------.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Author3 (2013)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------------------------------------------------------------. However, Author3 results have been challenged: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Author4 (2014, 2016)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--------------------------------------------. Add more points----------------------------------------------------------------------------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extended this area of research to --------------------------. Early indications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Author5,year a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suggest -----------------------------------------------------------------------------------------------------------------------------------------. This research was replicated by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Author6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(2019). Similar results were also found for ------------------------------------------------------------------------------------------------------------------------------------------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Author5,year b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However,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research included only ----------------------------------------------------------------------------------------------------------------------------------------------------------------------------------------------------. As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Author4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has shown that there are different -----------------------------------------------------------------------------,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and Author6’s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findings may not hold true across -----------------------------------------------------------------, especially for ----------------------------------------------------------------------------------------------------------------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Author5’s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year b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indicated strong -------------------------------------------------------------------------------;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argued this was probably due to its------------------------------------------------------------------------------. 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DA24DC-F816-8B3C-7FD1-98A5269D4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45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1D37-0DFA-46B2-93DC-D70441E1A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1BB92-39F8-F975-0A53-ED767A37B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In this session we have discussed:</a:t>
            </a:r>
          </a:p>
          <a:p>
            <a:pPr marL="0" indent="0">
              <a:buNone/>
            </a:pPr>
            <a:r>
              <a:rPr lang="en-GB" sz="2800" dirty="0"/>
              <a:t>Journals for review, sentence starters for review, synthesis matrix and various examples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176CCD-550D-FADD-F59E-E0E95FE65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239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6B31-8B29-8C94-5C96-23DE385E1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E2E5E-A490-46A9-C458-4D117B711A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GB" sz="2800" dirty="0"/>
              <a:t>Dawson CW (2009) Computing Projects – A Student’s Guide. Harlow: Prentice </a:t>
            </a:r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US" sz="2800" dirty="0"/>
              <a:t>Cisco, J. (2014). Teaching the Literature Review: A Practical Approach for College Instructors. </a:t>
            </a:r>
            <a:r>
              <a:rPr lang="en-US" sz="2800" i="1" dirty="0"/>
              <a:t>Teaching &amp; Learning Inquiry: The ISSOTL Journal</a:t>
            </a:r>
            <a:r>
              <a:rPr lang="en-US" sz="2800" dirty="0"/>
              <a:t>, </a:t>
            </a:r>
            <a:r>
              <a:rPr lang="en-US" sz="2800" i="1" dirty="0"/>
              <a:t>2</a:t>
            </a:r>
            <a:r>
              <a:rPr lang="en-US" sz="2800" dirty="0"/>
              <a:t>(2), 41–57. </a:t>
            </a:r>
            <a:r>
              <a:rPr lang="en-US" sz="2800" dirty="0">
                <a:hlinkClick r:id="rId2"/>
              </a:rPr>
              <a:t>https://doi.org/10.2979/teachlearninqu.2.2.41</a:t>
            </a:r>
            <a:endParaRPr lang="en-US" sz="2800" dirty="0"/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US" sz="2800" dirty="0"/>
              <a:t>Saunders , M., Lewis , P. &amp; Thornhil, A., 2009. Research Methods for business Students. 5th Edition ed. s.l.:</a:t>
            </a:r>
            <a:r>
              <a:rPr lang="en-US" sz="2800" dirty="0" err="1"/>
              <a:t>s.n</a:t>
            </a:r>
            <a:r>
              <a:rPr lang="en-US" sz="2800" dirty="0"/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US" sz="2800" dirty="0"/>
              <a:t>manchester,2022.Referring to sources.[Online].Available at: </a:t>
            </a:r>
            <a:r>
              <a:rPr lang="en-US" sz="2800" dirty="0">
                <a:hlinkClick r:id="rId3"/>
              </a:rPr>
              <a:t>https://www.phrasebank.manchester.ac.uk/referring-to-sources/</a:t>
            </a:r>
            <a:endParaRPr lang="en-US" sz="2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GAIKWAD, S. S. &amp; ADKAR, P. P., 2019. A Review Paper on Bootstrap Framework. 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IRE Journals , 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2(10).</a:t>
            </a:r>
          </a:p>
          <a:p>
            <a:pPr mar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0" i="0" dirty="0" err="1">
                <a:solidFill>
                  <a:srgbClr val="111111"/>
                </a:solidFill>
                <a:effectLst/>
                <a:latin typeface="-apple-system"/>
              </a:rPr>
              <a:t>Teh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, S.S., Obit, J.H., Alfred, R. and Tahir, A., 2017. </a:t>
            </a:r>
            <a:r>
              <a:rPr lang="en-US" sz="2800" b="0" i="0" dirty="0">
                <a:effectLst/>
                <a:latin typeface="-apple-system"/>
                <a:hlinkClick r:id="rId4"/>
              </a:rPr>
              <a:t>Enhancing the Performance of University’s Website for Mobile Devices Based on Responsive Web Design Approach</a:t>
            </a:r>
            <a:r>
              <a:rPr lang="en-US" sz="2800" b="0" i="0" baseline="30000" dirty="0">
                <a:effectLst/>
                <a:latin typeface="-apple-system"/>
                <a:hlinkClick r:id="rId4"/>
              </a:rPr>
              <a:t>1</a:t>
            </a:r>
            <a:r>
              <a:rPr lang="en-US" sz="2800" b="0" i="0" baseline="30000" dirty="0">
                <a:effectLst/>
                <a:latin typeface="-apple-system"/>
                <a:hlinkClick r:id="rId5"/>
              </a:rPr>
              <a:t>2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. </a:t>
            </a:r>
            <a:r>
              <a:rPr lang="en-US" sz="2800" b="0" i="1" dirty="0">
                <a:solidFill>
                  <a:srgbClr val="111111"/>
                </a:solidFill>
                <a:effectLst/>
                <a:latin typeface="-apple-system"/>
              </a:rPr>
              <a:t>Journal of Computational and Theoretical Nanoscience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, [online] Available at: </a:t>
            </a:r>
            <a:r>
              <a:rPr lang="en-US" sz="2800" b="0" i="0" u="none" strike="noStrike" dirty="0">
                <a:effectLst/>
                <a:latin typeface="-apple-system"/>
                <a:hlinkClick r:id="rId6"/>
              </a:rPr>
              <a:t>https://www.researchgate.net/publication/322098135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 [Accessed 24 February 2024].</a:t>
            </a:r>
            <a:endParaRPr lang="en-US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E27CB-4599-21DB-8F36-7689C7881A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827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1740</Words>
  <Application>Microsoft Office PowerPoint</Application>
  <PresentationFormat>Widescreen</PresentationFormat>
  <Paragraphs>152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8" baseType="lpstr">
      <vt:lpstr>-apple-system</vt:lpstr>
      <vt:lpstr>Aptos</vt:lpstr>
      <vt:lpstr>Aptos Display</vt:lpstr>
      <vt:lpstr>Arial</vt:lpstr>
      <vt:lpstr>Calibri</vt:lpstr>
      <vt:lpstr>Calibri Light</vt:lpstr>
      <vt:lpstr>Georgia</vt:lpstr>
      <vt:lpstr>Open Sans</vt:lpstr>
      <vt:lpstr>Times New Roman</vt:lpstr>
      <vt:lpstr>Trebuchet MS</vt:lpstr>
      <vt:lpstr>Verdana</vt:lpstr>
      <vt:lpstr>Wingdings</vt:lpstr>
      <vt:lpstr>Office Theme</vt:lpstr>
      <vt:lpstr>PowerPoint Presentation</vt:lpstr>
      <vt:lpstr>WEEK 5 Literature review Part 2</vt:lpstr>
      <vt:lpstr>Learning Outcomes </vt:lpstr>
      <vt:lpstr>Last session</vt:lpstr>
      <vt:lpstr>Reporting Verbs </vt:lpstr>
      <vt:lpstr>Academic Phrases for Literature </vt:lpstr>
      <vt:lpstr>Academic Phrases for Literature </vt:lpstr>
      <vt:lpstr>Synthesizing material: contrasting evidence or ideas</vt:lpstr>
      <vt:lpstr>Examples</vt:lpstr>
      <vt:lpstr>Examples of Authors points to start with </vt:lpstr>
      <vt:lpstr> </vt:lpstr>
      <vt:lpstr>Connecting words</vt:lpstr>
      <vt:lpstr>Example: The literature review  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Ofori</dc:creator>
  <cp:lastModifiedBy>Samuel Ofori</cp:lastModifiedBy>
  <cp:revision>1</cp:revision>
  <dcterms:created xsi:type="dcterms:W3CDTF">2025-01-15T12:08:41Z</dcterms:created>
  <dcterms:modified xsi:type="dcterms:W3CDTF">2025-01-15T12:09:16Z</dcterms:modified>
</cp:coreProperties>
</file>