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261" r:id="rId3"/>
    <p:sldId id="262" r:id="rId4"/>
    <p:sldId id="263" r:id="rId5"/>
    <p:sldId id="264" r:id="rId6"/>
    <p:sldId id="265" r:id="rId7"/>
    <p:sldId id="266" r:id="rId8"/>
    <p:sldId id="268" r:id="rId9"/>
    <p:sldId id="267" r:id="rId10"/>
    <p:sldId id="269" r:id="rId11"/>
    <p:sldId id="270" r:id="rId12"/>
    <p:sldId id="271" r:id="rId13"/>
    <p:sldId id="273"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05" d="100"/>
          <a:sy n="105" d="100"/>
        </p:scale>
        <p:origin x="117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A</a:t>
            </a:r>
            <a:r>
              <a:rPr lang="en-GB" baseline="0" dirty="0"/>
              <a:t> graph to show salary information</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strRef>
              <c:f>Sheet1!$A$2:$A$6</c:f>
              <c:strCache>
                <c:ptCount val="5"/>
                <c:pt idx="0">
                  <c:v>Alison</c:v>
                </c:pt>
                <c:pt idx="1">
                  <c:v>Maude</c:v>
                </c:pt>
                <c:pt idx="2">
                  <c:v>Tommy</c:v>
                </c:pt>
                <c:pt idx="3">
                  <c:v>Maxine</c:v>
                </c:pt>
                <c:pt idx="4">
                  <c:v>Asim </c:v>
                </c:pt>
              </c:strCache>
            </c:strRef>
          </c:cat>
          <c:val>
            <c:numRef>
              <c:f>Sheet1!$B$2:$B$6</c:f>
              <c:numCache>
                <c:formatCode>"£"#,##0_);[Red]\("£"#,##0\)</c:formatCode>
                <c:ptCount val="5"/>
                <c:pt idx="0">
                  <c:v>28778</c:v>
                </c:pt>
                <c:pt idx="1">
                  <c:v>19652</c:v>
                </c:pt>
                <c:pt idx="2">
                  <c:v>39711</c:v>
                </c:pt>
                <c:pt idx="3">
                  <c:v>22877</c:v>
                </c:pt>
                <c:pt idx="4">
                  <c:v>37876</c:v>
                </c:pt>
              </c:numCache>
            </c:numRef>
          </c:val>
          <c:extLst>
            <c:ext xmlns:c16="http://schemas.microsoft.com/office/drawing/2014/chart" uri="{C3380CC4-5D6E-409C-BE32-E72D297353CC}">
              <c16:uniqueId val="{00000001-8EE4-4AB9-B54C-AE91D29B4D40}"/>
            </c:ext>
          </c:extLst>
        </c:ser>
        <c:dLbls>
          <c:showLegendKey val="0"/>
          <c:showVal val="0"/>
          <c:showCatName val="0"/>
          <c:showSerName val="0"/>
          <c:showPercent val="0"/>
          <c:showBubbleSize val="0"/>
        </c:dLbls>
        <c:gapWidth val="219"/>
        <c:overlap val="-27"/>
        <c:axId val="2081798608"/>
        <c:axId val="2081796528"/>
      </c:barChart>
      <c:catAx>
        <c:axId val="20817986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Employee Name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6528"/>
        <c:crosses val="autoZero"/>
        <c:auto val="1"/>
        <c:lblAlgn val="ctr"/>
        <c:lblOffset val="100"/>
        <c:noMultiLvlLbl val="0"/>
      </c:catAx>
      <c:valAx>
        <c:axId val="2081796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Salary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86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3</a:t>
            </a:fld>
            <a:endParaRPr lang="en-GB"/>
          </a:p>
        </p:txBody>
      </p:sp>
    </p:spTree>
    <p:extLst>
      <p:ext uri="{BB962C8B-B14F-4D97-AF65-F5344CB8AC3E}">
        <p14:creationId xmlns:p14="http://schemas.microsoft.com/office/powerpoint/2010/main" val="220228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4</a:t>
            </a:fld>
            <a:endParaRPr lang="en-GB"/>
          </a:p>
        </p:txBody>
      </p:sp>
    </p:spTree>
    <p:extLst>
      <p:ext uri="{BB962C8B-B14F-4D97-AF65-F5344CB8AC3E}">
        <p14:creationId xmlns:p14="http://schemas.microsoft.com/office/powerpoint/2010/main" val="515796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5</a:t>
            </a:fld>
            <a:endParaRPr lang="en-GB"/>
          </a:p>
        </p:txBody>
      </p:sp>
    </p:spTree>
    <p:extLst>
      <p:ext uri="{BB962C8B-B14F-4D97-AF65-F5344CB8AC3E}">
        <p14:creationId xmlns:p14="http://schemas.microsoft.com/office/powerpoint/2010/main" val="387841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6</a:t>
            </a:fld>
            <a:endParaRPr lang="en-GB"/>
          </a:p>
        </p:txBody>
      </p:sp>
    </p:spTree>
    <p:extLst>
      <p:ext uri="{BB962C8B-B14F-4D97-AF65-F5344CB8AC3E}">
        <p14:creationId xmlns:p14="http://schemas.microsoft.com/office/powerpoint/2010/main" val="1832572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7</a:t>
            </a:fld>
            <a:endParaRPr lang="en-GB"/>
          </a:p>
        </p:txBody>
      </p:sp>
    </p:spTree>
    <p:extLst>
      <p:ext uri="{BB962C8B-B14F-4D97-AF65-F5344CB8AC3E}">
        <p14:creationId xmlns:p14="http://schemas.microsoft.com/office/powerpoint/2010/main" val="2741834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8</a:t>
            </a:fld>
            <a:endParaRPr lang="en-GB"/>
          </a:p>
        </p:txBody>
      </p:sp>
    </p:spTree>
    <p:extLst>
      <p:ext uri="{BB962C8B-B14F-4D97-AF65-F5344CB8AC3E}">
        <p14:creationId xmlns:p14="http://schemas.microsoft.com/office/powerpoint/2010/main" val="1437753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clear time when they will share a screen shot or copy of their work with you. Highlight that this data needs to be entered prior to being shown how to calculate totals using the Excel Sum tool. </a:t>
            </a:r>
          </a:p>
          <a:p>
            <a:endParaRPr lang="en-GB" dirty="0"/>
          </a:p>
          <a:p>
            <a:r>
              <a:rPr lang="en-GB" dirty="0"/>
              <a:t>Remind students that they need to enter the data as it is shown, the total does not need to be calculated, that is our next task together. Highlight that these basic skills are essential for being able to use Excel and that whilst the data does not relate to their project, the skills being learned do apply and have vital relevance. The task here is not optional.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791966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4107763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a time limit for task, share examples of strong work. Encourage students to share challenges and tackle any misconceptions. </a:t>
            </a:r>
          </a:p>
          <a:p>
            <a:endParaRPr lang="en-GB" dirty="0"/>
          </a:p>
          <a:p>
            <a:r>
              <a:rPr lang="en-GB" dirty="0"/>
              <a:t>Remind students that this will be the final opportunity to all work together using a common data set so this is the time to test skills in a supportive environment. </a:t>
            </a:r>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9320453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8.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196538" y="1129868"/>
            <a:ext cx="7772400" cy="1512888"/>
          </a:xfrm>
        </p:spPr>
        <p:txBody>
          <a:bodyPr/>
          <a:lstStyle/>
          <a:p>
            <a:pPr eaLnBrk="1" hangingPunct="1"/>
            <a:r>
              <a:rPr lang="en-GB" altLang="en-US" dirty="0"/>
              <a:t>Software Solutions for Business</a:t>
            </a:r>
          </a:p>
        </p:txBody>
      </p:sp>
      <p:sp>
        <p:nvSpPr>
          <p:cNvPr id="6147" name="Subtitle 4"/>
          <p:cNvSpPr>
            <a:spLocks noGrp="1"/>
          </p:cNvSpPr>
          <p:nvPr>
            <p:ph type="subTitle" idx="1"/>
          </p:nvPr>
        </p:nvSpPr>
        <p:spPr>
          <a:xfrm>
            <a:off x="2734800" y="2708920"/>
            <a:ext cx="6400800" cy="1584176"/>
          </a:xfrm>
        </p:spPr>
        <p:txBody>
          <a:bodyPr/>
          <a:lstStyle/>
          <a:p>
            <a:pPr eaLnBrk="1" hangingPunct="1"/>
            <a:r>
              <a:rPr lang="en-GB" altLang="en-US" dirty="0">
                <a:solidFill>
                  <a:schemeClr val="tx1"/>
                </a:solidFill>
              </a:rPr>
              <a:t>Week 4</a:t>
            </a:r>
          </a:p>
          <a:p>
            <a:pPr eaLnBrk="1" hangingPunct="1"/>
            <a:r>
              <a:rPr lang="en-GB" altLang="en-US" dirty="0">
                <a:solidFill>
                  <a:schemeClr val="tx1"/>
                </a:solidFill>
              </a:rPr>
              <a:t>Title: Microsoft Excel Basics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1A17987E-E29B-4499-A2B5-038412448420}"/>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666154A8-4CFC-4507-8F1E-1B0C575CE8AE}"/>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Table outline">
              <a:extLst>
                <a:ext uri="{FF2B5EF4-FFF2-40B4-BE49-F238E27FC236}">
                  <a16:creationId xmlns:a16="http://schemas.microsoft.com/office/drawing/2014/main" id="{30AEF49B-2C04-4916-B97A-6FF67D74127C}"/>
                </a:ext>
              </a:extLst>
            </p:cNvPr>
            <p:cNvSpPr/>
            <p:nvPr/>
          </p:nvSpPr>
          <p:spPr>
            <a:xfrm>
              <a:off x="2098608"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55E19302-6DB5-458A-A5F7-D14859AFD526}"/>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Enter Data or record results</a:t>
              </a:r>
              <a:endParaRPr lang="en-US" sz="1725"/>
            </a:p>
          </p:txBody>
        </p:sp>
      </p:grpSp>
      <p:grpSp>
        <p:nvGrpSpPr>
          <p:cNvPr id="15" name="Group 14">
            <a:extLst>
              <a:ext uri="{FF2B5EF4-FFF2-40B4-BE49-F238E27FC236}">
                <a16:creationId xmlns:a16="http://schemas.microsoft.com/office/drawing/2014/main" id="{B3E52F70-2721-457C-955F-8CD0AC2BF788}"/>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B4C49102-8E9E-47ED-9674-8968A042B54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Mathematics">
              <a:extLst>
                <a:ext uri="{FF2B5EF4-FFF2-40B4-BE49-F238E27FC236}">
                  <a16:creationId xmlns:a16="http://schemas.microsoft.com/office/drawing/2014/main" id="{01E2B7F6-D09E-4715-8323-7B5FA724F27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2B469028-D3B2-4D64-AA43-000CE2DF73F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calculate sum and means</a:t>
              </a:r>
              <a:r>
                <a:rPr lang="en-US" sz="1725"/>
                <a:t>.</a:t>
              </a:r>
            </a:p>
          </p:txBody>
        </p:sp>
      </p:grpSp>
      <p:grpSp>
        <p:nvGrpSpPr>
          <p:cNvPr id="16" name="Group 15">
            <a:extLst>
              <a:ext uri="{FF2B5EF4-FFF2-40B4-BE49-F238E27FC236}">
                <a16:creationId xmlns:a16="http://schemas.microsoft.com/office/drawing/2014/main" id="{764C9CFF-4870-4A07-B84C-F553BEF4A293}"/>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99D7E32E-BD13-416D-B3C5-0F53113ECE7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Bar chart">
              <a:extLst>
                <a:ext uri="{FF2B5EF4-FFF2-40B4-BE49-F238E27FC236}">
                  <a16:creationId xmlns:a16="http://schemas.microsoft.com/office/drawing/2014/main" id="{40B6D1DE-291E-498A-BDD3-219D1012D89F}"/>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4724CD0-848B-4F65-ACA3-E1FB50CAE21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dirty="0"/>
                <a:t>Produce charts and graphs.</a:t>
              </a:r>
              <a:endParaRPr lang="en-US" sz="1725" dirty="0"/>
            </a:p>
          </p:txBody>
        </p:sp>
      </p:grpSp>
    </p:spTree>
    <p:extLst>
      <p:ext uri="{BB962C8B-B14F-4D97-AF65-F5344CB8AC3E}">
        <p14:creationId xmlns:p14="http://schemas.microsoft.com/office/powerpoint/2010/main" val="137723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312820" y="1291032"/>
            <a:ext cx="5841332" cy="745801"/>
          </a:xfrm>
        </p:spPr>
        <p:txBody>
          <a:bodyPr/>
          <a:lstStyle/>
          <a:p>
            <a:r>
              <a:rPr lang="en-US"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7002379" y="1228995"/>
            <a:ext cx="1708485" cy="901239"/>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306805" y="2160148"/>
            <a:ext cx="8518359" cy="745801"/>
          </a:xfrm>
        </p:spPr>
        <p:txBody>
          <a:bodyPr>
            <a:normAutofit/>
          </a:bodyPr>
          <a:lstStyle/>
          <a:p>
            <a:pPr marL="0" indent="0">
              <a:buNone/>
            </a:pPr>
            <a:r>
              <a:rPr lang="en-US" sz="1500" dirty="0" err="1">
                <a:latin typeface="Arial" panose="020B0604020202020204" pitchFamily="34" charset="0"/>
                <a:cs typeface="Arial" panose="020B0604020202020204" pitchFamily="34" charset="0"/>
              </a:rPr>
              <a:t>Weverka</a:t>
            </a:r>
            <a:r>
              <a:rPr lang="en-US" sz="1500" dirty="0">
                <a:latin typeface="Arial" panose="020B0604020202020204" pitchFamily="34" charset="0"/>
                <a:cs typeface="Arial" panose="020B0604020202020204" pitchFamily="34" charset="0"/>
              </a:rPr>
              <a:t> (2019, p231) describes </a:t>
            </a: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as the “official number cruncher of Office 365”. </a:t>
            </a:r>
          </a:p>
          <a:p>
            <a:pPr marL="0" indent="0">
              <a:buNone/>
            </a:pP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3737008" y="2843365"/>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35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421106" y="2843365"/>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GB" sz="225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3737008" y="3341887"/>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also known as a spreadsheet is the table into which you enter data. </a:t>
            </a:r>
            <a:endParaRPr lang="en-GB" sz="135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421106" y="3341887"/>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Worksheet</a:t>
            </a:r>
            <a:r>
              <a:rPr lang="en-US" sz="2250" dirty="0">
                <a:latin typeface="Arial" panose="020B0604020202020204" pitchFamily="34" charset="0"/>
                <a:cs typeface="Arial" panose="020B0604020202020204" pitchFamily="34" charset="0"/>
              </a:rPr>
              <a:t> </a:t>
            </a:r>
            <a:endParaRPr lang="en-GB" sz="225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3737008" y="3840409"/>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numbered and run horizontally across the worksheet</a:t>
            </a:r>
            <a:r>
              <a:rPr lang="en-US" sz="1050" dirty="0">
                <a:latin typeface="Arial" panose="020B0604020202020204" pitchFamily="34" charset="0"/>
                <a:cs typeface="Arial" panose="020B0604020202020204" pitchFamily="34" charset="0"/>
              </a:rPr>
              <a:t>. </a:t>
            </a:r>
            <a:endParaRPr lang="en-GB" sz="105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421106" y="3840409"/>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Rows</a:t>
            </a:r>
            <a:endParaRPr lang="en-GB" sz="2250"/>
          </a:p>
        </p:txBody>
      </p:sp>
      <p:sp>
        <p:nvSpPr>
          <p:cNvPr id="12" name="Freeform: Shape 11">
            <a:extLst>
              <a:ext uri="{FF2B5EF4-FFF2-40B4-BE49-F238E27FC236}">
                <a16:creationId xmlns:a16="http://schemas.microsoft.com/office/drawing/2014/main" id="{C65BEFA3-E101-4F59-9C57-EF2887D70DED}"/>
              </a:ext>
            </a:extLst>
          </p:cNvPr>
          <p:cNvSpPr/>
          <p:nvPr/>
        </p:nvSpPr>
        <p:spPr>
          <a:xfrm>
            <a:off x="3737008" y="4338932"/>
            <a:ext cx="4973855" cy="49761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labelled with letters AA to AZ then BA to BZ and so on. </a:t>
            </a:r>
            <a:endParaRPr lang="en-GB" sz="135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421106" y="4338932"/>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Columns</a:t>
            </a:r>
            <a:endParaRPr lang="en-GB" sz="225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3739437" y="4763288"/>
            <a:ext cx="4968998" cy="855587"/>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8573" tIns="115521" rIns="329417" bIns="115521"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35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422725" y="4851484"/>
            <a:ext cx="3312665" cy="453202"/>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Cells</a:t>
            </a:r>
            <a:endParaRPr lang="en-GB" sz="2250"/>
          </a:p>
        </p:txBody>
      </p:sp>
    </p:spTree>
    <p:extLst>
      <p:ext uri="{BB962C8B-B14F-4D97-AF65-F5344CB8AC3E}">
        <p14:creationId xmlns:p14="http://schemas.microsoft.com/office/powerpoint/2010/main" val="22540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403059" y="1237866"/>
            <a:ext cx="2051384" cy="444487"/>
          </a:xfrm>
        </p:spPr>
        <p:style>
          <a:lnRef idx="2">
            <a:schemeClr val="accent2"/>
          </a:lnRef>
          <a:fillRef idx="1">
            <a:schemeClr val="lt1"/>
          </a:fillRef>
          <a:effectRef idx="0">
            <a:schemeClr val="accent2"/>
          </a:effectRef>
          <a:fontRef idx="minor">
            <a:schemeClr val="dk1"/>
          </a:fontRef>
        </p:style>
        <p:txBody>
          <a:bodyPr>
            <a:normAutofit fontScale="90000"/>
          </a:bodyPr>
          <a:lstStyle/>
          <a:p>
            <a:r>
              <a:rPr lang="en-GB"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1705853" y="1682952"/>
            <a:ext cx="5672138" cy="3493294"/>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312822" y="5175647"/>
            <a:ext cx="2051384" cy="444487"/>
          </a:xfrm>
          <a:prstGeom prst="rect">
            <a:avLst/>
          </a:prstGeom>
        </p:spPr>
        <p:style>
          <a:lnRef idx="2">
            <a:schemeClr val="dk1"/>
          </a:lnRef>
          <a:fillRef idx="1">
            <a:schemeClr val="lt1"/>
          </a:fillRef>
          <a:effectRef idx="0">
            <a:schemeClr val="dk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403059" y="3141522"/>
            <a:ext cx="1016669" cy="444487"/>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7335880" y="2155532"/>
            <a:ext cx="1579520" cy="444487"/>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403058" y="2177663"/>
            <a:ext cx="1016669" cy="444487"/>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213811" y="1482702"/>
            <a:ext cx="1010653" cy="353056"/>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428681" y="2104861"/>
            <a:ext cx="159560" cy="1194136"/>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128718" y="3368685"/>
            <a:ext cx="359813" cy="79446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2305381" y="4958686"/>
            <a:ext cx="472580" cy="35493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5329991" y="2177662"/>
            <a:ext cx="2048000" cy="422354"/>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2735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6357937" y="1309878"/>
            <a:ext cx="2358581" cy="1234440"/>
          </a:xfrm>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6357937" y="2647188"/>
            <a:ext cx="2358581" cy="2633472"/>
          </a:xfrm>
        </p:spPr>
        <p:txBody>
          <a:bodyPr>
            <a:normAutofit/>
          </a:bodyPr>
          <a:lstStyle/>
          <a:p>
            <a:r>
              <a:rPr lang="en-GB" dirty="0"/>
              <a:t>On a desktop version of Office 365. </a:t>
            </a:r>
          </a:p>
          <a:p>
            <a:endParaRPr lang="en-GB" dirty="0"/>
          </a:p>
          <a:p>
            <a:r>
              <a:rPr lang="en-GB" dirty="0"/>
              <a:t>Search for Excel. </a:t>
            </a:r>
          </a:p>
          <a:p>
            <a:r>
              <a:rPr lang="en-GB" dirty="0"/>
              <a:t>Open the app. </a:t>
            </a:r>
          </a:p>
          <a:p>
            <a:r>
              <a:rPr lang="en-GB" dirty="0"/>
              <a:t>Create a blank workbook. </a:t>
            </a:r>
          </a:p>
          <a:p>
            <a:endParaRPr lang="en-GB" dirty="0"/>
          </a:p>
        </p:txBody>
      </p:sp>
    </p:spTree>
    <p:extLst>
      <p:ext uri="{BB962C8B-B14F-4D97-AF65-F5344CB8AC3E}">
        <p14:creationId xmlns:p14="http://schemas.microsoft.com/office/powerpoint/2010/main" val="15898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6357937" y="1309878"/>
            <a:ext cx="2358581" cy="1234440"/>
          </a:xfrm>
        </p:spPr>
        <p:txBody>
          <a:bodyPr anchor="b">
            <a:normAutofit/>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6357937" y="2647188"/>
            <a:ext cx="2358581" cy="2633472"/>
          </a:xfrm>
        </p:spPr>
        <p:txBody>
          <a:bodyPr>
            <a:normAutofit/>
          </a:bodyPr>
          <a:lstStyle/>
          <a:p>
            <a:r>
              <a:rPr lang="en-GB" dirty="0"/>
              <a:t>On the OneDrive version</a:t>
            </a:r>
          </a:p>
          <a:p>
            <a:endParaRPr lang="en-GB" dirty="0"/>
          </a:p>
          <a:p>
            <a:r>
              <a:rPr lang="en-GB" dirty="0"/>
              <a:t>Select Excel from your palette of OneDrive Apps.</a:t>
            </a:r>
          </a:p>
          <a:p>
            <a:r>
              <a:rPr lang="en-GB" dirty="0"/>
              <a:t> </a:t>
            </a:r>
          </a:p>
          <a:p>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28015" y="1422136"/>
            <a:ext cx="5815586" cy="3858524"/>
          </a:xfrm>
          <a:prstGeom prst="rect">
            <a:avLst/>
          </a:prstGeom>
        </p:spPr>
      </p:pic>
    </p:spTree>
    <p:extLst>
      <p:ext uri="{BB962C8B-B14F-4D97-AF65-F5344CB8AC3E}">
        <p14:creationId xmlns:p14="http://schemas.microsoft.com/office/powerpoint/2010/main" val="412092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800100" y="1339196"/>
            <a:ext cx="7543800" cy="1028700"/>
          </a:xfrm>
        </p:spPr>
        <p:txBody>
          <a:bodyPr/>
          <a:lstStyle/>
          <a:p>
            <a:r>
              <a:rPr lang="en-US"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1668863" y="2367896"/>
            <a:ext cx="5325011" cy="2887218"/>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385010" y="4003508"/>
            <a:ext cx="1283853" cy="124649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Click on the </a:t>
            </a:r>
            <a:r>
              <a:rPr lang="en-GB" sz="1500" b="1" dirty="0">
                <a:latin typeface="Arial" panose="020B0604020202020204" pitchFamily="34" charset="0"/>
                <a:cs typeface="Arial" panose="020B0604020202020204" pitchFamily="34" charset="0"/>
              </a:rPr>
              <a:t>cell </a:t>
            </a:r>
            <a:r>
              <a:rPr lang="en-GB" sz="15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1564105" y="4499798"/>
            <a:ext cx="745958" cy="4962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7220710" y="2367896"/>
            <a:ext cx="1538279" cy="124649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You will notice that what you type appears in the </a:t>
            </a:r>
            <a:r>
              <a:rPr lang="en-GB" sz="1500" b="1" dirty="0">
                <a:latin typeface="Arial" panose="020B0604020202020204" pitchFamily="34" charset="0"/>
                <a:cs typeface="Arial" panose="020B0604020202020204" pitchFamily="34" charset="0"/>
              </a:rPr>
              <a:t>formula bar</a:t>
            </a:r>
            <a:r>
              <a:rPr lang="en-GB" sz="1500" dirty="0">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6075948" y="3360475"/>
            <a:ext cx="1167944" cy="31216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7243892" y="3678001"/>
            <a:ext cx="1538279"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If you need to </a:t>
            </a:r>
            <a:r>
              <a:rPr lang="en-GB" sz="1500" b="1" dirty="0">
                <a:latin typeface="Arial" panose="020B0604020202020204" pitchFamily="34" charset="0"/>
                <a:cs typeface="Arial" panose="020B0604020202020204" pitchFamily="34" charset="0"/>
              </a:rPr>
              <a:t>edit</a:t>
            </a:r>
            <a:r>
              <a:rPr lang="en-GB" sz="15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62923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14350" y="1868091"/>
            <a:ext cx="5143500" cy="2893219"/>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6416534" y="3429000"/>
            <a:ext cx="1112852" cy="1092618"/>
          </a:xfrm>
          <a:prstGeom prst="rect">
            <a:avLst/>
          </a:prstGeom>
        </p:spPr>
      </p:pic>
    </p:spTree>
    <p:extLst>
      <p:ext uri="{BB962C8B-B14F-4D97-AF65-F5344CB8AC3E}">
        <p14:creationId xmlns:p14="http://schemas.microsoft.com/office/powerpoint/2010/main" val="62620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90431-8955-4DF1-9A66-6FFD69DB7BA7}"/>
              </a:ext>
            </a:extLst>
          </p:cNvPr>
          <p:cNvSpPr>
            <a:spLocks noGrp="1"/>
          </p:cNvSpPr>
          <p:nvPr>
            <p:ph type="title"/>
          </p:nvPr>
        </p:nvSpPr>
        <p:spPr>
          <a:xfrm>
            <a:off x="6343651" y="1312794"/>
            <a:ext cx="2371472" cy="1234440"/>
          </a:xfrm>
        </p:spPr>
        <p:txBody>
          <a:bodyPr anchor="b">
            <a:normAutofit/>
          </a:bodyPr>
          <a:lstStyle/>
          <a:p>
            <a:r>
              <a:rPr lang="en-GB" dirty="0"/>
              <a:t>Activity - Entering some Data. </a:t>
            </a:r>
          </a:p>
        </p:txBody>
      </p:sp>
      <p:pic>
        <p:nvPicPr>
          <p:cNvPr id="5" name="Picture 4">
            <a:extLst>
              <a:ext uri="{FF2B5EF4-FFF2-40B4-BE49-F238E27FC236}">
                <a16:creationId xmlns:a16="http://schemas.microsoft.com/office/drawing/2014/main" id="{6CDF3469-45EA-4263-A298-A8007DE17571}"/>
              </a:ext>
            </a:extLst>
          </p:cNvPr>
          <p:cNvPicPr>
            <a:picLocks noChangeAspect="1"/>
          </p:cNvPicPr>
          <p:nvPr/>
        </p:nvPicPr>
        <p:blipFill>
          <a:blip r:embed="rId3"/>
          <a:stretch>
            <a:fillRect/>
          </a:stretch>
        </p:blipFill>
        <p:spPr>
          <a:xfrm>
            <a:off x="721222" y="1314450"/>
            <a:ext cx="4729757" cy="4000500"/>
          </a:xfrm>
          <a:prstGeom prst="rect">
            <a:avLst/>
          </a:prstGeom>
          <a:noFill/>
        </p:spPr>
      </p:pic>
      <p:sp>
        <p:nvSpPr>
          <p:cNvPr id="3" name="Content Placeholder 2">
            <a:extLst>
              <a:ext uri="{FF2B5EF4-FFF2-40B4-BE49-F238E27FC236}">
                <a16:creationId xmlns:a16="http://schemas.microsoft.com/office/drawing/2014/main" id="{B694E226-8527-45B3-B1BF-ED4CA83DCD87}"/>
              </a:ext>
            </a:extLst>
          </p:cNvPr>
          <p:cNvSpPr>
            <a:spLocks noGrp="1"/>
          </p:cNvSpPr>
          <p:nvPr>
            <p:ph type="body" sz="half" idx="2"/>
          </p:nvPr>
        </p:nvSpPr>
        <p:spPr>
          <a:xfrm>
            <a:off x="6281988" y="2547234"/>
            <a:ext cx="2494796" cy="3077645"/>
          </a:xfrm>
        </p:spPr>
        <p:txBody>
          <a:bodyPr>
            <a:normAutofit fontScale="92500" lnSpcReduction="10000"/>
          </a:bodyPr>
          <a:lstStyle/>
          <a:p>
            <a:r>
              <a:rPr lang="en-GB" sz="1800" b="1" dirty="0">
                <a:latin typeface="Arial" panose="020B0604020202020204" pitchFamily="34" charset="0"/>
                <a:cs typeface="Arial" panose="020B0604020202020204" pitchFamily="34" charset="0"/>
              </a:rPr>
              <a:t>Open</a:t>
            </a:r>
            <a:r>
              <a:rPr lang="en-GB" sz="1800" dirty="0">
                <a:latin typeface="Arial" panose="020B0604020202020204" pitchFamily="34" charset="0"/>
                <a:cs typeface="Arial" panose="020B0604020202020204" pitchFamily="34" charset="0"/>
              </a:rPr>
              <a:t> a blank Excel Workbook. </a:t>
            </a:r>
          </a:p>
          <a:p>
            <a:r>
              <a:rPr lang="en-GB" sz="1800" b="1" dirty="0">
                <a:latin typeface="Arial" panose="020B0604020202020204" pitchFamily="34" charset="0"/>
                <a:cs typeface="Arial" panose="020B0604020202020204" pitchFamily="34" charset="0"/>
              </a:rPr>
              <a:t>Save As </a:t>
            </a:r>
            <a:r>
              <a:rPr lang="en-GB" sz="1800" dirty="0">
                <a:latin typeface="Arial" panose="020B0604020202020204" pitchFamily="34" charset="0"/>
                <a:cs typeface="Arial" panose="020B0604020202020204" pitchFamily="34" charset="0"/>
              </a:rPr>
              <a:t>‘Week 4 Activity 1’ </a:t>
            </a:r>
          </a:p>
          <a:p>
            <a:r>
              <a:rPr lang="en-GB" sz="1800" b="1" dirty="0">
                <a:latin typeface="Arial" panose="020B0604020202020204" pitchFamily="34" charset="0"/>
                <a:cs typeface="Arial" panose="020B0604020202020204" pitchFamily="34" charset="0"/>
              </a:rPr>
              <a:t>Enter</a:t>
            </a:r>
            <a:r>
              <a:rPr lang="en-GB" sz="1800" dirty="0">
                <a:latin typeface="Arial" panose="020B0604020202020204" pitchFamily="34" charset="0"/>
                <a:cs typeface="Arial" panose="020B0604020202020204" pitchFamily="34" charset="0"/>
              </a:rPr>
              <a:t> the following data into your worksheet </a:t>
            </a:r>
          </a:p>
          <a:p>
            <a:r>
              <a:rPr lang="en-GB" sz="1950" b="1" dirty="0">
                <a:latin typeface="Arial" panose="020B0604020202020204" pitchFamily="34" charset="0"/>
                <a:cs typeface="Arial" panose="020B0604020202020204" pitchFamily="34" charset="0"/>
              </a:rPr>
              <a:t>Calculate</a:t>
            </a:r>
            <a:r>
              <a:rPr lang="en-GB" sz="1950" dirty="0">
                <a:latin typeface="Arial" panose="020B0604020202020204" pitchFamily="34" charset="0"/>
                <a:cs typeface="Arial" panose="020B0604020202020204" pitchFamily="34" charset="0"/>
              </a:rPr>
              <a:t> the </a:t>
            </a:r>
            <a:r>
              <a:rPr lang="en-GB" sz="1950" u="sng" dirty="0">
                <a:latin typeface="Arial" panose="020B0604020202020204" pitchFamily="34" charset="0"/>
                <a:cs typeface="Arial" panose="020B0604020202020204" pitchFamily="34" charset="0"/>
              </a:rPr>
              <a:t>total</a:t>
            </a:r>
            <a:r>
              <a:rPr lang="en-GB" sz="1950" dirty="0">
                <a:latin typeface="Arial" panose="020B0604020202020204" pitchFamily="34" charset="0"/>
                <a:cs typeface="Arial" panose="020B0604020202020204" pitchFamily="34" charset="0"/>
              </a:rPr>
              <a:t> Salary bill. </a:t>
            </a:r>
          </a:p>
          <a:p>
            <a:r>
              <a:rPr lang="en-GB" sz="1950" b="1" dirty="0">
                <a:latin typeface="Arial" panose="020B0604020202020204" pitchFamily="34" charset="0"/>
                <a:cs typeface="Arial" panose="020B0604020202020204" pitchFamily="34" charset="0"/>
              </a:rPr>
              <a:t>Calculate</a:t>
            </a:r>
            <a:r>
              <a:rPr lang="en-GB" sz="1950" dirty="0">
                <a:latin typeface="Arial" panose="020B0604020202020204" pitchFamily="34" charset="0"/>
                <a:cs typeface="Arial" panose="020B0604020202020204" pitchFamily="34" charset="0"/>
              </a:rPr>
              <a:t> the </a:t>
            </a:r>
            <a:r>
              <a:rPr lang="en-GB" sz="1950" u="sng" dirty="0">
                <a:latin typeface="Arial" panose="020B0604020202020204" pitchFamily="34" charset="0"/>
                <a:cs typeface="Arial" panose="020B0604020202020204" pitchFamily="34" charset="0"/>
              </a:rPr>
              <a:t>average</a:t>
            </a:r>
            <a:r>
              <a:rPr lang="en-GB" sz="1950" dirty="0">
                <a:latin typeface="Arial" panose="020B0604020202020204" pitchFamily="34" charset="0"/>
                <a:cs typeface="Arial" panose="020B0604020202020204" pitchFamily="34" charset="0"/>
              </a:rPr>
              <a:t> Salary. </a:t>
            </a:r>
          </a:p>
          <a:p>
            <a:r>
              <a:rPr lang="en-GB" sz="1950" b="1" dirty="0">
                <a:latin typeface="Arial" panose="020B0604020202020204" pitchFamily="34" charset="0"/>
                <a:cs typeface="Arial" panose="020B0604020202020204" pitchFamily="34" charset="0"/>
              </a:rPr>
              <a:t>Share</a:t>
            </a:r>
            <a:r>
              <a:rPr lang="en-GB" sz="1950" dirty="0">
                <a:latin typeface="Arial" panose="020B0604020202020204" pitchFamily="34" charset="0"/>
                <a:cs typeface="Arial" panose="020B0604020202020204" pitchFamily="34" charset="0"/>
              </a:rPr>
              <a:t> to your lecturer. </a:t>
            </a:r>
          </a:p>
          <a:p>
            <a:endParaRPr lang="en-GB" dirty="0"/>
          </a:p>
        </p:txBody>
      </p:sp>
    </p:spTree>
    <p:extLst>
      <p:ext uri="{BB962C8B-B14F-4D97-AF65-F5344CB8AC3E}">
        <p14:creationId xmlns:p14="http://schemas.microsoft.com/office/powerpoint/2010/main" val="589778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p:txBody>
          <a:bodyPr/>
          <a:lstStyle/>
          <a:p>
            <a:r>
              <a:rPr lang="en-GB" dirty="0"/>
              <a:t>C</a:t>
            </a:r>
            <a:r>
              <a:rPr lang="en-GB" sz="2400" dirty="0"/>
              <a:t>harts and Graphs.</a:t>
            </a:r>
            <a:endParaRPr lang="en-GB" dirty="0"/>
          </a:p>
        </p:txBody>
      </p:sp>
      <p:sp>
        <p:nvSpPr>
          <p:cNvPr id="4" name="Text Placeholder 3">
            <a:extLst>
              <a:ext uri="{FF2B5EF4-FFF2-40B4-BE49-F238E27FC236}">
                <a16:creationId xmlns:a16="http://schemas.microsoft.com/office/drawing/2014/main" id="{D95FC8C5-40A9-499E-ADA2-4323AEC6AC12}"/>
              </a:ext>
            </a:extLst>
          </p:cNvPr>
          <p:cNvSpPr>
            <a:spLocks noGrp="1"/>
          </p:cNvSpPr>
          <p:nvPr>
            <p:ph type="body" sz="half" idx="2"/>
          </p:nvPr>
        </p:nvSpPr>
        <p:spPr/>
        <p:txBody>
          <a:bodyPr/>
          <a:lstStyle/>
          <a:p>
            <a:endParaRPr lang="en-GB" dirty="0"/>
          </a:p>
        </p:txBody>
      </p:sp>
      <p:pic>
        <p:nvPicPr>
          <p:cNvPr id="6" name="Inserting_Charts_in_Excel">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71235"/>
            <a:ext cx="9144000" cy="5143500"/>
          </a:xfrm>
          <a:prstGeom prst="rect">
            <a:avLst/>
          </a:prstGeom>
        </p:spPr>
      </p:pic>
    </p:spTree>
    <p:extLst>
      <p:ext uri="{BB962C8B-B14F-4D97-AF65-F5344CB8AC3E}">
        <p14:creationId xmlns:p14="http://schemas.microsoft.com/office/powerpoint/2010/main" val="251262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423B-D929-461C-70B2-BA0AA4DA573C}"/>
              </a:ext>
            </a:extLst>
          </p:cNvPr>
          <p:cNvSpPr>
            <a:spLocks noGrp="1"/>
          </p:cNvSpPr>
          <p:nvPr>
            <p:ph type="title"/>
          </p:nvPr>
        </p:nvSpPr>
        <p:spPr>
          <a:xfrm>
            <a:off x="800100" y="1339196"/>
            <a:ext cx="7543800" cy="1028700"/>
          </a:xfrm>
        </p:spPr>
        <p:txBody>
          <a:bodyPr/>
          <a:lstStyle/>
          <a:p>
            <a:r>
              <a:rPr lang="en-US" dirty="0"/>
              <a:t>Activity – Create a bar chart using the data from activity 1. </a:t>
            </a:r>
          </a:p>
        </p:txBody>
      </p:sp>
      <p:graphicFrame>
        <p:nvGraphicFramePr>
          <p:cNvPr id="7" name="Content Placeholder 6">
            <a:extLst>
              <a:ext uri="{FF2B5EF4-FFF2-40B4-BE49-F238E27FC236}">
                <a16:creationId xmlns:a16="http://schemas.microsoft.com/office/drawing/2014/main" id="{7BFA8F51-0059-4E7E-82DF-984871FF02CE}"/>
              </a:ext>
            </a:extLst>
          </p:cNvPr>
          <p:cNvGraphicFramePr>
            <a:graphicFrameLocks noGrp="1"/>
          </p:cNvGraphicFramePr>
          <p:nvPr>
            <p:ph idx="1"/>
            <p:extLst>
              <p:ext uri="{D42A27DB-BD31-4B8C-83A1-F6EECF244321}">
                <p14:modId xmlns:p14="http://schemas.microsoft.com/office/powerpoint/2010/main" val="1202915159"/>
              </p:ext>
            </p:extLst>
          </p:nvPr>
        </p:nvGraphicFramePr>
        <p:xfrm>
          <a:off x="800101" y="2577766"/>
          <a:ext cx="5456321" cy="274432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426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FD51-DECD-4A88-A66E-F594273FA173}"/>
              </a:ext>
            </a:extLst>
          </p:cNvPr>
          <p:cNvSpPr>
            <a:spLocks noGrp="1"/>
          </p:cNvSpPr>
          <p:nvPr>
            <p:ph type="title"/>
          </p:nvPr>
        </p:nvSpPr>
        <p:spPr/>
        <p:txBody>
          <a:bodyPr/>
          <a:lstStyle/>
          <a:p>
            <a:r>
              <a:rPr lang="en-GB" dirty="0"/>
              <a:t>Share your Charts. </a:t>
            </a:r>
          </a:p>
        </p:txBody>
      </p:sp>
      <p:sp>
        <p:nvSpPr>
          <p:cNvPr id="3" name="Content Placeholder 2">
            <a:extLst>
              <a:ext uri="{FF2B5EF4-FFF2-40B4-BE49-F238E27FC236}">
                <a16:creationId xmlns:a16="http://schemas.microsoft.com/office/drawing/2014/main" id="{4710149A-024D-400E-A57C-D43DC8902024}"/>
              </a:ext>
            </a:extLst>
          </p:cNvPr>
          <p:cNvSpPr>
            <a:spLocks noGrp="1"/>
          </p:cNvSpPr>
          <p:nvPr>
            <p:ph idx="1"/>
          </p:nvPr>
        </p:nvSpPr>
        <p:spPr/>
        <p:txBody>
          <a:bodyPr>
            <a:normAutofit/>
          </a:bodyPr>
          <a:lstStyle/>
          <a:p>
            <a:r>
              <a:rPr lang="en-GB" sz="1500" dirty="0">
                <a:latin typeface="Arial" panose="020B0604020202020204" pitchFamily="34" charset="0"/>
                <a:cs typeface="Arial" panose="020B0604020202020204" pitchFamily="34" charset="0"/>
              </a:rPr>
              <a:t>Post your charts in the MS Teams or via email to your lecturer. </a:t>
            </a:r>
          </a:p>
          <a:p>
            <a:r>
              <a:rPr lang="en-GB" sz="1500" dirty="0">
                <a:latin typeface="Arial" panose="020B0604020202020204" pitchFamily="34" charset="0"/>
                <a:cs typeface="Arial" panose="020B0604020202020204" pitchFamily="34" charset="0"/>
              </a:rPr>
              <a:t>Compare how differently the same data can be presented, which styles worked effectively? </a:t>
            </a:r>
          </a:p>
          <a:p>
            <a:r>
              <a:rPr lang="en-GB" sz="1500" dirty="0">
                <a:latin typeface="Arial" panose="020B0604020202020204" pitchFamily="34" charset="0"/>
                <a:cs typeface="Arial" panose="020B0604020202020204" pitchFamily="34" charset="0"/>
              </a:rPr>
              <a:t>What were the most challenges skills to learn with using data and creating charts? </a:t>
            </a:r>
          </a:p>
        </p:txBody>
      </p:sp>
    </p:spTree>
    <p:extLst>
      <p:ext uri="{BB962C8B-B14F-4D97-AF65-F5344CB8AC3E}">
        <p14:creationId xmlns:p14="http://schemas.microsoft.com/office/powerpoint/2010/main" val="2738126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p:txBody>
          <a:bodyPr>
            <a:normAutofit/>
          </a:bodyPr>
          <a:lstStyle/>
          <a:p>
            <a:pPr marL="0" indent="0">
              <a:buNone/>
            </a:pPr>
            <a:r>
              <a:rPr lang="en-GB" sz="1500" dirty="0" err="1">
                <a:latin typeface="Arial" panose="020B0604020202020204" pitchFamily="34" charset="0"/>
                <a:cs typeface="Arial" panose="020B0604020202020204" pitchFamily="34" charset="0"/>
              </a:rPr>
              <a:t>Weverka</a:t>
            </a:r>
            <a:r>
              <a:rPr lang="en-GB" sz="1500" dirty="0">
                <a:latin typeface="Arial" panose="020B0604020202020204" pitchFamily="34" charset="0"/>
                <a:cs typeface="Arial" panose="020B0604020202020204" pitchFamily="34" charset="0"/>
              </a:rPr>
              <a:t>, P., (2019) </a:t>
            </a:r>
            <a:r>
              <a:rPr lang="en-GB" sz="1500" i="1" dirty="0">
                <a:latin typeface="Arial" panose="020B0604020202020204" pitchFamily="34" charset="0"/>
                <a:cs typeface="Arial" panose="020B0604020202020204" pitchFamily="34" charset="0"/>
              </a:rPr>
              <a:t>Office 365 – All–in-One</a:t>
            </a:r>
            <a:r>
              <a:rPr lang="en-GB" sz="1500" dirty="0">
                <a:latin typeface="Arial" panose="020B0604020202020204" pitchFamily="34" charset="0"/>
                <a:cs typeface="Arial" panose="020B0604020202020204" pitchFamily="34" charset="0"/>
              </a:rPr>
              <a:t>, Hoboken: John Wiley &amp; Sons</a:t>
            </a:r>
          </a:p>
        </p:txBody>
      </p:sp>
    </p:spTree>
    <p:extLst>
      <p:ext uri="{BB962C8B-B14F-4D97-AF65-F5344CB8AC3E}">
        <p14:creationId xmlns:p14="http://schemas.microsoft.com/office/powerpoint/2010/main" val="27109373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781</TotalTime>
  <Words>1038</Words>
  <Application>Microsoft Macintosh PowerPoint</Application>
  <PresentationFormat>On-screen Show (4:3)</PresentationFormat>
  <Paragraphs>91</Paragraphs>
  <Slides>13</Slides>
  <Notes>9</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Software Solutions for Business</vt:lpstr>
      <vt:lpstr>During this session…</vt:lpstr>
      <vt:lpstr>MS Excel on Office 365</vt:lpstr>
      <vt:lpstr>Workbook</vt:lpstr>
      <vt:lpstr>Creating a blank workbook </vt:lpstr>
      <vt:lpstr>Creating a blank workbook </vt:lpstr>
      <vt:lpstr>Adding data to your workbook</vt:lpstr>
      <vt:lpstr>Calculating a total. </vt:lpstr>
      <vt:lpstr>Activity - Entering some Data. </vt:lpstr>
      <vt:lpstr>Charts and Graphs.</vt:lpstr>
      <vt:lpstr>Activity – Create a bar chart using the data from activity 1. </vt:lpstr>
      <vt:lpstr>Share your Charts.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43</cp:revision>
  <cp:lastPrinted>2018-07-09T15:27:01Z</cp:lastPrinted>
  <dcterms:created xsi:type="dcterms:W3CDTF">2002-10-07T19:43:58Z</dcterms:created>
  <dcterms:modified xsi:type="dcterms:W3CDTF">2022-11-07T01:13:24Z</dcterms:modified>
</cp:coreProperties>
</file>