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12"/>
  </p:notesMasterIdLst>
  <p:sldIdLst>
    <p:sldId id="256" r:id="rId5"/>
    <p:sldId id="257" r:id="rId6"/>
    <p:sldId id="258" r:id="rId7"/>
    <p:sldId id="263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7D8"/>
    <a:srgbClr val="DCDFE0"/>
    <a:srgbClr val="D9DD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1E816B-73E3-4292-A362-49DFAF79F401}" v="664" dt="2023-03-22T21:06:38.5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FE6B0-4700-4D5B-90CB-8DB6F585AEA1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75F03-1915-4504-9911-3348B6F44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207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275F03-1915-4504-9911-3348B6F44F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455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507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38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50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7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33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22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8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595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43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85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729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43D7284-1FA2-4819-9300-BBBD92273FCC}" type="datetimeFigureOut">
              <a:rPr lang="en-GB" smtClean="0"/>
              <a:t>25/03/2023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243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oices-from-the-margins.blog/2016/11/03/the-challenges-of-teamwork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68880&amp;picture=achieving-target-strategy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1191902421" TargetMode="External"/><Relationship Id="rId2" Type="http://schemas.openxmlformats.org/officeDocument/2006/relationships/hyperlink" Target="https://erfelectrical.co.uk/shortages-of-electricians-in-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jbusres.2020.09.004" TargetMode="External"/><Relationship Id="rId4" Type="http://schemas.openxmlformats.org/officeDocument/2006/relationships/hyperlink" Target="https://doi.org/10.1016/j.jbusres.2014.03.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9" name="Rectangle 1031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Electrician Images - Free Download on Freepik">
            <a:extLst>
              <a:ext uri="{FF2B5EF4-FFF2-40B4-BE49-F238E27FC236}">
                <a16:creationId xmlns:a16="http://schemas.microsoft.com/office/drawing/2014/main" id="{D0CEC6D3-B80D-69DE-3310-C5ED59B32A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33" r="-1" b="32011"/>
          <a:stretch/>
        </p:blipFill>
        <p:spPr bwMode="auto">
          <a:xfrm>
            <a:off x="0" y="0"/>
            <a:ext cx="12188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7B400B-3382-F268-279B-4D886A2DE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>
                <a:solidFill>
                  <a:schemeClr val="tx1"/>
                </a:solidFill>
              </a:rPr>
              <a:t>John’s Electrical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866AF1-C4B4-025E-F198-1719B37FC83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451608" y="643467"/>
            <a:ext cx="3096926" cy="55710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</a:rPr>
              <a:t>Lecturer: Essa Bah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</a:rPr>
              <a:t>Student: Ionela Dobrin 2111156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</a:endParaRPr>
          </a:p>
        </p:txBody>
      </p:sp>
      <p:cxnSp>
        <p:nvCxnSpPr>
          <p:cNvPr id="1030" name="Straight Connector 1033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676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E5DC8-DDC2-FFD5-A6A3-C5154FEF6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702" y="1100105"/>
            <a:ext cx="9445691" cy="12263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idea, and it’s service.</a:t>
            </a:r>
            <a:br>
              <a:rPr lang="en-US" sz="1500" dirty="0"/>
            </a:br>
            <a:endParaRPr lang="en-US" sz="1500" dirty="0"/>
          </a:p>
        </p:txBody>
      </p:sp>
      <p:pic>
        <p:nvPicPr>
          <p:cNvPr id="2050" name="Picture 2" descr="Free vector new product concept start up business development idea entrepreneurship concept idea of project planning promotion management and marketing vector illustration in cartoon style">
            <a:extLst>
              <a:ext uri="{FF2B5EF4-FFF2-40B4-BE49-F238E27FC236}">
                <a16:creationId xmlns:a16="http://schemas.microsoft.com/office/drawing/2014/main" id="{C83F6CF1-EFC8-D7AF-1116-E8FEE46D4A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0" t="14860" r="7442" b="4"/>
          <a:stretch/>
        </p:blipFill>
        <p:spPr bwMode="auto">
          <a:xfrm>
            <a:off x="6385329" y="2088506"/>
            <a:ext cx="4821551" cy="329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9147F1-1686-2DD6-4D62-B7DC8ACA50D0}"/>
              </a:ext>
            </a:extLst>
          </p:cNvPr>
          <p:cNvSpPr txBox="1"/>
          <p:nvPr/>
        </p:nvSpPr>
        <p:spPr>
          <a:xfrm>
            <a:off x="1497686" y="2088506"/>
            <a:ext cx="414169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/>
              <a:t>E</a:t>
            </a:r>
            <a:r>
              <a:rPr lang="en-US" sz="2000" kern="1200" dirty="0"/>
              <a:t>lectrician business: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/>
              <a:t> offers repair, 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/>
              <a:t>Installations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/>
              <a:t>maintenance services for residential and commercial customers in the UK.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</a:t>
            </a:r>
            <a:r>
              <a:rPr lang="en-US" sz="2000" kern="1200" dirty="0"/>
              <a:t>trong demand 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kern="1200" dirty="0"/>
              <a:t>skills shortages 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/>
              <a:t>high demand for electrician services presents a great opportunity for a new business in the UK. (ERF 2020)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2000" kern="12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774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EA0C0-C6E9-038A-1823-E1C255BFD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520" y="891165"/>
            <a:ext cx="9720072" cy="1499616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Söhne"/>
              </a:rPr>
              <a:t>Ownership and Legal Format:</a:t>
            </a:r>
            <a:br>
              <a:rPr lang="en-GB" b="0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83D0D-70CC-EF6C-4276-7913A3797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165" y="1893947"/>
            <a:ext cx="7328775" cy="468772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structure: Sole proprietorship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Management: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usiness owner and director: John, with extensive knowledge and experience in electrical technology, team management, and customer service.</a:t>
            </a:r>
          </a:p>
          <a:p>
            <a:pPr marL="310896" lvl="2" indent="0">
              <a:lnSpc>
                <a:spcPct val="110000"/>
              </a:lnSpc>
              <a:buNone/>
            </a:pP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ccounting and marketing management: Entrusted to Ionela, who has experience and knowledge 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financial and marketing aspects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ensure seamless business operations.</a:t>
            </a:r>
          </a:p>
          <a:p>
            <a:pPr>
              <a:lnSpc>
                <a:spcPct val="11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EFEEF7BC-466C-7127-CED3-0D1343001E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21" r="-6" b="5046"/>
          <a:stretch/>
        </p:blipFill>
        <p:spPr>
          <a:xfrm>
            <a:off x="7554139" y="2174242"/>
            <a:ext cx="3336989" cy="3124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F51CF9-BFCB-6497-D3F6-1875DCE98C84}"/>
              </a:ext>
            </a:extLst>
          </p:cNvPr>
          <p:cNvSpPr txBox="1"/>
          <p:nvPr/>
        </p:nvSpPr>
        <p:spPr>
          <a:xfrm>
            <a:off x="8436610" y="5098538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oices-from-the-margins.blog/2016/11/03/the-challenges-of-teamwor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15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EE940-AE3C-93CB-44A2-795957283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519" y="449233"/>
            <a:ext cx="9720072" cy="680876"/>
          </a:xfrm>
        </p:spPr>
        <p:txBody>
          <a:bodyPr>
            <a:normAutofit/>
          </a:bodyPr>
          <a:lstStyle/>
          <a:p>
            <a:pPr algn="ctr"/>
            <a:r>
              <a:rPr lang="en-GB" sz="3600" b="1" i="1" dirty="0">
                <a:effectLst/>
                <a:latin typeface="Söhne"/>
              </a:rPr>
              <a:t>SWOT Analysis</a:t>
            </a:r>
            <a:endParaRPr lang="en-GB" sz="3600" b="1" i="1" dirty="0"/>
          </a:p>
        </p:txBody>
      </p:sp>
      <p:pic>
        <p:nvPicPr>
          <p:cNvPr id="5" name="Content Placeholder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6F0A073-FC3B-D86D-ACDB-FC7A0A55CF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864" y="1224980"/>
            <a:ext cx="2522681" cy="5183788"/>
          </a:xfrm>
        </p:spPr>
      </p:pic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972DD30-1362-8FAE-1301-50EBCB8556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21" y="1226854"/>
            <a:ext cx="2503752" cy="5181913"/>
          </a:xfrm>
          <a:prstGeom prst="rect">
            <a:avLst/>
          </a:prstGeom>
        </p:spPr>
      </p:pic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8A8822D-6892-1B9E-D3A7-55D4907D14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2200" y="1211412"/>
            <a:ext cx="2503752" cy="5183788"/>
          </a:xfrm>
          <a:prstGeom prst="rect">
            <a:avLst/>
          </a:prstGeom>
        </p:spPr>
      </p:pic>
      <p:pic>
        <p:nvPicPr>
          <p:cNvPr id="11" name="Picture 10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24F1118-DB1B-0E7E-045D-C2B81F1D17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692" y="1224980"/>
            <a:ext cx="2517517" cy="518378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79C104-42B3-40D2-0332-98BFA6427C04}"/>
              </a:ext>
            </a:extLst>
          </p:cNvPr>
          <p:cNvSpPr txBox="1"/>
          <p:nvPr/>
        </p:nvSpPr>
        <p:spPr>
          <a:xfrm>
            <a:off x="606277" y="3554921"/>
            <a:ext cx="21905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-High demand;</a:t>
            </a:r>
          </a:p>
          <a:p>
            <a:r>
              <a:rPr lang="en-GB" sz="1800" dirty="0"/>
              <a:t>-Diverse range of services;</a:t>
            </a:r>
          </a:p>
          <a:p>
            <a:r>
              <a:rPr lang="en-GB" dirty="0"/>
              <a:t>-Experience in the electrical industry;</a:t>
            </a:r>
          </a:p>
          <a:p>
            <a:r>
              <a:rPr lang="en-GB" dirty="0"/>
              <a:t>-Education and knowledge in the sector.</a:t>
            </a:r>
            <a:endParaRPr lang="en-GB" sz="1800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4BD97D-E22D-DCEE-6DED-FE711962860D}"/>
              </a:ext>
            </a:extLst>
          </p:cNvPr>
          <p:cNvSpPr txBox="1"/>
          <p:nvPr/>
        </p:nvSpPr>
        <p:spPr>
          <a:xfrm>
            <a:off x="3549155" y="3554921"/>
            <a:ext cx="22005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-Fierce competition;</a:t>
            </a:r>
          </a:p>
          <a:p>
            <a:endParaRPr lang="en-GB" sz="1800" dirty="0"/>
          </a:p>
          <a:p>
            <a:r>
              <a:rPr lang="en-GB" sz="1800" dirty="0"/>
              <a:t>-Expensive startup costs;</a:t>
            </a:r>
          </a:p>
          <a:p>
            <a:endParaRPr lang="en-GB" sz="1800" dirty="0"/>
          </a:p>
          <a:p>
            <a:r>
              <a:rPr lang="en-GB" sz="1800" dirty="0"/>
              <a:t>-Liability risk.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A12940-0CC8-BA06-DE5B-8EF1D4EF60BC}"/>
              </a:ext>
            </a:extLst>
          </p:cNvPr>
          <p:cNvSpPr txBox="1"/>
          <p:nvPr/>
        </p:nvSpPr>
        <p:spPr>
          <a:xfrm>
            <a:off x="6525055" y="3562457"/>
            <a:ext cx="21402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-Innovation;</a:t>
            </a:r>
          </a:p>
          <a:p>
            <a:r>
              <a:rPr lang="en-GB" dirty="0"/>
              <a:t>-to become well-known;</a:t>
            </a:r>
            <a:endParaRPr lang="en-GB" sz="1800" dirty="0"/>
          </a:p>
          <a:p>
            <a:r>
              <a:rPr lang="en-GB" sz="1800" dirty="0"/>
              <a:t>-Target new markets;</a:t>
            </a:r>
          </a:p>
          <a:p>
            <a:r>
              <a:rPr lang="en-GB" sz="1800" dirty="0"/>
              <a:t>-Partnering with others;</a:t>
            </a:r>
          </a:p>
          <a:p>
            <a:r>
              <a:rPr lang="en-GB" dirty="0"/>
              <a:t>-Extension of the business.</a:t>
            </a:r>
            <a:endParaRPr lang="en-GB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3D2BE7-57C8-F6E4-5635-419270FE3B6A}"/>
              </a:ext>
            </a:extLst>
          </p:cNvPr>
          <p:cNvSpPr txBox="1"/>
          <p:nvPr/>
        </p:nvSpPr>
        <p:spPr>
          <a:xfrm>
            <a:off x="9473975" y="3562457"/>
            <a:ext cx="21202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-Changes in regulations;</a:t>
            </a:r>
          </a:p>
          <a:p>
            <a:endParaRPr lang="en-GB" sz="1800" dirty="0"/>
          </a:p>
          <a:p>
            <a:r>
              <a:rPr lang="en-GB" sz="1800" dirty="0"/>
              <a:t>-Economic downturns;</a:t>
            </a:r>
          </a:p>
          <a:p>
            <a:endParaRPr lang="en-GB" sz="1800" dirty="0"/>
          </a:p>
          <a:p>
            <a:r>
              <a:rPr lang="en-GB" sz="1800" dirty="0"/>
              <a:t>-Advancing Technology.</a:t>
            </a:r>
          </a:p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E21E78-3AE2-0546-860C-09B56AAD3ADB}"/>
              </a:ext>
            </a:extLst>
          </p:cNvPr>
          <p:cNvSpPr/>
          <p:nvPr/>
        </p:nvSpPr>
        <p:spPr>
          <a:xfrm>
            <a:off x="451821" y="720762"/>
            <a:ext cx="548640" cy="6808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60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A89B6-21C4-3B6C-D3D1-124023646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7" y="585215"/>
            <a:ext cx="10034733" cy="2706625"/>
          </a:xfrm>
        </p:spPr>
        <p:txBody>
          <a:bodyPr>
            <a:normAutofit/>
          </a:bodyPr>
          <a:lstStyle/>
          <a:p>
            <a:r>
              <a:rPr lang="en-GB" sz="5400" b="1" dirty="0"/>
              <a:t>The 4Ps of marketing mix</a:t>
            </a:r>
            <a:r>
              <a:rPr lang="en-GB" sz="4400" dirty="0"/>
              <a:t>: </a:t>
            </a:r>
            <a:br>
              <a:rPr lang="en-US" sz="4400" dirty="0"/>
            </a:br>
            <a:b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EB0812F-AFAB-EE33-B1B9-34181A7C2DC4}"/>
              </a:ext>
            </a:extLst>
          </p:cNvPr>
          <p:cNvSpPr/>
          <p:nvPr/>
        </p:nvSpPr>
        <p:spPr>
          <a:xfrm>
            <a:off x="6242339" y="3280321"/>
            <a:ext cx="529189" cy="91440"/>
          </a:xfrm>
          <a:custGeom>
            <a:avLst/>
            <a:gdLst>
              <a:gd name="connsiteX0" fmla="*/ 0 w 523745"/>
              <a:gd name="connsiteY0" fmla="*/ 45720 h 91440"/>
              <a:gd name="connsiteX1" fmla="*/ 523745 w 523745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3745" h="91440">
                <a:moveTo>
                  <a:pt x="0" y="45720"/>
                </a:moveTo>
                <a:lnTo>
                  <a:pt x="523745" y="45720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0714" tIns="42949" rIns="260714" bIns="42948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0A5FC94-EDCE-F41D-2561-CCA744987229}"/>
              </a:ext>
            </a:extLst>
          </p:cNvPr>
          <p:cNvSpPr/>
          <p:nvPr/>
        </p:nvSpPr>
        <p:spPr>
          <a:xfrm>
            <a:off x="3808907" y="2568781"/>
            <a:ext cx="2435250" cy="1446118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i="0" kern="1200" dirty="0"/>
              <a:t>Product</a:t>
            </a:r>
            <a:endParaRPr lang="en-GB" sz="1200" b="0" i="0" kern="1200" dirty="0"/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0" i="0" kern="1200" dirty="0"/>
              <a:t> Offer high-quality electrical products and services, including innovative solutions to meet changing customer needs.</a:t>
            </a:r>
            <a:endParaRPr lang="en-US" sz="1200" kern="12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751AF2D-2C40-BBC6-82F9-52BA154C17AD}"/>
              </a:ext>
            </a:extLst>
          </p:cNvPr>
          <p:cNvSpPr/>
          <p:nvPr/>
        </p:nvSpPr>
        <p:spPr>
          <a:xfrm>
            <a:off x="3517751" y="4047300"/>
            <a:ext cx="4504140" cy="523745"/>
          </a:xfrm>
          <a:custGeom>
            <a:avLst/>
            <a:gdLst>
              <a:gd name="connsiteX0" fmla="*/ 5929084 w 5929084"/>
              <a:gd name="connsiteY0" fmla="*/ 0 h 523745"/>
              <a:gd name="connsiteX1" fmla="*/ 5929084 w 5929084"/>
              <a:gd name="connsiteY1" fmla="*/ 278972 h 523745"/>
              <a:gd name="connsiteX2" fmla="*/ 0 w 5929084"/>
              <a:gd name="connsiteY2" fmla="*/ 278972 h 523745"/>
              <a:gd name="connsiteX3" fmla="*/ 0 w 5929084"/>
              <a:gd name="connsiteY3" fmla="*/ 523745 h 523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9084" h="523745">
                <a:moveTo>
                  <a:pt x="5929084" y="0"/>
                </a:moveTo>
                <a:lnTo>
                  <a:pt x="5929084" y="278972"/>
                </a:lnTo>
                <a:lnTo>
                  <a:pt x="0" y="278972"/>
                </a:lnTo>
                <a:lnTo>
                  <a:pt x="0" y="523745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828368" tIns="259101" rIns="2828369" bIns="259101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171A1C0-77C3-3C8D-D55E-DDE1BB20D297}"/>
              </a:ext>
            </a:extLst>
          </p:cNvPr>
          <p:cNvSpPr/>
          <p:nvPr/>
        </p:nvSpPr>
        <p:spPr>
          <a:xfrm>
            <a:off x="6769710" y="2545561"/>
            <a:ext cx="2435250" cy="1446118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i="0" kern="1200" dirty="0"/>
              <a:t>Price</a:t>
            </a:r>
            <a:endParaRPr lang="en-GB" sz="1200" b="0" i="0" kern="1200" dirty="0"/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0" i="0" kern="1200" dirty="0"/>
              <a:t> Determine the appropriate pricing strategy based on competition, cost, customer demand, and balance profitability with affordability for customers.</a:t>
            </a:r>
            <a:endParaRPr lang="en-US" sz="12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30C2254-30A3-3F72-6860-40B1FAF4E623}"/>
              </a:ext>
            </a:extLst>
          </p:cNvPr>
          <p:cNvSpPr/>
          <p:nvPr/>
        </p:nvSpPr>
        <p:spPr>
          <a:xfrm>
            <a:off x="4761937" y="5348674"/>
            <a:ext cx="529189" cy="91440"/>
          </a:xfrm>
          <a:custGeom>
            <a:avLst/>
            <a:gdLst>
              <a:gd name="connsiteX0" fmla="*/ 0 w 523745"/>
              <a:gd name="connsiteY0" fmla="*/ 45720 h 91440"/>
              <a:gd name="connsiteX1" fmla="*/ 523745 w 523745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3745" h="91440">
                <a:moveTo>
                  <a:pt x="0" y="45720"/>
                </a:moveTo>
                <a:lnTo>
                  <a:pt x="523745" y="45720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0714" tIns="42948" rIns="260714" bIns="42949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7263729-947F-2365-B681-C426C9745477}"/>
              </a:ext>
            </a:extLst>
          </p:cNvPr>
          <p:cNvSpPr/>
          <p:nvPr/>
        </p:nvSpPr>
        <p:spPr>
          <a:xfrm>
            <a:off x="2257098" y="4625615"/>
            <a:ext cx="2435250" cy="1446118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i="0" kern="1200" dirty="0"/>
              <a:t>Promotion</a:t>
            </a:r>
            <a:endParaRPr lang="en-GB" sz="1200" b="0" i="0" kern="1200" dirty="0"/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0" i="0" kern="1200" dirty="0"/>
              <a:t>Use advertising, social media marketing</a:t>
            </a:r>
            <a:r>
              <a:rPr lang="en-GB" sz="1200" dirty="0"/>
              <a:t>, </a:t>
            </a:r>
            <a:r>
              <a:rPr lang="en-GB" sz="1200" b="0" i="0" kern="1200" dirty="0"/>
              <a:t>leaflet door to door.</a:t>
            </a:r>
            <a:endParaRPr lang="en-US" sz="12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6FAEDFA-3EC4-2BCB-2F94-97F7DFF3B45A}"/>
              </a:ext>
            </a:extLst>
          </p:cNvPr>
          <p:cNvSpPr/>
          <p:nvPr/>
        </p:nvSpPr>
        <p:spPr>
          <a:xfrm>
            <a:off x="5360715" y="4625615"/>
            <a:ext cx="2435250" cy="1446118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i="0" kern="1200" dirty="0"/>
              <a:t>Place</a:t>
            </a:r>
          </a:p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dirty="0"/>
              <a:t>Direct sales in Burton on Trent, partnerships with other businesses and online sales in the UK.</a:t>
            </a:r>
          </a:p>
        </p:txBody>
      </p:sp>
    </p:spTree>
    <p:extLst>
      <p:ext uri="{BB962C8B-B14F-4D97-AF65-F5344CB8AC3E}">
        <p14:creationId xmlns:p14="http://schemas.microsoft.com/office/powerpoint/2010/main" val="428254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E305A-65BE-0EDC-EE39-5D0863F35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881" y="709394"/>
            <a:ext cx="9720072" cy="1499616"/>
          </a:xfrm>
        </p:spPr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ea typeface="Arial" panose="020B0604020202020204" pitchFamily="34" charset="0"/>
              </a:rPr>
              <a:t>Target market and marketing strategies</a:t>
            </a:r>
            <a:br>
              <a:rPr lang="en-GB" sz="3000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sz="3000" dirty="0"/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14E4EA55-B11A-83FD-5240-53456525F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54139" y="2568301"/>
            <a:ext cx="3500715" cy="23454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CF6768-C6D4-9F46-D674-75A6C9B01C12}"/>
              </a:ext>
            </a:extLst>
          </p:cNvPr>
          <p:cNvSpPr txBox="1"/>
          <p:nvPr/>
        </p:nvSpPr>
        <p:spPr>
          <a:xfrm>
            <a:off x="1137146" y="2309879"/>
            <a:ext cx="48207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Target market: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 Residential and commercial customers requiring electrical services.</a:t>
            </a:r>
          </a:p>
          <a:p>
            <a:endParaRPr lang="en-GB" sz="2000" dirty="0"/>
          </a:p>
          <a:p>
            <a:r>
              <a:rPr lang="en-GB" sz="2000" dirty="0"/>
              <a:t>Marketing strategies: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 company will create a website to showcase its services and promote its business.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Digital marketing on Facebook, Instagram, Google Ads and leaflet door to door.</a:t>
            </a:r>
          </a:p>
        </p:txBody>
      </p:sp>
    </p:spTree>
    <p:extLst>
      <p:ext uri="{BB962C8B-B14F-4D97-AF65-F5344CB8AC3E}">
        <p14:creationId xmlns:p14="http://schemas.microsoft.com/office/powerpoint/2010/main" val="51359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26047-4B97-AA9D-C0D0-29E0B626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ea typeface="Arial" panose="020B0604020202020204" pitchFamily="34" charset="0"/>
              </a:rPr>
              <a:t>Reference List</a:t>
            </a:r>
            <a:br>
              <a:rPr lang="en-GB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E4CF50D-2A8F-E012-7DD7-BB841AFDC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09292"/>
            <a:ext cx="9603275" cy="4162908"/>
          </a:xfrm>
        </p:spPr>
        <p:txBody>
          <a:bodyPr>
            <a:normAutofit/>
          </a:bodyPr>
          <a:lstStyle/>
          <a:p>
            <a:pPr marL="0" marR="102235" lvl="0" indent="0">
              <a:lnSpc>
                <a:spcPct val="110000"/>
              </a:lnSpc>
              <a:spcAft>
                <a:spcPts val="0"/>
              </a:spcAft>
              <a:buNone/>
            </a:pPr>
            <a:endParaRPr lang="en-GB" sz="100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ERF (2020) This is where there are the biggest shortages of electricians in the UK ERF Electrical. Available at: </a:t>
            </a: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2"/>
              </a:rPr>
              <a:t>https://erfelectrical.co.uk/shortages-of-electricians-in-uk/</a:t>
            </a: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(Accessed: March 20, 2023). </a:t>
            </a:r>
          </a:p>
          <a:p>
            <a:pPr marL="0" marR="102235" indent="0"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Friedman, D.D. (2019). Ownership and legal format. In The Oxford Handbook of Corporate Law and Governance, edited by J. Gordon and W. W. Bratton, 117-141. Oxford University Press.</a:t>
            </a:r>
            <a:endParaRPr lang="en-GB" sz="120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Kotler, P. et al. Kotler, Armstrong, G.,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Opresnik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O., &amp; Armstrong, G. (Gary M.. (2021)). Principles of marketing. (Eighteenth edition, Global edition. Harlow, Essex.). Pearson Education Limited. Available at: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https://librarysearch.uwtsd.ac.uk/permalink/44WHELF_UWTSD/11c0l68/alma99100431191902421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Accessed:11.03.2023</a:t>
            </a: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Kotler, P., &amp; Keller, K. L. (2015). Marketing management (15th ed.). Pearson Education Limited.</a:t>
            </a: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Nandakumar, M. K., &amp;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Ghobadian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(2014). An empirical analysis of SWOT. Journal of Business Research, 67(11), 2456-2468. Available at: 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https://doi.org/10.1016/j.jbusres.2014.03.025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Accessed:12.03.2023</a:t>
            </a: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Liguori, E., &amp;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Winklhofer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(2020). Bootstrapping and its association with entrepreneurial success: An empirical analysis. Journal of Business Research, 120, 312-321. Available at: 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https://doi.org/10.1016/j.jbusres.2020.09.004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Accessed:12.03.2023</a:t>
            </a:r>
          </a:p>
          <a:p>
            <a:pPr marL="0" marR="102235" indent="0">
              <a:lnSpc>
                <a:spcPct val="110000"/>
              </a:lnSpc>
              <a:buNone/>
            </a:pPr>
            <a:endParaRPr lang="en-GB" sz="1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0196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3" ma:contentTypeDescription="Create a new document." ma:contentTypeScope="" ma:versionID="ff55918e9780217a655fdb4a8d4a4a69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da88e900c601c20fcc9ef1e044baa4f5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F9488626-42FA-45FF-B3EC-AF9F90119DA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DC09F5-60B2-466F-937A-DF387FF16959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0C209BC-F87F-433D-BE36-29B333FFC2AE}">
  <ds:schemaRefs>
    <ds:schemaRef ds:uri="http://www.w3.org/XML/1998/namespace"/>
    <ds:schemaRef ds:uri="http://purl.org/dc/dcmitype/"/>
    <ds:schemaRef ds:uri="4eb0a523-77d0-454a-93a8-50ca111d3c44"/>
    <ds:schemaRef ds:uri="http://purl.org/dc/elements/1.1/"/>
    <ds:schemaRef ds:uri="0e7fbce4-8ae7-4085-8b0a-9efa4c7cae6d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TM02900720[[fn=Integral]]</Template>
  <TotalTime>0</TotalTime>
  <Words>633</Words>
  <Application>Microsoft Office PowerPoint</Application>
  <PresentationFormat>Widescreen</PresentationFormat>
  <Paragraphs>65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Söhne</vt:lpstr>
      <vt:lpstr>Tw Cen MT</vt:lpstr>
      <vt:lpstr>Tw Cen MT Condensed</vt:lpstr>
      <vt:lpstr>Wingdings 3</vt:lpstr>
      <vt:lpstr>Integral</vt:lpstr>
      <vt:lpstr>John’s Electrical</vt:lpstr>
      <vt:lpstr>Overview of the business idea, and it’s service. </vt:lpstr>
      <vt:lpstr>Ownership and Legal Format: </vt:lpstr>
      <vt:lpstr>SWOT Analysis</vt:lpstr>
      <vt:lpstr>The 4Ps of marketing mix:   </vt:lpstr>
      <vt:lpstr>Target market and marketing strategies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John’s Electrical</dc:title>
  <dc:creator>2111156@student.uwtsd.ac.uk</dc:creator>
  <cp:lastModifiedBy>Ionela Dobrin (2111156)</cp:lastModifiedBy>
  <cp:revision>2</cp:revision>
  <dcterms:created xsi:type="dcterms:W3CDTF">2023-03-12T18:37:07Z</dcterms:created>
  <dcterms:modified xsi:type="dcterms:W3CDTF">2023-03-25T14:04:26Z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