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6" r:id="rId4"/>
  </p:sldMasterIdLst>
  <p:notesMasterIdLst>
    <p:notesMasterId r:id="rId16"/>
  </p:notesMasterIdLst>
  <p:handoutMasterIdLst>
    <p:handoutMasterId r:id="rId17"/>
  </p:handoutMasterIdLst>
  <p:sldIdLst>
    <p:sldId id="274" r:id="rId5"/>
    <p:sldId id="272" r:id="rId6"/>
    <p:sldId id="273" r:id="rId7"/>
    <p:sldId id="277" r:id="rId8"/>
    <p:sldId id="275" r:id="rId9"/>
    <p:sldId id="276" r:id="rId10"/>
    <p:sldId id="279" r:id="rId11"/>
    <p:sldId id="278" r:id="rId12"/>
    <p:sldId id="280" r:id="rId13"/>
    <p:sldId id="281" r:id="rId14"/>
    <p:sldId id="28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E4C65"/>
    <a:srgbClr val="A50307"/>
    <a:srgbClr val="133A61"/>
    <a:srgbClr val="8F0305"/>
    <a:srgbClr val="FFFFFF"/>
    <a:srgbClr val="D3657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7AC3CCA-C797-4891-BE02-D94E43425B7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2" autoAdjust="0"/>
    <p:restoredTop sz="94674"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0B809CF-4F7B-4BE4-8A32-8679CB2689F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7E19D8-3399-40AA-9454-8894AA6071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AB1F5FB-7567-45AD-8495-03E1713608C4}" type="datetimeFigureOut">
              <a:rPr lang="en-US" smtClean="0"/>
              <a:t>12/3/2019</a:t>
            </a:fld>
            <a:endParaRPr lang="en-US" dirty="0"/>
          </a:p>
        </p:txBody>
      </p:sp>
      <p:sp>
        <p:nvSpPr>
          <p:cNvPr id="4" name="Footer Placeholder 3">
            <a:extLst>
              <a:ext uri="{FF2B5EF4-FFF2-40B4-BE49-F238E27FC236}">
                <a16:creationId xmlns:a16="http://schemas.microsoft.com/office/drawing/2014/main" id="{7EED47F8-AA1F-4332-BC73-5F00A0A5A7E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EA251D3-D305-4590-9FE3-31F71740A1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1A2D7B9-98DD-4850-82E9-E964919A4A5F}" type="slidenum">
              <a:rPr lang="en-US" smtClean="0"/>
              <a:t>‹#›</a:t>
            </a:fld>
            <a:endParaRPr lang="en-US" dirty="0"/>
          </a:p>
        </p:txBody>
      </p:sp>
    </p:spTree>
    <p:extLst>
      <p:ext uri="{BB962C8B-B14F-4D97-AF65-F5344CB8AC3E}">
        <p14:creationId xmlns:p14="http://schemas.microsoft.com/office/powerpoint/2010/main" val="3702563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43E1C-BE52-45D3-B3DA-AB00685B4BD3}" type="datetimeFigureOut">
              <a:rPr lang="en-US" smtClean="0"/>
              <a:t>12/3/2019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3E6AC-EE2A-4D92-BFD4-7D35F37B4FE2}" type="slidenum">
              <a:rPr lang="en-US" smtClean="0"/>
              <a:t>‹#›</a:t>
            </a:fld>
            <a:endParaRPr lang="en-US" dirty="0"/>
          </a:p>
        </p:txBody>
      </p:sp>
    </p:spTree>
    <p:extLst>
      <p:ext uri="{BB962C8B-B14F-4D97-AF65-F5344CB8AC3E}">
        <p14:creationId xmlns:p14="http://schemas.microsoft.com/office/powerpoint/2010/main" val="2396790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F3E6AC-EE2A-4D92-BFD4-7D35F37B4FE2}" type="slidenum">
              <a:rPr lang="en-US" smtClean="0"/>
              <a:t>2</a:t>
            </a:fld>
            <a:endParaRPr lang="en-US" dirty="0"/>
          </a:p>
        </p:txBody>
      </p:sp>
    </p:spTree>
    <p:extLst>
      <p:ext uri="{BB962C8B-B14F-4D97-AF65-F5344CB8AC3E}">
        <p14:creationId xmlns:p14="http://schemas.microsoft.com/office/powerpoint/2010/main" val="35896896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a:xfrm>
            <a:off x="3962399" y="5870575"/>
            <a:ext cx="4893958" cy="377825"/>
          </a:xfrm>
        </p:spPr>
        <p:txBody>
          <a:bodyPr/>
          <a:lstStyle/>
          <a:p>
            <a:r>
              <a:rPr lang="en-US" noProof="0"/>
              <a:t>Add a Footer</a:t>
            </a:r>
            <a:endParaRPr lang="en-US" noProof="0" dirty="0"/>
          </a:p>
        </p:txBody>
      </p:sp>
      <p:sp>
        <p:nvSpPr>
          <p:cNvPr id="6" name="Slide Number Placeholder 5"/>
          <p:cNvSpPr>
            <a:spLocks noGrp="1"/>
          </p:cNvSpPr>
          <p:nvPr>
            <p:ph type="sldNum" sz="quarter" idx="12"/>
          </p:nvPr>
        </p:nvSpPr>
        <p:spPr>
          <a:xfrm>
            <a:off x="10608958" y="5870575"/>
            <a:ext cx="551167" cy="377825"/>
          </a:xfrm>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20264449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416642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605853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3238053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71268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1135800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3" name="Footer Placeholder 2"/>
          <p:cNvSpPr>
            <a:spLocks noGrp="1"/>
          </p:cNvSpPr>
          <p:nvPr>
            <p:ph type="ftr" sz="quarter" idx="11"/>
          </p:nvPr>
        </p:nvSpPr>
        <p:spPr/>
        <p:txBody>
          <a:bodyPr/>
          <a:lstStyle/>
          <a:p>
            <a:r>
              <a:rPr lang="en-US" noProof="0"/>
              <a:t>Add a Footer</a:t>
            </a:r>
            <a:endParaRPr lang="en-US" noProof="0" dirty="0"/>
          </a:p>
        </p:txBody>
      </p:sp>
      <p:sp>
        <p:nvSpPr>
          <p:cNvPr id="4" name="Slide Number Placeholder 3"/>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373293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3868945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968320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095138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1257574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883409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966779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1993099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1672827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158940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2590393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Top and Sub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6272-9C66-4BAF-ADB2-BB960F5703AC}"/>
              </a:ext>
            </a:extLst>
          </p:cNvPr>
          <p:cNvSpPr>
            <a:spLocks noGrp="1"/>
          </p:cNvSpPr>
          <p:nvPr>
            <p:ph type="title"/>
          </p:nvPr>
        </p:nvSpPr>
        <p:spPr>
          <a:xfrm>
            <a:off x="764927" y="285749"/>
            <a:ext cx="10588873" cy="3011365"/>
          </a:xfrm>
        </p:spPr>
        <p:txBody>
          <a:bodyPr anchor="t" anchorCtr="0"/>
          <a:lstStyle/>
          <a:p>
            <a:r>
              <a:rPr lang="en-US" noProof="0"/>
              <a:t>Click to edit Master title style</a:t>
            </a:r>
          </a:p>
        </p:txBody>
      </p:sp>
      <p:sp>
        <p:nvSpPr>
          <p:cNvPr id="3" name="Date Placeholder 2">
            <a:extLst>
              <a:ext uri="{FF2B5EF4-FFF2-40B4-BE49-F238E27FC236}">
                <a16:creationId xmlns:a16="http://schemas.microsoft.com/office/drawing/2014/main" id="{8C1F3AE6-2CF4-4F8E-9A91-243A57993666}"/>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9" name="Content Placeholder 8">
            <a:extLst>
              <a:ext uri="{FF2B5EF4-FFF2-40B4-BE49-F238E27FC236}">
                <a16:creationId xmlns:a16="http://schemas.microsoft.com/office/drawing/2014/main" id="{D0BEF955-A913-4A15-AB41-00128DC34D5B}"/>
              </a:ext>
            </a:extLst>
          </p:cNvPr>
          <p:cNvSpPr>
            <a:spLocks noGrp="1"/>
          </p:cNvSpPr>
          <p:nvPr>
            <p:ph sz="quarter" idx="13" hasCustomPrompt="1"/>
          </p:nvPr>
        </p:nvSpPr>
        <p:spPr>
          <a:xfrm>
            <a:off x="2238375" y="6169024"/>
            <a:ext cx="9505950" cy="365125"/>
          </a:xfrm>
        </p:spPr>
        <p:txBody>
          <a:bodyPr>
            <a:noAutofit/>
          </a:bodyPr>
          <a:lstStyle>
            <a:lvl1pPr marL="0" indent="0" algn="r">
              <a:buNone/>
              <a:defRPr sz="2000"/>
            </a:lvl1pPr>
            <a:lvl2pPr marL="457200" indent="0" algn="r">
              <a:buNone/>
              <a:defRPr sz="2000"/>
            </a:lvl2pPr>
            <a:lvl3pPr marL="914400" indent="0" algn="r">
              <a:buNone/>
              <a:defRPr sz="2000"/>
            </a:lvl3pPr>
            <a:lvl4pPr marL="1371600" indent="0" algn="r">
              <a:buNone/>
              <a:defRPr sz="2000"/>
            </a:lvl4pPr>
            <a:lvl5pPr marL="1828800" indent="0" algn="r">
              <a:buNone/>
              <a:defRPr sz="2000"/>
            </a:lvl5pPr>
          </a:lstStyle>
          <a:p>
            <a:pPr lvl="0"/>
            <a:r>
              <a:rPr lang="en-US" noProof="0"/>
              <a:t>Edit Master text styles</a:t>
            </a:r>
          </a:p>
        </p:txBody>
      </p:sp>
    </p:spTree>
    <p:extLst>
      <p:ext uri="{BB962C8B-B14F-4D97-AF65-F5344CB8AC3E}">
        <p14:creationId xmlns:p14="http://schemas.microsoft.com/office/powerpoint/2010/main" val="10869264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eft Quote">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9BBF8640-DE64-4B60-867F-0CBE26BD00A0}"/>
              </a:ext>
            </a:extLst>
          </p:cNvPr>
          <p:cNvSpPr>
            <a:spLocks noGrp="1"/>
          </p:cNvSpPr>
          <p:nvPr>
            <p:ph idx="1" hasCustomPrompt="1"/>
          </p:nvPr>
        </p:nvSpPr>
        <p:spPr bwMode="white">
          <a:xfrm>
            <a:off x="2365864" y="6114929"/>
            <a:ext cx="9486900" cy="435466"/>
          </a:xfrm>
        </p:spPr>
        <p:txBody>
          <a:bodyPr>
            <a:normAutofit/>
          </a:bodyPr>
          <a:lstStyle>
            <a:lvl1pPr algn="r">
              <a:defRPr i="0"/>
            </a:lvl1pPr>
          </a:lstStyle>
          <a:p>
            <a:pPr marL="0" lvl="0" indent="0" algn="r">
              <a:buNone/>
            </a:pPr>
            <a:r>
              <a:rPr lang="en-US" sz="2000" i="1" noProof="0">
                <a:solidFill>
                  <a:schemeClr val="bg1"/>
                </a:solidFill>
                <a:cs typeface="Segoe UI" panose="020B0502040204020203" pitchFamily="34" charset="0"/>
              </a:rPr>
              <a:t>Edit Master text styles</a:t>
            </a:r>
          </a:p>
          <a:p>
            <a:pPr marL="0" lvl="1" indent="0" algn="r">
              <a:buNone/>
            </a:pPr>
            <a:r>
              <a:rPr lang="en-US" sz="2000" i="1" noProof="0">
                <a:solidFill>
                  <a:schemeClr val="bg1"/>
                </a:solidFill>
                <a:cs typeface="Segoe UI" panose="020B0502040204020203" pitchFamily="34" charset="0"/>
              </a:rPr>
              <a:t>Second level</a:t>
            </a:r>
          </a:p>
        </p:txBody>
      </p:sp>
      <p:sp>
        <p:nvSpPr>
          <p:cNvPr id="11" name="Title 10">
            <a:extLst>
              <a:ext uri="{FF2B5EF4-FFF2-40B4-BE49-F238E27FC236}">
                <a16:creationId xmlns:a16="http://schemas.microsoft.com/office/drawing/2014/main" id="{D0D19A04-6F0F-4BFC-8AD6-19F13EE1006A}"/>
              </a:ext>
            </a:extLst>
          </p:cNvPr>
          <p:cNvSpPr>
            <a:spLocks noGrp="1"/>
          </p:cNvSpPr>
          <p:nvPr>
            <p:ph type="title"/>
          </p:nvPr>
        </p:nvSpPr>
        <p:spPr>
          <a:xfrm>
            <a:off x="327511" y="149470"/>
            <a:ext cx="5838825" cy="6456912"/>
          </a:xfrm>
        </p:spPr>
        <p:txBody>
          <a:bodyPr/>
          <a:lstStyle/>
          <a:p>
            <a:r>
              <a:rPr lang="en-US" noProof="0"/>
              <a:t>Click to edit Master title style</a:t>
            </a:r>
          </a:p>
        </p:txBody>
      </p:sp>
    </p:spTree>
    <p:extLst>
      <p:ext uri="{BB962C8B-B14F-4D97-AF65-F5344CB8AC3E}">
        <p14:creationId xmlns:p14="http://schemas.microsoft.com/office/powerpoint/2010/main" val="6125803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_Centere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E9B749-F2BE-45BB-B34D-42D465670D73}"/>
              </a:ext>
            </a:extLst>
          </p:cNvPr>
          <p:cNvSpPr>
            <a:spLocks noGrp="1"/>
          </p:cNvSpPr>
          <p:nvPr>
            <p:ph idx="1" hasCustomPrompt="1"/>
          </p:nvPr>
        </p:nvSpPr>
        <p:spPr>
          <a:xfrm>
            <a:off x="1352550" y="4629150"/>
            <a:ext cx="9486900" cy="63481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217F2E03-8BBF-4A9C-A004-C3807BB5A7F1}"/>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a:extLst>
              <a:ext uri="{FF2B5EF4-FFF2-40B4-BE49-F238E27FC236}">
                <a16:creationId xmlns:a16="http://schemas.microsoft.com/office/drawing/2014/main" id="{886C8BC3-3FA7-4F23-B793-4F5DA2082820}"/>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E7CEF240-DD06-4F27-8707-2E6A53497AA1}"/>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2" name="Title 1">
            <a:extLst>
              <a:ext uri="{FF2B5EF4-FFF2-40B4-BE49-F238E27FC236}">
                <a16:creationId xmlns:a16="http://schemas.microsoft.com/office/drawing/2014/main" id="{0A6EB33C-1430-4381-BC10-3C6BC5D2A866}"/>
              </a:ext>
            </a:extLst>
          </p:cNvPr>
          <p:cNvSpPr>
            <a:spLocks noGrp="1"/>
          </p:cNvSpPr>
          <p:nvPr>
            <p:ph type="title"/>
          </p:nvPr>
        </p:nvSpPr>
        <p:spPr>
          <a:xfrm>
            <a:off x="1352550" y="1476375"/>
            <a:ext cx="9486900" cy="2628900"/>
          </a:xfrm>
        </p:spPr>
        <p:txBody>
          <a:bodyPr anchor="t" anchorCtr="0"/>
          <a:lstStyle>
            <a:lvl1pPr algn="ctr">
              <a:defRPr i="0">
                <a:solidFill>
                  <a:schemeClr val="tx1"/>
                </a:solidFill>
              </a:defRPr>
            </a:lvl1pPr>
          </a:lstStyle>
          <a:p>
            <a:r>
              <a:rPr lang="en-US" noProof="0"/>
              <a:t>Click to edit Master title style</a:t>
            </a:r>
          </a:p>
        </p:txBody>
      </p:sp>
    </p:spTree>
    <p:extLst>
      <p:ext uri="{BB962C8B-B14F-4D97-AF65-F5344CB8AC3E}">
        <p14:creationId xmlns:p14="http://schemas.microsoft.com/office/powerpoint/2010/main" val="38767251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Bottom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BF3B-53AB-4D7D-9C4D-42E1E229B767}"/>
              </a:ext>
            </a:extLst>
          </p:cNvPr>
          <p:cNvSpPr>
            <a:spLocks noGrp="1"/>
          </p:cNvSpPr>
          <p:nvPr>
            <p:ph type="title"/>
          </p:nvPr>
        </p:nvSpPr>
        <p:spPr>
          <a:xfrm>
            <a:off x="838200" y="850900"/>
            <a:ext cx="10515600" cy="19296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FD185FE0-A783-42CA-BED0-EFB6F49640F8}"/>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Slide Number Placeholder 4">
            <a:extLst>
              <a:ext uri="{FF2B5EF4-FFF2-40B4-BE49-F238E27FC236}">
                <a16:creationId xmlns:a16="http://schemas.microsoft.com/office/drawing/2014/main" id="{DFC15A3E-54C3-4563-B93A-9E56494A7105}"/>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9" name="Content Placeholder 8">
            <a:extLst>
              <a:ext uri="{FF2B5EF4-FFF2-40B4-BE49-F238E27FC236}">
                <a16:creationId xmlns:a16="http://schemas.microsoft.com/office/drawing/2014/main" id="{CB9ECD06-D58A-422E-8343-17796E698613}"/>
              </a:ext>
            </a:extLst>
          </p:cNvPr>
          <p:cNvSpPr>
            <a:spLocks noGrp="1"/>
          </p:cNvSpPr>
          <p:nvPr>
            <p:ph sz="quarter" idx="13" hasCustomPrompt="1"/>
          </p:nvPr>
        </p:nvSpPr>
        <p:spPr>
          <a:xfrm>
            <a:off x="1931381" y="5918200"/>
            <a:ext cx="9515475" cy="438150"/>
          </a:xfrm>
        </p:spPr>
        <p:txBody>
          <a:bodyPr>
            <a:noAutofit/>
          </a:bodyPr>
          <a:lstStyle>
            <a:lvl1pPr marL="0" indent="0" algn="r">
              <a:buNone/>
              <a:defRPr sz="2000">
                <a:latin typeface="+mn-lt"/>
              </a:defRPr>
            </a:lvl1pPr>
            <a:lvl2pPr marL="457200" indent="0" algn="r">
              <a:buNone/>
              <a:defRPr sz="2000">
                <a:latin typeface="+mn-lt"/>
              </a:defRPr>
            </a:lvl2pPr>
            <a:lvl3pPr marL="914400" indent="0" algn="r">
              <a:buNone/>
              <a:defRPr sz="2000">
                <a:latin typeface="+mn-lt"/>
              </a:defRPr>
            </a:lvl3pPr>
            <a:lvl4pPr marL="1371600" indent="0" algn="r">
              <a:buNone/>
              <a:defRPr sz="2000">
                <a:latin typeface="+mn-lt"/>
              </a:defRPr>
            </a:lvl4pPr>
            <a:lvl5pPr marL="1828800" indent="0" algn="r">
              <a:buNone/>
              <a:defRPr sz="2000">
                <a:latin typeface="+mn-lt"/>
              </a:defRPr>
            </a:lvl5pPr>
          </a:lstStyle>
          <a:p>
            <a:pPr lvl="0"/>
            <a:r>
              <a:rPr lang="en-US" noProof="0"/>
              <a:t>Edit Master text styles</a:t>
            </a:r>
          </a:p>
        </p:txBody>
      </p:sp>
    </p:spTree>
    <p:extLst>
      <p:ext uri="{BB962C8B-B14F-4D97-AF65-F5344CB8AC3E}">
        <p14:creationId xmlns:p14="http://schemas.microsoft.com/office/powerpoint/2010/main" val="33974167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A89E-076E-497A-A4CE-93C75C166880}"/>
              </a:ext>
            </a:extLst>
          </p:cNvPr>
          <p:cNvSpPr>
            <a:spLocks noGrp="1"/>
          </p:cNvSpPr>
          <p:nvPr>
            <p:ph type="title"/>
          </p:nvPr>
        </p:nvSpPr>
        <p:spPr>
          <a:xfrm>
            <a:off x="361949" y="3825024"/>
            <a:ext cx="11391499" cy="2096880"/>
          </a:xfrm>
        </p:spPr>
        <p:txBody>
          <a:bodyPr/>
          <a:lstStyle>
            <a:lvl1pPr algn="r">
              <a:defRPr/>
            </a:lvl1pPr>
          </a:lstStyle>
          <a:p>
            <a:r>
              <a:rPr lang="en-US" noProof="0"/>
              <a:t>Click to edit Master title style</a:t>
            </a:r>
          </a:p>
        </p:txBody>
      </p:sp>
      <p:sp>
        <p:nvSpPr>
          <p:cNvPr id="3" name="Date Placeholder 2">
            <a:extLst>
              <a:ext uri="{FF2B5EF4-FFF2-40B4-BE49-F238E27FC236}">
                <a16:creationId xmlns:a16="http://schemas.microsoft.com/office/drawing/2014/main" id="{5710B449-15E4-41C1-A0BD-6916BD2B1CAF}"/>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4" name="Footer Placeholder 3">
            <a:extLst>
              <a:ext uri="{FF2B5EF4-FFF2-40B4-BE49-F238E27FC236}">
                <a16:creationId xmlns:a16="http://schemas.microsoft.com/office/drawing/2014/main" id="{300FF690-36F7-4631-8284-EB23B592E5BB}"/>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4050B4F-6E15-4AA2-9669-EE44D3A5B44A}"/>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6" name="Content Placeholder 1">
            <a:extLst>
              <a:ext uri="{FF2B5EF4-FFF2-40B4-BE49-F238E27FC236}">
                <a16:creationId xmlns:a16="http://schemas.microsoft.com/office/drawing/2014/main" id="{73C8662D-2189-4802-AEE5-20470C02D13E}"/>
              </a:ext>
            </a:extLst>
          </p:cNvPr>
          <p:cNvSpPr>
            <a:spLocks noGrp="1"/>
          </p:cNvSpPr>
          <p:nvPr>
            <p:ph idx="1" hasCustomPrompt="1"/>
          </p:nvPr>
        </p:nvSpPr>
        <p:spPr bwMode="white">
          <a:xfrm>
            <a:off x="2199874" y="5927196"/>
            <a:ext cx="9486900" cy="474294"/>
          </a:xfrm>
          <a:ln>
            <a:noFill/>
          </a:ln>
        </p:spPr>
        <p:txBody>
          <a:bodyPr>
            <a:normAutofit/>
          </a:bodyPr>
          <a:lstStyle>
            <a:lvl1pPr algn="r">
              <a:defRPr/>
            </a:lvl1pPr>
          </a:lstStyle>
          <a:p>
            <a:pPr lvl="0" algn="r"/>
            <a:r>
              <a:rPr lang="en-US" sz="2000" noProof="0">
                <a:solidFill>
                  <a:schemeClr val="bg1"/>
                </a:solidFill>
              </a:rPr>
              <a:t>Edit Master text styles</a:t>
            </a:r>
          </a:p>
          <a:p>
            <a:pPr lvl="1" algn="r"/>
            <a:r>
              <a:rPr lang="en-US" sz="2000" noProof="0">
                <a:solidFill>
                  <a:schemeClr val="bg1"/>
                </a:solidFill>
              </a:rPr>
              <a:t>Second level</a:t>
            </a:r>
          </a:p>
        </p:txBody>
      </p:sp>
    </p:spTree>
    <p:extLst>
      <p:ext uri="{BB962C8B-B14F-4D97-AF65-F5344CB8AC3E}">
        <p14:creationId xmlns:p14="http://schemas.microsoft.com/office/powerpoint/2010/main" val="18387647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Top Subtitle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6786-C55B-4499-B117-765B616E6F1E}"/>
              </a:ext>
            </a:extLst>
          </p:cNvPr>
          <p:cNvSpPr>
            <a:spLocks noGrp="1"/>
          </p:cNvSpPr>
          <p:nvPr>
            <p:ph type="title"/>
          </p:nvPr>
        </p:nvSpPr>
        <p:spPr>
          <a:xfrm>
            <a:off x="190499" y="288393"/>
            <a:ext cx="11772899" cy="1492782"/>
          </a:xfrm>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1779DCA2-4B74-4315-832D-46FA2360EA06}"/>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Slide Number Placeholder 4">
            <a:extLst>
              <a:ext uri="{FF2B5EF4-FFF2-40B4-BE49-F238E27FC236}">
                <a16:creationId xmlns:a16="http://schemas.microsoft.com/office/drawing/2014/main" id="{72B348AC-EF4F-4C4C-B8BB-FE76E2A7E35D}"/>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9" name="Content Placeholder 8">
            <a:extLst>
              <a:ext uri="{FF2B5EF4-FFF2-40B4-BE49-F238E27FC236}">
                <a16:creationId xmlns:a16="http://schemas.microsoft.com/office/drawing/2014/main" id="{F2170172-F7C2-49C7-9A19-1829816338FE}"/>
              </a:ext>
            </a:extLst>
          </p:cNvPr>
          <p:cNvSpPr>
            <a:spLocks noGrp="1"/>
          </p:cNvSpPr>
          <p:nvPr>
            <p:ph sz="quarter" idx="13" hasCustomPrompt="1"/>
          </p:nvPr>
        </p:nvSpPr>
        <p:spPr>
          <a:xfrm>
            <a:off x="4743450" y="6265863"/>
            <a:ext cx="7153275" cy="455612"/>
          </a:xfrm>
        </p:spPr>
        <p:txBody>
          <a:bodyPr>
            <a:no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noProof="0"/>
              <a:t>Edit Master text styles</a:t>
            </a:r>
          </a:p>
        </p:txBody>
      </p:sp>
    </p:spTree>
    <p:extLst>
      <p:ext uri="{BB962C8B-B14F-4D97-AF65-F5344CB8AC3E}">
        <p14:creationId xmlns:p14="http://schemas.microsoft.com/office/powerpoint/2010/main" val="1231966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enter Title and Su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FABF6-BCBB-4979-A429-A8C53EAF4D16}"/>
              </a:ext>
            </a:extLst>
          </p:cNvPr>
          <p:cNvSpPr>
            <a:spLocks noGrp="1"/>
          </p:cNvSpPr>
          <p:nvPr>
            <p:ph type="title"/>
          </p:nvPr>
        </p:nvSpPr>
        <p:spPr>
          <a:xfrm>
            <a:off x="588781" y="365125"/>
            <a:ext cx="11014435" cy="3616325"/>
          </a:xfrm>
        </p:spPr>
        <p:txBody>
          <a:bodyPr anchor="t" anchorCtr="0"/>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B7940B77-ABE7-4DC7-A608-AB1779437C8C}"/>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4" name="Footer Placeholder 3">
            <a:extLst>
              <a:ext uri="{FF2B5EF4-FFF2-40B4-BE49-F238E27FC236}">
                <a16:creationId xmlns:a16="http://schemas.microsoft.com/office/drawing/2014/main" id="{54FD022E-97C1-4D08-B1C8-18C6109D0F5C}"/>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A0B26426-C17F-4D34-BD4F-CE33FA0E936B}"/>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9" name="Content Placeholder 8">
            <a:extLst>
              <a:ext uri="{FF2B5EF4-FFF2-40B4-BE49-F238E27FC236}">
                <a16:creationId xmlns:a16="http://schemas.microsoft.com/office/drawing/2014/main" id="{89B21A59-00E0-403F-9E1E-43C43756FD4D}"/>
              </a:ext>
            </a:extLst>
          </p:cNvPr>
          <p:cNvSpPr>
            <a:spLocks noGrp="1"/>
          </p:cNvSpPr>
          <p:nvPr>
            <p:ph sz="quarter" idx="13" hasCustomPrompt="1"/>
          </p:nvPr>
        </p:nvSpPr>
        <p:spPr>
          <a:xfrm>
            <a:off x="1352550" y="6154738"/>
            <a:ext cx="9486900" cy="365125"/>
          </a:xfrm>
        </p:spPr>
        <p:txBody>
          <a:bodyPr>
            <a:no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noProof="0"/>
              <a:t>Edit Master text styles</a:t>
            </a:r>
          </a:p>
        </p:txBody>
      </p:sp>
    </p:spTree>
    <p:extLst>
      <p:ext uri="{BB962C8B-B14F-4D97-AF65-F5344CB8AC3E}">
        <p14:creationId xmlns:p14="http://schemas.microsoft.com/office/powerpoint/2010/main" val="5289299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AF8F-58B2-467F-936E-70379C1AF661}"/>
              </a:ext>
            </a:extLst>
          </p:cNvPr>
          <p:cNvSpPr>
            <a:spLocks noGrp="1"/>
          </p:cNvSpPr>
          <p:nvPr>
            <p:ph type="title"/>
          </p:nvPr>
        </p:nvSpPr>
        <p:spPr>
          <a:xfrm>
            <a:off x="838200" y="168241"/>
            <a:ext cx="10515600" cy="3184559"/>
          </a:xfrm>
        </p:spPr>
        <p:txBody>
          <a:bodyPr anchor="t" anchorCtr="0"/>
          <a:lstStyle>
            <a:lvl1pPr algn="ctr">
              <a:defRPr/>
            </a:lvl1pPr>
          </a:lstStyle>
          <a:p>
            <a:r>
              <a:rPr lang="en-US" noProof="0"/>
              <a:t>Click to edit Master title style</a:t>
            </a:r>
          </a:p>
        </p:txBody>
      </p:sp>
      <p:sp>
        <p:nvSpPr>
          <p:cNvPr id="6" name="Content Placeholder 1">
            <a:extLst>
              <a:ext uri="{FF2B5EF4-FFF2-40B4-BE49-F238E27FC236}">
                <a16:creationId xmlns:a16="http://schemas.microsoft.com/office/drawing/2014/main" id="{137D3DA5-DEEF-48AD-9A16-584B27F8F84A}"/>
              </a:ext>
            </a:extLst>
          </p:cNvPr>
          <p:cNvSpPr>
            <a:spLocks noGrp="1"/>
          </p:cNvSpPr>
          <p:nvPr>
            <p:ph idx="1" hasCustomPrompt="1"/>
          </p:nvPr>
        </p:nvSpPr>
        <p:spPr bwMode="white">
          <a:xfrm>
            <a:off x="6286500" y="6264341"/>
            <a:ext cx="5686425" cy="593660"/>
          </a:xfrm>
        </p:spPr>
        <p:txBody>
          <a:bodyPr>
            <a:normAutofit/>
          </a:bodyPr>
          <a:lstStyle>
            <a:lvl1pPr algn="r">
              <a:defRPr/>
            </a:lvl1pPr>
          </a:lstStyle>
          <a:p>
            <a:pPr lvl="0"/>
            <a:r>
              <a:rPr lang="en-US" sz="2000" noProof="0">
                <a:solidFill>
                  <a:schemeClr val="bg1"/>
                </a:solidFill>
              </a:rPr>
              <a:t>Edit Master text styles</a:t>
            </a:r>
          </a:p>
          <a:p>
            <a:pPr lvl="1"/>
            <a:r>
              <a:rPr lang="en-US" sz="2000" noProof="0">
                <a:solidFill>
                  <a:schemeClr val="bg1"/>
                </a:solidFill>
              </a:rPr>
              <a:t>Second level</a:t>
            </a:r>
          </a:p>
        </p:txBody>
      </p:sp>
      <p:sp>
        <p:nvSpPr>
          <p:cNvPr id="3" name="Date Placeholder 2">
            <a:extLst>
              <a:ext uri="{FF2B5EF4-FFF2-40B4-BE49-F238E27FC236}">
                <a16:creationId xmlns:a16="http://schemas.microsoft.com/office/drawing/2014/main" id="{63E7DB53-9696-4FC5-8680-97ED3448C88A}"/>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Tree>
    <p:extLst>
      <p:ext uri="{BB962C8B-B14F-4D97-AF65-F5344CB8AC3E}">
        <p14:creationId xmlns:p14="http://schemas.microsoft.com/office/powerpoint/2010/main" val="28232423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CFD2-DF13-4F02-BBD5-B68B0905698E}"/>
              </a:ext>
            </a:extLst>
          </p:cNvPr>
          <p:cNvSpPr>
            <a:spLocks noGrp="1"/>
          </p:cNvSpPr>
          <p:nvPr>
            <p:ph type="title"/>
          </p:nvPr>
        </p:nvSpPr>
        <p:spPr>
          <a:xfrm>
            <a:off x="838200" y="229656"/>
            <a:ext cx="10515600" cy="3408893"/>
          </a:xfrm>
        </p:spPr>
        <p:txBody>
          <a:bodyPr anchor="t" anchorCtr="0"/>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ED78B1F9-6755-42E5-8F50-0B945D273625}"/>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4" name="Footer Placeholder 3">
            <a:extLst>
              <a:ext uri="{FF2B5EF4-FFF2-40B4-BE49-F238E27FC236}">
                <a16:creationId xmlns:a16="http://schemas.microsoft.com/office/drawing/2014/main" id="{0A0B890C-0CB4-4A98-9943-9C2257BF3EDF}"/>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805844CD-8F1F-4298-A223-C4256A6FDF26}"/>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6" name="Content Placeholder 1">
            <a:extLst>
              <a:ext uri="{FF2B5EF4-FFF2-40B4-BE49-F238E27FC236}">
                <a16:creationId xmlns:a16="http://schemas.microsoft.com/office/drawing/2014/main" id="{F84B6337-F0FA-40DA-A205-42E63B13ADB9}"/>
              </a:ext>
            </a:extLst>
          </p:cNvPr>
          <p:cNvSpPr>
            <a:spLocks noGrp="1"/>
          </p:cNvSpPr>
          <p:nvPr>
            <p:ph idx="1" hasCustomPrompt="1"/>
          </p:nvPr>
        </p:nvSpPr>
        <p:spPr bwMode="white">
          <a:xfrm>
            <a:off x="1352550" y="6150952"/>
            <a:ext cx="9486900" cy="515492"/>
          </a:xfrm>
        </p:spPr>
        <p:txBody>
          <a:bodyPr>
            <a:normAutofit/>
          </a:bodyPr>
          <a:lstStyle>
            <a:lvl1pPr marL="0" indent="0" algn="ctr">
              <a:buNone/>
              <a:defRPr/>
            </a:lvl1pPr>
          </a:lstStyle>
          <a:p>
            <a:pPr lvl="0"/>
            <a:r>
              <a:rPr lang="en-US" sz="2000" noProof="0">
                <a:solidFill>
                  <a:schemeClr val="bg1"/>
                </a:solidFill>
              </a:rPr>
              <a:t>Edit Master text styles</a:t>
            </a:r>
          </a:p>
        </p:txBody>
      </p:sp>
    </p:spTree>
    <p:extLst>
      <p:ext uri="{BB962C8B-B14F-4D97-AF65-F5344CB8AC3E}">
        <p14:creationId xmlns:p14="http://schemas.microsoft.com/office/powerpoint/2010/main" val="23635811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YOUR CUSTOM QUOT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B1329DF-B16C-4958-8120-1F3D8DD91A3B}"/>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4" name="Footer Placeholder 3">
            <a:extLst>
              <a:ext uri="{FF2B5EF4-FFF2-40B4-BE49-F238E27FC236}">
                <a16:creationId xmlns:a16="http://schemas.microsoft.com/office/drawing/2014/main" id="{5DA38D7F-2A7C-4C62-B3BC-1DB1A460293F}"/>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38DAFEE-0ED4-43C2-8025-5961460D8197}"/>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7" name="Content Placeholder 6">
            <a:extLst>
              <a:ext uri="{FF2B5EF4-FFF2-40B4-BE49-F238E27FC236}">
                <a16:creationId xmlns:a16="http://schemas.microsoft.com/office/drawing/2014/main" id="{EAE23B48-0D16-412C-BC69-B41C4F2AC702}"/>
              </a:ext>
            </a:extLst>
          </p:cNvPr>
          <p:cNvSpPr>
            <a:spLocks noGrp="1"/>
          </p:cNvSpPr>
          <p:nvPr>
            <p:ph sz="quarter" idx="13" hasCustomPrompt="1"/>
          </p:nvPr>
        </p:nvSpPr>
        <p:spPr>
          <a:xfrm>
            <a:off x="838200" y="5784726"/>
            <a:ext cx="10515600" cy="365125"/>
          </a:xfrm>
        </p:spPr>
        <p:txBody>
          <a:bodyPr>
            <a:normAutofit/>
          </a:bodyPr>
          <a:lstStyle>
            <a:lvl1pPr marL="0" indent="0" algn="r">
              <a:buNone/>
              <a:defRPr sz="2000"/>
            </a:lvl1pPr>
            <a:lvl2pPr marL="457200" indent="0">
              <a:buNone/>
              <a:defRPr/>
            </a:lvl2pPr>
            <a:lvl3pPr marL="914400" indent="0">
              <a:buNone/>
              <a:defRPr/>
            </a:lvl3pPr>
            <a:lvl4pPr marL="1371600" indent="0">
              <a:buNone/>
              <a:defRPr/>
            </a:lvl4pPr>
            <a:lvl5pPr marL="1828800" indent="0">
              <a:buNone/>
              <a:defRPr/>
            </a:lvl5pPr>
          </a:lstStyle>
          <a:p>
            <a:pPr lvl="0"/>
            <a:r>
              <a:rPr lang="en-US" noProof="0"/>
              <a:t>Add Author/Writer Here</a:t>
            </a:r>
          </a:p>
        </p:txBody>
      </p:sp>
      <p:sp>
        <p:nvSpPr>
          <p:cNvPr id="8" name="Title 7">
            <a:extLst>
              <a:ext uri="{FF2B5EF4-FFF2-40B4-BE49-F238E27FC236}">
                <a16:creationId xmlns:a16="http://schemas.microsoft.com/office/drawing/2014/main" id="{06D0385B-605F-4AEB-B2CD-DA707D355265}"/>
              </a:ext>
            </a:extLst>
          </p:cNvPr>
          <p:cNvSpPr>
            <a:spLocks noGrp="1"/>
          </p:cNvSpPr>
          <p:nvPr>
            <p:ph type="title"/>
          </p:nvPr>
        </p:nvSpPr>
        <p:spPr>
          <a:xfrm>
            <a:off x="838200" y="365125"/>
            <a:ext cx="10515600" cy="5335879"/>
          </a:xfrm>
        </p:spPr>
        <p:txBody>
          <a:bodyPr/>
          <a:lstStyle>
            <a:lvl1pPr algn="ctr">
              <a:defRPr/>
            </a:lvl1pPr>
          </a:lstStyle>
          <a:p>
            <a:r>
              <a:rPr lang="en-US" noProof="0"/>
              <a:t>Click to edit Master title style</a:t>
            </a:r>
          </a:p>
        </p:txBody>
      </p:sp>
    </p:spTree>
    <p:extLst>
      <p:ext uri="{BB962C8B-B14F-4D97-AF65-F5344CB8AC3E}">
        <p14:creationId xmlns:p14="http://schemas.microsoft.com/office/powerpoint/2010/main" val="1225157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607C96-5153-4190-BA97-E8AF5887796D}"/>
              </a:ext>
            </a:extLst>
          </p:cNvPr>
          <p:cNvSpPr>
            <a:spLocks noGrp="1"/>
          </p:cNvSpPr>
          <p:nvPr>
            <p:ph type="dt" sz="half" idx="10"/>
          </p:nvPr>
        </p:nvSpPr>
        <p:spPr/>
        <p:txBody>
          <a:bodyPr/>
          <a:lstStyle/>
          <a:p>
            <a:fld id="{9DFC1990-AB65-4FBE-A312-E5143B2D7FBA}" type="datetimeFigureOut">
              <a:rPr lang="en-US" noProof="0" smtClean="0"/>
              <a:t>12/3/2019</a:t>
            </a:fld>
            <a:endParaRPr lang="en-US" noProof="0" dirty="0"/>
          </a:p>
        </p:txBody>
      </p:sp>
      <p:sp>
        <p:nvSpPr>
          <p:cNvPr id="5" name="Footer Placeholder 4">
            <a:extLst>
              <a:ext uri="{FF2B5EF4-FFF2-40B4-BE49-F238E27FC236}">
                <a16:creationId xmlns:a16="http://schemas.microsoft.com/office/drawing/2014/main" id="{80822120-61A5-4970-B9BF-8B60825308E3}"/>
              </a:ext>
            </a:extLst>
          </p:cNvPr>
          <p:cNvSpPr>
            <a:spLocks noGrp="1"/>
          </p:cNvSpPr>
          <p:nvPr>
            <p:ph type="ftr" sz="quarter" idx="11"/>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51A66616-AA6A-422C-9360-1D12495E2185}"/>
              </a:ext>
            </a:extLst>
          </p:cNvPr>
          <p:cNvSpPr>
            <a:spLocks noGrp="1"/>
          </p:cNvSpPr>
          <p:nvPr>
            <p:ph type="sldNum" sz="quarter" idx="12"/>
          </p:nvPr>
        </p:nvSpPr>
        <p:spPr/>
        <p:txBody>
          <a:bodyPr/>
          <a:lstStyle/>
          <a:p>
            <a:fld id="{9D164B4E-BB64-4235-AA14-F42088F189EC}" type="slidenum">
              <a:rPr lang="en-US" noProof="0" smtClean="0"/>
              <a:t>‹#›</a:t>
            </a:fld>
            <a:endParaRPr lang="en-US" noProof="0" dirty="0"/>
          </a:p>
        </p:txBody>
      </p:sp>
      <p:sp>
        <p:nvSpPr>
          <p:cNvPr id="7" name="Title 6">
            <a:extLst>
              <a:ext uri="{FF2B5EF4-FFF2-40B4-BE49-F238E27FC236}">
                <a16:creationId xmlns:a16="http://schemas.microsoft.com/office/drawing/2014/main" id="{7588C331-B180-41FC-8DD2-82D2B1615AB6}"/>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7595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FC1990-AB65-4FBE-A312-E5143B2D7FBA}" type="datetimeFigureOut">
              <a:rPr lang="en-US" noProof="0" smtClean="0"/>
              <a:t>12/3/2019</a:t>
            </a:fld>
            <a:endParaRPr lang="en-US" noProof="0"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noProof="0"/>
              <a:t>Add a Footer</a:t>
            </a:r>
            <a:endParaRPr lang="en-US" noProof="0"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164B4E-BB64-4235-AA14-F42088F189EC}" type="slidenum">
              <a:rPr lang="en-US" noProof="0" smtClean="0"/>
              <a:t>‹#›</a:t>
            </a:fld>
            <a:endParaRPr lang="en-US" noProof="0" dirty="0"/>
          </a:p>
        </p:txBody>
      </p:sp>
    </p:spTree>
    <p:extLst>
      <p:ext uri="{BB962C8B-B14F-4D97-AF65-F5344CB8AC3E}">
        <p14:creationId xmlns:p14="http://schemas.microsoft.com/office/powerpoint/2010/main" val="3739029397"/>
      </p:ext>
    </p:extLst>
  </p:cSld>
  <p:clrMap bg1="dk1" tx1="lt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55" r:id="rId19"/>
    <p:sldLayoutId id="2147483650" r:id="rId20"/>
    <p:sldLayoutId id="2147483657" r:id="rId21"/>
    <p:sldLayoutId id="2147483658" r:id="rId22"/>
    <p:sldLayoutId id="2147483659" r:id="rId23"/>
    <p:sldLayoutId id="2147483661" r:id="rId24"/>
    <p:sldLayoutId id="2147483662" r:id="rId25"/>
    <p:sldLayoutId id="2147483663" r:id="rId26"/>
    <p:sldLayoutId id="2147483664" r:id="rId27"/>
    <p:sldLayoutId id="2147483665" r:id="rId2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2" Type="http://schemas.openxmlformats.org/officeDocument/2006/relationships/hyperlink" Target="https://www.bacp.co.uk/media/2157/bacp-working-with-suicidal-clients-fact-sheet-gpia042.pdf" TargetMode="External"/><Relationship Id="rId1" Type="http://schemas.openxmlformats.org/officeDocument/2006/relationships/slideLayout" Target="../slideLayouts/slideLayout2.xml"/><Relationship Id="rId6" Type="http://schemas.openxmlformats.org/officeDocument/2006/relationships/hyperlink" Target="http://cfmhablog.blogspot.com/2010/09/what-is-bipolar-disorder.html" TargetMode="External"/><Relationship Id="rId5" Type="http://schemas.openxmlformats.org/officeDocument/2006/relationships/hyperlink" Target="https://fthmb.tqn.com/cW-wXUsPYHHvBnidnDOywOuWbiE=/2121x1414/filters:fill(87E3EF,1)/GettyImages-680409180-592082225f9b58f4c0dc3f49.jpg" TargetMode="External"/><Relationship Id="rId4" Type="http://schemas.openxmlformats.org/officeDocument/2006/relationships/hyperlink" Target="https://www.dpom.co.uk/online-marketing-the-snowball-eff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3077082-E009-4C2E-ADB0-06037D5905B2}"/>
              </a:ext>
            </a:extLst>
          </p:cNvPr>
          <p:cNvSpPr>
            <a:spLocks noGrp="1"/>
          </p:cNvSpPr>
          <p:nvPr>
            <p:ph idx="1"/>
          </p:nvPr>
        </p:nvSpPr>
        <p:spPr>
          <a:xfrm>
            <a:off x="1352550" y="3151164"/>
            <a:ext cx="9486900" cy="2112802"/>
          </a:xfrm>
        </p:spPr>
        <p:txBody>
          <a:bodyPr/>
          <a:lstStyle/>
          <a:p>
            <a:r>
              <a:rPr lang="en-GB" dirty="0"/>
              <a:t>Student Number: 1804911</a:t>
            </a:r>
          </a:p>
        </p:txBody>
      </p:sp>
      <p:sp>
        <p:nvSpPr>
          <p:cNvPr id="4" name="Title 3">
            <a:extLst>
              <a:ext uri="{FF2B5EF4-FFF2-40B4-BE49-F238E27FC236}">
                <a16:creationId xmlns:a16="http://schemas.microsoft.com/office/drawing/2014/main" id="{3550681E-2E88-4CB9-847B-5B56C5EF035B}"/>
              </a:ext>
            </a:extLst>
          </p:cNvPr>
          <p:cNvSpPr>
            <a:spLocks noGrp="1"/>
          </p:cNvSpPr>
          <p:nvPr>
            <p:ph type="title"/>
          </p:nvPr>
        </p:nvSpPr>
        <p:spPr>
          <a:xfrm>
            <a:off x="1352550" y="1476375"/>
            <a:ext cx="9486900" cy="1674789"/>
          </a:xfrm>
        </p:spPr>
        <p:txBody>
          <a:bodyPr>
            <a:normAutofit fontScale="90000"/>
          </a:bodyPr>
          <a:lstStyle/>
          <a:p>
            <a:r>
              <a:rPr lang="en-GB" dirty="0"/>
              <a:t>CONTEMPORARY MENTAL HEALTH</a:t>
            </a:r>
            <a:br>
              <a:rPr lang="en-GB" dirty="0"/>
            </a:br>
            <a:r>
              <a:rPr lang="en-GB" dirty="0"/>
              <a:t>(ECHC5001)</a:t>
            </a:r>
            <a:br>
              <a:rPr lang="en-GB" dirty="0"/>
            </a:br>
            <a:endParaRPr lang="en-GB" dirty="0"/>
          </a:p>
        </p:txBody>
      </p:sp>
    </p:spTree>
    <p:extLst>
      <p:ext uri="{BB962C8B-B14F-4D97-AF65-F5344CB8AC3E}">
        <p14:creationId xmlns:p14="http://schemas.microsoft.com/office/powerpoint/2010/main" val="1092469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reams">
            <a:extLst>
              <a:ext uri="{FF2B5EF4-FFF2-40B4-BE49-F238E27FC236}">
                <a16:creationId xmlns:a16="http://schemas.microsoft.com/office/drawing/2014/main" id="{FBA77B1F-F15D-4541-9550-8F9BFE15D5D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3717DA3-FFE1-46D9-B7C8-009877ACD7EB}"/>
              </a:ext>
            </a:extLst>
          </p:cNvPr>
          <p:cNvSpPr>
            <a:spLocks noGrp="1"/>
          </p:cNvSpPr>
          <p:nvPr>
            <p:ph type="title"/>
          </p:nvPr>
        </p:nvSpPr>
        <p:spPr bwMode="white">
          <a:xfrm>
            <a:off x="745877" y="95249"/>
            <a:ext cx="10588873" cy="3011365"/>
          </a:xfrm>
        </p:spPr>
        <p:txBody>
          <a:bodyPr/>
          <a:lstStyle/>
          <a:p>
            <a:pPr>
              <a:lnSpc>
                <a:spcPct val="100000"/>
              </a:lnSpc>
            </a:pPr>
            <a:br>
              <a:rPr lang="en-US" sz="7200" dirty="0">
                <a:solidFill>
                  <a:prstClr val="white"/>
                </a:solidFill>
                <a:latin typeface="Gill Sans MT" panose="020B0502020104020203" pitchFamily="34" charset="0"/>
                <a:ea typeface="+mn-ea"/>
                <a:cs typeface="+mn-cs"/>
              </a:rPr>
            </a:br>
            <a:r>
              <a:rPr lang="en-US" sz="4800" dirty="0">
                <a:solidFill>
                  <a:prstClr val="white"/>
                </a:solidFill>
                <a:latin typeface="Gill Sans MT" panose="020B0502020104020203" pitchFamily="34" charset="0"/>
                <a:ea typeface="+mn-ea"/>
                <a:cs typeface="+mn-cs"/>
              </a:rPr>
              <a:t>. </a:t>
            </a:r>
            <a:endParaRPr lang="en-US" dirty="0"/>
          </a:p>
        </p:txBody>
      </p:sp>
      <p:sp>
        <p:nvSpPr>
          <p:cNvPr id="3" name="Content Placeholder 2">
            <a:extLst>
              <a:ext uri="{FF2B5EF4-FFF2-40B4-BE49-F238E27FC236}">
                <a16:creationId xmlns:a16="http://schemas.microsoft.com/office/drawing/2014/main" id="{121AC3DE-209D-4963-8757-B53F9DC22DB3}"/>
              </a:ext>
            </a:extLst>
          </p:cNvPr>
          <p:cNvSpPr>
            <a:spLocks noGrp="1"/>
          </p:cNvSpPr>
          <p:nvPr>
            <p:ph sz="quarter" idx="13"/>
          </p:nvPr>
        </p:nvSpPr>
        <p:spPr bwMode="white">
          <a:xfrm>
            <a:off x="1343025" y="6107259"/>
            <a:ext cx="9505950" cy="365125"/>
          </a:xfrm>
        </p:spPr>
        <p:txBody>
          <a:bodyPr/>
          <a:lstStyle/>
          <a:p>
            <a:pPr lvl="0" algn="ctr"/>
            <a:endParaRPr lang="en-US" dirty="0">
              <a:solidFill>
                <a:prstClr val="white"/>
              </a:solidFill>
            </a:endParaRPr>
          </a:p>
          <a:p>
            <a:pPr algn="ctr"/>
            <a:endParaRPr lang="en-US" dirty="0"/>
          </a:p>
        </p:txBody>
      </p:sp>
      <p:sp>
        <p:nvSpPr>
          <p:cNvPr id="7" name="Title 1">
            <a:extLst>
              <a:ext uri="{FF2B5EF4-FFF2-40B4-BE49-F238E27FC236}">
                <a16:creationId xmlns:a16="http://schemas.microsoft.com/office/drawing/2014/main" id="{3D7EC4A0-7CEB-FF45-B9FA-1E685F660C7E}"/>
              </a:ext>
            </a:extLst>
          </p:cNvPr>
          <p:cNvSpPr txBox="1">
            <a:spLocks/>
          </p:cNvSpPr>
          <p:nvPr/>
        </p:nvSpPr>
        <p:spPr bwMode="white">
          <a:xfrm>
            <a:off x="4079222" y="1068882"/>
            <a:ext cx="7406640" cy="1486869"/>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endParaRPr lang="en-US" dirty="0"/>
          </a:p>
        </p:txBody>
      </p:sp>
    </p:spTree>
    <p:extLst>
      <p:ext uri="{BB962C8B-B14F-4D97-AF65-F5344CB8AC3E}">
        <p14:creationId xmlns:p14="http://schemas.microsoft.com/office/powerpoint/2010/main" val="3197869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EA6DE-4E7F-4E0D-9E87-C40ACB3CB496}"/>
              </a:ext>
            </a:extLst>
          </p:cNvPr>
          <p:cNvSpPr>
            <a:spLocks noGrp="1"/>
          </p:cNvSpPr>
          <p:nvPr>
            <p:ph type="title"/>
          </p:nvPr>
        </p:nvSpPr>
        <p:spPr>
          <a:xfrm>
            <a:off x="685801" y="533400"/>
            <a:ext cx="10820400" cy="1177092"/>
          </a:xfrm>
        </p:spPr>
        <p:txBody>
          <a:bodyPr vert="horz" lIns="91440" tIns="45720" rIns="91440" bIns="45720" rtlCol="0" anchor="b">
            <a:normAutofit/>
          </a:bodyPr>
          <a:lstStyle/>
          <a:p>
            <a:pPr algn="ctr"/>
            <a:r>
              <a:rPr lang="en-US" sz="4400" dirty="0"/>
              <a:t>Core Problems</a:t>
            </a:r>
          </a:p>
        </p:txBody>
      </p:sp>
      <p:cxnSp>
        <p:nvCxnSpPr>
          <p:cNvPr id="12" name="Straight Connector 11">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DC328D-F856-43D8-912F-0E928C1F7D80}"/>
              </a:ext>
            </a:extLst>
          </p:cNvPr>
          <p:cNvSpPr>
            <a:spLocks noGrp="1"/>
          </p:cNvSpPr>
          <p:nvPr>
            <p:ph sz="quarter" idx="13"/>
          </p:nvPr>
        </p:nvSpPr>
        <p:spPr>
          <a:xfrm>
            <a:off x="685801" y="2243892"/>
            <a:ext cx="10820400" cy="3547308"/>
          </a:xfrm>
        </p:spPr>
        <p:txBody>
          <a:bodyPr vert="horz" lIns="91440" tIns="45720" rIns="91440" bIns="45720" rtlCol="0" anchor="t">
            <a:normAutofit/>
          </a:bodyPr>
          <a:lstStyle/>
          <a:p>
            <a:pPr algn="l">
              <a:buFont typeface="Arial"/>
              <a:buChar char="•"/>
            </a:pPr>
            <a:r>
              <a:rPr lang="en-US" dirty="0"/>
              <a:t> Feelings of being unstable.</a:t>
            </a:r>
          </a:p>
          <a:p>
            <a:pPr algn="l">
              <a:buFont typeface="Arial"/>
              <a:buChar char="•"/>
            </a:pPr>
            <a:r>
              <a:rPr lang="en-US" dirty="0"/>
              <a:t> No longer on prescribed medication and has lost contact with her psychiatrist.</a:t>
            </a:r>
          </a:p>
          <a:p>
            <a:pPr algn="l">
              <a:buFont typeface="Arial"/>
              <a:buChar char="•"/>
            </a:pPr>
            <a:r>
              <a:rPr lang="en-US" dirty="0"/>
              <a:t> Having trouble with sleeping, felt jittery,  worried about what others are thinking and is struggling to focus, client finds that she has bursts of energy and has lots of racing thoughts.</a:t>
            </a:r>
          </a:p>
          <a:p>
            <a:pPr algn="l">
              <a:buFont typeface="Arial"/>
              <a:buChar char="•"/>
            </a:pPr>
            <a:r>
              <a:rPr lang="en-US" dirty="0"/>
              <a:t> Intense excitement and happiness leading her to socializing. having sexual thoughts and becoming annoyed with people. </a:t>
            </a:r>
          </a:p>
          <a:p>
            <a:pPr algn="l">
              <a:buFont typeface="Arial"/>
              <a:buChar char="•"/>
            </a:pPr>
            <a:r>
              <a:rPr lang="en-US" dirty="0"/>
              <a:t>Believes that she is psychic, could read peoples’ minds and is hearing voices telling her to do things in a certain way and that her home is haunted.  </a:t>
            </a:r>
          </a:p>
        </p:txBody>
      </p:sp>
    </p:spTree>
    <p:extLst>
      <p:ext uri="{BB962C8B-B14F-4D97-AF65-F5344CB8AC3E}">
        <p14:creationId xmlns:p14="http://schemas.microsoft.com/office/powerpoint/2010/main" val="1777274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3B5B0-76FB-44E3-8469-062709960A84}"/>
              </a:ext>
            </a:extLst>
          </p:cNvPr>
          <p:cNvSpPr>
            <a:spLocks noGrp="1"/>
          </p:cNvSpPr>
          <p:nvPr>
            <p:ph type="title"/>
          </p:nvPr>
        </p:nvSpPr>
        <p:spPr>
          <a:xfrm>
            <a:off x="685801" y="533400"/>
            <a:ext cx="10820400" cy="1177092"/>
          </a:xfrm>
        </p:spPr>
        <p:txBody>
          <a:bodyPr anchor="b">
            <a:normAutofit/>
          </a:bodyPr>
          <a:lstStyle/>
          <a:p>
            <a:pPr algn="ctr"/>
            <a:r>
              <a:rPr lang="en-GB" sz="4400" dirty="0"/>
              <a:t>Bipolar disorders</a:t>
            </a:r>
          </a:p>
        </p:txBody>
      </p:sp>
      <p:cxnSp>
        <p:nvCxnSpPr>
          <p:cNvPr id="16" name="Straight Connector 15">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D75A2D81-CCE9-49E8-808F-4770FE038E3E}"/>
              </a:ext>
            </a:extLst>
          </p:cNvPr>
          <p:cNvSpPr>
            <a:spLocks noGrp="1"/>
          </p:cNvSpPr>
          <p:nvPr>
            <p:ph idx="1"/>
          </p:nvPr>
        </p:nvSpPr>
        <p:spPr>
          <a:xfrm>
            <a:off x="685801" y="1710492"/>
            <a:ext cx="10820400" cy="5147508"/>
          </a:xfrm>
        </p:spPr>
        <p:txBody>
          <a:bodyPr anchor="t">
            <a:normAutofit fontScale="62500" lnSpcReduction="20000"/>
          </a:bodyPr>
          <a:lstStyle/>
          <a:p>
            <a:pPr marL="0" indent="0">
              <a:buNone/>
            </a:pPr>
            <a:r>
              <a:rPr lang="en-US" sz="3400" dirty="0"/>
              <a:t>Bipolar is a chronic mood disorder and may present as episodes of mania and hypomania coupled with episodes of depression. Both episodes are likely to change back and forth. </a:t>
            </a:r>
          </a:p>
          <a:p>
            <a:endParaRPr lang="en-US" sz="3400" dirty="0"/>
          </a:p>
          <a:p>
            <a:r>
              <a:rPr lang="en-US" sz="3400" dirty="0"/>
              <a:t>Bipolar 1 - Manic episodes present, depressive episodes typically not needed to diagnose Bipolar 1.</a:t>
            </a:r>
          </a:p>
          <a:p>
            <a:endParaRPr lang="en-US" sz="3400" dirty="0"/>
          </a:p>
          <a:p>
            <a:r>
              <a:rPr lang="en-US" sz="3400" dirty="0"/>
              <a:t>Bipolar 2 -  One hypomanic episode and depressive episode for a diagnosis. </a:t>
            </a:r>
          </a:p>
          <a:p>
            <a:endParaRPr lang="en-US" sz="3400" dirty="0"/>
          </a:p>
          <a:p>
            <a:endParaRPr lang="en-US" sz="3400" dirty="0"/>
          </a:p>
          <a:p>
            <a:r>
              <a:rPr lang="en-US" sz="3400" dirty="0"/>
              <a:t>Cyclothymic disorder –  Hypomanic and periods of depression like Bipolar 2 but does not fall within the category. </a:t>
            </a:r>
          </a:p>
          <a:p>
            <a:pPr marL="0" indent="0">
              <a:buNone/>
            </a:pPr>
            <a:endParaRPr lang="en-US" sz="3400" dirty="0"/>
          </a:p>
          <a:p>
            <a:pPr marL="0" indent="0">
              <a:buNone/>
            </a:pPr>
            <a:endParaRPr lang="en-US" sz="2000" dirty="0"/>
          </a:p>
          <a:p>
            <a:endParaRPr lang="en-US" sz="2000" dirty="0"/>
          </a:p>
          <a:p>
            <a:pPr marL="0" indent="0">
              <a:buNone/>
            </a:pPr>
            <a:r>
              <a:rPr lang="en-US" sz="2000" dirty="0"/>
              <a:t> </a:t>
            </a:r>
          </a:p>
        </p:txBody>
      </p:sp>
      <p:sp>
        <p:nvSpPr>
          <p:cNvPr id="3" name="TextBox 2">
            <a:extLst>
              <a:ext uri="{FF2B5EF4-FFF2-40B4-BE49-F238E27FC236}">
                <a16:creationId xmlns:a16="http://schemas.microsoft.com/office/drawing/2014/main" id="{9906C6AA-74E3-44ED-B910-C79BCF0E82D7}"/>
              </a:ext>
            </a:extLst>
          </p:cNvPr>
          <p:cNvSpPr txBox="1"/>
          <p:nvPr/>
        </p:nvSpPr>
        <p:spPr>
          <a:xfrm rot="10800000" flipV="1">
            <a:off x="9528313" y="6228522"/>
            <a:ext cx="2226364" cy="280744"/>
          </a:xfrm>
          <a:prstGeom prst="rect">
            <a:avLst/>
          </a:prstGeom>
          <a:noFill/>
        </p:spPr>
        <p:txBody>
          <a:bodyPr wrap="square" rtlCol="0">
            <a:spAutoFit/>
          </a:bodyPr>
          <a:lstStyle/>
          <a:p>
            <a:r>
              <a:rPr lang="en-GB" sz="1200" dirty="0"/>
              <a:t>(Grande, 2016, p. 1561-1562)</a:t>
            </a:r>
          </a:p>
        </p:txBody>
      </p:sp>
    </p:spTree>
    <p:extLst>
      <p:ext uri="{BB962C8B-B14F-4D97-AF65-F5344CB8AC3E}">
        <p14:creationId xmlns:p14="http://schemas.microsoft.com/office/powerpoint/2010/main" val="180427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C668-1C58-42B1-BA70-942A74AAF2DA}"/>
              </a:ext>
            </a:extLst>
          </p:cNvPr>
          <p:cNvSpPr>
            <a:spLocks noGrp="1"/>
          </p:cNvSpPr>
          <p:nvPr>
            <p:ph type="title"/>
          </p:nvPr>
        </p:nvSpPr>
        <p:spPr>
          <a:xfrm>
            <a:off x="6400800" y="609600"/>
            <a:ext cx="5147730" cy="1641987"/>
          </a:xfrm>
        </p:spPr>
        <p:txBody>
          <a:bodyPr>
            <a:normAutofit/>
          </a:bodyPr>
          <a:lstStyle/>
          <a:p>
            <a:r>
              <a:rPr lang="en-GB" dirty="0"/>
              <a:t>Bipolar 1</a:t>
            </a:r>
          </a:p>
        </p:txBody>
      </p:sp>
      <p:pic>
        <p:nvPicPr>
          <p:cNvPr id="5" name="Content Placeholder 4" descr="A picture containing grass, water, sitting, green&#10;&#10;Description automatically generated">
            <a:extLst>
              <a:ext uri="{FF2B5EF4-FFF2-40B4-BE49-F238E27FC236}">
                <a16:creationId xmlns:a16="http://schemas.microsoft.com/office/drawing/2014/main" id="{1F9B7C68-472E-42E0-9305-CFD21EB0CD56}"/>
              </a:ext>
            </a:extLst>
          </p:cNvPr>
          <p:cNvPicPr>
            <a:picLocks noChangeAspect="1"/>
          </p:cNvPicPr>
          <p:nvPr/>
        </p:nvPicPr>
        <p:blipFill rotWithShape="1">
          <a:blip r:embed="rId3"/>
          <a:srcRect l="5927" r="6738" b="-2"/>
          <a:stretch/>
        </p:blipFill>
        <p:spPr>
          <a:xfrm>
            <a:off x="20" y="975"/>
            <a:ext cx="6095980" cy="6858000"/>
          </a:xfrm>
          <a:prstGeom prst="rect">
            <a:avLst/>
          </a:prstGeom>
        </p:spPr>
      </p:pic>
      <p:sp>
        <p:nvSpPr>
          <p:cNvPr id="11" name="Content Placeholder 8">
            <a:extLst>
              <a:ext uri="{FF2B5EF4-FFF2-40B4-BE49-F238E27FC236}">
                <a16:creationId xmlns:a16="http://schemas.microsoft.com/office/drawing/2014/main" id="{3200C846-2FEA-4E13-981C-E9489502F6FA}"/>
              </a:ext>
            </a:extLst>
          </p:cNvPr>
          <p:cNvSpPr>
            <a:spLocks noGrp="1"/>
          </p:cNvSpPr>
          <p:nvPr>
            <p:ph idx="1"/>
          </p:nvPr>
        </p:nvSpPr>
        <p:spPr>
          <a:xfrm>
            <a:off x="6400800" y="1828800"/>
            <a:ext cx="5147730" cy="4876799"/>
          </a:xfrm>
        </p:spPr>
        <p:txBody>
          <a:bodyPr>
            <a:normAutofit/>
          </a:bodyPr>
          <a:lstStyle/>
          <a:p>
            <a:pPr marL="0" indent="0">
              <a:buNone/>
            </a:pPr>
            <a:r>
              <a:rPr lang="en-US" dirty="0"/>
              <a:t>Bipolar 1 diagnosed with presenting symptoms of mania. </a:t>
            </a:r>
          </a:p>
          <a:p>
            <a:pPr marL="0" indent="0">
              <a:buNone/>
            </a:pPr>
            <a:r>
              <a:rPr lang="en-US" dirty="0"/>
              <a:t>May present a history of depression or risk of future depressive episodes.</a:t>
            </a:r>
          </a:p>
          <a:p>
            <a:pPr marL="0" indent="0">
              <a:buNone/>
            </a:pPr>
            <a:r>
              <a:rPr lang="en-US" dirty="0"/>
              <a:t>Mania symptoms should be taken seriously and affects a client's normal ability to function.</a:t>
            </a:r>
          </a:p>
          <a:p>
            <a:pPr marL="0" indent="0">
              <a:buNone/>
            </a:pPr>
            <a:r>
              <a:rPr lang="en-US" dirty="0"/>
              <a:t>Manic states can put a client at risk by presenting behaviors that Joan is experiencing and may lead Joan to further risky behaviors.</a:t>
            </a:r>
          </a:p>
          <a:p>
            <a:pPr marL="0" indent="0">
              <a:buNone/>
            </a:pPr>
            <a:r>
              <a:rPr lang="en-US" dirty="0"/>
              <a:t>No cure for bipolar disorders as no known cause has been established. </a:t>
            </a:r>
          </a:p>
          <a:p>
            <a:pPr marL="0" indent="0">
              <a:buNone/>
            </a:pPr>
            <a:endParaRPr lang="en-US" dirty="0"/>
          </a:p>
          <a:p>
            <a:pPr marL="0" indent="0">
              <a:buNone/>
            </a:pPr>
            <a:endParaRPr lang="en-US" dirty="0"/>
          </a:p>
          <a:p>
            <a:pPr marL="0" indent="0">
              <a:buNone/>
            </a:pPr>
            <a:endParaRPr lang="en-US" dirty="0"/>
          </a:p>
        </p:txBody>
      </p:sp>
      <p:sp>
        <p:nvSpPr>
          <p:cNvPr id="7" name="TextBox 6">
            <a:extLst>
              <a:ext uri="{FF2B5EF4-FFF2-40B4-BE49-F238E27FC236}">
                <a16:creationId xmlns:a16="http://schemas.microsoft.com/office/drawing/2014/main" id="{86761899-3284-4F48-A5E7-2A7557B948B6}"/>
              </a:ext>
            </a:extLst>
          </p:cNvPr>
          <p:cNvSpPr txBox="1"/>
          <p:nvPr/>
        </p:nvSpPr>
        <p:spPr>
          <a:xfrm>
            <a:off x="9528313" y="6361044"/>
            <a:ext cx="887896" cy="66088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CE1D0F1D-A39C-410B-AE12-D299F87BDB66}"/>
              </a:ext>
            </a:extLst>
          </p:cNvPr>
          <p:cNvSpPr txBox="1"/>
          <p:nvPr/>
        </p:nvSpPr>
        <p:spPr>
          <a:xfrm>
            <a:off x="9528313" y="6042991"/>
            <a:ext cx="668571" cy="79340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1221A929-A243-48EA-A25E-CDDFB67621AE}"/>
              </a:ext>
            </a:extLst>
          </p:cNvPr>
          <p:cNvSpPr txBox="1"/>
          <p:nvPr/>
        </p:nvSpPr>
        <p:spPr>
          <a:xfrm>
            <a:off x="8935648" y="6248400"/>
            <a:ext cx="2961121" cy="646331"/>
          </a:xfrm>
          <a:prstGeom prst="rect">
            <a:avLst/>
          </a:prstGeom>
          <a:noFill/>
        </p:spPr>
        <p:txBody>
          <a:bodyPr wrap="square" rtlCol="0">
            <a:spAutoFit/>
          </a:bodyPr>
          <a:lstStyle/>
          <a:p>
            <a:r>
              <a:rPr lang="en-GB" sz="1200" dirty="0"/>
              <a:t>(Goodwin, 2010)</a:t>
            </a:r>
          </a:p>
          <a:p>
            <a:r>
              <a:rPr lang="en-GB" sz="1200" dirty="0"/>
              <a:t>(Jones and Hayward, 2009)</a:t>
            </a:r>
          </a:p>
          <a:p>
            <a:r>
              <a:rPr lang="en-GB" sz="1200" dirty="0"/>
              <a:t>(</a:t>
            </a:r>
            <a:r>
              <a:rPr lang="en-GB" sz="1200" dirty="0" err="1"/>
              <a:t>Rivette</a:t>
            </a:r>
            <a:r>
              <a:rPr lang="en-GB" sz="1200" dirty="0"/>
              <a:t>, 2010)</a:t>
            </a:r>
          </a:p>
        </p:txBody>
      </p:sp>
    </p:spTree>
    <p:extLst>
      <p:ext uri="{BB962C8B-B14F-4D97-AF65-F5344CB8AC3E}">
        <p14:creationId xmlns:p14="http://schemas.microsoft.com/office/powerpoint/2010/main" val="2751841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29B72-589F-48A8-9D29-AC44CAFE24EB}"/>
              </a:ext>
            </a:extLst>
          </p:cNvPr>
          <p:cNvSpPr>
            <a:spLocks noGrp="1"/>
          </p:cNvSpPr>
          <p:nvPr>
            <p:ph type="title"/>
          </p:nvPr>
        </p:nvSpPr>
        <p:spPr>
          <a:xfrm>
            <a:off x="685801" y="533400"/>
            <a:ext cx="10820400" cy="1177092"/>
          </a:xfrm>
        </p:spPr>
        <p:txBody>
          <a:bodyPr anchor="b">
            <a:normAutofit/>
          </a:bodyPr>
          <a:lstStyle/>
          <a:p>
            <a:pPr algn="ctr"/>
            <a:r>
              <a:rPr lang="en-GB" sz="4400" dirty="0"/>
              <a:t>treatments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377631-FC07-485B-B96E-0A3C4711C95D}"/>
              </a:ext>
            </a:extLst>
          </p:cNvPr>
          <p:cNvSpPr>
            <a:spLocks noGrp="1"/>
          </p:cNvSpPr>
          <p:nvPr>
            <p:ph idx="1"/>
          </p:nvPr>
        </p:nvSpPr>
        <p:spPr>
          <a:xfrm>
            <a:off x="685801" y="1850077"/>
            <a:ext cx="10820400" cy="3941123"/>
          </a:xfrm>
        </p:spPr>
        <p:txBody>
          <a:bodyPr anchor="t">
            <a:normAutofit/>
          </a:bodyPr>
          <a:lstStyle/>
          <a:p>
            <a:r>
              <a:rPr lang="en-GB" sz="2000" dirty="0"/>
              <a:t>Treatments relive the symptoms presented by a client with bipolar.</a:t>
            </a:r>
          </a:p>
          <a:p>
            <a:r>
              <a:rPr lang="en-GB" sz="2000" dirty="0"/>
              <a:t>Effectiveness of drugs may vary and depend on the person that is taking them with differences in the side effects.</a:t>
            </a:r>
          </a:p>
          <a:p>
            <a:r>
              <a:rPr lang="en-GB" sz="2000" dirty="0"/>
              <a:t>Lithium, sodium valproate, </a:t>
            </a:r>
            <a:r>
              <a:rPr lang="en-GB" sz="2000" dirty="0" err="1"/>
              <a:t>carbmazepine</a:t>
            </a:r>
            <a:r>
              <a:rPr lang="en-GB" sz="2000" dirty="0"/>
              <a:t> are the most common form of drug treatment and are used as mood stabilisers during manic episodes. </a:t>
            </a:r>
          </a:p>
          <a:p>
            <a:r>
              <a:rPr lang="en-GB" sz="2000" dirty="0"/>
              <a:t>Lithium may cause certain side effects that may become an issue to the clients health when there is an excess of the drug in the blood. Side effects include weight gain, nausea and kidney damage. </a:t>
            </a:r>
          </a:p>
          <a:p>
            <a:r>
              <a:rPr lang="en-GB" sz="2000" dirty="0"/>
              <a:t> Evidence suggests that stopping Lithium may increase the risk of a manic relapse and a client wanting to stop the usage of Lithium are advised to do so gradually.</a:t>
            </a:r>
          </a:p>
          <a:p>
            <a:r>
              <a:rPr lang="en-GB" sz="2000" dirty="0"/>
              <a:t>Anti depressants are used to treat a depressive episode but it carries a risk of trigger mania. </a:t>
            </a:r>
          </a:p>
          <a:p>
            <a:pPr marL="0" indent="0">
              <a:buNone/>
            </a:pPr>
            <a:endParaRPr lang="en-GB" sz="2000" dirty="0"/>
          </a:p>
          <a:p>
            <a:endParaRPr lang="en-GB" sz="2000" dirty="0"/>
          </a:p>
        </p:txBody>
      </p:sp>
      <p:sp>
        <p:nvSpPr>
          <p:cNvPr id="5" name="TextBox 4">
            <a:extLst>
              <a:ext uri="{FF2B5EF4-FFF2-40B4-BE49-F238E27FC236}">
                <a16:creationId xmlns:a16="http://schemas.microsoft.com/office/drawing/2014/main" id="{E34B6BE8-CEE5-41F2-A4FE-0CFFF29389E9}"/>
              </a:ext>
            </a:extLst>
          </p:cNvPr>
          <p:cNvSpPr txBox="1"/>
          <p:nvPr/>
        </p:nvSpPr>
        <p:spPr>
          <a:xfrm>
            <a:off x="9157251" y="5930785"/>
            <a:ext cx="2504661" cy="307777"/>
          </a:xfrm>
          <a:prstGeom prst="rect">
            <a:avLst/>
          </a:prstGeom>
          <a:noFill/>
        </p:spPr>
        <p:txBody>
          <a:bodyPr wrap="square" rtlCol="0">
            <a:spAutoFit/>
          </a:bodyPr>
          <a:lstStyle/>
          <a:p>
            <a:r>
              <a:rPr lang="en-GB" sz="1400" dirty="0"/>
              <a:t>(Jones and Hayward, 2009)</a:t>
            </a:r>
          </a:p>
        </p:txBody>
      </p:sp>
    </p:spTree>
    <p:extLst>
      <p:ext uri="{BB962C8B-B14F-4D97-AF65-F5344CB8AC3E}">
        <p14:creationId xmlns:p14="http://schemas.microsoft.com/office/powerpoint/2010/main" val="1028399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Content Placeholder 4" descr="A picture containing indoor, paper, ball, table&#10;&#10;Description automatically generated">
            <a:extLst>
              <a:ext uri="{FF2B5EF4-FFF2-40B4-BE49-F238E27FC236}">
                <a16:creationId xmlns:a16="http://schemas.microsoft.com/office/drawing/2014/main" id="{16BE4AB4-EDF6-4BDC-A27D-60B8157269D3}"/>
              </a:ext>
            </a:extLst>
          </p:cNvPr>
          <p:cNvPicPr>
            <a:picLocks noChangeAspect="1"/>
          </p:cNvPicPr>
          <p:nvPr/>
        </p:nvPicPr>
        <p:blipFill rotWithShape="1">
          <a:blip r:embed="rId3"/>
          <a:srcRect t="8300" b="7430"/>
          <a:stretch/>
        </p:blipFill>
        <p:spPr>
          <a:xfrm>
            <a:off x="20" y="10"/>
            <a:ext cx="12191980" cy="6857990"/>
          </a:xfrm>
          <a:prstGeom prst="rect">
            <a:avLst/>
          </a:prstGeom>
        </p:spPr>
      </p:pic>
      <p:pic>
        <p:nvPicPr>
          <p:cNvPr id="23" name="Picture 1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84ACECC-11BB-44B3-84E6-17A61EC3CA2A}"/>
              </a:ext>
            </a:extLst>
          </p:cNvPr>
          <p:cNvSpPr>
            <a:spLocks noGrp="1"/>
          </p:cNvSpPr>
          <p:nvPr>
            <p:ph type="title"/>
          </p:nvPr>
        </p:nvSpPr>
        <p:spPr>
          <a:xfrm>
            <a:off x="1380067" y="838200"/>
            <a:ext cx="9437159" cy="1227667"/>
          </a:xfrm>
        </p:spPr>
        <p:txBody>
          <a:bodyPr>
            <a:normAutofit/>
          </a:bodyPr>
          <a:lstStyle/>
          <a:p>
            <a:r>
              <a:rPr lang="en-GB" dirty="0"/>
              <a:t>Person centred humanistic approach</a:t>
            </a:r>
          </a:p>
        </p:txBody>
      </p:sp>
      <p:sp>
        <p:nvSpPr>
          <p:cNvPr id="9" name="Content Placeholder 8">
            <a:extLst>
              <a:ext uri="{FF2B5EF4-FFF2-40B4-BE49-F238E27FC236}">
                <a16:creationId xmlns:a16="http://schemas.microsoft.com/office/drawing/2014/main" id="{EDE6C043-2320-4C45-8F53-9C65F39246AB}"/>
              </a:ext>
            </a:extLst>
          </p:cNvPr>
          <p:cNvSpPr>
            <a:spLocks noGrp="1"/>
          </p:cNvSpPr>
          <p:nvPr>
            <p:ph idx="1"/>
          </p:nvPr>
        </p:nvSpPr>
        <p:spPr>
          <a:xfrm>
            <a:off x="1380067" y="1709531"/>
            <a:ext cx="9437159" cy="4770782"/>
          </a:xfrm>
        </p:spPr>
        <p:txBody>
          <a:bodyPr>
            <a:normAutofit/>
          </a:bodyPr>
          <a:lstStyle/>
          <a:p>
            <a:pPr marL="0" indent="0">
              <a:buNone/>
            </a:pPr>
            <a:r>
              <a:rPr lang="en-US" dirty="0"/>
              <a:t>Person centered humanistic approach provide the client with the core conditions, empathy, congruence and unconditional positive regard. </a:t>
            </a:r>
          </a:p>
          <a:p>
            <a:pPr marL="0" indent="0">
              <a:buNone/>
            </a:pPr>
            <a:r>
              <a:rPr lang="en-US" dirty="0"/>
              <a:t>Client led, nondirective gives the client the opportunity to explore the clients core problems.</a:t>
            </a:r>
          </a:p>
          <a:p>
            <a:pPr marL="0" indent="0">
              <a:buNone/>
            </a:pPr>
            <a:r>
              <a:rPr lang="en-US" dirty="0"/>
              <a:t>May not always allow a client to explore the past as the Humanistic approach focuses on present issues. </a:t>
            </a:r>
          </a:p>
          <a:p>
            <a:pPr marL="0" indent="0">
              <a:buNone/>
            </a:pPr>
            <a:r>
              <a:rPr lang="en-US" dirty="0"/>
              <a:t>Client reported they had a depressive episode four years ago during a stressful time and there is no information about her family or her cultural background.</a:t>
            </a:r>
          </a:p>
          <a:p>
            <a:pPr marL="0" indent="0">
              <a:buNone/>
            </a:pPr>
            <a:r>
              <a:rPr lang="en-US" dirty="0"/>
              <a:t>Clients that can actively manage their condition themselves find this helpful when coping with their bipolar. Exploring their symptoms and learning how to manage them may help a client to gain some stability. </a:t>
            </a:r>
          </a:p>
          <a:p>
            <a:pPr marL="0" indent="0">
              <a:buNone/>
            </a:pPr>
            <a:endParaRPr lang="en-US" dirty="0"/>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4097BDBE-FD71-4435-8485-BE8B278B7AF3}"/>
              </a:ext>
            </a:extLst>
          </p:cNvPr>
          <p:cNvSpPr txBox="1"/>
          <p:nvPr/>
        </p:nvSpPr>
        <p:spPr>
          <a:xfrm>
            <a:off x="10112270" y="6145044"/>
            <a:ext cx="1524776" cy="738664"/>
          </a:xfrm>
          <a:prstGeom prst="rect">
            <a:avLst/>
          </a:prstGeom>
          <a:noFill/>
        </p:spPr>
        <p:txBody>
          <a:bodyPr wrap="none" rtlCol="0">
            <a:spAutoFit/>
          </a:bodyPr>
          <a:lstStyle/>
          <a:p>
            <a:r>
              <a:rPr lang="en-GB" sz="1400" dirty="0"/>
              <a:t>(McLeod, 2013)</a:t>
            </a:r>
          </a:p>
          <a:p>
            <a:r>
              <a:rPr lang="en-GB" sz="1400" dirty="0"/>
              <a:t>(</a:t>
            </a:r>
            <a:r>
              <a:rPr lang="en-GB" sz="1400" dirty="0" err="1"/>
              <a:t>Claringbull</a:t>
            </a:r>
            <a:r>
              <a:rPr lang="en-GB" sz="1400" dirty="0"/>
              <a:t>, 2011)</a:t>
            </a:r>
          </a:p>
          <a:p>
            <a:r>
              <a:rPr lang="en-GB" sz="1400" dirty="0"/>
              <a:t>( Otis,2019)</a:t>
            </a:r>
          </a:p>
        </p:txBody>
      </p:sp>
    </p:spTree>
    <p:extLst>
      <p:ext uri="{BB962C8B-B14F-4D97-AF65-F5344CB8AC3E}">
        <p14:creationId xmlns:p14="http://schemas.microsoft.com/office/powerpoint/2010/main" val="1294459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F64D-4244-4F32-AD4F-8EA4128CC294}"/>
              </a:ext>
            </a:extLst>
          </p:cNvPr>
          <p:cNvSpPr>
            <a:spLocks noGrp="1"/>
          </p:cNvSpPr>
          <p:nvPr>
            <p:ph type="title"/>
          </p:nvPr>
        </p:nvSpPr>
        <p:spPr/>
        <p:txBody>
          <a:bodyPr/>
          <a:lstStyle/>
          <a:p>
            <a:r>
              <a:rPr lang="en-GB" dirty="0"/>
              <a:t>Key issues to address </a:t>
            </a:r>
          </a:p>
        </p:txBody>
      </p:sp>
      <p:sp>
        <p:nvSpPr>
          <p:cNvPr id="3" name="Content Placeholder 2">
            <a:extLst>
              <a:ext uri="{FF2B5EF4-FFF2-40B4-BE49-F238E27FC236}">
                <a16:creationId xmlns:a16="http://schemas.microsoft.com/office/drawing/2014/main" id="{BD2623C1-6654-451D-A48A-4D94B40850F4}"/>
              </a:ext>
            </a:extLst>
          </p:cNvPr>
          <p:cNvSpPr>
            <a:spLocks noGrp="1"/>
          </p:cNvSpPr>
          <p:nvPr>
            <p:ph idx="1"/>
          </p:nvPr>
        </p:nvSpPr>
        <p:spPr>
          <a:xfrm>
            <a:off x="685801" y="1895061"/>
            <a:ext cx="10131425" cy="3856382"/>
          </a:xfrm>
        </p:spPr>
        <p:txBody>
          <a:bodyPr>
            <a:normAutofit/>
          </a:bodyPr>
          <a:lstStyle/>
          <a:p>
            <a:r>
              <a:rPr lang="en-GB" dirty="0"/>
              <a:t>Exploring with the client if they could be at risk of harm to themselves or others. </a:t>
            </a:r>
          </a:p>
          <a:p>
            <a:r>
              <a:rPr lang="en-GB" dirty="0"/>
              <a:t>Working with the client to contact a GP and Psychiatrist to ensure the client has immediate access to treatments and exploring whether the client experienced any issues when being prescribed Lithium. </a:t>
            </a:r>
          </a:p>
          <a:p>
            <a:r>
              <a:rPr lang="en-GB" dirty="0"/>
              <a:t>Explore ways in which the client can manage their condition and regain control of their symptoms. </a:t>
            </a:r>
          </a:p>
          <a:p>
            <a:r>
              <a:rPr lang="en-GB" dirty="0"/>
              <a:t> Ensuring to work within the BACP Ethical Framework (2018).</a:t>
            </a:r>
          </a:p>
          <a:p>
            <a:r>
              <a:rPr lang="en-GB" dirty="0"/>
              <a:t> Recognise, assess and explore any suicidal risks the client may have. </a:t>
            </a:r>
          </a:p>
          <a:p>
            <a:endParaRPr lang="en-GB" dirty="0"/>
          </a:p>
          <a:p>
            <a:endParaRPr lang="en-GB" dirty="0"/>
          </a:p>
        </p:txBody>
      </p:sp>
      <p:sp>
        <p:nvSpPr>
          <p:cNvPr id="4" name="TextBox 3">
            <a:extLst>
              <a:ext uri="{FF2B5EF4-FFF2-40B4-BE49-F238E27FC236}">
                <a16:creationId xmlns:a16="http://schemas.microsoft.com/office/drawing/2014/main" id="{3A357E3E-A4B8-4FED-A913-3609888593B6}"/>
              </a:ext>
            </a:extLst>
          </p:cNvPr>
          <p:cNvSpPr txBox="1"/>
          <p:nvPr/>
        </p:nvSpPr>
        <p:spPr>
          <a:xfrm>
            <a:off x="9528312" y="5989983"/>
            <a:ext cx="2491409" cy="1138773"/>
          </a:xfrm>
          <a:prstGeom prst="rect">
            <a:avLst/>
          </a:prstGeom>
          <a:noFill/>
        </p:spPr>
        <p:txBody>
          <a:bodyPr wrap="square" rtlCol="0">
            <a:spAutoFit/>
          </a:bodyPr>
          <a:lstStyle/>
          <a:p>
            <a:r>
              <a:rPr lang="en-GB" sz="1200" dirty="0"/>
              <a:t>(</a:t>
            </a:r>
            <a:r>
              <a:rPr lang="en-GB" sz="1200" dirty="0" err="1"/>
              <a:t>Claringbull</a:t>
            </a:r>
            <a:r>
              <a:rPr lang="en-GB" sz="1200" dirty="0"/>
              <a:t>, 2011)</a:t>
            </a:r>
          </a:p>
          <a:p>
            <a:r>
              <a:rPr lang="en-GB" sz="1200" dirty="0"/>
              <a:t>(BACP, 2018)</a:t>
            </a:r>
          </a:p>
          <a:p>
            <a:r>
              <a:rPr lang="en-GB" sz="1200" dirty="0"/>
              <a:t>(Goodwin, 2010)</a:t>
            </a:r>
            <a:br>
              <a:rPr lang="en-GB" sz="1400" dirty="0"/>
            </a:br>
            <a:endParaRPr lang="en-GB" sz="1400" dirty="0"/>
          </a:p>
          <a:p>
            <a:endParaRPr lang="en-GB" dirty="0"/>
          </a:p>
        </p:txBody>
      </p:sp>
    </p:spTree>
    <p:extLst>
      <p:ext uri="{BB962C8B-B14F-4D97-AF65-F5344CB8AC3E}">
        <p14:creationId xmlns:p14="http://schemas.microsoft.com/office/powerpoint/2010/main" val="1605773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E2917-F83A-42D0-A8B7-C514D05F0259}"/>
              </a:ext>
            </a:extLst>
          </p:cNvPr>
          <p:cNvSpPr>
            <a:spLocks noGrp="1"/>
          </p:cNvSpPr>
          <p:nvPr>
            <p:ph type="title"/>
          </p:nvPr>
        </p:nvSpPr>
        <p:spPr/>
        <p:txBody>
          <a:bodyPr/>
          <a:lstStyle/>
          <a:p>
            <a:r>
              <a:rPr lang="en-GB" dirty="0"/>
              <a:t>Other therapeutic approaches</a:t>
            </a:r>
          </a:p>
        </p:txBody>
      </p:sp>
      <p:sp>
        <p:nvSpPr>
          <p:cNvPr id="3" name="Content Placeholder 2">
            <a:extLst>
              <a:ext uri="{FF2B5EF4-FFF2-40B4-BE49-F238E27FC236}">
                <a16:creationId xmlns:a16="http://schemas.microsoft.com/office/drawing/2014/main" id="{A6F5A80F-E56E-42C6-9C0F-26334638F9A6}"/>
              </a:ext>
            </a:extLst>
          </p:cNvPr>
          <p:cNvSpPr>
            <a:spLocks noGrp="1"/>
          </p:cNvSpPr>
          <p:nvPr>
            <p:ph idx="1"/>
          </p:nvPr>
        </p:nvSpPr>
        <p:spPr>
          <a:xfrm>
            <a:off x="685801" y="1577009"/>
            <a:ext cx="10131425" cy="3215125"/>
          </a:xfrm>
        </p:spPr>
        <p:txBody>
          <a:bodyPr>
            <a:normAutofit/>
          </a:bodyPr>
          <a:lstStyle/>
          <a:p>
            <a:r>
              <a:rPr lang="en-GB" dirty="0"/>
              <a:t>CBT- Know to help clients with bipolar to control harmful or negative behaviours and thought. Therapist and client work together to deal with behaviours and thoughts and examine behaviours that may trigger episodes.</a:t>
            </a:r>
          </a:p>
          <a:p>
            <a:r>
              <a:rPr lang="en-GB" dirty="0"/>
              <a:t>Family therapy - Working with the client and their family, supporting them with communication and problem solving skills. </a:t>
            </a:r>
          </a:p>
          <a:p>
            <a:r>
              <a:rPr lang="en-GB" dirty="0"/>
              <a:t>ECT- Used as a last resort if other forms of treatment are not successful. </a:t>
            </a:r>
          </a:p>
        </p:txBody>
      </p:sp>
      <p:sp>
        <p:nvSpPr>
          <p:cNvPr id="4" name="TextBox 3">
            <a:extLst>
              <a:ext uri="{FF2B5EF4-FFF2-40B4-BE49-F238E27FC236}">
                <a16:creationId xmlns:a16="http://schemas.microsoft.com/office/drawing/2014/main" id="{CD7B5749-957D-4687-B679-AAAE0633B624}"/>
              </a:ext>
            </a:extLst>
          </p:cNvPr>
          <p:cNvSpPr txBox="1"/>
          <p:nvPr/>
        </p:nvSpPr>
        <p:spPr>
          <a:xfrm>
            <a:off x="9766852" y="6248400"/>
            <a:ext cx="2252869" cy="461665"/>
          </a:xfrm>
          <a:prstGeom prst="rect">
            <a:avLst/>
          </a:prstGeom>
          <a:noFill/>
        </p:spPr>
        <p:txBody>
          <a:bodyPr wrap="square" rtlCol="0">
            <a:spAutoFit/>
          </a:bodyPr>
          <a:lstStyle/>
          <a:p>
            <a:r>
              <a:rPr lang="en-GB" sz="1200" dirty="0"/>
              <a:t>(Geddes, 2013, p. 166) </a:t>
            </a:r>
          </a:p>
          <a:p>
            <a:r>
              <a:rPr lang="en-GB" sz="1200" dirty="0"/>
              <a:t>(</a:t>
            </a:r>
            <a:r>
              <a:rPr lang="en-GB" sz="1200" dirty="0" err="1"/>
              <a:t>Claringbull</a:t>
            </a:r>
            <a:r>
              <a:rPr lang="en-GB" sz="1200" dirty="0"/>
              <a:t>, 2011)</a:t>
            </a:r>
          </a:p>
        </p:txBody>
      </p:sp>
    </p:spTree>
    <p:extLst>
      <p:ext uri="{BB962C8B-B14F-4D97-AF65-F5344CB8AC3E}">
        <p14:creationId xmlns:p14="http://schemas.microsoft.com/office/powerpoint/2010/main" val="8734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8FCDA-2212-475B-A63B-940084F62D84}"/>
              </a:ext>
            </a:extLst>
          </p:cNvPr>
          <p:cNvSpPr>
            <a:spLocks noGrp="1"/>
          </p:cNvSpPr>
          <p:nvPr>
            <p:ph type="title"/>
          </p:nvPr>
        </p:nvSpPr>
        <p:spPr>
          <a:xfrm>
            <a:off x="685801" y="609601"/>
            <a:ext cx="10131425" cy="583096"/>
          </a:xfrm>
        </p:spPr>
        <p:txBody>
          <a:bodyPr>
            <a:normAutofit fontScale="90000"/>
          </a:bodyPr>
          <a:lstStyle/>
          <a:p>
            <a:r>
              <a:rPr lang="en-GB" dirty="0"/>
              <a:t>summary</a:t>
            </a:r>
          </a:p>
        </p:txBody>
      </p:sp>
      <p:sp>
        <p:nvSpPr>
          <p:cNvPr id="3" name="Content Placeholder 2">
            <a:extLst>
              <a:ext uri="{FF2B5EF4-FFF2-40B4-BE49-F238E27FC236}">
                <a16:creationId xmlns:a16="http://schemas.microsoft.com/office/drawing/2014/main" id="{C141FBC6-868C-4780-91DB-AA7D0157184F}"/>
              </a:ext>
            </a:extLst>
          </p:cNvPr>
          <p:cNvSpPr>
            <a:spLocks noGrp="1"/>
          </p:cNvSpPr>
          <p:nvPr>
            <p:ph idx="1"/>
          </p:nvPr>
        </p:nvSpPr>
        <p:spPr>
          <a:xfrm>
            <a:off x="583097" y="2173357"/>
            <a:ext cx="10234130" cy="4479233"/>
          </a:xfrm>
        </p:spPr>
        <p:txBody>
          <a:bodyPr>
            <a:normAutofit fontScale="92500" lnSpcReduction="10000"/>
          </a:bodyPr>
          <a:lstStyle/>
          <a:p>
            <a:r>
              <a:rPr lang="en-GB" dirty="0"/>
              <a:t>Effective Psychotherapeutic interventions are more favoured as a first step intervention but it is said that the effectiveness of Psychotherapeutic interventions still need to be assessed.</a:t>
            </a:r>
          </a:p>
          <a:p>
            <a:r>
              <a:rPr lang="en-GB" dirty="0"/>
              <a:t> Bipolar type 1 and 2 are hard to accurately diagnose, differentiating Bipolar 1 and 2 can be complicated and may take up to 5 to 10 years for a more clearer diagnosis.  </a:t>
            </a:r>
          </a:p>
          <a:p>
            <a:r>
              <a:rPr lang="en-GB" dirty="0"/>
              <a:t>Clients core issues and experiences similar to a manic episode seen in Bipolar 1, client reported having a depressive episode four years ago. </a:t>
            </a:r>
          </a:p>
          <a:p>
            <a:r>
              <a:rPr lang="en-GB" dirty="0"/>
              <a:t>Providing the client with a person centred humanistic therapeutic approach may help to empower the client and manage their symptoms. They may gain a better understanding of their bipolar disorder and gain some stability. </a:t>
            </a:r>
          </a:p>
          <a:p>
            <a:r>
              <a:rPr lang="en-GB" dirty="0"/>
              <a:t>Referring to other forms of therapy beneficial for the client, most commonly used CBT and Family therapy. </a:t>
            </a:r>
          </a:p>
          <a:p>
            <a:r>
              <a:rPr lang="en-GB" dirty="0"/>
              <a:t>Having an awareness and some knowledge of clients medications known to be beneficial for both client and counsellor.</a:t>
            </a:r>
          </a:p>
          <a:p>
            <a:r>
              <a:rPr lang="en-GB" dirty="0"/>
              <a:t>Adhering to the BACP ethical framework when working with clients at risk, identifying any suicidal tendencies and ensuring appropriate safeguarding of the client. </a:t>
            </a:r>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31CD2BEB-36B1-4DA8-9770-8D73FA0F36AC}"/>
              </a:ext>
            </a:extLst>
          </p:cNvPr>
          <p:cNvSpPr txBox="1"/>
          <p:nvPr/>
        </p:nvSpPr>
        <p:spPr>
          <a:xfrm>
            <a:off x="9939130" y="5897217"/>
            <a:ext cx="2160104" cy="646331"/>
          </a:xfrm>
          <a:prstGeom prst="rect">
            <a:avLst/>
          </a:prstGeom>
          <a:noFill/>
        </p:spPr>
        <p:txBody>
          <a:bodyPr wrap="square" rtlCol="0">
            <a:spAutoFit/>
          </a:bodyPr>
          <a:lstStyle/>
          <a:p>
            <a:r>
              <a:rPr lang="en-GB" sz="1200" dirty="0"/>
              <a:t>(BACP, 2018)</a:t>
            </a:r>
          </a:p>
          <a:p>
            <a:r>
              <a:rPr lang="en-GB" sz="1200" dirty="0"/>
              <a:t>( Phillips,  2013, p. 1664) </a:t>
            </a:r>
          </a:p>
          <a:p>
            <a:r>
              <a:rPr lang="en-GB" sz="1200" dirty="0"/>
              <a:t>(Vieta, 2018, p. 419)</a:t>
            </a:r>
          </a:p>
        </p:txBody>
      </p:sp>
    </p:spTree>
    <p:extLst>
      <p:ext uri="{BB962C8B-B14F-4D97-AF65-F5344CB8AC3E}">
        <p14:creationId xmlns:p14="http://schemas.microsoft.com/office/powerpoint/2010/main" val="1604514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6AE81-1CEE-447F-AEAA-8CED81D6321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39E0097-618C-4628-9913-0B7D72D68E05}"/>
              </a:ext>
            </a:extLst>
          </p:cNvPr>
          <p:cNvSpPr>
            <a:spLocks noGrp="1"/>
          </p:cNvSpPr>
          <p:nvPr>
            <p:ph idx="1"/>
          </p:nvPr>
        </p:nvSpPr>
        <p:spPr>
          <a:xfrm>
            <a:off x="145774" y="1855304"/>
            <a:ext cx="11360425" cy="4704522"/>
          </a:xfrm>
        </p:spPr>
        <p:txBody>
          <a:bodyPr>
            <a:normAutofit fontScale="32500" lnSpcReduction="20000"/>
          </a:bodyPr>
          <a:lstStyle/>
          <a:p>
            <a:pPr marL="0" indent="0">
              <a:buNone/>
            </a:pPr>
            <a:endParaRPr lang="en-GB" dirty="0"/>
          </a:p>
          <a:p>
            <a:pPr marL="0" indent="0">
              <a:buNone/>
            </a:pPr>
            <a:endParaRPr lang="en-GB" sz="1400" dirty="0"/>
          </a:p>
          <a:p>
            <a:pPr marL="0" indent="0">
              <a:buNone/>
            </a:pPr>
            <a:endParaRPr lang="en-GB" sz="1500" dirty="0"/>
          </a:p>
          <a:p>
            <a:pPr marL="0" indent="0">
              <a:buNone/>
            </a:pPr>
            <a:endParaRPr lang="en-GB" dirty="0"/>
          </a:p>
          <a:p>
            <a:pPr marL="0" indent="0">
              <a:buNone/>
            </a:pPr>
            <a:r>
              <a:rPr lang="en-GB" sz="3700" dirty="0">
                <a:latin typeface="Arial" panose="020B0604020202020204" pitchFamily="34" charset="0"/>
                <a:cs typeface="Arial" panose="020B0604020202020204" pitchFamily="34" charset="0"/>
              </a:rPr>
              <a:t>BACP (2018) </a:t>
            </a:r>
            <a:r>
              <a:rPr lang="en-GB" sz="3700" i="1" dirty="0">
                <a:latin typeface="Arial" panose="020B0604020202020204" pitchFamily="34" charset="0"/>
                <a:cs typeface="Arial" panose="020B0604020202020204" pitchFamily="34" charset="0"/>
              </a:rPr>
              <a:t>Good Practice in Action 042: Fact Sheet: Working with suicidal clients in the counselling professions. A</a:t>
            </a:r>
            <a:r>
              <a:rPr lang="en-GB" sz="3700" dirty="0">
                <a:latin typeface="Arial" panose="020B0604020202020204" pitchFamily="34" charset="0"/>
                <a:cs typeface="Arial" panose="020B0604020202020204" pitchFamily="34" charset="0"/>
              </a:rPr>
              <a:t>vailable at: </a:t>
            </a:r>
            <a:r>
              <a:rPr lang="en-GB" sz="37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https://www.bacp.co.uk/media/2157/bacp-working-with-suicidal-clients-fact-sheet-gpia042.pdf</a:t>
            </a:r>
            <a:r>
              <a:rPr lang="en-GB" sz="3700" u="sng" dirty="0">
                <a:latin typeface="Arial" panose="020B0604020202020204" pitchFamily="34" charset="0"/>
                <a:cs typeface="Arial" panose="020B0604020202020204" pitchFamily="34" charset="0"/>
              </a:rPr>
              <a:t>  </a:t>
            </a:r>
            <a:r>
              <a:rPr lang="en-GB" sz="3700" dirty="0">
                <a:latin typeface="Arial" panose="020B0604020202020204" pitchFamily="34" charset="0"/>
                <a:cs typeface="Arial" panose="020B0604020202020204" pitchFamily="34" charset="0"/>
              </a:rPr>
              <a:t>(Accessed: 6</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December 2019).</a:t>
            </a:r>
          </a:p>
          <a:p>
            <a:pPr marL="0" indent="0">
              <a:buNone/>
            </a:pPr>
            <a:r>
              <a:rPr lang="en-GB" sz="3700" dirty="0">
                <a:latin typeface="Arial" panose="020B0604020202020204" pitchFamily="34" charset="0"/>
                <a:cs typeface="Arial" panose="020B0604020202020204" pitchFamily="34" charset="0"/>
              </a:rPr>
              <a:t>BACP (2018) </a:t>
            </a:r>
            <a:r>
              <a:rPr lang="en-GB" sz="3700" i="1" dirty="0">
                <a:latin typeface="Arial" panose="020B0604020202020204" pitchFamily="34" charset="0"/>
                <a:cs typeface="Arial" panose="020B0604020202020204" pitchFamily="34" charset="0"/>
              </a:rPr>
              <a:t>Ethical Framework for the Counselling Professions</a:t>
            </a:r>
            <a:r>
              <a:rPr lang="en-GB" sz="3700" dirty="0">
                <a:latin typeface="Arial" panose="020B0604020202020204" pitchFamily="34" charset="0"/>
                <a:cs typeface="Arial" panose="020B0604020202020204" pitchFamily="34" charset="0"/>
              </a:rPr>
              <a:t>. Available at: </a:t>
            </a:r>
            <a:r>
              <a:rPr lang="en-GB" sz="37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https://www.bacp.co.uk/events-and-resources/ethics-and-standards/ethical-framework-for-the-counselling-professions/</a:t>
            </a:r>
            <a:r>
              <a:rPr lang="en-GB" sz="3700" dirty="0">
                <a:latin typeface="Arial" panose="020B0604020202020204" pitchFamily="34" charset="0"/>
                <a:cs typeface="Arial" panose="020B0604020202020204" pitchFamily="34" charset="0"/>
              </a:rPr>
              <a:t> (Accessed 6</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December 2019).</a:t>
            </a:r>
          </a:p>
          <a:p>
            <a:pPr marL="0" indent="0">
              <a:buNone/>
            </a:pPr>
            <a:r>
              <a:rPr lang="en-GB" sz="3700" dirty="0" err="1">
                <a:latin typeface="Arial" panose="020B0604020202020204" pitchFamily="34" charset="0"/>
                <a:cs typeface="Arial" panose="020B0604020202020204" pitchFamily="34" charset="0"/>
              </a:rPr>
              <a:t>Claringbull</a:t>
            </a:r>
            <a:r>
              <a:rPr lang="en-GB" sz="3700" dirty="0">
                <a:latin typeface="Arial" panose="020B0604020202020204" pitchFamily="34" charset="0"/>
                <a:cs typeface="Arial" panose="020B0604020202020204" pitchFamily="34" charset="0"/>
              </a:rPr>
              <a:t>, N. (2011)</a:t>
            </a:r>
            <a:r>
              <a:rPr lang="en-GB" sz="3700" i="1" dirty="0">
                <a:latin typeface="Arial" panose="020B0604020202020204" pitchFamily="34" charset="0"/>
                <a:cs typeface="Arial" panose="020B0604020202020204" pitchFamily="34" charset="0"/>
              </a:rPr>
              <a:t> Mental Health in Counselling and Psychotherapy</a:t>
            </a:r>
            <a:r>
              <a:rPr lang="en-GB" sz="3700" dirty="0">
                <a:latin typeface="Arial" panose="020B0604020202020204" pitchFamily="34" charset="0"/>
                <a:cs typeface="Arial" panose="020B0604020202020204" pitchFamily="34" charset="0"/>
              </a:rPr>
              <a:t> Devon: Short Run Press Ltd.</a:t>
            </a:r>
          </a:p>
          <a:p>
            <a:pPr marL="0" indent="0">
              <a:buNone/>
            </a:pPr>
            <a:r>
              <a:rPr lang="en-GB" sz="3700" dirty="0">
                <a:latin typeface="Arial" panose="020B0604020202020204" pitchFamily="34" charset="0"/>
                <a:cs typeface="Arial" panose="020B0604020202020204" pitchFamily="34" charset="0"/>
              </a:rPr>
              <a:t>Dixon, B. (2012) Online Marketing- The snowball effect. Available at: </a:t>
            </a:r>
            <a:r>
              <a:rPr lang="en-GB" sz="37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https://www.dpom.co.uk/online-marketing-the-snowball-effect/</a:t>
            </a:r>
            <a:r>
              <a:rPr lang="en-GB" sz="3700" dirty="0">
                <a:latin typeface="Arial" panose="020B0604020202020204" pitchFamily="34" charset="0"/>
                <a:cs typeface="Arial" panose="020B0604020202020204" pitchFamily="34" charset="0"/>
              </a:rPr>
              <a:t> (Accessed 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December 2019).</a:t>
            </a:r>
          </a:p>
          <a:p>
            <a:pPr marL="0" indent="0">
              <a:buNone/>
            </a:pPr>
            <a:r>
              <a:rPr lang="en-GB" sz="3700" dirty="0">
                <a:latin typeface="Arial" panose="020B0604020202020204" pitchFamily="34" charset="0"/>
                <a:cs typeface="Arial" panose="020B0604020202020204" pitchFamily="34" charset="0"/>
              </a:rPr>
              <a:t>Goodwin, G. et al. (2010) ‘Fast Facts: Bipolar Disorder’, </a:t>
            </a:r>
            <a:r>
              <a:rPr lang="en-GB" sz="3700" i="1" dirty="0">
                <a:latin typeface="Arial" panose="020B0604020202020204" pitchFamily="34" charset="0"/>
                <a:cs typeface="Arial" panose="020B0604020202020204" pitchFamily="34" charset="0"/>
              </a:rPr>
              <a:t>Definitions: diagnosis and comorbidity. </a:t>
            </a:r>
            <a:r>
              <a:rPr lang="en-GB" sz="3700" dirty="0">
                <a:latin typeface="Arial" panose="020B0604020202020204" pitchFamily="34" charset="0"/>
                <a:cs typeface="Arial" panose="020B0604020202020204" pitchFamily="34" charset="0"/>
              </a:rPr>
              <a:t>2nd Ed. Abingdon: Health Press Limited.</a:t>
            </a:r>
          </a:p>
          <a:p>
            <a:pPr marL="0" indent="0">
              <a:buNone/>
            </a:pPr>
            <a:r>
              <a:rPr lang="en-GB" sz="3700" dirty="0">
                <a:latin typeface="Arial" panose="020B0604020202020204" pitchFamily="34" charset="0"/>
                <a:cs typeface="Arial" panose="020B0604020202020204" pitchFamily="34" charset="0"/>
              </a:rPr>
              <a:t>Grande, I. (2016) ’ Bipolar disorder’, </a:t>
            </a:r>
            <a:r>
              <a:rPr lang="en-GB" sz="3700" i="1" dirty="0">
                <a:latin typeface="Arial" panose="020B0604020202020204" pitchFamily="34" charset="0"/>
                <a:cs typeface="Arial" panose="020B0604020202020204" pitchFamily="34" charset="0"/>
              </a:rPr>
              <a:t>The Lancet, </a:t>
            </a:r>
            <a:r>
              <a:rPr lang="en-GB" sz="3700" dirty="0">
                <a:latin typeface="Arial" panose="020B0604020202020204" pitchFamily="34" charset="0"/>
                <a:cs typeface="Arial" panose="020B0604020202020204" pitchFamily="34" charset="0"/>
              </a:rPr>
              <a:t>387 (10027), pp. 1561-1562.</a:t>
            </a:r>
          </a:p>
          <a:p>
            <a:pPr marL="0" indent="0">
              <a:buNone/>
            </a:pPr>
            <a:r>
              <a:rPr lang="en-GB" sz="3700" dirty="0">
                <a:latin typeface="Arial" panose="020B0604020202020204" pitchFamily="34" charset="0"/>
                <a:cs typeface="Arial" panose="020B0604020202020204" pitchFamily="34" charset="0"/>
              </a:rPr>
              <a:t>Geddes, J.R. (2013) ‘Treatment of bipolar disorder’, </a:t>
            </a:r>
            <a:r>
              <a:rPr lang="en-GB" sz="3700" i="1" dirty="0">
                <a:latin typeface="Arial" panose="020B0604020202020204" pitchFamily="34" charset="0"/>
                <a:cs typeface="Arial" panose="020B0604020202020204" pitchFamily="34" charset="0"/>
              </a:rPr>
              <a:t>The Lancet, </a:t>
            </a:r>
            <a:r>
              <a:rPr lang="en-GB" sz="3700" dirty="0">
                <a:latin typeface="Arial" panose="020B0604020202020204" pitchFamily="34" charset="0"/>
                <a:cs typeface="Arial" panose="020B0604020202020204" pitchFamily="34" charset="0"/>
              </a:rPr>
              <a:t>381(9878), pp. 1675-1677. </a:t>
            </a:r>
          </a:p>
          <a:p>
            <a:pPr marL="0" indent="0">
              <a:buNone/>
            </a:pPr>
            <a:r>
              <a:rPr lang="en-GB" sz="3700" dirty="0">
                <a:latin typeface="Arial" panose="020B0604020202020204" pitchFamily="34" charset="0"/>
                <a:cs typeface="Arial" panose="020B0604020202020204" pitchFamily="34" charset="0"/>
              </a:rPr>
              <a:t>Jones, S and Hayward, P. (2009) </a:t>
            </a:r>
            <a:r>
              <a:rPr lang="en-GB" sz="3700" i="1" dirty="0">
                <a:latin typeface="Arial" panose="020B0604020202020204" pitchFamily="34" charset="0"/>
                <a:cs typeface="Arial" panose="020B0604020202020204" pitchFamily="34" charset="0"/>
              </a:rPr>
              <a:t>Coping with Bipolar Disorder A CBT- informed guide to living with manic depression. </a:t>
            </a:r>
            <a:r>
              <a:rPr lang="en-GB" sz="3700" dirty="0">
                <a:latin typeface="Arial" panose="020B0604020202020204" pitchFamily="34" charset="0"/>
                <a:cs typeface="Arial" panose="020B0604020202020204" pitchFamily="34" charset="0"/>
              </a:rPr>
              <a:t>Oxford: </a:t>
            </a:r>
            <a:r>
              <a:rPr lang="en-GB" sz="3700" dirty="0" err="1">
                <a:latin typeface="Arial" panose="020B0604020202020204" pitchFamily="34" charset="0"/>
                <a:cs typeface="Arial" panose="020B0604020202020204" pitchFamily="34" charset="0"/>
              </a:rPr>
              <a:t>Oneworld</a:t>
            </a:r>
            <a:r>
              <a:rPr lang="en-GB" sz="3700" dirty="0">
                <a:latin typeface="Arial" panose="020B0604020202020204" pitchFamily="34" charset="0"/>
                <a:cs typeface="Arial" panose="020B0604020202020204" pitchFamily="34" charset="0"/>
              </a:rPr>
              <a:t> Publications.</a:t>
            </a:r>
          </a:p>
          <a:p>
            <a:pPr marL="0" indent="0">
              <a:buNone/>
            </a:pPr>
            <a:r>
              <a:rPr lang="en-GB" sz="3700" dirty="0">
                <a:latin typeface="Arial" panose="020B0604020202020204" pitchFamily="34" charset="0"/>
                <a:cs typeface="Arial" panose="020B0604020202020204" pitchFamily="34" charset="0"/>
              </a:rPr>
              <a:t>Otis, D. </a:t>
            </a:r>
            <a:r>
              <a:rPr lang="en-GB" sz="3700" i="1" dirty="0">
                <a:latin typeface="Arial" panose="020B0604020202020204" pitchFamily="34" charset="0"/>
                <a:cs typeface="Arial" panose="020B0604020202020204" pitchFamily="34" charset="0"/>
              </a:rPr>
              <a:t>Getty images many yellow dice</a:t>
            </a:r>
            <a:r>
              <a:rPr lang="en-GB" sz="3700" dirty="0">
                <a:latin typeface="Arial" panose="020B0604020202020204" pitchFamily="34" charset="0"/>
                <a:cs typeface="Arial" panose="020B0604020202020204" pitchFamily="34" charset="0"/>
              </a:rPr>
              <a:t>. Available at: </a:t>
            </a:r>
            <a:r>
              <a:rPr lang="en-GB" sz="37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https://fthmb.tqn.com/cW-wXUsPYHHvBnidnDOywOuWbiE=/2121x1414/filters:fill(87E3EF,1)/GettyImages-680409180-592082225f9b58f4c0dc3f49.jpg</a:t>
            </a:r>
            <a:r>
              <a:rPr lang="en-GB" sz="3700" dirty="0">
                <a:latin typeface="Arial" panose="020B0604020202020204" pitchFamily="34" charset="0"/>
                <a:cs typeface="Arial" panose="020B0604020202020204" pitchFamily="34" charset="0"/>
              </a:rPr>
              <a:t> (Accessed 6</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December 2019).</a:t>
            </a:r>
          </a:p>
          <a:p>
            <a:pPr marL="0" indent="0">
              <a:buNone/>
            </a:pPr>
            <a:r>
              <a:rPr lang="en-GB" sz="3700" dirty="0">
                <a:latin typeface="Arial" panose="020B0604020202020204" pitchFamily="34" charset="0"/>
                <a:cs typeface="Arial" panose="020B0604020202020204" pitchFamily="34" charset="0"/>
              </a:rPr>
              <a:t>Vieta, E. (2018) ‘Early Intervention in Bipolar Disorder’</a:t>
            </a:r>
            <a:r>
              <a:rPr lang="en-GB" sz="3700" i="1" dirty="0">
                <a:latin typeface="Arial" panose="020B0604020202020204" pitchFamily="34" charset="0"/>
                <a:cs typeface="Arial" panose="020B0604020202020204" pitchFamily="34" charset="0"/>
              </a:rPr>
              <a:t>, The American Journal of Psychiatry</a:t>
            </a:r>
            <a:r>
              <a:rPr lang="en-GB" sz="3700" dirty="0">
                <a:latin typeface="Arial" panose="020B0604020202020204" pitchFamily="34" charset="0"/>
                <a:cs typeface="Arial" panose="020B0604020202020204" pitchFamily="34" charset="0"/>
              </a:rPr>
              <a:t>, 81, pp 419.</a:t>
            </a:r>
          </a:p>
          <a:p>
            <a:pPr marL="0" indent="0">
              <a:buNone/>
            </a:pPr>
            <a:r>
              <a:rPr lang="en-GB" sz="3700" dirty="0">
                <a:latin typeface="Arial" panose="020B0604020202020204" pitchFamily="34" charset="0"/>
                <a:cs typeface="Arial" panose="020B0604020202020204" pitchFamily="34" charset="0"/>
              </a:rPr>
              <a:t>Phillips, M.L. (2013) ‘Bipolar disorder diagnosis: challenges and future directions’, </a:t>
            </a:r>
            <a:r>
              <a:rPr lang="en-GB" sz="3700" i="1" dirty="0">
                <a:latin typeface="Arial" panose="020B0604020202020204" pitchFamily="34" charset="0"/>
                <a:cs typeface="Arial" panose="020B0604020202020204" pitchFamily="34" charset="0"/>
              </a:rPr>
              <a:t>The Lancet, </a:t>
            </a:r>
            <a:r>
              <a:rPr lang="en-GB" sz="3700" b="1" dirty="0">
                <a:latin typeface="Arial" panose="020B0604020202020204" pitchFamily="34" charset="0"/>
                <a:cs typeface="Arial" panose="020B0604020202020204" pitchFamily="34" charset="0"/>
              </a:rPr>
              <a:t>381</a:t>
            </a:r>
            <a:r>
              <a:rPr lang="en-GB" sz="3700" dirty="0">
                <a:latin typeface="Arial" panose="020B0604020202020204" pitchFamily="34" charset="0"/>
                <a:cs typeface="Arial" panose="020B0604020202020204" pitchFamily="34" charset="0"/>
              </a:rPr>
              <a:t>(9878), pp. 1664.</a:t>
            </a:r>
          </a:p>
          <a:p>
            <a:pPr marL="0" indent="0">
              <a:buNone/>
            </a:pPr>
            <a:r>
              <a:rPr lang="en-GB" sz="3700" dirty="0" err="1">
                <a:latin typeface="Arial" panose="020B0604020202020204" pitchFamily="34" charset="0"/>
                <a:cs typeface="Arial" panose="020B0604020202020204" pitchFamily="34" charset="0"/>
              </a:rPr>
              <a:t>Rivette</a:t>
            </a:r>
            <a:r>
              <a:rPr lang="en-GB" sz="3700" dirty="0">
                <a:latin typeface="Arial" panose="020B0604020202020204" pitchFamily="34" charset="0"/>
                <a:cs typeface="Arial" panose="020B0604020202020204" pitchFamily="34" charset="0"/>
              </a:rPr>
              <a:t>, A, J. (2010</a:t>
            </a:r>
            <a:r>
              <a:rPr lang="en-GB" sz="3700" i="1" dirty="0">
                <a:latin typeface="Arial" panose="020B0604020202020204" pitchFamily="34" charset="0"/>
                <a:cs typeface="Arial" panose="020B0604020202020204" pitchFamily="34" charset="0"/>
              </a:rPr>
              <a:t>) What is Bipolar Disorder</a:t>
            </a:r>
            <a:r>
              <a:rPr lang="en-GB" sz="3700" dirty="0">
                <a:latin typeface="Arial" panose="020B0604020202020204" pitchFamily="34" charset="0"/>
                <a:cs typeface="Arial" panose="020B0604020202020204" pitchFamily="34" charset="0"/>
              </a:rPr>
              <a:t>.  Available at: </a:t>
            </a:r>
            <a:r>
              <a:rPr lang="en-GB" sz="37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http://cfmhablog.blogspot.com/2010/09/what-is-bipolar-disorder.html</a:t>
            </a:r>
            <a:r>
              <a:rPr lang="en-GB" sz="3700" dirty="0">
                <a:latin typeface="Arial" panose="020B0604020202020204" pitchFamily="34" charset="0"/>
                <a:cs typeface="Arial" panose="020B0604020202020204" pitchFamily="34" charset="0"/>
              </a:rPr>
              <a:t> (Accessed: 5</a:t>
            </a:r>
            <a:r>
              <a:rPr lang="en-GB" sz="3700" baseline="30000" dirty="0">
                <a:latin typeface="Arial" panose="020B0604020202020204" pitchFamily="34" charset="0"/>
                <a:cs typeface="Arial" panose="020B0604020202020204" pitchFamily="34" charset="0"/>
              </a:rPr>
              <a:t>th</a:t>
            </a:r>
            <a:r>
              <a:rPr lang="en-GB" sz="3700" dirty="0">
                <a:latin typeface="Arial" panose="020B0604020202020204" pitchFamily="34" charset="0"/>
                <a:cs typeface="Arial" panose="020B0604020202020204" pitchFamily="34" charset="0"/>
              </a:rPr>
              <a:t> December 2019) </a:t>
            </a:r>
          </a:p>
          <a:p>
            <a:pPr marL="0" indent="0">
              <a:buNone/>
            </a:pPr>
            <a:endParaRPr lang="en-GB" sz="37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a:p>
            <a:pPr marL="0" indent="0">
              <a:buNone/>
            </a:pPr>
            <a:endParaRPr lang="en-GB" sz="1400"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1407568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175DE86-58D3-4347-B547-AF9F865DD68C}">
  <ds:schemaRefs>
    <ds:schemaRef ds:uri="http://schemas.microsoft.com/sharepoint/v3/contenttype/forms"/>
  </ds:schemaRefs>
</ds:datastoreItem>
</file>

<file path=customXml/itemProps2.xml><?xml version="1.0" encoding="utf-8"?>
<ds:datastoreItem xmlns:ds="http://schemas.openxmlformats.org/officeDocument/2006/customXml" ds:itemID="{C3F9B716-08C5-4102-B5AF-6AFC4934BB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4F8E65-5EAA-4DCD-8461-F9BDA12AC6F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1384</Words>
  <Application>Microsoft Office PowerPoint</Application>
  <PresentationFormat>Widescreen</PresentationFormat>
  <Paragraphs>105</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Gill Sans MT</vt:lpstr>
      <vt:lpstr>Celestial</vt:lpstr>
      <vt:lpstr>CONTEMPORARY MENTAL HEALTH (ECHC5001) </vt:lpstr>
      <vt:lpstr> . </vt:lpstr>
      <vt:lpstr>Core Problems</vt:lpstr>
      <vt:lpstr>Bipolar disorders</vt:lpstr>
      <vt:lpstr>Bipolar 1</vt:lpstr>
      <vt:lpstr>treatments</vt:lpstr>
      <vt:lpstr>Person centred humanistic approach</vt:lpstr>
      <vt:lpstr>Key issues to address </vt:lpstr>
      <vt:lpstr>Other therapeutic approaches</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2019-11-30T08:36:00Z</dcterms:created>
  <dcterms:modified xsi:type="dcterms:W3CDTF">2019-12-08T18:54:48Z</dcterms:modified>
</cp:coreProperties>
</file>