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8" r:id="rId4"/>
    <p:sldId id="262" r:id="rId5"/>
    <p:sldId id="264" r:id="rId6"/>
    <p:sldId id="257" r:id="rId7"/>
    <p:sldId id="263" r:id="rId8"/>
    <p:sldId id="259"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CF2E9"/>
          </a:solidFill>
        </a:fill>
      </a:tcStyle>
    </a:wholeTbl>
    <a:band1H>
      <a:tcStyle>
        <a:tcBdr/>
        <a:fill>
          <a:solidFill>
            <a:srgbClr val="D6E3CF"/>
          </a:solidFill>
        </a:fill>
      </a:tcStyle>
    </a:band1H>
    <a:band2H>
      <a:tcStyle>
        <a:tcBdr/>
      </a:tcStyle>
    </a:band2H>
    <a:band1V>
      <a:tcStyle>
        <a:tcBdr/>
        <a:fill>
          <a:solidFill>
            <a:srgbClr val="D6E3CF"/>
          </a:solidFill>
        </a:fill>
      </a:tcStyle>
    </a:band1V>
    <a:band2V>
      <a:tcStyle>
        <a:tcBdr/>
      </a:tcStyle>
    </a:band2V>
    <a:lastCol>
      <a:tcTxStyle b="on">
        <a:font>
          <a:latin typeface="+mn-lt"/>
          <a:ea typeface="+mn-ea"/>
          <a:cs typeface="+mn-cs"/>
        </a:font>
        <a:srgbClr val="FFFFFF"/>
      </a:tcTxStyle>
      <a:tcStyle>
        <a:tcBdr/>
        <a:fill>
          <a:solidFill>
            <a:srgbClr val="76AF45"/>
          </a:solidFill>
        </a:fill>
      </a:tcStyle>
    </a:lastCol>
    <a:firstCol>
      <a:tcTxStyle b="on">
        <a:font>
          <a:latin typeface="+mn-lt"/>
          <a:ea typeface="+mn-ea"/>
          <a:cs typeface="+mn-cs"/>
        </a:font>
        <a:srgbClr val="FFFFFF"/>
      </a:tcTxStyle>
      <a:tcStyle>
        <a:tcBdr/>
        <a:fill>
          <a:solidFill>
            <a:srgbClr val="76AF4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6AF4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6AF4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8" d="100"/>
          <a:sy n="48" d="100"/>
        </p:scale>
        <p:origin x="43" y="1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1C9B5-3672-1D4F-2334-23FE6F3BD2F7}"/>
              </a:ext>
            </a:extLst>
          </p:cNvPr>
          <p:cNvSpPr txBox="1">
            <a:spLocks noGrp="1"/>
          </p:cNvSpPr>
          <p:nvPr>
            <p:ph type="ctrTitle"/>
          </p:nvPr>
        </p:nvSpPr>
        <p:spPr>
          <a:xfrm>
            <a:off x="1524003" y="1122361"/>
            <a:ext cx="9144000" cy="3025310"/>
          </a:xfrm>
        </p:spPr>
        <p:txBody>
          <a:bodyPr anchor="b" anchorCtr="1"/>
          <a:lstStyle>
            <a:lvl1pPr algn="ctr">
              <a:defRPr sz="6600"/>
            </a:lvl1pPr>
          </a:lstStyle>
          <a:p>
            <a:pPr lvl="0"/>
            <a:r>
              <a:rPr lang="en-US"/>
              <a:t>Click to edit Master title style</a:t>
            </a:r>
          </a:p>
        </p:txBody>
      </p:sp>
      <p:sp>
        <p:nvSpPr>
          <p:cNvPr id="3" name="Subtitle 2">
            <a:extLst>
              <a:ext uri="{FF2B5EF4-FFF2-40B4-BE49-F238E27FC236}">
                <a16:creationId xmlns:a16="http://schemas.microsoft.com/office/drawing/2014/main" id="{F5DB03E0-31A4-DD3E-EAE5-F47AA99E99EE}"/>
              </a:ext>
            </a:extLst>
          </p:cNvPr>
          <p:cNvSpPr txBox="1">
            <a:spLocks noGrp="1"/>
          </p:cNvSpPr>
          <p:nvPr>
            <p:ph type="subTitle" idx="1"/>
          </p:nvPr>
        </p:nvSpPr>
        <p:spPr>
          <a:xfrm>
            <a:off x="1524003" y="4386733"/>
            <a:ext cx="9144000" cy="1135529"/>
          </a:xfrm>
        </p:spPr>
        <p:txBody>
          <a:bodyPr anchorCtr="1"/>
          <a:lstStyle>
            <a:lvl1pPr marL="0" indent="0" algn="ctr">
              <a:lnSpc>
                <a:spcPct val="120000"/>
              </a:lnSpc>
              <a:buNone/>
              <a:defRPr sz="1800" b="1" cap="all" spc="300"/>
            </a:lvl1pPr>
          </a:lstStyle>
          <a:p>
            <a:pPr lvl="0"/>
            <a:r>
              <a:rPr lang="en-US"/>
              <a:t>Click to edit Master subtitle style</a:t>
            </a:r>
          </a:p>
        </p:txBody>
      </p:sp>
      <p:sp>
        <p:nvSpPr>
          <p:cNvPr id="4" name="Date Placeholder 3">
            <a:extLst>
              <a:ext uri="{FF2B5EF4-FFF2-40B4-BE49-F238E27FC236}">
                <a16:creationId xmlns:a16="http://schemas.microsoft.com/office/drawing/2014/main" id="{95475CE4-D601-B707-CEA2-CE9FF470C7C4}"/>
              </a:ext>
            </a:extLst>
          </p:cNvPr>
          <p:cNvSpPr txBox="1">
            <a:spLocks noGrp="1"/>
          </p:cNvSpPr>
          <p:nvPr>
            <p:ph type="dt" sz="half" idx="7"/>
          </p:nvPr>
        </p:nvSpPr>
        <p:spPr/>
        <p:txBody>
          <a:bodyPr/>
          <a:lstStyle>
            <a:lvl1pPr>
              <a:defRPr/>
            </a:lvl1pPr>
          </a:lstStyle>
          <a:p>
            <a:pPr lvl="0"/>
            <a:fld id="{85A7B8B0-7DE4-45B1-98EF-56D96D91F26E}" type="datetime1">
              <a:rPr lang="en-US"/>
              <a:pPr lvl="0"/>
              <a:t>11/1/2022</a:t>
            </a:fld>
            <a:endParaRPr lang="en-US"/>
          </a:p>
        </p:txBody>
      </p:sp>
      <p:sp>
        <p:nvSpPr>
          <p:cNvPr id="5" name="Footer Placeholder 4">
            <a:extLst>
              <a:ext uri="{FF2B5EF4-FFF2-40B4-BE49-F238E27FC236}">
                <a16:creationId xmlns:a16="http://schemas.microsoft.com/office/drawing/2014/main" id="{6BCDC65C-02F2-D2AF-9F73-936E4F52D9E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5377248-A7C4-26EA-4810-247D7C970821}"/>
              </a:ext>
            </a:extLst>
          </p:cNvPr>
          <p:cNvSpPr txBox="1">
            <a:spLocks noGrp="1"/>
          </p:cNvSpPr>
          <p:nvPr>
            <p:ph type="sldNum" sz="quarter" idx="8"/>
          </p:nvPr>
        </p:nvSpPr>
        <p:spPr/>
        <p:txBody>
          <a:bodyPr/>
          <a:lstStyle>
            <a:lvl1pPr>
              <a:defRPr/>
            </a:lvl1pPr>
          </a:lstStyle>
          <a:p>
            <a:pPr lvl="0"/>
            <a:fld id="{B8AE96CF-7820-4851-9A3B-1E7F2060B8E0}" type="slidenum">
              <a:t>‹#›</a:t>
            </a:fld>
            <a:endParaRPr lang="en-US"/>
          </a:p>
        </p:txBody>
      </p:sp>
    </p:spTree>
    <p:extLst>
      <p:ext uri="{BB962C8B-B14F-4D97-AF65-F5344CB8AC3E}">
        <p14:creationId xmlns:p14="http://schemas.microsoft.com/office/powerpoint/2010/main" val="8179821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4D7B8-BF0A-F88E-D0CC-D6250E8E3DA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FC6EB21-261B-E969-D4E6-91313620A57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322647-15EB-99B9-B066-1AD2E7D1DECB}"/>
              </a:ext>
            </a:extLst>
          </p:cNvPr>
          <p:cNvSpPr txBox="1">
            <a:spLocks noGrp="1"/>
          </p:cNvSpPr>
          <p:nvPr>
            <p:ph type="dt" sz="half" idx="7"/>
          </p:nvPr>
        </p:nvSpPr>
        <p:spPr/>
        <p:txBody>
          <a:bodyPr/>
          <a:lstStyle>
            <a:lvl1pPr>
              <a:defRPr/>
            </a:lvl1pPr>
          </a:lstStyle>
          <a:p>
            <a:pPr lvl="0"/>
            <a:fld id="{C89A1717-83E4-4B25-8382-ABD57D3DD9CB}" type="datetime1">
              <a:rPr lang="en-US"/>
              <a:pPr lvl="0"/>
              <a:t>11/1/2022</a:t>
            </a:fld>
            <a:endParaRPr lang="en-US"/>
          </a:p>
        </p:txBody>
      </p:sp>
      <p:sp>
        <p:nvSpPr>
          <p:cNvPr id="5" name="Footer Placeholder 4">
            <a:extLst>
              <a:ext uri="{FF2B5EF4-FFF2-40B4-BE49-F238E27FC236}">
                <a16:creationId xmlns:a16="http://schemas.microsoft.com/office/drawing/2014/main" id="{CB3D7E5F-2B86-452F-AFE5-A006B2AC474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3713FA3-30D5-81ED-EB99-94C9D859A877}"/>
              </a:ext>
            </a:extLst>
          </p:cNvPr>
          <p:cNvSpPr txBox="1">
            <a:spLocks noGrp="1"/>
          </p:cNvSpPr>
          <p:nvPr>
            <p:ph type="sldNum" sz="quarter" idx="8"/>
          </p:nvPr>
        </p:nvSpPr>
        <p:spPr/>
        <p:txBody>
          <a:bodyPr/>
          <a:lstStyle>
            <a:lvl1pPr>
              <a:defRPr/>
            </a:lvl1pPr>
          </a:lstStyle>
          <a:p>
            <a:pPr lvl="0"/>
            <a:fld id="{B448CBB2-A6EF-4243-AADB-3D4B7C14519B}" type="slidenum">
              <a:t>‹#›</a:t>
            </a:fld>
            <a:endParaRPr lang="en-US"/>
          </a:p>
        </p:txBody>
      </p:sp>
    </p:spTree>
    <p:extLst>
      <p:ext uri="{BB962C8B-B14F-4D97-AF65-F5344CB8AC3E}">
        <p14:creationId xmlns:p14="http://schemas.microsoft.com/office/powerpoint/2010/main" val="89135170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23EBF-0713-25F0-0E5F-19AEB067AB1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60224E63-19B3-0A09-2185-31E193B97AB0}"/>
              </a:ext>
            </a:extLst>
          </p:cNvPr>
          <p:cNvSpPr txBox="1">
            <a:spLocks noGrp="1"/>
          </p:cNvSpPr>
          <p:nvPr>
            <p:ph type="body" idx="1"/>
          </p:nvPr>
        </p:nvSpPr>
        <p:spPr>
          <a:xfrm>
            <a:off x="831847" y="4589465"/>
            <a:ext cx="10515600" cy="1500182"/>
          </a:xfrm>
        </p:spPr>
        <p:txBody>
          <a:bodyPr/>
          <a:lstStyle>
            <a:lvl1pPr marL="0" indent="0">
              <a:buNone/>
              <a:defRPr>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5BF3528-8032-5CBE-B7E0-AAA142604212}"/>
              </a:ext>
            </a:extLst>
          </p:cNvPr>
          <p:cNvSpPr txBox="1">
            <a:spLocks noGrp="1"/>
          </p:cNvSpPr>
          <p:nvPr>
            <p:ph type="dt" sz="half" idx="7"/>
          </p:nvPr>
        </p:nvSpPr>
        <p:spPr/>
        <p:txBody>
          <a:bodyPr/>
          <a:lstStyle>
            <a:lvl1pPr>
              <a:defRPr/>
            </a:lvl1pPr>
          </a:lstStyle>
          <a:p>
            <a:pPr lvl="0"/>
            <a:fld id="{1E2133AE-E248-4529-BD1A-582EB2E2A424}" type="datetime1">
              <a:rPr lang="en-US"/>
              <a:pPr lvl="0"/>
              <a:t>11/1/2022</a:t>
            </a:fld>
            <a:endParaRPr lang="en-US"/>
          </a:p>
        </p:txBody>
      </p:sp>
      <p:sp>
        <p:nvSpPr>
          <p:cNvPr id="5" name="Footer Placeholder 4">
            <a:extLst>
              <a:ext uri="{FF2B5EF4-FFF2-40B4-BE49-F238E27FC236}">
                <a16:creationId xmlns:a16="http://schemas.microsoft.com/office/drawing/2014/main" id="{0171CD81-C393-2F76-7940-A69524CA1B6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C490AA7-0C73-032F-31B2-DEDAF48739FD}"/>
              </a:ext>
            </a:extLst>
          </p:cNvPr>
          <p:cNvSpPr txBox="1">
            <a:spLocks noGrp="1"/>
          </p:cNvSpPr>
          <p:nvPr>
            <p:ph type="sldNum" sz="quarter" idx="8"/>
          </p:nvPr>
        </p:nvSpPr>
        <p:spPr/>
        <p:txBody>
          <a:bodyPr/>
          <a:lstStyle>
            <a:lvl1pPr>
              <a:defRPr/>
            </a:lvl1pPr>
          </a:lstStyle>
          <a:p>
            <a:pPr lvl="0"/>
            <a:fld id="{89C3B236-552B-4A50-A5DF-A751985E9C99}" type="slidenum">
              <a:t>‹#›</a:t>
            </a:fld>
            <a:endParaRPr lang="en-US"/>
          </a:p>
        </p:txBody>
      </p:sp>
    </p:spTree>
    <p:extLst>
      <p:ext uri="{BB962C8B-B14F-4D97-AF65-F5344CB8AC3E}">
        <p14:creationId xmlns:p14="http://schemas.microsoft.com/office/powerpoint/2010/main" val="3278134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ECE75-0478-C72D-96E8-85CF3496FFF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D01C7A0-B959-4EEC-56FE-E2A537D3076B}"/>
              </a:ext>
            </a:extLst>
          </p:cNvPr>
          <p:cNvSpPr txBox="1">
            <a:spLocks noGrp="1"/>
          </p:cNvSpPr>
          <p:nvPr>
            <p:ph idx="1"/>
          </p:nvPr>
        </p:nvSpPr>
        <p:spPr>
          <a:xfrm>
            <a:off x="838203" y="1924491"/>
            <a:ext cx="5181603" cy="42524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E0F91B-3BFC-F5AA-B255-FD37EC9C501B}"/>
              </a:ext>
            </a:extLst>
          </p:cNvPr>
          <p:cNvSpPr txBox="1">
            <a:spLocks noGrp="1"/>
          </p:cNvSpPr>
          <p:nvPr>
            <p:ph idx="2"/>
          </p:nvPr>
        </p:nvSpPr>
        <p:spPr>
          <a:xfrm>
            <a:off x="6172200" y="1924491"/>
            <a:ext cx="5181603" cy="42524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66036E-494F-5132-0F17-8893D6DB5FFF}"/>
              </a:ext>
            </a:extLst>
          </p:cNvPr>
          <p:cNvSpPr txBox="1">
            <a:spLocks noGrp="1"/>
          </p:cNvSpPr>
          <p:nvPr>
            <p:ph type="dt" sz="half" idx="7"/>
          </p:nvPr>
        </p:nvSpPr>
        <p:spPr/>
        <p:txBody>
          <a:bodyPr/>
          <a:lstStyle>
            <a:lvl1pPr>
              <a:defRPr/>
            </a:lvl1pPr>
          </a:lstStyle>
          <a:p>
            <a:pPr lvl="0"/>
            <a:fld id="{36B55CC5-ECFE-4E7C-B0CB-F7ADBF312BA1}" type="datetime1">
              <a:rPr lang="en-US"/>
              <a:pPr lvl="0"/>
              <a:t>11/1/2022</a:t>
            </a:fld>
            <a:endParaRPr lang="en-US"/>
          </a:p>
        </p:txBody>
      </p:sp>
      <p:sp>
        <p:nvSpPr>
          <p:cNvPr id="6" name="Footer Placeholder 5">
            <a:extLst>
              <a:ext uri="{FF2B5EF4-FFF2-40B4-BE49-F238E27FC236}">
                <a16:creationId xmlns:a16="http://schemas.microsoft.com/office/drawing/2014/main" id="{1025A8BD-D851-2D76-F060-B0D2D103345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9A5D8D5-B2EE-3F76-541F-969DBD366251}"/>
              </a:ext>
            </a:extLst>
          </p:cNvPr>
          <p:cNvSpPr txBox="1">
            <a:spLocks noGrp="1"/>
          </p:cNvSpPr>
          <p:nvPr>
            <p:ph type="sldNum" sz="quarter" idx="8"/>
          </p:nvPr>
        </p:nvSpPr>
        <p:spPr/>
        <p:txBody>
          <a:bodyPr/>
          <a:lstStyle>
            <a:lvl1pPr>
              <a:defRPr/>
            </a:lvl1pPr>
          </a:lstStyle>
          <a:p>
            <a:pPr lvl="0"/>
            <a:fld id="{896FB49E-CB12-44AD-A503-865950039B51}" type="slidenum">
              <a:t>‹#›</a:t>
            </a:fld>
            <a:endParaRPr lang="en-US"/>
          </a:p>
        </p:txBody>
      </p:sp>
    </p:spTree>
    <p:extLst>
      <p:ext uri="{BB962C8B-B14F-4D97-AF65-F5344CB8AC3E}">
        <p14:creationId xmlns:p14="http://schemas.microsoft.com/office/powerpoint/2010/main" val="288591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AEF3-3B52-E1EF-BE46-C2D5A5B5B12A}"/>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E2537FC-4505-2589-73EB-CADBBEDC0931}"/>
              </a:ext>
            </a:extLst>
          </p:cNvPr>
          <p:cNvSpPr txBox="1">
            <a:spLocks noGrp="1"/>
          </p:cNvSpPr>
          <p:nvPr>
            <p:ph type="body" idx="1"/>
          </p:nvPr>
        </p:nvSpPr>
        <p:spPr>
          <a:xfrm>
            <a:off x="839784" y="1734324"/>
            <a:ext cx="5157782" cy="823910"/>
          </a:xfrm>
        </p:spPr>
        <p:txBody>
          <a:bodyPr anchor="b"/>
          <a:lstStyle>
            <a:lvl1pPr marL="0" indent="0">
              <a:buNone/>
              <a:defRPr sz="2000" b="1" cap="all" spc="300"/>
            </a:lvl1pPr>
          </a:lstStyle>
          <a:p>
            <a:pPr lvl="0"/>
            <a:r>
              <a:rPr lang="en-US"/>
              <a:t>Click to edit Master text styles</a:t>
            </a:r>
          </a:p>
        </p:txBody>
      </p:sp>
      <p:sp>
        <p:nvSpPr>
          <p:cNvPr id="4" name="Content Placeholder 3">
            <a:extLst>
              <a:ext uri="{FF2B5EF4-FFF2-40B4-BE49-F238E27FC236}">
                <a16:creationId xmlns:a16="http://schemas.microsoft.com/office/drawing/2014/main" id="{1F8A792F-26F1-506C-CC56-84DFD91C2B01}"/>
              </a:ext>
            </a:extLst>
          </p:cNvPr>
          <p:cNvSpPr txBox="1">
            <a:spLocks noGrp="1"/>
          </p:cNvSpPr>
          <p:nvPr>
            <p:ph idx="2"/>
          </p:nvPr>
        </p:nvSpPr>
        <p:spPr>
          <a:xfrm>
            <a:off x="839784" y="2558235"/>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A9D1470-011A-3DB3-FD66-8542E3562803}"/>
              </a:ext>
            </a:extLst>
          </p:cNvPr>
          <p:cNvSpPr txBox="1">
            <a:spLocks noGrp="1"/>
          </p:cNvSpPr>
          <p:nvPr>
            <p:ph type="body" idx="3"/>
          </p:nvPr>
        </p:nvSpPr>
        <p:spPr>
          <a:xfrm>
            <a:off x="6172200" y="1734324"/>
            <a:ext cx="5183184" cy="823910"/>
          </a:xfrm>
        </p:spPr>
        <p:txBody>
          <a:bodyPr anchor="b"/>
          <a:lstStyle>
            <a:lvl1pPr marL="0" indent="0">
              <a:buNone/>
              <a:defRPr sz="2000" b="1" cap="all" spc="300"/>
            </a:lvl1pPr>
          </a:lstStyle>
          <a:p>
            <a:pPr lvl="0"/>
            <a:r>
              <a:rPr lang="en-US"/>
              <a:t>Click to edit Master text styles</a:t>
            </a:r>
          </a:p>
        </p:txBody>
      </p:sp>
      <p:sp>
        <p:nvSpPr>
          <p:cNvPr id="6" name="Content Placeholder 5">
            <a:extLst>
              <a:ext uri="{FF2B5EF4-FFF2-40B4-BE49-F238E27FC236}">
                <a16:creationId xmlns:a16="http://schemas.microsoft.com/office/drawing/2014/main" id="{8337FC69-61E2-BBAE-8D4C-9FB5C5F2599A}"/>
              </a:ext>
            </a:extLst>
          </p:cNvPr>
          <p:cNvSpPr txBox="1">
            <a:spLocks noGrp="1"/>
          </p:cNvSpPr>
          <p:nvPr>
            <p:ph idx="4"/>
          </p:nvPr>
        </p:nvSpPr>
        <p:spPr>
          <a:xfrm>
            <a:off x="6172200" y="2558235"/>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7EA5EA-40B3-39FD-BC70-FA1DD45B2538}"/>
              </a:ext>
            </a:extLst>
          </p:cNvPr>
          <p:cNvSpPr txBox="1">
            <a:spLocks noGrp="1"/>
          </p:cNvSpPr>
          <p:nvPr>
            <p:ph type="dt" sz="half" idx="7"/>
          </p:nvPr>
        </p:nvSpPr>
        <p:spPr/>
        <p:txBody>
          <a:bodyPr/>
          <a:lstStyle>
            <a:lvl1pPr>
              <a:defRPr/>
            </a:lvl1pPr>
          </a:lstStyle>
          <a:p>
            <a:pPr lvl="0"/>
            <a:fld id="{F36C46FD-FC4B-402F-841D-5B7EF9560704}" type="datetime1">
              <a:rPr lang="en-US"/>
              <a:pPr lvl="0"/>
              <a:t>11/1/2022</a:t>
            </a:fld>
            <a:endParaRPr lang="en-US"/>
          </a:p>
        </p:txBody>
      </p:sp>
      <p:sp>
        <p:nvSpPr>
          <p:cNvPr id="8" name="Footer Placeholder 7">
            <a:extLst>
              <a:ext uri="{FF2B5EF4-FFF2-40B4-BE49-F238E27FC236}">
                <a16:creationId xmlns:a16="http://schemas.microsoft.com/office/drawing/2014/main" id="{470177CC-4A48-F4D7-AF5B-6C3415659F59}"/>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7C0A438-A997-22D4-5C76-41542F242E6D}"/>
              </a:ext>
            </a:extLst>
          </p:cNvPr>
          <p:cNvSpPr txBox="1">
            <a:spLocks noGrp="1"/>
          </p:cNvSpPr>
          <p:nvPr>
            <p:ph type="sldNum" sz="quarter" idx="8"/>
          </p:nvPr>
        </p:nvSpPr>
        <p:spPr/>
        <p:txBody>
          <a:bodyPr/>
          <a:lstStyle>
            <a:lvl1pPr>
              <a:defRPr/>
            </a:lvl1pPr>
          </a:lstStyle>
          <a:p>
            <a:pPr lvl="0"/>
            <a:fld id="{1B9EFF33-BEBC-4332-8BBF-D09709154EBF}" type="slidenum">
              <a:t>‹#›</a:t>
            </a:fld>
            <a:endParaRPr lang="en-US"/>
          </a:p>
        </p:txBody>
      </p:sp>
    </p:spTree>
    <p:extLst>
      <p:ext uri="{BB962C8B-B14F-4D97-AF65-F5344CB8AC3E}">
        <p14:creationId xmlns:p14="http://schemas.microsoft.com/office/powerpoint/2010/main" val="152261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65BC-07BF-8A5B-A1AC-BFF80594261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285C1C5-6924-1559-BE5A-C0A4D17DDD56}"/>
              </a:ext>
            </a:extLst>
          </p:cNvPr>
          <p:cNvSpPr txBox="1">
            <a:spLocks noGrp="1"/>
          </p:cNvSpPr>
          <p:nvPr>
            <p:ph type="dt" sz="half" idx="7"/>
          </p:nvPr>
        </p:nvSpPr>
        <p:spPr/>
        <p:txBody>
          <a:bodyPr/>
          <a:lstStyle>
            <a:lvl1pPr>
              <a:defRPr/>
            </a:lvl1pPr>
          </a:lstStyle>
          <a:p>
            <a:pPr lvl="0"/>
            <a:fld id="{BD2251A1-E122-4520-86EE-C3202432FB3F}" type="datetime1">
              <a:rPr lang="en-US"/>
              <a:pPr lvl="0"/>
              <a:t>11/1/2022</a:t>
            </a:fld>
            <a:endParaRPr lang="en-US"/>
          </a:p>
        </p:txBody>
      </p:sp>
      <p:sp>
        <p:nvSpPr>
          <p:cNvPr id="4" name="Footer Placeholder 3">
            <a:extLst>
              <a:ext uri="{FF2B5EF4-FFF2-40B4-BE49-F238E27FC236}">
                <a16:creationId xmlns:a16="http://schemas.microsoft.com/office/drawing/2014/main" id="{E9679EB7-4D8A-EDCC-E7D3-B12AE8D620FD}"/>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D89CE7A-CBA8-C610-0E7A-43986C7AE4AF}"/>
              </a:ext>
            </a:extLst>
          </p:cNvPr>
          <p:cNvSpPr txBox="1">
            <a:spLocks noGrp="1"/>
          </p:cNvSpPr>
          <p:nvPr>
            <p:ph type="sldNum" sz="quarter" idx="8"/>
          </p:nvPr>
        </p:nvSpPr>
        <p:spPr/>
        <p:txBody>
          <a:bodyPr/>
          <a:lstStyle>
            <a:lvl1pPr>
              <a:defRPr/>
            </a:lvl1pPr>
          </a:lstStyle>
          <a:p>
            <a:pPr lvl="0"/>
            <a:fld id="{BE91F78D-8AE7-4211-B136-6E5B430CC530}" type="slidenum">
              <a:t>‹#›</a:t>
            </a:fld>
            <a:endParaRPr lang="en-US"/>
          </a:p>
        </p:txBody>
      </p:sp>
    </p:spTree>
    <p:extLst>
      <p:ext uri="{BB962C8B-B14F-4D97-AF65-F5344CB8AC3E}">
        <p14:creationId xmlns:p14="http://schemas.microsoft.com/office/powerpoint/2010/main" val="1346578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1D387A-E124-EA87-2192-AEFA0B718760}"/>
              </a:ext>
            </a:extLst>
          </p:cNvPr>
          <p:cNvSpPr txBox="1">
            <a:spLocks noGrp="1"/>
          </p:cNvSpPr>
          <p:nvPr>
            <p:ph type="dt" sz="half" idx="7"/>
          </p:nvPr>
        </p:nvSpPr>
        <p:spPr/>
        <p:txBody>
          <a:bodyPr/>
          <a:lstStyle>
            <a:lvl1pPr>
              <a:defRPr/>
            </a:lvl1pPr>
          </a:lstStyle>
          <a:p>
            <a:pPr lvl="0"/>
            <a:fld id="{9C013C5C-6EDE-4E04-90DD-17112249B15E}" type="datetime1">
              <a:rPr lang="en-US"/>
              <a:pPr lvl="0"/>
              <a:t>11/1/2022</a:t>
            </a:fld>
            <a:endParaRPr lang="en-US"/>
          </a:p>
        </p:txBody>
      </p:sp>
      <p:sp>
        <p:nvSpPr>
          <p:cNvPr id="3" name="Footer Placeholder 2">
            <a:extLst>
              <a:ext uri="{FF2B5EF4-FFF2-40B4-BE49-F238E27FC236}">
                <a16:creationId xmlns:a16="http://schemas.microsoft.com/office/drawing/2014/main" id="{07F30068-89F3-5A6A-8B45-85918CA54A8F}"/>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7F0889F3-CDAE-3B5E-A265-6433BEF783AB}"/>
              </a:ext>
            </a:extLst>
          </p:cNvPr>
          <p:cNvSpPr txBox="1">
            <a:spLocks noGrp="1"/>
          </p:cNvSpPr>
          <p:nvPr>
            <p:ph type="sldNum" sz="quarter" idx="8"/>
          </p:nvPr>
        </p:nvSpPr>
        <p:spPr/>
        <p:txBody>
          <a:bodyPr/>
          <a:lstStyle>
            <a:lvl1pPr>
              <a:defRPr/>
            </a:lvl1pPr>
          </a:lstStyle>
          <a:p>
            <a:pPr lvl="0"/>
            <a:fld id="{9ECE92E8-3191-4EA6-8F07-9241895F8C9B}" type="slidenum">
              <a:t>‹#›</a:t>
            </a:fld>
            <a:endParaRPr lang="en-US"/>
          </a:p>
        </p:txBody>
      </p:sp>
    </p:spTree>
    <p:extLst>
      <p:ext uri="{BB962C8B-B14F-4D97-AF65-F5344CB8AC3E}">
        <p14:creationId xmlns:p14="http://schemas.microsoft.com/office/powerpoint/2010/main" val="3788347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B446D-C7EB-C4D5-FC5D-9AED5EED339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7B7F8DC2-E860-5FF0-1E69-8988F4894C6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7003B9-D191-E655-FF40-0E7F8CD5B2E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26350CA-EA0A-F224-B530-CD37DB245194}"/>
              </a:ext>
            </a:extLst>
          </p:cNvPr>
          <p:cNvSpPr txBox="1">
            <a:spLocks noGrp="1"/>
          </p:cNvSpPr>
          <p:nvPr>
            <p:ph type="dt" sz="half" idx="7"/>
          </p:nvPr>
        </p:nvSpPr>
        <p:spPr/>
        <p:txBody>
          <a:bodyPr/>
          <a:lstStyle>
            <a:lvl1pPr>
              <a:defRPr/>
            </a:lvl1pPr>
          </a:lstStyle>
          <a:p>
            <a:pPr lvl="0"/>
            <a:fld id="{62C14239-3D0D-4200-B3C5-203F3B6E4EFE}" type="datetime1">
              <a:rPr lang="en-US"/>
              <a:pPr lvl="0"/>
              <a:t>11/1/2022</a:t>
            </a:fld>
            <a:endParaRPr lang="en-US"/>
          </a:p>
        </p:txBody>
      </p:sp>
      <p:sp>
        <p:nvSpPr>
          <p:cNvPr id="6" name="Footer Placeholder 5">
            <a:extLst>
              <a:ext uri="{FF2B5EF4-FFF2-40B4-BE49-F238E27FC236}">
                <a16:creationId xmlns:a16="http://schemas.microsoft.com/office/drawing/2014/main" id="{0B2D4FA2-7B24-EF0D-DED2-3D32C45C432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3C73BF5-684E-6D21-D5F8-8561E5118B25}"/>
              </a:ext>
            </a:extLst>
          </p:cNvPr>
          <p:cNvSpPr txBox="1">
            <a:spLocks noGrp="1"/>
          </p:cNvSpPr>
          <p:nvPr>
            <p:ph type="sldNum" sz="quarter" idx="8"/>
          </p:nvPr>
        </p:nvSpPr>
        <p:spPr/>
        <p:txBody>
          <a:bodyPr/>
          <a:lstStyle>
            <a:lvl1pPr>
              <a:defRPr/>
            </a:lvl1pPr>
          </a:lstStyle>
          <a:p>
            <a:pPr lvl="0"/>
            <a:fld id="{67EDE920-B0AD-4248-A024-F9968AEF1B5A}" type="slidenum">
              <a:t>‹#›</a:t>
            </a:fld>
            <a:endParaRPr lang="en-US"/>
          </a:p>
        </p:txBody>
      </p:sp>
    </p:spTree>
    <p:extLst>
      <p:ext uri="{BB962C8B-B14F-4D97-AF65-F5344CB8AC3E}">
        <p14:creationId xmlns:p14="http://schemas.microsoft.com/office/powerpoint/2010/main" val="2135133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6F262-AB28-11AC-E123-E1295F1D933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2D660EE3-A1FA-3327-30A5-95ACDF479471}"/>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52551617-BE2D-ED4E-D8F0-7F92DA16D4E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CF3D4D7-FDC0-8DF5-A904-187EC2B1D04A}"/>
              </a:ext>
            </a:extLst>
          </p:cNvPr>
          <p:cNvSpPr txBox="1">
            <a:spLocks noGrp="1"/>
          </p:cNvSpPr>
          <p:nvPr>
            <p:ph type="dt" sz="half" idx="7"/>
          </p:nvPr>
        </p:nvSpPr>
        <p:spPr/>
        <p:txBody>
          <a:bodyPr/>
          <a:lstStyle>
            <a:lvl1pPr>
              <a:defRPr/>
            </a:lvl1pPr>
          </a:lstStyle>
          <a:p>
            <a:pPr lvl="0"/>
            <a:fld id="{EA8DD54B-A6AF-44D9-9305-A8A8E8836D7C}" type="datetime1">
              <a:rPr lang="en-US"/>
              <a:pPr lvl="0"/>
              <a:t>11/1/2022</a:t>
            </a:fld>
            <a:endParaRPr lang="en-US"/>
          </a:p>
        </p:txBody>
      </p:sp>
      <p:sp>
        <p:nvSpPr>
          <p:cNvPr id="6" name="Footer Placeholder 5">
            <a:extLst>
              <a:ext uri="{FF2B5EF4-FFF2-40B4-BE49-F238E27FC236}">
                <a16:creationId xmlns:a16="http://schemas.microsoft.com/office/drawing/2014/main" id="{52E7858A-EADB-12CF-F3DC-10AFD54DA8B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E2FA37A-569B-1890-AC17-A6D73608E407}"/>
              </a:ext>
            </a:extLst>
          </p:cNvPr>
          <p:cNvSpPr txBox="1">
            <a:spLocks noGrp="1"/>
          </p:cNvSpPr>
          <p:nvPr>
            <p:ph type="sldNum" sz="quarter" idx="8"/>
          </p:nvPr>
        </p:nvSpPr>
        <p:spPr/>
        <p:txBody>
          <a:bodyPr/>
          <a:lstStyle>
            <a:lvl1pPr>
              <a:defRPr/>
            </a:lvl1pPr>
          </a:lstStyle>
          <a:p>
            <a:pPr lvl="0"/>
            <a:fld id="{AED31AF9-E1C9-4E49-BABB-5566D0EA4E9F}" type="slidenum">
              <a:t>‹#›</a:t>
            </a:fld>
            <a:endParaRPr lang="en-US"/>
          </a:p>
        </p:txBody>
      </p:sp>
    </p:spTree>
    <p:extLst>
      <p:ext uri="{BB962C8B-B14F-4D97-AF65-F5344CB8AC3E}">
        <p14:creationId xmlns:p14="http://schemas.microsoft.com/office/powerpoint/2010/main" val="327115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376A4-9803-162C-FBAC-19A6084BFE7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F89ADF1-1788-3DAA-0D31-E012A5C7FC9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ED96C5-A94E-F899-0D08-6EDE2DFC5201}"/>
              </a:ext>
            </a:extLst>
          </p:cNvPr>
          <p:cNvSpPr txBox="1">
            <a:spLocks noGrp="1"/>
          </p:cNvSpPr>
          <p:nvPr>
            <p:ph type="dt" sz="half" idx="7"/>
          </p:nvPr>
        </p:nvSpPr>
        <p:spPr/>
        <p:txBody>
          <a:bodyPr/>
          <a:lstStyle>
            <a:lvl1pPr>
              <a:defRPr/>
            </a:lvl1pPr>
          </a:lstStyle>
          <a:p>
            <a:pPr lvl="0"/>
            <a:fld id="{2B7E9830-5476-4603-A40B-CBCA69BC8AE9}" type="datetime1">
              <a:rPr lang="en-US"/>
              <a:pPr lvl="0"/>
              <a:t>11/1/2022</a:t>
            </a:fld>
            <a:endParaRPr lang="en-US"/>
          </a:p>
        </p:txBody>
      </p:sp>
      <p:sp>
        <p:nvSpPr>
          <p:cNvPr id="5" name="Footer Placeholder 4">
            <a:extLst>
              <a:ext uri="{FF2B5EF4-FFF2-40B4-BE49-F238E27FC236}">
                <a16:creationId xmlns:a16="http://schemas.microsoft.com/office/drawing/2014/main" id="{29D1F917-B2AF-EC03-33F6-BF3050F9164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3ED10B8-0945-F307-9D9E-80014A55BC79}"/>
              </a:ext>
            </a:extLst>
          </p:cNvPr>
          <p:cNvSpPr txBox="1">
            <a:spLocks noGrp="1"/>
          </p:cNvSpPr>
          <p:nvPr>
            <p:ph type="sldNum" sz="quarter" idx="8"/>
          </p:nvPr>
        </p:nvSpPr>
        <p:spPr/>
        <p:txBody>
          <a:bodyPr/>
          <a:lstStyle>
            <a:lvl1pPr>
              <a:defRPr/>
            </a:lvl1pPr>
          </a:lstStyle>
          <a:p>
            <a:pPr lvl="0"/>
            <a:fld id="{124686C9-08A4-47D0-A01E-CF32A90A8EAA}" type="slidenum">
              <a:t>‹#›</a:t>
            </a:fld>
            <a:endParaRPr lang="en-US"/>
          </a:p>
        </p:txBody>
      </p:sp>
    </p:spTree>
    <p:extLst>
      <p:ext uri="{BB962C8B-B14F-4D97-AF65-F5344CB8AC3E}">
        <p14:creationId xmlns:p14="http://schemas.microsoft.com/office/powerpoint/2010/main" val="3262624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EEA6BB-586C-833C-C4AF-2EEEECC3BFDF}"/>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E44765F-D15B-CF6D-90D1-ED2AA55FD5EC}"/>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9B488A-693F-401C-6014-D5995606EF7D}"/>
              </a:ext>
            </a:extLst>
          </p:cNvPr>
          <p:cNvSpPr txBox="1">
            <a:spLocks noGrp="1"/>
          </p:cNvSpPr>
          <p:nvPr>
            <p:ph type="dt" sz="half" idx="7"/>
          </p:nvPr>
        </p:nvSpPr>
        <p:spPr/>
        <p:txBody>
          <a:bodyPr/>
          <a:lstStyle>
            <a:lvl1pPr>
              <a:defRPr/>
            </a:lvl1pPr>
          </a:lstStyle>
          <a:p>
            <a:pPr lvl="0"/>
            <a:fld id="{F941F60F-C465-4A22-A898-3A9833DBEF7A}" type="datetime1">
              <a:rPr lang="en-US"/>
              <a:pPr lvl="0"/>
              <a:t>11/1/2022</a:t>
            </a:fld>
            <a:endParaRPr lang="en-US"/>
          </a:p>
        </p:txBody>
      </p:sp>
      <p:sp>
        <p:nvSpPr>
          <p:cNvPr id="5" name="Footer Placeholder 4">
            <a:extLst>
              <a:ext uri="{FF2B5EF4-FFF2-40B4-BE49-F238E27FC236}">
                <a16:creationId xmlns:a16="http://schemas.microsoft.com/office/drawing/2014/main" id="{84583D51-57C0-1A63-11F5-72551834BAD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E38B583-B973-141B-25A5-2EED34D7A193}"/>
              </a:ext>
            </a:extLst>
          </p:cNvPr>
          <p:cNvSpPr txBox="1">
            <a:spLocks noGrp="1"/>
          </p:cNvSpPr>
          <p:nvPr>
            <p:ph type="sldNum" sz="quarter" idx="8"/>
          </p:nvPr>
        </p:nvSpPr>
        <p:spPr/>
        <p:txBody>
          <a:bodyPr/>
          <a:lstStyle>
            <a:lvl1pPr>
              <a:defRPr/>
            </a:lvl1pPr>
          </a:lstStyle>
          <a:p>
            <a:pPr lvl="0"/>
            <a:fld id="{A06A98DA-133F-46E9-8781-D1DE7D61DD75}" type="slidenum">
              <a:t>‹#›</a:t>
            </a:fld>
            <a:endParaRPr lang="en-US"/>
          </a:p>
        </p:txBody>
      </p:sp>
    </p:spTree>
    <p:extLst>
      <p:ext uri="{BB962C8B-B14F-4D97-AF65-F5344CB8AC3E}">
        <p14:creationId xmlns:p14="http://schemas.microsoft.com/office/powerpoint/2010/main" val="2388404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2" name="Straight Connector 20">
            <a:extLst>
              <a:ext uri="{FF2B5EF4-FFF2-40B4-BE49-F238E27FC236}">
                <a16:creationId xmlns:a16="http://schemas.microsoft.com/office/drawing/2014/main" id="{BCA1FAA8-0A2A-15EE-DD8F-62BDAF68E271}"/>
              </a:ext>
            </a:extLst>
          </p:cNvPr>
          <p:cNvCxnSpPr/>
          <p:nvPr/>
        </p:nvCxnSpPr>
        <p:spPr>
          <a:xfrm flipH="1">
            <a:off x="0" y="0"/>
            <a:ext cx="3119722" cy="685800"/>
          </a:xfrm>
          <a:prstGeom prst="straightConnector1">
            <a:avLst/>
          </a:prstGeom>
          <a:noFill/>
          <a:ln w="12701" cap="flat">
            <a:solidFill>
              <a:srgbClr val="9CA838">
                <a:alpha val="70000"/>
              </a:srgbClr>
            </a:solidFill>
            <a:prstDash val="solid"/>
            <a:miter/>
          </a:ln>
        </p:spPr>
      </p:cxnSp>
      <p:cxnSp>
        <p:nvCxnSpPr>
          <p:cNvPr id="3" name="Straight Connector 21">
            <a:extLst>
              <a:ext uri="{FF2B5EF4-FFF2-40B4-BE49-F238E27FC236}">
                <a16:creationId xmlns:a16="http://schemas.microsoft.com/office/drawing/2014/main" id="{F17D4783-1C89-1012-00D0-A090F71D7E32}"/>
              </a:ext>
            </a:extLst>
          </p:cNvPr>
          <p:cNvCxnSpPr/>
          <p:nvPr/>
        </p:nvCxnSpPr>
        <p:spPr>
          <a:xfrm flipH="1">
            <a:off x="0" y="0"/>
            <a:ext cx="903765" cy="6543675"/>
          </a:xfrm>
          <a:prstGeom prst="straightConnector1">
            <a:avLst/>
          </a:prstGeom>
          <a:noFill/>
          <a:ln w="12701" cap="flat">
            <a:solidFill>
              <a:srgbClr val="9CA838">
                <a:alpha val="70000"/>
              </a:srgbClr>
            </a:solidFill>
            <a:prstDash val="solid"/>
            <a:miter/>
          </a:ln>
        </p:spPr>
      </p:cxnSp>
      <p:cxnSp>
        <p:nvCxnSpPr>
          <p:cNvPr id="4" name="Straight Connector 22">
            <a:extLst>
              <a:ext uri="{FF2B5EF4-FFF2-40B4-BE49-F238E27FC236}">
                <a16:creationId xmlns:a16="http://schemas.microsoft.com/office/drawing/2014/main" id="{B7C617C0-E665-48A2-A438-CBE9DA22B5E6}"/>
              </a:ext>
            </a:extLst>
          </p:cNvPr>
          <p:cNvCxnSpPr/>
          <p:nvPr/>
        </p:nvCxnSpPr>
        <p:spPr>
          <a:xfrm flipH="1" flipV="1">
            <a:off x="-42867" y="5791196"/>
            <a:ext cx="6286509" cy="1066804"/>
          </a:xfrm>
          <a:prstGeom prst="straightConnector1">
            <a:avLst/>
          </a:prstGeom>
          <a:noFill/>
          <a:ln w="12701" cap="flat">
            <a:solidFill>
              <a:srgbClr val="9CA838">
                <a:alpha val="70000"/>
              </a:srgbClr>
            </a:solidFill>
            <a:prstDash val="solid"/>
            <a:miter/>
          </a:ln>
        </p:spPr>
      </p:cxnSp>
      <p:cxnSp>
        <p:nvCxnSpPr>
          <p:cNvPr id="5" name="Straight Connector 23">
            <a:extLst>
              <a:ext uri="{FF2B5EF4-FFF2-40B4-BE49-F238E27FC236}">
                <a16:creationId xmlns:a16="http://schemas.microsoft.com/office/drawing/2014/main" id="{4F2C391A-BA01-7D6C-0AE4-F9C2BB46F77F}"/>
              </a:ext>
            </a:extLst>
          </p:cNvPr>
          <p:cNvCxnSpPr/>
          <p:nvPr/>
        </p:nvCxnSpPr>
        <p:spPr>
          <a:xfrm flipH="1">
            <a:off x="8462964" y="5848346"/>
            <a:ext cx="3729032" cy="1009654"/>
          </a:xfrm>
          <a:prstGeom prst="straightConnector1">
            <a:avLst/>
          </a:prstGeom>
          <a:noFill/>
          <a:ln w="12701" cap="flat">
            <a:solidFill>
              <a:srgbClr val="9CA838">
                <a:alpha val="70000"/>
              </a:srgbClr>
            </a:solidFill>
            <a:prstDash val="solid"/>
            <a:miter/>
          </a:ln>
        </p:spPr>
      </p:cxnSp>
      <p:cxnSp>
        <p:nvCxnSpPr>
          <p:cNvPr id="6" name="Straight Connector 24">
            <a:extLst>
              <a:ext uri="{FF2B5EF4-FFF2-40B4-BE49-F238E27FC236}">
                <a16:creationId xmlns:a16="http://schemas.microsoft.com/office/drawing/2014/main" id="{8D095D55-39D9-68BA-FCD9-C896AA5D2A07}"/>
              </a:ext>
            </a:extLst>
          </p:cNvPr>
          <p:cNvCxnSpPr/>
          <p:nvPr/>
        </p:nvCxnSpPr>
        <p:spPr>
          <a:xfrm flipH="1">
            <a:off x="11543157" y="1647821"/>
            <a:ext cx="648839" cy="5210179"/>
          </a:xfrm>
          <a:prstGeom prst="straightConnector1">
            <a:avLst/>
          </a:prstGeom>
          <a:noFill/>
          <a:ln w="12701" cap="flat">
            <a:solidFill>
              <a:srgbClr val="9CA838">
                <a:alpha val="70000"/>
              </a:srgbClr>
            </a:solidFill>
            <a:prstDash val="solid"/>
            <a:miter/>
          </a:ln>
        </p:spPr>
      </p:cxnSp>
      <p:cxnSp>
        <p:nvCxnSpPr>
          <p:cNvPr id="7" name="Straight Connector 25">
            <a:extLst>
              <a:ext uri="{FF2B5EF4-FFF2-40B4-BE49-F238E27FC236}">
                <a16:creationId xmlns:a16="http://schemas.microsoft.com/office/drawing/2014/main" id="{785AE3B0-AEA5-7433-5D5D-300AEEA11105}"/>
              </a:ext>
            </a:extLst>
          </p:cNvPr>
          <p:cNvCxnSpPr/>
          <p:nvPr/>
        </p:nvCxnSpPr>
        <p:spPr>
          <a:xfrm flipH="1" flipV="1">
            <a:off x="10781553" y="0"/>
            <a:ext cx="1410443" cy="4258342"/>
          </a:xfrm>
          <a:prstGeom prst="straightConnector1">
            <a:avLst/>
          </a:prstGeom>
          <a:noFill/>
          <a:ln w="12701" cap="flat">
            <a:solidFill>
              <a:srgbClr val="9CA838">
                <a:alpha val="70000"/>
              </a:srgbClr>
            </a:solidFill>
            <a:prstDash val="solid"/>
            <a:miter/>
          </a:ln>
        </p:spPr>
      </p:cxnSp>
      <p:cxnSp>
        <p:nvCxnSpPr>
          <p:cNvPr id="8" name="Straight Connector 26">
            <a:extLst>
              <a:ext uri="{FF2B5EF4-FFF2-40B4-BE49-F238E27FC236}">
                <a16:creationId xmlns:a16="http://schemas.microsoft.com/office/drawing/2014/main" id="{60659F0F-FAF9-1833-1D36-6047C64B3594}"/>
              </a:ext>
            </a:extLst>
          </p:cNvPr>
          <p:cNvCxnSpPr/>
          <p:nvPr/>
        </p:nvCxnSpPr>
        <p:spPr>
          <a:xfrm flipH="1" flipV="1">
            <a:off x="6529392" y="-4764"/>
            <a:ext cx="5662604" cy="931974"/>
          </a:xfrm>
          <a:prstGeom prst="straightConnector1">
            <a:avLst/>
          </a:prstGeom>
          <a:noFill/>
          <a:ln w="12701" cap="flat">
            <a:solidFill>
              <a:srgbClr val="9CA838">
                <a:alpha val="70000"/>
              </a:srgbClr>
            </a:solidFill>
            <a:prstDash val="solid"/>
            <a:miter/>
          </a:ln>
        </p:spPr>
      </p:cxnSp>
      <p:sp>
        <p:nvSpPr>
          <p:cNvPr id="9" name="Title Placeholder 1">
            <a:extLst>
              <a:ext uri="{FF2B5EF4-FFF2-40B4-BE49-F238E27FC236}">
                <a16:creationId xmlns:a16="http://schemas.microsoft.com/office/drawing/2014/main" id="{3FC46FF7-0F5E-DC78-2C5F-BF88149045AB}"/>
              </a:ext>
            </a:extLst>
          </p:cNvPr>
          <p:cNvSpPr txBox="1">
            <a:spLocks noGrp="1"/>
          </p:cNvSpPr>
          <p:nvPr>
            <p:ph type="title"/>
          </p:nvPr>
        </p:nvSpPr>
        <p:spPr>
          <a:xfrm>
            <a:off x="1143000" y="533396"/>
            <a:ext cx="9905996" cy="1382152"/>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0E4694CD-1332-0D97-9072-BEFC2E3E680D}"/>
              </a:ext>
            </a:extLst>
          </p:cNvPr>
          <p:cNvSpPr txBox="1">
            <a:spLocks noGrp="1"/>
          </p:cNvSpPr>
          <p:nvPr>
            <p:ph type="body" idx="1"/>
          </p:nvPr>
        </p:nvSpPr>
        <p:spPr>
          <a:xfrm>
            <a:off x="1143000" y="2009549"/>
            <a:ext cx="9905996" cy="402442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43B8EDAD-779D-887E-DA2A-8FC09D50B6B0}"/>
              </a:ext>
            </a:extLst>
          </p:cNvPr>
          <p:cNvSpPr txBox="1">
            <a:spLocks noGrp="1"/>
          </p:cNvSpPr>
          <p:nvPr>
            <p:ph type="dt" sz="half" idx="2"/>
          </p:nvPr>
        </p:nvSpPr>
        <p:spPr>
          <a:xfrm>
            <a:off x="7337099" y="6398879"/>
            <a:ext cx="4193904"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321C1E"/>
                </a:solidFill>
                <a:uFillTx/>
                <a:latin typeface="Univers Condensed Light"/>
              </a:defRPr>
            </a:lvl1pPr>
          </a:lstStyle>
          <a:p>
            <a:pPr lvl="0"/>
            <a:fld id="{07007A14-A888-4186-8B53-A57F67535EA4}" type="datetime1">
              <a:rPr lang="en-US"/>
              <a:pPr lvl="0"/>
              <a:t>11/1/2022</a:t>
            </a:fld>
            <a:endParaRPr lang="en-US"/>
          </a:p>
        </p:txBody>
      </p:sp>
      <p:sp>
        <p:nvSpPr>
          <p:cNvPr id="12" name="Footer Placeholder 4">
            <a:extLst>
              <a:ext uri="{FF2B5EF4-FFF2-40B4-BE49-F238E27FC236}">
                <a16:creationId xmlns:a16="http://schemas.microsoft.com/office/drawing/2014/main" id="{ACB82650-2A63-B65D-ED2E-73A47D887B54}"/>
              </a:ext>
            </a:extLst>
          </p:cNvPr>
          <p:cNvSpPr txBox="1">
            <a:spLocks noGrp="1"/>
          </p:cNvSpPr>
          <p:nvPr>
            <p:ph type="ftr" sz="quarter" idx="3"/>
          </p:nvPr>
        </p:nvSpPr>
        <p:spPr>
          <a:xfrm>
            <a:off x="154433" y="6398879"/>
            <a:ext cx="4497311" cy="365129"/>
          </a:xfrm>
          <a:prstGeom prst="rect">
            <a:avLst/>
          </a:prstGeom>
          <a:noFill/>
          <a:ln>
            <a:noFill/>
          </a:ln>
        </p:spPr>
        <p:txBody>
          <a:bodyPr vert="horz" wrap="square" lIns="91440" tIns="45720" rIns="91440" bIns="45720" anchor="ctr" anchorCtr="0" compatLnSpc="1">
            <a:normAutofit/>
          </a:bodyPr>
          <a:lstStyle>
            <a:lvl1pPr marL="0" marR="0" lvl="0" indent="0" algn="l" defTabSz="914400" rtl="0" fontAlgn="auto" hangingPunct="1">
              <a:lnSpc>
                <a:spcPct val="100000"/>
              </a:lnSpc>
              <a:spcBef>
                <a:spcPts val="0"/>
              </a:spcBef>
              <a:spcAft>
                <a:spcPts val="0"/>
              </a:spcAft>
              <a:buNone/>
              <a:tabLst/>
              <a:defRPr lang="en-US" sz="1200" b="1" i="0" u="none" strike="noStrike" kern="1200" cap="none" spc="30" baseline="0">
                <a:solidFill>
                  <a:srgbClr val="321C1E"/>
                </a:solidFill>
                <a:uFillTx/>
                <a:latin typeface="Walbaum Display Light"/>
              </a:defRPr>
            </a:lvl1pPr>
          </a:lstStyle>
          <a:p>
            <a:pPr lvl="0"/>
            <a:endParaRPr lang="en-US"/>
          </a:p>
        </p:txBody>
      </p:sp>
      <p:sp>
        <p:nvSpPr>
          <p:cNvPr id="13" name="Slide Number Placeholder 5">
            <a:extLst>
              <a:ext uri="{FF2B5EF4-FFF2-40B4-BE49-F238E27FC236}">
                <a16:creationId xmlns:a16="http://schemas.microsoft.com/office/drawing/2014/main" id="{58F80E1D-20C2-1E58-FBEF-AC05870DA78B}"/>
              </a:ext>
            </a:extLst>
          </p:cNvPr>
          <p:cNvSpPr txBox="1">
            <a:spLocks noGrp="1"/>
          </p:cNvSpPr>
          <p:nvPr>
            <p:ph type="sldNum" sz="quarter" idx="4"/>
          </p:nvPr>
        </p:nvSpPr>
        <p:spPr>
          <a:xfrm>
            <a:off x="11602474" y="6398879"/>
            <a:ext cx="470888"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321C1E"/>
                </a:solidFill>
                <a:uFillTx/>
                <a:latin typeface="Univers Condensed Light"/>
              </a:defRPr>
            </a:lvl1pPr>
          </a:lstStyle>
          <a:p>
            <a:pPr lvl="0"/>
            <a:fld id="{2E3C18EA-2790-4580-95A2-17F791412ADA}"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1" u="none" strike="noStrike" kern="1200" cap="all" spc="0" baseline="0">
          <a:solidFill>
            <a:srgbClr val="321C1E"/>
          </a:solidFill>
          <a:uFillTx/>
          <a:latin typeface="Walbaum Display Light"/>
        </a:defRPr>
      </a:lvl1pPr>
    </p:titleStyle>
    <p:bodyStyle>
      <a:lvl1pPr marL="228600" marR="0" lvl="0" indent="-228600" algn="l" defTabSz="914400" rtl="0" fontAlgn="auto" hangingPunct="1">
        <a:lnSpc>
          <a:spcPct val="100000"/>
        </a:lnSpc>
        <a:spcBef>
          <a:spcPts val="1000"/>
        </a:spcBef>
        <a:spcAft>
          <a:spcPts val="0"/>
        </a:spcAft>
        <a:buSzPct val="80000"/>
        <a:buFont typeface="Arial" pitchFamily="34"/>
        <a:buChar char="•"/>
        <a:tabLst/>
        <a:defRPr lang="en-US" sz="2400" b="0" i="0" u="none" strike="noStrike" kern="1200" cap="none" spc="0" baseline="0">
          <a:solidFill>
            <a:srgbClr val="321C1E"/>
          </a:solidFill>
          <a:uFillTx/>
          <a:latin typeface="Univers Condensed Light"/>
        </a:defRPr>
      </a:lvl1pPr>
      <a:lvl2pPr marL="685800" marR="0" lvl="1" indent="-228600" algn="l" defTabSz="914400" rtl="0" fontAlgn="auto" hangingPunct="1">
        <a:lnSpc>
          <a:spcPct val="100000"/>
        </a:lnSpc>
        <a:spcBef>
          <a:spcPts val="500"/>
        </a:spcBef>
        <a:spcAft>
          <a:spcPts val="0"/>
        </a:spcAft>
        <a:buSzPct val="80000"/>
        <a:buFont typeface="Arial" pitchFamily="34"/>
        <a:buChar char="•"/>
        <a:tabLst/>
        <a:defRPr lang="en-US" sz="2000" b="0" i="0" u="none" strike="noStrike" kern="1200" cap="none" spc="0" baseline="0">
          <a:solidFill>
            <a:srgbClr val="321C1E"/>
          </a:solidFill>
          <a:uFillTx/>
          <a:latin typeface="Univers Condensed Light"/>
        </a:defRPr>
      </a:lvl2pPr>
      <a:lvl3pPr marL="1143000" marR="0" lvl="2" indent="-228600" algn="l" defTabSz="914400" rtl="0" fontAlgn="auto" hangingPunct="1">
        <a:lnSpc>
          <a:spcPct val="100000"/>
        </a:lnSpc>
        <a:spcBef>
          <a:spcPts val="500"/>
        </a:spcBef>
        <a:spcAft>
          <a:spcPts val="0"/>
        </a:spcAft>
        <a:buSzPct val="80000"/>
        <a:buFont typeface="Arial" pitchFamily="34"/>
        <a:buChar char="•"/>
        <a:tabLst/>
        <a:defRPr lang="en-US" sz="1800" b="0" i="0" u="none" strike="noStrike" kern="1200" cap="none" spc="0" baseline="0">
          <a:solidFill>
            <a:srgbClr val="321C1E"/>
          </a:solidFill>
          <a:uFillTx/>
          <a:latin typeface="Univers Condensed Light"/>
        </a:defRPr>
      </a:lvl3pPr>
      <a:lvl4pPr marL="1600200" marR="0" lvl="3" indent="-22860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0" baseline="0">
          <a:solidFill>
            <a:srgbClr val="321C1E"/>
          </a:solidFill>
          <a:uFillTx/>
          <a:latin typeface="Univers Condensed Light"/>
        </a:defRPr>
      </a:lvl4pPr>
      <a:lvl5pPr marL="2057400" marR="0" lvl="4" indent="-22860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0" baseline="0">
          <a:solidFill>
            <a:srgbClr val="321C1E"/>
          </a:solidFill>
          <a:uFillTx/>
          <a:latin typeface="Univers Condensed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597A136-E0D0-FBCD-36BC-FE6242DE3BBB}"/>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Univers Condensed Light"/>
            </a:endParaRPr>
          </a:p>
        </p:txBody>
      </p:sp>
      <p:sp>
        <p:nvSpPr>
          <p:cNvPr id="3" name="Rectangle 10">
            <a:extLst>
              <a:ext uri="{FF2B5EF4-FFF2-40B4-BE49-F238E27FC236}">
                <a16:creationId xmlns:a16="http://schemas.microsoft.com/office/drawing/2014/main" id="{5EFC9E78-F4C0-3DE5-5FD0-CD78D31B6921}"/>
              </a:ext>
            </a:extLst>
          </p:cNvPr>
          <p:cNvSpPr>
            <a:spLocks noMove="1" noResize="1"/>
          </p:cNvSpPr>
          <p:nvPr/>
        </p:nvSpPr>
        <p:spPr>
          <a:xfrm>
            <a:off x="0" y="649"/>
            <a:ext cx="12191996" cy="6857350"/>
          </a:xfrm>
          <a:prstGeom prst="rect">
            <a:avLst/>
          </a:prstGeom>
          <a:solidFill>
            <a:srgbClr val="F2F0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Univers Condensed Light"/>
            </a:endParaRPr>
          </a:p>
        </p:txBody>
      </p:sp>
      <p:sp>
        <p:nvSpPr>
          <p:cNvPr id="4" name="Title 1">
            <a:extLst>
              <a:ext uri="{FF2B5EF4-FFF2-40B4-BE49-F238E27FC236}">
                <a16:creationId xmlns:a16="http://schemas.microsoft.com/office/drawing/2014/main" id="{2D67B229-1713-E990-C6B5-45592CA75CC4}"/>
              </a:ext>
            </a:extLst>
          </p:cNvPr>
          <p:cNvSpPr txBox="1">
            <a:spLocks noGrp="1"/>
          </p:cNvSpPr>
          <p:nvPr>
            <p:ph type="ctrTitle"/>
          </p:nvPr>
        </p:nvSpPr>
        <p:spPr>
          <a:xfrm>
            <a:off x="4507626" y="633660"/>
            <a:ext cx="7439759" cy="858255"/>
          </a:xfrm>
        </p:spPr>
        <p:txBody>
          <a:bodyPr anchorCtr="0"/>
          <a:lstStyle/>
          <a:p>
            <a:pPr lvl="0" algn="r"/>
            <a:r>
              <a:rPr lang="en-GB" sz="2400" b="1"/>
              <a:t>Declining profitability at tm Lewin, uk</a:t>
            </a:r>
          </a:p>
        </p:txBody>
      </p:sp>
      <p:pic>
        <p:nvPicPr>
          <p:cNvPr id="5" name="Picture 3">
            <a:extLst>
              <a:ext uri="{FF2B5EF4-FFF2-40B4-BE49-F238E27FC236}">
                <a16:creationId xmlns:a16="http://schemas.microsoft.com/office/drawing/2014/main" id="{3C65D02C-D47F-F3D6-65A0-F603006859D7}"/>
              </a:ext>
            </a:extLst>
          </p:cNvPr>
          <p:cNvPicPr>
            <a:picLocks noChangeAspect="1"/>
          </p:cNvPicPr>
          <p:nvPr/>
        </p:nvPicPr>
        <p:blipFill>
          <a:blip r:embed="rId2"/>
          <a:srcRect l="29844"/>
          <a:stretch>
            <a:fillRect/>
          </a:stretch>
        </p:blipFill>
        <p:spPr>
          <a:xfrm>
            <a:off x="-2569" y="9"/>
            <a:ext cx="4811316" cy="6857990"/>
          </a:xfrm>
          <a:prstGeom prst="rect">
            <a:avLst/>
          </a:prstGeom>
          <a:noFill/>
          <a:ln cap="flat">
            <a:noFill/>
          </a:ln>
        </p:spPr>
      </p:pic>
      <p:cxnSp>
        <p:nvCxnSpPr>
          <p:cNvPr id="6" name="Straight Connector 12">
            <a:extLst>
              <a:ext uri="{FF2B5EF4-FFF2-40B4-BE49-F238E27FC236}">
                <a16:creationId xmlns:a16="http://schemas.microsoft.com/office/drawing/2014/main" id="{F30C26D4-F403-5427-62E7-8B1F96154ECA}"/>
              </a:ext>
            </a:extLst>
          </p:cNvPr>
          <p:cNvCxnSpPr>
            <a:cxnSpLocks noMove="1" noResize="1"/>
          </p:cNvCxnSpPr>
          <p:nvPr/>
        </p:nvCxnSpPr>
        <p:spPr>
          <a:xfrm flipH="1">
            <a:off x="3418767" y="0"/>
            <a:ext cx="815636" cy="6857350"/>
          </a:xfrm>
          <a:prstGeom prst="straightConnector1">
            <a:avLst/>
          </a:prstGeom>
          <a:noFill/>
          <a:ln w="12701" cap="flat">
            <a:solidFill>
              <a:srgbClr val="9CA838">
                <a:alpha val="70000"/>
              </a:srgbClr>
            </a:solidFill>
            <a:prstDash val="solid"/>
            <a:miter/>
          </a:ln>
        </p:spPr>
      </p:cxnSp>
      <p:cxnSp>
        <p:nvCxnSpPr>
          <p:cNvPr id="7" name="Straight Connector 14">
            <a:extLst>
              <a:ext uri="{FF2B5EF4-FFF2-40B4-BE49-F238E27FC236}">
                <a16:creationId xmlns:a16="http://schemas.microsoft.com/office/drawing/2014/main" id="{D8C57CBC-0A49-BCF4-2A76-E251905EC46B}"/>
              </a:ext>
            </a:extLst>
          </p:cNvPr>
          <p:cNvCxnSpPr>
            <a:cxnSpLocks noMove="1" noResize="1"/>
          </p:cNvCxnSpPr>
          <p:nvPr/>
        </p:nvCxnSpPr>
        <p:spPr>
          <a:xfrm>
            <a:off x="0" y="5468377"/>
            <a:ext cx="6096003" cy="1389623"/>
          </a:xfrm>
          <a:prstGeom prst="straightConnector1">
            <a:avLst/>
          </a:prstGeom>
          <a:noFill/>
          <a:ln w="12701" cap="flat">
            <a:solidFill>
              <a:srgbClr val="9CA838">
                <a:alpha val="70000"/>
              </a:srgbClr>
            </a:solidFill>
            <a:prstDash val="solid"/>
            <a:miter/>
          </a:ln>
        </p:spPr>
      </p:cxnSp>
      <p:sp>
        <p:nvSpPr>
          <p:cNvPr id="8" name="TextBox 4">
            <a:extLst>
              <a:ext uri="{FF2B5EF4-FFF2-40B4-BE49-F238E27FC236}">
                <a16:creationId xmlns:a16="http://schemas.microsoft.com/office/drawing/2014/main" id="{C12E44A5-B165-B3E0-4EF4-9237A72973F1}"/>
              </a:ext>
            </a:extLst>
          </p:cNvPr>
          <p:cNvSpPr txBox="1"/>
          <p:nvPr/>
        </p:nvSpPr>
        <p:spPr>
          <a:xfrm>
            <a:off x="5871764" y="2883057"/>
            <a:ext cx="4203030" cy="25853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Univers Condensed Light"/>
              </a:rPr>
              <a:t>Component 1- Presentation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Univers Condensed Light"/>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Univers Condensed Light"/>
              </a:rPr>
              <a:t>Student Name: Marie Jeanne Ngoya Mudijike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Univers Condensed Light"/>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Univers Condensed Light"/>
              </a:rPr>
              <a:t>Lecture Name: Dr King Omeihe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Univers Condensed Light"/>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Univers Condensed Light"/>
              </a:rPr>
              <a:t>BMSW4004_BIRM</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Univers Condensed Light"/>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Univers Condensed Light"/>
              </a:rPr>
              <a:t>Problem solving and Decision Making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81443-4CAF-F31D-1951-2DBCA8ED28ED}"/>
              </a:ext>
            </a:extLst>
          </p:cNvPr>
          <p:cNvSpPr txBox="1">
            <a:spLocks noGrp="1"/>
          </p:cNvSpPr>
          <p:nvPr>
            <p:ph type="title"/>
          </p:nvPr>
        </p:nvSpPr>
        <p:spPr>
          <a:xfrm>
            <a:off x="4359438" y="324927"/>
            <a:ext cx="9905996" cy="1382152"/>
          </a:xfrm>
        </p:spPr>
        <p:txBody>
          <a:bodyPr/>
          <a:lstStyle/>
          <a:p>
            <a:pPr lvl="0"/>
            <a:r>
              <a:rPr lang="en-GB" sz="1800"/>
              <a:t>summary</a:t>
            </a:r>
          </a:p>
        </p:txBody>
      </p:sp>
      <p:sp>
        <p:nvSpPr>
          <p:cNvPr id="3" name="Content Placeholder 2">
            <a:extLst>
              <a:ext uri="{FF2B5EF4-FFF2-40B4-BE49-F238E27FC236}">
                <a16:creationId xmlns:a16="http://schemas.microsoft.com/office/drawing/2014/main" id="{A2ED77CD-633F-523E-69BE-2C1F9372E3A7}"/>
              </a:ext>
            </a:extLst>
          </p:cNvPr>
          <p:cNvSpPr txBox="1">
            <a:spLocks noGrp="1"/>
          </p:cNvSpPr>
          <p:nvPr>
            <p:ph idx="1"/>
          </p:nvPr>
        </p:nvSpPr>
        <p:spPr/>
        <p:txBody>
          <a:bodyPr/>
          <a:lstStyle/>
          <a:p>
            <a:pPr lvl="0"/>
            <a:r>
              <a:rPr lang="en-GB" sz="1100"/>
              <a:t>In short I will accomplish this task of the research-informed discussion on the nature and impact of the complex problem on employees and the organizations as well as utilizing PESTLE analysis of the macro-environmental factors contribute to the complex problems that are happening also cause and effect analysis by implementing the fish diagram for the complex problem by doing this evaluate an alternative solution to the problem with an aim of choosing the most appropriate solution among these alternatives to understand the declining profitability at TM Lewin, UK.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C0FE-5FA1-3101-59FE-2D5F6EF3B23C}"/>
              </a:ext>
            </a:extLst>
          </p:cNvPr>
          <p:cNvSpPr txBox="1">
            <a:spLocks noGrp="1"/>
          </p:cNvSpPr>
          <p:nvPr>
            <p:ph type="title"/>
          </p:nvPr>
        </p:nvSpPr>
        <p:spPr>
          <a:xfrm>
            <a:off x="4463716" y="541425"/>
            <a:ext cx="9905996" cy="1382152"/>
          </a:xfrm>
        </p:spPr>
        <p:txBody>
          <a:bodyPr/>
          <a:lstStyle/>
          <a:p>
            <a:pPr lvl="0"/>
            <a:r>
              <a:rPr lang="en-GB" sz="1800"/>
              <a:t>Contents page</a:t>
            </a:r>
          </a:p>
        </p:txBody>
      </p:sp>
      <p:sp>
        <p:nvSpPr>
          <p:cNvPr id="3" name="Content Placeholder 2">
            <a:extLst>
              <a:ext uri="{FF2B5EF4-FFF2-40B4-BE49-F238E27FC236}">
                <a16:creationId xmlns:a16="http://schemas.microsoft.com/office/drawing/2014/main" id="{37350B04-0F1A-F06C-64C2-BC5D35356DFE}"/>
              </a:ext>
            </a:extLst>
          </p:cNvPr>
          <p:cNvSpPr txBox="1">
            <a:spLocks noGrp="1"/>
          </p:cNvSpPr>
          <p:nvPr>
            <p:ph idx="1"/>
          </p:nvPr>
        </p:nvSpPr>
        <p:spPr>
          <a:xfrm>
            <a:off x="1295403" y="2017577"/>
            <a:ext cx="9905996" cy="4024420"/>
          </a:xfrm>
        </p:spPr>
        <p:txBody>
          <a:bodyPr/>
          <a:lstStyle/>
          <a:p>
            <a:pPr marL="0" lvl="0" indent="0">
              <a:buNone/>
            </a:pPr>
            <a:r>
              <a:rPr lang="en-GB" sz="1100" b="1"/>
              <a:t>1. Title Page………………………………………………………………………………………………………………………………………………………….............................1</a:t>
            </a:r>
          </a:p>
          <a:p>
            <a:pPr marL="0" lvl="0" indent="0">
              <a:buNone/>
            </a:pPr>
            <a:r>
              <a:rPr lang="en-GB" sz="1100" b="1"/>
              <a:t>2.Summary……………………………………………………………………………………………………………………………………………………………………………2</a:t>
            </a:r>
          </a:p>
          <a:p>
            <a:pPr marL="0" lvl="0" indent="0">
              <a:buNone/>
            </a:pPr>
            <a:r>
              <a:rPr lang="en-GB" sz="1100" b="1"/>
              <a:t>3. Contents Page………………………………………………………………………………………………………………………………………………………………………3</a:t>
            </a:r>
          </a:p>
          <a:p>
            <a:pPr marL="0" lvl="0" indent="0">
              <a:buNone/>
            </a:pPr>
            <a:r>
              <a:rPr lang="en-GB" sz="1100" b="1"/>
              <a:t>4. Introduction………………………………………………………………………………………………………………………………………………………………………...4</a:t>
            </a:r>
          </a:p>
          <a:p>
            <a:pPr marL="0" lvl="0" indent="0">
              <a:buNone/>
            </a:pPr>
            <a:r>
              <a:rPr lang="en-GB" sz="1100" b="1"/>
              <a:t>5. The nature and impact of the problem………………………………………………………………………………………………………………………………………………..5</a:t>
            </a:r>
          </a:p>
          <a:p>
            <a:pPr marL="0" lvl="0" indent="0">
              <a:buNone/>
            </a:pPr>
            <a:r>
              <a:rPr lang="en-GB" sz="1100" b="1"/>
              <a:t>6. Pestle analysis……………………………………………………………………………………………………………………………………………………………………...6</a:t>
            </a:r>
          </a:p>
          <a:p>
            <a:pPr marL="0" lvl="0" indent="0">
              <a:buNone/>
            </a:pPr>
            <a:r>
              <a:rPr lang="en-GB" sz="1100" b="1"/>
              <a:t>7. Fishbone diagram…………………………………………………………………………………………………………………………………………………………………...7</a:t>
            </a:r>
          </a:p>
          <a:p>
            <a:pPr marL="0" lvl="0" indent="0">
              <a:buNone/>
            </a:pPr>
            <a:r>
              <a:rPr lang="en-GB" sz="1100" b="1"/>
              <a:t>8. Evaluation of alternative solution to the problem……………………………………………………………………………………………………………………………………..8</a:t>
            </a:r>
          </a:p>
          <a:p>
            <a:pPr marL="0" lvl="0" indent="0">
              <a:buNone/>
            </a:pPr>
            <a:r>
              <a:rPr lang="en-GB" sz="1100" b="1"/>
              <a:t>9. Reference lists……………………………………………………………………………………………………………………………………………………………………..9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6DD3A51-81C2-6C3F-99B5-34A83FDB2921}"/>
              </a:ext>
            </a:extLst>
          </p:cNvPr>
          <p:cNvSpPr txBox="1">
            <a:spLocks noGrp="1"/>
          </p:cNvSpPr>
          <p:nvPr>
            <p:ph idx="1"/>
          </p:nvPr>
        </p:nvSpPr>
        <p:spPr>
          <a:xfrm>
            <a:off x="745958" y="1575063"/>
            <a:ext cx="10447422" cy="3403076"/>
          </a:xfrm>
        </p:spPr>
        <p:txBody>
          <a:bodyPr/>
          <a:lstStyle/>
          <a:p>
            <a:pPr lvl="0"/>
            <a:r>
              <a:rPr lang="en-GB" sz="1100"/>
              <a:t>within this case I will be talking about T M Lewin, established in 1898 fell into administration for the second time early in the year after it entered an insolvency process and was brought by US Torque owned brands as a result of the retail sector faced many challenges in the last few years.  as a suction to this will go in-depth and analyze the declining profitability at T M Lewin UK to gather more data. As they research-informed discussion on the nature and impact of the complex problem on employees and the organizations as well as utilizing PESTLE analysis of the macro-environmental factors contributing to the complex problems that are happening also cause and effect analysis by implementing the fish diagram for the complex problem by doing this evaluate an alternative solution to the problem with an aim of choosing the most appropriate solution among these alternatives to understand the declining profitability at TM Lewin, UK. </a:t>
            </a:r>
          </a:p>
        </p:txBody>
      </p:sp>
      <p:sp>
        <p:nvSpPr>
          <p:cNvPr id="3" name="TextBox 7">
            <a:extLst>
              <a:ext uri="{FF2B5EF4-FFF2-40B4-BE49-F238E27FC236}">
                <a16:creationId xmlns:a16="http://schemas.microsoft.com/office/drawing/2014/main" id="{174B0500-D74C-ACB8-FD1E-D39E1A6E233F}"/>
              </a:ext>
            </a:extLst>
          </p:cNvPr>
          <p:cNvSpPr txBox="1"/>
          <p:nvPr/>
        </p:nvSpPr>
        <p:spPr>
          <a:xfrm>
            <a:off x="4355433" y="922419"/>
            <a:ext cx="453991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Univers Condensed Light"/>
              </a:rPr>
              <a:t>INTRODUCTION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D269-CB47-0854-308A-9937F9FDCCBF}"/>
              </a:ext>
            </a:extLst>
          </p:cNvPr>
          <p:cNvSpPr txBox="1">
            <a:spLocks noGrp="1"/>
          </p:cNvSpPr>
          <p:nvPr>
            <p:ph type="title"/>
          </p:nvPr>
        </p:nvSpPr>
        <p:spPr/>
        <p:txBody>
          <a:bodyPr/>
          <a:lstStyle/>
          <a:p>
            <a:pPr lvl="0"/>
            <a:r>
              <a:rPr lang="en-GB" sz="1400" dirty="0"/>
              <a:t>The nature and impact of the complex problem on employees and their </a:t>
            </a:r>
            <a:r>
              <a:rPr lang="en-GB" sz="1400" dirty="0" err="1"/>
              <a:t>oranitions</a:t>
            </a:r>
            <a:r>
              <a:rPr lang="en-GB" sz="1400" dirty="0"/>
              <a:t> </a:t>
            </a:r>
          </a:p>
        </p:txBody>
      </p:sp>
      <p:sp>
        <p:nvSpPr>
          <p:cNvPr id="3" name="Content Placeholder 2">
            <a:extLst>
              <a:ext uri="{FF2B5EF4-FFF2-40B4-BE49-F238E27FC236}">
                <a16:creationId xmlns:a16="http://schemas.microsoft.com/office/drawing/2014/main" id="{8A3D9B52-75D8-93C1-95FE-6B591DA2B96A}"/>
              </a:ext>
            </a:extLst>
          </p:cNvPr>
          <p:cNvSpPr txBox="1">
            <a:spLocks noGrp="1"/>
          </p:cNvSpPr>
          <p:nvPr>
            <p:ph idx="1"/>
          </p:nvPr>
        </p:nvSpPr>
        <p:spPr/>
        <p:txBody>
          <a:bodyPr/>
          <a:lstStyle/>
          <a:p>
            <a:pPr marL="0" lvl="0" indent="0">
              <a:buNone/>
            </a:pPr>
            <a:r>
              <a:rPr lang="en-GB" sz="1100"/>
              <a:t>The nature of complex problems at T M Lewin as well as the Pandemic and Poor Management. T M Lewin fall in administration for the second time by;</a:t>
            </a:r>
          </a:p>
          <a:p>
            <a:pPr lvl="0">
              <a:buFont typeface="Wingdings" pitchFamily="2"/>
              <a:buChar char="v"/>
            </a:pPr>
            <a:r>
              <a:rPr lang="en-GB" sz="1100"/>
              <a:t>Administration</a:t>
            </a:r>
          </a:p>
          <a:p>
            <a:pPr lvl="0">
              <a:buFont typeface="Wingdings" pitchFamily="2"/>
              <a:buChar char="v"/>
            </a:pPr>
            <a:r>
              <a:rPr lang="en-GB" sz="1100"/>
              <a:t>Declining financial performance</a:t>
            </a:r>
          </a:p>
          <a:p>
            <a:pPr lvl="0">
              <a:buFont typeface="Wingdings" pitchFamily="2"/>
              <a:buChar char="v"/>
            </a:pPr>
            <a:r>
              <a:rPr lang="en-GB" sz="1100"/>
              <a:t>Loss of employees</a:t>
            </a:r>
          </a:p>
          <a:p>
            <a:pPr lvl="0">
              <a:buFont typeface="Wingdings" pitchFamily="2"/>
              <a:buChar char="v"/>
            </a:pPr>
            <a:r>
              <a:rPr lang="en-GB" sz="1100"/>
              <a:t>Shop closing</a:t>
            </a:r>
          </a:p>
          <a:p>
            <a:pPr lvl="0">
              <a:buFont typeface="Wingdings" pitchFamily="2"/>
              <a:buChar char="v"/>
            </a:pPr>
            <a:r>
              <a:rPr lang="en-GB" sz="1100"/>
              <a:t>Supply chain</a:t>
            </a:r>
          </a:p>
          <a:p>
            <a:pPr lvl="0">
              <a:buFont typeface="Wingdings" pitchFamily="2"/>
              <a:buChar char="v"/>
            </a:pPr>
            <a:r>
              <a:rPr lang="en-GB" sz="1100"/>
              <a:t>Consumer spending  </a:t>
            </a:r>
          </a:p>
          <a:p>
            <a:pPr lvl="0">
              <a:buFont typeface="Wingdings" pitchFamily="2"/>
              <a:buChar char="v"/>
            </a:pPr>
            <a:r>
              <a:rPr lang="en-GB" sz="1100"/>
              <a:t>High  cost of living</a:t>
            </a:r>
          </a:p>
          <a:p>
            <a:pPr lvl="0">
              <a:buFont typeface="Wingdings" pitchFamily="2"/>
              <a:buChar char="v"/>
            </a:pPr>
            <a:r>
              <a:rPr lang="en-GB" sz="1100"/>
              <a:t>Inflation</a:t>
            </a:r>
          </a:p>
          <a:p>
            <a:pPr lvl="0">
              <a:buFont typeface="Wingdings" pitchFamily="2"/>
              <a:buChar char="v"/>
            </a:pPr>
            <a:r>
              <a:rPr lang="en-GB" sz="1100"/>
              <a:t>Restriction</a:t>
            </a:r>
          </a:p>
          <a:p>
            <a:pPr lvl="0">
              <a:buFont typeface="Wingdings" pitchFamily="2"/>
              <a:buChar char="v"/>
            </a:pPr>
            <a:endParaRPr lang="en-GB" sz="1100"/>
          </a:p>
          <a:p>
            <a:pPr lvl="0">
              <a:buFont typeface="Wingdings" pitchFamily="2"/>
              <a:buChar char="v"/>
            </a:pPr>
            <a:endParaRPr lang="en-GB" sz="1100"/>
          </a:p>
          <a:p>
            <a:pPr lvl="0">
              <a:buFont typeface="Wingdings" pitchFamily="2"/>
              <a:buChar char="v"/>
            </a:pPr>
            <a:endParaRPr lang="en-GB" sz="1100"/>
          </a:p>
          <a:p>
            <a:pPr lvl="0">
              <a:buFont typeface="Wingdings" pitchFamily="2"/>
              <a:buChar char="v"/>
            </a:pPr>
            <a:endParaRPr lang="en-GB" sz="1100"/>
          </a:p>
          <a:p>
            <a:pPr marL="0" lvl="0" indent="0">
              <a:buNone/>
            </a:pPr>
            <a:endParaRPr lang="en-GB" sz="11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B774D-29CA-B747-C1EC-D84BA508D733}"/>
              </a:ext>
            </a:extLst>
          </p:cNvPr>
          <p:cNvSpPr txBox="1">
            <a:spLocks noGrp="1"/>
          </p:cNvSpPr>
          <p:nvPr>
            <p:ph type="title"/>
          </p:nvPr>
        </p:nvSpPr>
        <p:spPr>
          <a:xfrm>
            <a:off x="1341522" y="613066"/>
            <a:ext cx="9508955" cy="696361"/>
          </a:xfrm>
        </p:spPr>
        <p:txBody>
          <a:bodyPr>
            <a:normAutofit fontScale="90000"/>
          </a:bodyPr>
          <a:lstStyle/>
          <a:p>
            <a:pPr lvl="0"/>
            <a:r>
              <a:rPr lang="en-GB" sz="4000" dirty="0"/>
              <a:t> </a:t>
            </a:r>
            <a:r>
              <a:rPr lang="en-GB" sz="1800" dirty="0"/>
              <a:t>pestle analysis  of macro-environmental factors to the complex problem</a:t>
            </a:r>
          </a:p>
        </p:txBody>
      </p:sp>
      <p:graphicFrame>
        <p:nvGraphicFramePr>
          <p:cNvPr id="3" name="Table 4">
            <a:extLst>
              <a:ext uri="{FF2B5EF4-FFF2-40B4-BE49-F238E27FC236}">
                <a16:creationId xmlns:a16="http://schemas.microsoft.com/office/drawing/2014/main" id="{F9A3D40A-0A7E-8B7A-715B-51C101880C33}"/>
              </a:ext>
            </a:extLst>
          </p:cNvPr>
          <p:cNvGraphicFramePr>
            <a:graphicFrameLocks noGrp="1"/>
          </p:cNvGraphicFramePr>
          <p:nvPr>
            <p:ph idx="1"/>
            <p:extLst>
              <p:ext uri="{D42A27DB-BD31-4B8C-83A1-F6EECF244321}">
                <p14:modId xmlns:p14="http://schemas.microsoft.com/office/powerpoint/2010/main" val="893992868"/>
              </p:ext>
            </p:extLst>
          </p:nvPr>
        </p:nvGraphicFramePr>
        <p:xfrm>
          <a:off x="950499" y="1853660"/>
          <a:ext cx="10291002" cy="4391274"/>
        </p:xfrm>
        <a:graphic>
          <a:graphicData uri="http://schemas.openxmlformats.org/drawingml/2006/table">
            <a:tbl>
              <a:tblPr firstRow="1" bandRow="1">
                <a:effectLst/>
                <a:tableStyleId>{5C22544A-7EE6-4342-B048-85BDC9FD1C3A}</a:tableStyleId>
              </a:tblPr>
              <a:tblGrid>
                <a:gridCol w="1718642">
                  <a:extLst>
                    <a:ext uri="{9D8B030D-6E8A-4147-A177-3AD203B41FA5}">
                      <a16:colId xmlns:a16="http://schemas.microsoft.com/office/drawing/2014/main" val="3114302569"/>
                    </a:ext>
                  </a:extLst>
                </a:gridCol>
                <a:gridCol w="1714472">
                  <a:extLst>
                    <a:ext uri="{9D8B030D-6E8A-4147-A177-3AD203B41FA5}">
                      <a16:colId xmlns:a16="http://schemas.microsoft.com/office/drawing/2014/main" val="285444750"/>
                    </a:ext>
                  </a:extLst>
                </a:gridCol>
                <a:gridCol w="1739371">
                  <a:extLst>
                    <a:ext uri="{9D8B030D-6E8A-4147-A177-3AD203B41FA5}">
                      <a16:colId xmlns:a16="http://schemas.microsoft.com/office/drawing/2014/main" val="1845372416"/>
                    </a:ext>
                  </a:extLst>
                </a:gridCol>
                <a:gridCol w="1689573">
                  <a:extLst>
                    <a:ext uri="{9D8B030D-6E8A-4147-A177-3AD203B41FA5}">
                      <a16:colId xmlns:a16="http://schemas.microsoft.com/office/drawing/2014/main" val="1891112630"/>
                    </a:ext>
                  </a:extLst>
                </a:gridCol>
                <a:gridCol w="1714472">
                  <a:extLst>
                    <a:ext uri="{9D8B030D-6E8A-4147-A177-3AD203B41FA5}">
                      <a16:colId xmlns:a16="http://schemas.microsoft.com/office/drawing/2014/main" val="3595491901"/>
                    </a:ext>
                  </a:extLst>
                </a:gridCol>
                <a:gridCol w="1714472">
                  <a:extLst>
                    <a:ext uri="{9D8B030D-6E8A-4147-A177-3AD203B41FA5}">
                      <a16:colId xmlns:a16="http://schemas.microsoft.com/office/drawing/2014/main" val="50224543"/>
                    </a:ext>
                  </a:extLst>
                </a:gridCol>
              </a:tblGrid>
              <a:tr h="381359">
                <a:tc>
                  <a:txBody>
                    <a:bodyPr/>
                    <a:lstStyle/>
                    <a:p>
                      <a:pPr lvl="0"/>
                      <a:r>
                        <a:rPr lang="en-GB"/>
                        <a:t>Political</a:t>
                      </a:r>
                    </a:p>
                  </a:txBody>
                  <a:tcPr/>
                </a:tc>
                <a:tc>
                  <a:txBody>
                    <a:bodyPr/>
                    <a:lstStyle/>
                    <a:p>
                      <a:pPr lvl="0"/>
                      <a:r>
                        <a:rPr lang="en-GB"/>
                        <a:t>Economical</a:t>
                      </a:r>
                    </a:p>
                  </a:txBody>
                  <a:tcPr/>
                </a:tc>
                <a:tc>
                  <a:txBody>
                    <a:bodyPr/>
                    <a:lstStyle/>
                    <a:p>
                      <a:pPr lvl="0"/>
                      <a:r>
                        <a:rPr lang="en-GB"/>
                        <a:t>Social</a:t>
                      </a:r>
                    </a:p>
                  </a:txBody>
                  <a:tcPr/>
                </a:tc>
                <a:tc>
                  <a:txBody>
                    <a:bodyPr/>
                    <a:lstStyle/>
                    <a:p>
                      <a:pPr lvl="0"/>
                      <a:r>
                        <a:rPr lang="en-GB"/>
                        <a:t>Technological</a:t>
                      </a:r>
                    </a:p>
                  </a:txBody>
                  <a:tcPr/>
                </a:tc>
                <a:tc>
                  <a:txBody>
                    <a:bodyPr/>
                    <a:lstStyle/>
                    <a:p>
                      <a:pPr lvl="0"/>
                      <a:r>
                        <a:rPr lang="en-GB"/>
                        <a:t>Legal</a:t>
                      </a:r>
                    </a:p>
                  </a:txBody>
                  <a:tcPr/>
                </a:tc>
                <a:tc>
                  <a:txBody>
                    <a:bodyPr/>
                    <a:lstStyle/>
                    <a:p>
                      <a:pPr lvl="0"/>
                      <a:r>
                        <a:rPr lang="en-GB"/>
                        <a:t>Environmental</a:t>
                      </a:r>
                    </a:p>
                  </a:txBody>
                  <a:tcPr/>
                </a:tc>
                <a:extLst>
                  <a:ext uri="{0D108BD9-81ED-4DB2-BD59-A6C34878D82A}">
                    <a16:rowId xmlns:a16="http://schemas.microsoft.com/office/drawing/2014/main" val="2275392862"/>
                  </a:ext>
                </a:extLst>
              </a:tr>
              <a:tr h="1636474">
                <a:tc>
                  <a:txBody>
                    <a:bodyPr/>
                    <a:lstStyle/>
                    <a:p>
                      <a:pPr marL="285750" lvl="0" indent="-285750">
                        <a:buSzPct val="100000"/>
                        <a:buFont typeface="Arial" pitchFamily="34"/>
                        <a:buChar char="•"/>
                      </a:pPr>
                      <a:r>
                        <a:rPr lang="en-GB" sz="1100"/>
                        <a:t>Government restriction</a:t>
                      </a:r>
                    </a:p>
                    <a:p>
                      <a:pPr marL="285750" lvl="0" indent="-285750">
                        <a:buSzPct val="100000"/>
                        <a:buFont typeface="Arial" pitchFamily="34"/>
                        <a:buChar char="•"/>
                      </a:pPr>
                      <a:r>
                        <a:rPr lang="en-GB" sz="1100"/>
                        <a:t>Political stability</a:t>
                      </a:r>
                    </a:p>
                  </a:txBody>
                  <a:tcPr/>
                </a:tc>
                <a:tc>
                  <a:txBody>
                    <a:bodyPr/>
                    <a:lstStyle/>
                    <a:p>
                      <a:pPr marL="285750" lvl="0" indent="-285750">
                        <a:buSzPct val="100000"/>
                        <a:buFont typeface="Arial" pitchFamily="34"/>
                        <a:buChar char="•"/>
                      </a:pPr>
                      <a:r>
                        <a:rPr lang="en-GB" sz="1100"/>
                        <a:t>Declining profitability</a:t>
                      </a:r>
                    </a:p>
                    <a:p>
                      <a:pPr marL="285750" lvl="0" indent="-285750">
                        <a:buSzPct val="100000"/>
                        <a:buFont typeface="Arial" pitchFamily="34"/>
                        <a:buChar char="•"/>
                      </a:pPr>
                      <a:r>
                        <a:rPr lang="en-GB" sz="1100"/>
                        <a:t>Inflation</a:t>
                      </a:r>
                    </a:p>
                    <a:p>
                      <a:pPr marL="285750" lvl="0" indent="-285750">
                        <a:buSzPct val="100000"/>
                        <a:buFont typeface="Arial" pitchFamily="34"/>
                        <a:buChar char="•"/>
                      </a:pPr>
                      <a:r>
                        <a:rPr lang="en-GB" sz="1100"/>
                        <a:t>Consumer spending</a:t>
                      </a:r>
                    </a:p>
                    <a:p>
                      <a:pPr marL="285750" lvl="0" indent="-285750">
                        <a:buSzPct val="100000"/>
                        <a:buFont typeface="Arial" pitchFamily="34"/>
                        <a:buChar char="•"/>
                      </a:pPr>
                      <a:r>
                        <a:rPr lang="en-GB" sz="1100"/>
                        <a:t>High cost of living</a:t>
                      </a:r>
                    </a:p>
                    <a:p>
                      <a:pPr marL="285750" lvl="0" indent="-285750">
                        <a:buSzPct val="100000"/>
                        <a:buFont typeface="Arial" pitchFamily="34"/>
                        <a:buChar char="•"/>
                      </a:pPr>
                      <a:r>
                        <a:rPr lang="en-GB" sz="1100"/>
                        <a:t>Supply chain</a:t>
                      </a:r>
                    </a:p>
                    <a:p>
                      <a:pPr marL="171450" lvl="0" indent="-171450">
                        <a:buSzPct val="100000"/>
                        <a:buFont typeface="Arial" pitchFamily="34"/>
                        <a:buChar char="•"/>
                      </a:pPr>
                      <a:r>
                        <a:rPr lang="en-GB" sz="1100"/>
                        <a:t>  Increases transport</a:t>
                      </a:r>
                    </a:p>
                    <a:p>
                      <a:pPr marL="171450" lvl="0" indent="-171450">
                        <a:buSzPct val="100000"/>
                        <a:buFont typeface="Arial" pitchFamily="34"/>
                        <a:buChar char="•"/>
                      </a:pPr>
                      <a:r>
                        <a:rPr lang="en-GB" sz="1100"/>
                        <a:t>Commodity prices</a:t>
                      </a:r>
                    </a:p>
                    <a:p>
                      <a:pPr marL="0" lvl="0" indent="0">
                        <a:buNone/>
                      </a:pPr>
                      <a:endParaRPr lang="en-GB" sz="1100"/>
                    </a:p>
                    <a:p>
                      <a:pPr marL="0" lvl="0" indent="0">
                        <a:buNone/>
                      </a:pPr>
                      <a:endParaRPr lang="en-GB" sz="1100"/>
                    </a:p>
                    <a:p>
                      <a:pPr marL="285750" lvl="0" indent="-285750">
                        <a:buSzPct val="100000"/>
                        <a:buFont typeface="Arial" pitchFamily="34"/>
                        <a:buChar char="•"/>
                      </a:pPr>
                      <a:endParaRPr lang="en-GB" sz="1100"/>
                    </a:p>
                    <a:p>
                      <a:pPr marL="285750" lvl="0" indent="-285750">
                        <a:buSzPct val="100000"/>
                        <a:buFont typeface="Arial" pitchFamily="34"/>
                        <a:buChar char="•"/>
                      </a:pPr>
                      <a:endParaRPr lang="en-GB" sz="1100"/>
                    </a:p>
                    <a:p>
                      <a:pPr marL="285750" lvl="0" indent="-285750">
                        <a:buSzPct val="100000"/>
                        <a:buFont typeface="Arial" pitchFamily="34"/>
                        <a:buChar char="•"/>
                      </a:pPr>
                      <a:endParaRPr lang="en-GB" sz="1100"/>
                    </a:p>
                  </a:txBody>
                  <a:tcPr/>
                </a:tc>
                <a:tc>
                  <a:txBody>
                    <a:bodyPr/>
                    <a:lstStyle/>
                    <a:p>
                      <a:pPr marL="285750" lvl="0" indent="-285750">
                        <a:buSzPct val="100000"/>
                        <a:buFont typeface="Arial" pitchFamily="34"/>
                        <a:buChar char="•"/>
                      </a:pPr>
                      <a:r>
                        <a:rPr lang="en-GB" sz="1100"/>
                        <a:t>Job losses</a:t>
                      </a:r>
                    </a:p>
                    <a:p>
                      <a:pPr marL="285750" lvl="0" indent="-285750">
                        <a:buSzPct val="100000"/>
                        <a:buFont typeface="Arial" pitchFamily="34"/>
                        <a:buChar char="•"/>
                      </a:pPr>
                      <a:r>
                        <a:rPr lang="en-GB" sz="1100"/>
                        <a:t>Work from home</a:t>
                      </a:r>
                    </a:p>
                    <a:p>
                      <a:pPr marL="285750" lvl="0" indent="-285750">
                        <a:buSzPct val="100000"/>
                        <a:buFont typeface="Arial" pitchFamily="34"/>
                        <a:buChar char="•"/>
                      </a:pPr>
                      <a:r>
                        <a:rPr lang="en-GB" sz="1100"/>
                        <a:t>Lifestyle </a:t>
                      </a:r>
                    </a:p>
                    <a:p>
                      <a:pPr marL="285750" lvl="0" indent="-285750">
                        <a:buSzPct val="100000"/>
                        <a:buFont typeface="Arial" pitchFamily="34"/>
                        <a:buChar char="•"/>
                      </a:pPr>
                      <a:r>
                        <a:rPr lang="en-GB" sz="1100"/>
                        <a:t>Health, sickness</a:t>
                      </a:r>
                    </a:p>
                    <a:p>
                      <a:pPr marL="285750" lvl="0" indent="-285750">
                        <a:buSzPct val="100000"/>
                        <a:buFont typeface="Arial" pitchFamily="34"/>
                        <a:buChar char="•"/>
                      </a:pPr>
                      <a:r>
                        <a:rPr lang="en-GB" sz="1100"/>
                        <a:t>Changing</a:t>
                      </a:r>
                    </a:p>
                    <a:p>
                      <a:pPr marL="0" lvl="0" indent="0">
                        <a:buNone/>
                      </a:pPr>
                      <a:endParaRPr lang="en-GB" sz="1100"/>
                    </a:p>
                  </a:txBody>
                  <a:tcPr/>
                </a:tc>
                <a:tc>
                  <a:txBody>
                    <a:bodyPr/>
                    <a:lstStyle/>
                    <a:p>
                      <a:pPr marL="285750" lvl="0" indent="-285750">
                        <a:buSzPct val="100000"/>
                        <a:buFont typeface="Arial" pitchFamily="34"/>
                        <a:buChar char="•"/>
                      </a:pPr>
                      <a:r>
                        <a:rPr lang="en-GB" sz="1100"/>
                        <a:t>Adapt technologies</a:t>
                      </a:r>
                    </a:p>
                    <a:p>
                      <a:pPr marL="285750" lvl="0" indent="-285750">
                        <a:buSzPct val="100000"/>
                        <a:buFont typeface="Arial" pitchFamily="34"/>
                        <a:buChar char="•"/>
                      </a:pPr>
                      <a:r>
                        <a:rPr lang="en-GB" sz="1100"/>
                        <a:t>Cost of technology</a:t>
                      </a:r>
                    </a:p>
                    <a:p>
                      <a:pPr marL="285750" lvl="0" indent="-285750">
                        <a:buSzPct val="100000"/>
                        <a:buFont typeface="Arial" pitchFamily="34"/>
                        <a:buChar char="•"/>
                      </a:pPr>
                      <a:r>
                        <a:rPr lang="en-GB" sz="1100"/>
                        <a:t>Social networking</a:t>
                      </a:r>
                    </a:p>
                    <a:p>
                      <a:pPr marL="285750" lvl="0" indent="-285750">
                        <a:buSzPct val="100000"/>
                        <a:buFont typeface="Arial" pitchFamily="34"/>
                        <a:buChar char="•"/>
                      </a:pPr>
                      <a:r>
                        <a:rPr lang="en-GB" sz="1100"/>
                        <a:t>The ways in which consumers make purchases</a:t>
                      </a:r>
                    </a:p>
                    <a:p>
                      <a:pPr marL="285750" lvl="0" indent="-285750">
                        <a:buSzPct val="100000"/>
                        <a:buFont typeface="Arial" pitchFamily="34"/>
                        <a:buChar char="•"/>
                      </a:pPr>
                      <a:endParaRPr lang="en-GB" sz="1100"/>
                    </a:p>
                    <a:p>
                      <a:pPr marL="285750" lvl="0" indent="-285750">
                        <a:buSzPct val="100000"/>
                        <a:buFont typeface="Arial" pitchFamily="34"/>
                        <a:buChar char="•"/>
                      </a:pPr>
                      <a:endParaRPr lang="en-GB" sz="1100"/>
                    </a:p>
                  </a:txBody>
                  <a:tcPr/>
                </a:tc>
                <a:tc>
                  <a:txBody>
                    <a:bodyPr/>
                    <a:lstStyle/>
                    <a:p>
                      <a:pPr marL="285750" lvl="0" indent="-285750">
                        <a:buSzPct val="100000"/>
                        <a:buFont typeface="Arial" pitchFamily="34"/>
                        <a:buChar char="•"/>
                      </a:pPr>
                      <a:r>
                        <a:rPr lang="en-GB" sz="1100"/>
                        <a:t>Low suit</a:t>
                      </a:r>
                    </a:p>
                    <a:p>
                      <a:pPr marL="285750" lvl="0" indent="-285750">
                        <a:buSzPct val="100000"/>
                        <a:buFont typeface="Arial" pitchFamily="34"/>
                        <a:buChar char="•"/>
                      </a:pPr>
                      <a:r>
                        <a:rPr lang="en-GB" sz="1100"/>
                        <a:t>Working for home policy</a:t>
                      </a:r>
                    </a:p>
                    <a:p>
                      <a:pPr marL="285750" lvl="0" indent="-285750">
                        <a:buSzPct val="100000"/>
                        <a:buFont typeface="Arial" pitchFamily="34"/>
                        <a:buChar char="•"/>
                      </a:pPr>
                      <a:r>
                        <a:rPr lang="en-GB" sz="1100"/>
                        <a:t>Employment laws</a:t>
                      </a:r>
                    </a:p>
                    <a:p>
                      <a:pPr marL="285750" lvl="0" indent="-285750">
                        <a:buSzPct val="100000"/>
                        <a:buFont typeface="Arial" pitchFamily="34"/>
                        <a:buChar char="•"/>
                      </a:pPr>
                      <a:r>
                        <a:rPr lang="en-GB" sz="1100"/>
                        <a:t>Consumer safety</a:t>
                      </a:r>
                    </a:p>
                    <a:p>
                      <a:pPr lvl="0"/>
                      <a:endParaRPr lang="en-GB" sz="1100"/>
                    </a:p>
                    <a:p>
                      <a:pPr lvl="0"/>
                      <a:endParaRPr lang="en-GB" sz="1100"/>
                    </a:p>
                  </a:txBody>
                  <a:tcPr/>
                </a:tc>
                <a:tc>
                  <a:txBody>
                    <a:bodyPr/>
                    <a:lstStyle/>
                    <a:p>
                      <a:pPr marL="285750" lvl="0" indent="-285750">
                        <a:buSzPct val="100000"/>
                        <a:buFont typeface="Arial" pitchFamily="34"/>
                        <a:buChar char="•"/>
                      </a:pPr>
                      <a:r>
                        <a:rPr lang="en-GB" sz="1100"/>
                        <a:t> working for home</a:t>
                      </a:r>
                    </a:p>
                    <a:p>
                      <a:pPr marL="285750" lvl="0" indent="-285750">
                        <a:buSzPct val="100000"/>
                        <a:buFont typeface="Arial" pitchFamily="34"/>
                        <a:buChar char="•"/>
                      </a:pPr>
                      <a:r>
                        <a:rPr lang="en-GB" sz="1100"/>
                        <a:t>Charging of environment</a:t>
                      </a:r>
                    </a:p>
                    <a:p>
                      <a:pPr marL="285750" lvl="0" indent="-285750">
                        <a:buSzPct val="100000"/>
                        <a:buFont typeface="Arial" pitchFamily="34"/>
                        <a:buChar char="•"/>
                      </a:pPr>
                      <a:r>
                        <a:rPr lang="en-GB" sz="1100"/>
                        <a:t>Supply chain </a:t>
                      </a:r>
                    </a:p>
                    <a:p>
                      <a:pPr marL="285750" lvl="0" indent="-285750">
                        <a:buSzPct val="100000"/>
                        <a:buFont typeface="Arial" pitchFamily="34"/>
                        <a:buChar char="•"/>
                      </a:pPr>
                      <a:endParaRPr lang="en-GB" sz="1100"/>
                    </a:p>
                  </a:txBody>
                  <a:tcPr/>
                </a:tc>
                <a:extLst>
                  <a:ext uri="{0D108BD9-81ED-4DB2-BD59-A6C34878D82A}">
                    <a16:rowId xmlns:a16="http://schemas.microsoft.com/office/drawing/2014/main" val="2405134843"/>
                  </a:ext>
                </a:extLst>
              </a:tr>
              <a:tr h="381359">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847292161"/>
                  </a:ext>
                </a:extLst>
              </a:tr>
              <a:tr h="381359">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594949211"/>
                  </a:ext>
                </a:extLst>
              </a:tr>
              <a:tr h="381359">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09581734"/>
                  </a:ext>
                </a:extLst>
              </a:tr>
              <a:tr h="381359">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57476797"/>
                  </a:ext>
                </a:extLst>
              </a:tr>
              <a:tr h="381359">
                <a:tc>
                  <a:txBody>
                    <a:bodyPr/>
                    <a:lstStyle/>
                    <a:p>
                      <a:pPr lvl="0"/>
                      <a:endParaRPr lang="en-GB"/>
                    </a:p>
                  </a:txBody>
                  <a:tcPr/>
                </a:tc>
                <a:tc>
                  <a:txBody>
                    <a:bodyPr/>
                    <a:lstStyle/>
                    <a:p>
                      <a:pPr lvl="0"/>
                      <a:endParaRPr lang="en-GB" dirty="0"/>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dirty="0"/>
                    </a:p>
                  </a:txBody>
                  <a:tcPr/>
                </a:tc>
                <a:extLst>
                  <a:ext uri="{0D108BD9-81ED-4DB2-BD59-A6C34878D82A}">
                    <a16:rowId xmlns:a16="http://schemas.microsoft.com/office/drawing/2014/main" val="4281841770"/>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010147A-D4D0-CC80-3FF2-744574376FC2}"/>
              </a:ext>
            </a:extLst>
          </p:cNvPr>
          <p:cNvSpPr txBox="1">
            <a:spLocks noGrp="1"/>
          </p:cNvSpPr>
          <p:nvPr>
            <p:ph idx="1"/>
          </p:nvPr>
        </p:nvSpPr>
        <p:spPr>
          <a:xfrm>
            <a:off x="120316" y="72191"/>
            <a:ext cx="11911267" cy="6601327"/>
          </a:xfrm>
        </p:spPr>
        <p:txBody>
          <a:bodyPr/>
          <a:lstStyle/>
          <a:p>
            <a:pPr lvl="1"/>
            <a:endParaRPr lang="en-GB" dirty="0"/>
          </a:p>
          <a:p>
            <a:pPr marL="457200" lvl="1" indent="0">
              <a:buNone/>
            </a:pPr>
            <a:r>
              <a:rPr lang="en-GB" sz="1800" dirty="0"/>
              <a:t>                                                         PESTLE ANALYSIS</a:t>
            </a:r>
          </a:p>
        </p:txBody>
      </p:sp>
      <p:cxnSp>
        <p:nvCxnSpPr>
          <p:cNvPr id="3" name="Straight Connector 4">
            <a:extLst>
              <a:ext uri="{FF2B5EF4-FFF2-40B4-BE49-F238E27FC236}">
                <a16:creationId xmlns:a16="http://schemas.microsoft.com/office/drawing/2014/main" id="{012B6B91-9D4B-26F5-F16D-160E7639931D}"/>
              </a:ext>
            </a:extLst>
          </p:cNvPr>
          <p:cNvCxnSpPr/>
          <p:nvPr/>
        </p:nvCxnSpPr>
        <p:spPr>
          <a:xfrm>
            <a:off x="890332" y="3994080"/>
            <a:ext cx="8141370" cy="0"/>
          </a:xfrm>
          <a:prstGeom prst="straightConnector1">
            <a:avLst/>
          </a:prstGeom>
          <a:noFill/>
          <a:ln w="6345" cap="flat">
            <a:solidFill>
              <a:srgbClr val="76AF45"/>
            </a:solidFill>
            <a:prstDash val="solid"/>
            <a:miter/>
          </a:ln>
        </p:spPr>
      </p:cxnSp>
      <p:cxnSp>
        <p:nvCxnSpPr>
          <p:cNvPr id="4" name="Straight Connector 7">
            <a:extLst>
              <a:ext uri="{FF2B5EF4-FFF2-40B4-BE49-F238E27FC236}">
                <a16:creationId xmlns:a16="http://schemas.microsoft.com/office/drawing/2014/main" id="{A5887593-D59D-A675-9A04-CD03F2F5AD2B}"/>
              </a:ext>
            </a:extLst>
          </p:cNvPr>
          <p:cNvCxnSpPr/>
          <p:nvPr/>
        </p:nvCxnSpPr>
        <p:spPr>
          <a:xfrm flipH="1" flipV="1">
            <a:off x="1837322" y="2356582"/>
            <a:ext cx="865772" cy="1621862"/>
          </a:xfrm>
          <a:prstGeom prst="straightConnector1">
            <a:avLst/>
          </a:prstGeom>
          <a:noFill/>
          <a:ln w="6345" cap="flat">
            <a:solidFill>
              <a:srgbClr val="9CA838"/>
            </a:solidFill>
            <a:prstDash val="solid"/>
            <a:miter/>
          </a:ln>
        </p:spPr>
      </p:cxnSp>
      <p:cxnSp>
        <p:nvCxnSpPr>
          <p:cNvPr id="5" name="Straight Connector 10">
            <a:extLst>
              <a:ext uri="{FF2B5EF4-FFF2-40B4-BE49-F238E27FC236}">
                <a16:creationId xmlns:a16="http://schemas.microsoft.com/office/drawing/2014/main" id="{42616CC4-78E1-EF1C-9604-073B2BC923B4}"/>
              </a:ext>
            </a:extLst>
          </p:cNvPr>
          <p:cNvCxnSpPr/>
          <p:nvPr/>
        </p:nvCxnSpPr>
        <p:spPr>
          <a:xfrm flipH="1">
            <a:off x="3109517" y="3978444"/>
            <a:ext cx="963174" cy="1706883"/>
          </a:xfrm>
          <a:prstGeom prst="straightConnector1">
            <a:avLst/>
          </a:prstGeom>
          <a:noFill/>
          <a:ln w="6345" cap="flat">
            <a:solidFill>
              <a:srgbClr val="76AF45"/>
            </a:solidFill>
            <a:prstDash val="solid"/>
            <a:miter/>
          </a:ln>
        </p:spPr>
      </p:cxnSp>
      <p:cxnSp>
        <p:nvCxnSpPr>
          <p:cNvPr id="6" name="Straight Connector 13">
            <a:extLst>
              <a:ext uri="{FF2B5EF4-FFF2-40B4-BE49-F238E27FC236}">
                <a16:creationId xmlns:a16="http://schemas.microsoft.com/office/drawing/2014/main" id="{9767381A-7EFB-4ED4-EDDB-228F6D04444C}"/>
              </a:ext>
            </a:extLst>
          </p:cNvPr>
          <p:cNvCxnSpPr/>
          <p:nvPr/>
        </p:nvCxnSpPr>
        <p:spPr>
          <a:xfrm flipH="1" flipV="1">
            <a:off x="4070844" y="2327888"/>
            <a:ext cx="1102739" cy="1650556"/>
          </a:xfrm>
          <a:prstGeom prst="straightConnector1">
            <a:avLst/>
          </a:prstGeom>
          <a:noFill/>
          <a:ln w="6345" cap="flat">
            <a:solidFill>
              <a:srgbClr val="76AF45"/>
            </a:solidFill>
            <a:prstDash val="solid"/>
            <a:miter/>
          </a:ln>
        </p:spPr>
      </p:cxnSp>
      <p:cxnSp>
        <p:nvCxnSpPr>
          <p:cNvPr id="7" name="Straight Connector 18">
            <a:extLst>
              <a:ext uri="{FF2B5EF4-FFF2-40B4-BE49-F238E27FC236}">
                <a16:creationId xmlns:a16="http://schemas.microsoft.com/office/drawing/2014/main" id="{BB1CBDF9-D70C-A379-5BC9-3AB3F0F812FE}"/>
              </a:ext>
            </a:extLst>
          </p:cNvPr>
          <p:cNvCxnSpPr/>
          <p:nvPr/>
        </p:nvCxnSpPr>
        <p:spPr>
          <a:xfrm flipH="1">
            <a:off x="5842019" y="3978444"/>
            <a:ext cx="763816" cy="1751789"/>
          </a:xfrm>
          <a:prstGeom prst="straightConnector1">
            <a:avLst/>
          </a:prstGeom>
          <a:noFill/>
          <a:ln w="6345" cap="flat">
            <a:solidFill>
              <a:srgbClr val="76AF45"/>
            </a:solidFill>
            <a:prstDash val="solid"/>
            <a:miter/>
          </a:ln>
        </p:spPr>
      </p:cxnSp>
      <p:cxnSp>
        <p:nvCxnSpPr>
          <p:cNvPr id="8" name="Straight Connector 20">
            <a:extLst>
              <a:ext uri="{FF2B5EF4-FFF2-40B4-BE49-F238E27FC236}">
                <a16:creationId xmlns:a16="http://schemas.microsoft.com/office/drawing/2014/main" id="{EF797926-50C0-1932-24FE-F606581719A5}"/>
              </a:ext>
            </a:extLst>
          </p:cNvPr>
          <p:cNvCxnSpPr/>
          <p:nvPr/>
        </p:nvCxnSpPr>
        <p:spPr>
          <a:xfrm flipH="1" flipV="1">
            <a:off x="6632152" y="2413796"/>
            <a:ext cx="720648" cy="1564648"/>
          </a:xfrm>
          <a:prstGeom prst="straightConnector1">
            <a:avLst/>
          </a:prstGeom>
          <a:noFill/>
          <a:ln w="6345" cap="flat">
            <a:solidFill>
              <a:srgbClr val="76AF45"/>
            </a:solidFill>
            <a:prstDash val="solid"/>
            <a:miter/>
          </a:ln>
        </p:spPr>
      </p:cxnSp>
      <p:sp>
        <p:nvSpPr>
          <p:cNvPr id="9" name="Rectangle 24">
            <a:extLst>
              <a:ext uri="{FF2B5EF4-FFF2-40B4-BE49-F238E27FC236}">
                <a16:creationId xmlns:a16="http://schemas.microsoft.com/office/drawing/2014/main" id="{F41694C6-B74A-D720-1DBC-D609FD1AD8E7}"/>
              </a:ext>
            </a:extLst>
          </p:cNvPr>
          <p:cNvSpPr/>
          <p:nvPr/>
        </p:nvSpPr>
        <p:spPr>
          <a:xfrm>
            <a:off x="1034222" y="1982007"/>
            <a:ext cx="1371600" cy="319235"/>
          </a:xfrm>
          <a:prstGeom prst="rect">
            <a:avLst/>
          </a:prstGeom>
          <a:solidFill>
            <a:srgbClr val="76AF45"/>
          </a:solidFill>
          <a:ln w="12701" cap="flat">
            <a:solidFill>
              <a:srgbClr val="5580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Univers Condensed Light"/>
              </a:rPr>
              <a:t>pandemic</a:t>
            </a:r>
          </a:p>
        </p:txBody>
      </p:sp>
      <p:sp>
        <p:nvSpPr>
          <p:cNvPr id="10" name="Rectangle 25">
            <a:extLst>
              <a:ext uri="{FF2B5EF4-FFF2-40B4-BE49-F238E27FC236}">
                <a16:creationId xmlns:a16="http://schemas.microsoft.com/office/drawing/2014/main" id="{66098E7D-5450-5D51-B66F-CFF0F2D0439C}"/>
              </a:ext>
            </a:extLst>
          </p:cNvPr>
          <p:cNvSpPr/>
          <p:nvPr/>
        </p:nvSpPr>
        <p:spPr>
          <a:xfrm>
            <a:off x="5686927" y="1894563"/>
            <a:ext cx="2088480" cy="376988"/>
          </a:xfrm>
          <a:prstGeom prst="rect">
            <a:avLst/>
          </a:prstGeom>
          <a:solidFill>
            <a:srgbClr val="76AF45"/>
          </a:solidFill>
          <a:ln w="12701" cap="flat">
            <a:solidFill>
              <a:srgbClr val="5580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Univers Condensed Light"/>
              </a:rPr>
              <a:t>Poor management </a:t>
            </a:r>
          </a:p>
        </p:txBody>
      </p:sp>
      <p:sp>
        <p:nvSpPr>
          <p:cNvPr id="11" name="Rectangle 26">
            <a:extLst>
              <a:ext uri="{FF2B5EF4-FFF2-40B4-BE49-F238E27FC236}">
                <a16:creationId xmlns:a16="http://schemas.microsoft.com/office/drawing/2014/main" id="{ECA71046-27B2-C506-902E-CAF23555986C}"/>
              </a:ext>
            </a:extLst>
          </p:cNvPr>
          <p:cNvSpPr/>
          <p:nvPr/>
        </p:nvSpPr>
        <p:spPr>
          <a:xfrm>
            <a:off x="3209141" y="1933206"/>
            <a:ext cx="1973174" cy="376988"/>
          </a:xfrm>
          <a:prstGeom prst="rect">
            <a:avLst/>
          </a:prstGeom>
          <a:solidFill>
            <a:srgbClr val="76AF45"/>
          </a:solidFill>
          <a:ln w="12701" cap="flat">
            <a:solidFill>
              <a:srgbClr val="5580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Univers Condensed Light"/>
              </a:rPr>
              <a:t>Economic </a:t>
            </a:r>
          </a:p>
        </p:txBody>
      </p:sp>
      <p:sp>
        <p:nvSpPr>
          <p:cNvPr id="12" name="Rectangle 27">
            <a:extLst>
              <a:ext uri="{FF2B5EF4-FFF2-40B4-BE49-F238E27FC236}">
                <a16:creationId xmlns:a16="http://schemas.microsoft.com/office/drawing/2014/main" id="{3C3430AB-395D-F19B-6DFE-AF923236EA4B}"/>
              </a:ext>
            </a:extLst>
          </p:cNvPr>
          <p:cNvSpPr/>
          <p:nvPr/>
        </p:nvSpPr>
        <p:spPr>
          <a:xfrm>
            <a:off x="9031702" y="3127403"/>
            <a:ext cx="1515974" cy="1702073"/>
          </a:xfrm>
          <a:prstGeom prst="rect">
            <a:avLst/>
          </a:prstGeom>
          <a:solidFill>
            <a:srgbClr val="76AF45"/>
          </a:solidFill>
          <a:ln w="12701" cap="flat">
            <a:solidFill>
              <a:srgbClr val="5580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Univers Condensed Light"/>
              </a:rPr>
              <a:t>Insolvency</a:t>
            </a:r>
          </a:p>
        </p:txBody>
      </p:sp>
      <p:sp>
        <p:nvSpPr>
          <p:cNvPr id="13" name="Rectangle 28">
            <a:extLst>
              <a:ext uri="{FF2B5EF4-FFF2-40B4-BE49-F238E27FC236}">
                <a16:creationId xmlns:a16="http://schemas.microsoft.com/office/drawing/2014/main" id="{E3DEA065-C989-2CC7-27EF-237343C9B4C5}"/>
              </a:ext>
            </a:extLst>
          </p:cNvPr>
          <p:cNvSpPr/>
          <p:nvPr/>
        </p:nvSpPr>
        <p:spPr>
          <a:xfrm>
            <a:off x="5173583" y="5762320"/>
            <a:ext cx="1734552" cy="401055"/>
          </a:xfrm>
          <a:prstGeom prst="rect">
            <a:avLst/>
          </a:prstGeom>
          <a:solidFill>
            <a:srgbClr val="76AF45"/>
          </a:solidFill>
          <a:ln w="12701" cap="flat">
            <a:solidFill>
              <a:srgbClr val="5580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Univers Condensed Light"/>
              </a:rPr>
              <a:t>people</a:t>
            </a:r>
          </a:p>
        </p:txBody>
      </p:sp>
      <p:sp>
        <p:nvSpPr>
          <p:cNvPr id="14" name="Rectangle 29">
            <a:extLst>
              <a:ext uri="{FF2B5EF4-FFF2-40B4-BE49-F238E27FC236}">
                <a16:creationId xmlns:a16="http://schemas.microsoft.com/office/drawing/2014/main" id="{691012C9-4E28-7AC7-8278-CEADE7EB4166}"/>
              </a:ext>
            </a:extLst>
          </p:cNvPr>
          <p:cNvSpPr/>
          <p:nvPr/>
        </p:nvSpPr>
        <p:spPr>
          <a:xfrm>
            <a:off x="1992578" y="5762320"/>
            <a:ext cx="1977847" cy="369060"/>
          </a:xfrm>
          <a:prstGeom prst="rect">
            <a:avLst/>
          </a:prstGeom>
          <a:solidFill>
            <a:srgbClr val="76AF45"/>
          </a:solidFill>
          <a:ln w="12701" cap="flat">
            <a:solidFill>
              <a:srgbClr val="5580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Univers Condensed Light"/>
              </a:rPr>
              <a:t>staff</a:t>
            </a:r>
          </a:p>
        </p:txBody>
      </p:sp>
      <p:cxnSp>
        <p:nvCxnSpPr>
          <p:cNvPr id="15" name="Straight Connector 54">
            <a:extLst>
              <a:ext uri="{FF2B5EF4-FFF2-40B4-BE49-F238E27FC236}">
                <a16:creationId xmlns:a16="http://schemas.microsoft.com/office/drawing/2014/main" id="{BAD4B08F-B5EE-E44F-96D7-2ECC54AEADAA}"/>
              </a:ext>
            </a:extLst>
          </p:cNvPr>
          <p:cNvCxnSpPr/>
          <p:nvPr/>
        </p:nvCxnSpPr>
        <p:spPr>
          <a:xfrm flipH="1">
            <a:off x="1997241" y="2687055"/>
            <a:ext cx="48381" cy="0"/>
          </a:xfrm>
          <a:prstGeom prst="straightConnector1">
            <a:avLst/>
          </a:prstGeom>
          <a:noFill/>
          <a:ln w="6345" cap="flat">
            <a:solidFill>
              <a:srgbClr val="76AF45"/>
            </a:solidFill>
            <a:prstDash val="solid"/>
            <a:miter/>
          </a:ln>
        </p:spPr>
      </p:cxnSp>
      <p:sp>
        <p:nvSpPr>
          <p:cNvPr id="16" name="TextBox 63">
            <a:extLst>
              <a:ext uri="{FF2B5EF4-FFF2-40B4-BE49-F238E27FC236}">
                <a16:creationId xmlns:a16="http://schemas.microsoft.com/office/drawing/2014/main" id="{983A9DB7-A3A6-5D30-A011-280763E3A26A}"/>
              </a:ext>
            </a:extLst>
          </p:cNvPr>
          <p:cNvSpPr txBox="1"/>
          <p:nvPr/>
        </p:nvSpPr>
        <p:spPr>
          <a:xfrm>
            <a:off x="956645" y="2583061"/>
            <a:ext cx="1010649"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lockdown</a:t>
            </a:r>
          </a:p>
        </p:txBody>
      </p:sp>
      <p:sp>
        <p:nvSpPr>
          <p:cNvPr id="17" name="TextBox 68">
            <a:extLst>
              <a:ext uri="{FF2B5EF4-FFF2-40B4-BE49-F238E27FC236}">
                <a16:creationId xmlns:a16="http://schemas.microsoft.com/office/drawing/2014/main" id="{A4B1F173-4EEA-999C-2CB0-5B1917F61D2A}"/>
              </a:ext>
            </a:extLst>
          </p:cNvPr>
          <p:cNvSpPr txBox="1"/>
          <p:nvPr/>
        </p:nvSpPr>
        <p:spPr>
          <a:xfrm>
            <a:off x="1161050" y="2988533"/>
            <a:ext cx="91365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Health, Sickness</a:t>
            </a:r>
          </a:p>
        </p:txBody>
      </p:sp>
      <p:cxnSp>
        <p:nvCxnSpPr>
          <p:cNvPr id="18" name="Straight Arrow Connector 70">
            <a:extLst>
              <a:ext uri="{FF2B5EF4-FFF2-40B4-BE49-F238E27FC236}">
                <a16:creationId xmlns:a16="http://schemas.microsoft.com/office/drawing/2014/main" id="{127B7FB1-BDC0-86CA-C0E1-FD6DA660FF9F}"/>
              </a:ext>
            </a:extLst>
          </p:cNvPr>
          <p:cNvCxnSpPr/>
          <p:nvPr/>
        </p:nvCxnSpPr>
        <p:spPr>
          <a:xfrm>
            <a:off x="1151522" y="3785734"/>
            <a:ext cx="1371600" cy="0"/>
          </a:xfrm>
          <a:prstGeom prst="straightConnector1">
            <a:avLst/>
          </a:prstGeom>
          <a:noFill/>
          <a:ln w="6345" cap="flat">
            <a:solidFill>
              <a:srgbClr val="76AF45"/>
            </a:solidFill>
            <a:prstDash val="solid"/>
            <a:miter/>
            <a:tailEnd type="arrow"/>
          </a:ln>
        </p:spPr>
      </p:cxnSp>
      <p:sp>
        <p:nvSpPr>
          <p:cNvPr id="19" name="TextBox 71">
            <a:extLst>
              <a:ext uri="{FF2B5EF4-FFF2-40B4-BE49-F238E27FC236}">
                <a16:creationId xmlns:a16="http://schemas.microsoft.com/office/drawing/2014/main" id="{FA4CC15F-480D-EB83-4923-72238B25BDC7}"/>
              </a:ext>
            </a:extLst>
          </p:cNvPr>
          <p:cNvSpPr txBox="1"/>
          <p:nvPr/>
        </p:nvSpPr>
        <p:spPr>
          <a:xfrm>
            <a:off x="1111791" y="3546646"/>
            <a:ext cx="1163052"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Restriction</a:t>
            </a:r>
          </a:p>
        </p:txBody>
      </p:sp>
      <p:cxnSp>
        <p:nvCxnSpPr>
          <p:cNvPr id="20" name="Straight Arrow Connector 73">
            <a:extLst>
              <a:ext uri="{FF2B5EF4-FFF2-40B4-BE49-F238E27FC236}">
                <a16:creationId xmlns:a16="http://schemas.microsoft.com/office/drawing/2014/main" id="{75BB3339-5A1E-7C74-91B5-D968CA0000A8}"/>
              </a:ext>
            </a:extLst>
          </p:cNvPr>
          <p:cNvCxnSpPr/>
          <p:nvPr/>
        </p:nvCxnSpPr>
        <p:spPr>
          <a:xfrm>
            <a:off x="3245013" y="2791141"/>
            <a:ext cx="1114928" cy="0"/>
          </a:xfrm>
          <a:prstGeom prst="straightConnector1">
            <a:avLst/>
          </a:prstGeom>
          <a:noFill/>
          <a:ln w="6345" cap="flat">
            <a:solidFill>
              <a:srgbClr val="76AF45"/>
            </a:solidFill>
            <a:prstDash val="solid"/>
            <a:miter/>
            <a:tailEnd type="arrow"/>
          </a:ln>
        </p:spPr>
      </p:cxnSp>
      <p:cxnSp>
        <p:nvCxnSpPr>
          <p:cNvPr id="21" name="Straight Arrow Connector 76">
            <a:extLst>
              <a:ext uri="{FF2B5EF4-FFF2-40B4-BE49-F238E27FC236}">
                <a16:creationId xmlns:a16="http://schemas.microsoft.com/office/drawing/2014/main" id="{6F13EF86-1949-4DD4-F666-85DCB43F91FC}"/>
              </a:ext>
            </a:extLst>
          </p:cNvPr>
          <p:cNvCxnSpPr/>
          <p:nvPr/>
        </p:nvCxnSpPr>
        <p:spPr>
          <a:xfrm flipV="1">
            <a:off x="3117436" y="3155475"/>
            <a:ext cx="1507827" cy="11677"/>
          </a:xfrm>
          <a:prstGeom prst="straightConnector1">
            <a:avLst/>
          </a:prstGeom>
          <a:noFill/>
          <a:ln w="6345" cap="flat">
            <a:solidFill>
              <a:srgbClr val="76AF45"/>
            </a:solidFill>
            <a:prstDash val="solid"/>
            <a:miter/>
            <a:tailEnd type="arrow"/>
          </a:ln>
        </p:spPr>
      </p:cxnSp>
      <p:cxnSp>
        <p:nvCxnSpPr>
          <p:cNvPr id="22" name="Straight Arrow Connector 78">
            <a:extLst>
              <a:ext uri="{FF2B5EF4-FFF2-40B4-BE49-F238E27FC236}">
                <a16:creationId xmlns:a16="http://schemas.microsoft.com/office/drawing/2014/main" id="{FBD25BD4-8807-66CC-0725-F84EF739DF91}"/>
              </a:ext>
            </a:extLst>
          </p:cNvPr>
          <p:cNvCxnSpPr/>
          <p:nvPr/>
        </p:nvCxnSpPr>
        <p:spPr>
          <a:xfrm>
            <a:off x="3466911" y="3590044"/>
            <a:ext cx="1379619" cy="2981"/>
          </a:xfrm>
          <a:prstGeom prst="straightConnector1">
            <a:avLst/>
          </a:prstGeom>
          <a:noFill/>
          <a:ln w="6345" cap="flat">
            <a:solidFill>
              <a:srgbClr val="76AF45"/>
            </a:solidFill>
            <a:prstDash val="solid"/>
            <a:miter/>
            <a:tailEnd type="arrow"/>
          </a:ln>
        </p:spPr>
      </p:cxnSp>
      <p:sp>
        <p:nvSpPr>
          <p:cNvPr id="23" name="TextBox 80">
            <a:extLst>
              <a:ext uri="{FF2B5EF4-FFF2-40B4-BE49-F238E27FC236}">
                <a16:creationId xmlns:a16="http://schemas.microsoft.com/office/drawing/2014/main" id="{B24DCA53-6098-181B-5E48-F72ABA6FB78E}"/>
              </a:ext>
            </a:extLst>
          </p:cNvPr>
          <p:cNvSpPr txBox="1"/>
          <p:nvPr/>
        </p:nvSpPr>
        <p:spPr>
          <a:xfrm>
            <a:off x="3042739" y="2487716"/>
            <a:ext cx="1038228"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Supply chain</a:t>
            </a:r>
          </a:p>
        </p:txBody>
      </p:sp>
      <p:sp>
        <p:nvSpPr>
          <p:cNvPr id="24" name="TextBox 81">
            <a:extLst>
              <a:ext uri="{FF2B5EF4-FFF2-40B4-BE49-F238E27FC236}">
                <a16:creationId xmlns:a16="http://schemas.microsoft.com/office/drawing/2014/main" id="{4DAB1641-31B6-E801-F6B4-87E6B115107C}"/>
              </a:ext>
            </a:extLst>
          </p:cNvPr>
          <p:cNvSpPr txBox="1"/>
          <p:nvPr/>
        </p:nvSpPr>
        <p:spPr>
          <a:xfrm>
            <a:off x="3245013" y="2880753"/>
            <a:ext cx="1148504"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Cost of living </a:t>
            </a:r>
          </a:p>
        </p:txBody>
      </p:sp>
      <p:sp>
        <p:nvSpPr>
          <p:cNvPr id="25" name="TextBox 84">
            <a:extLst>
              <a:ext uri="{FF2B5EF4-FFF2-40B4-BE49-F238E27FC236}">
                <a16:creationId xmlns:a16="http://schemas.microsoft.com/office/drawing/2014/main" id="{0FFC09CC-A136-5AA4-E5DB-ACB520980860}"/>
              </a:ext>
            </a:extLst>
          </p:cNvPr>
          <p:cNvSpPr txBox="1"/>
          <p:nvPr/>
        </p:nvSpPr>
        <p:spPr>
          <a:xfrm>
            <a:off x="3498997" y="3206160"/>
            <a:ext cx="1152774"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Univers Condensed Light"/>
              </a:rPr>
              <a:t>Higher cost energy, transport, and commodity prices</a:t>
            </a:r>
          </a:p>
        </p:txBody>
      </p:sp>
      <p:cxnSp>
        <p:nvCxnSpPr>
          <p:cNvPr id="26" name="Straight Arrow Connector 88">
            <a:extLst>
              <a:ext uri="{FF2B5EF4-FFF2-40B4-BE49-F238E27FC236}">
                <a16:creationId xmlns:a16="http://schemas.microsoft.com/office/drawing/2014/main" id="{9C8CE7BF-6184-48CA-17D0-A7369A95B888}"/>
              </a:ext>
            </a:extLst>
          </p:cNvPr>
          <p:cNvCxnSpPr/>
          <p:nvPr/>
        </p:nvCxnSpPr>
        <p:spPr>
          <a:xfrm>
            <a:off x="5482385" y="2764715"/>
            <a:ext cx="1227226" cy="0"/>
          </a:xfrm>
          <a:prstGeom prst="straightConnector1">
            <a:avLst/>
          </a:prstGeom>
          <a:noFill/>
          <a:ln w="6345" cap="flat">
            <a:solidFill>
              <a:srgbClr val="76AF45"/>
            </a:solidFill>
            <a:prstDash val="solid"/>
            <a:miter/>
            <a:tailEnd type="arrow"/>
          </a:ln>
        </p:spPr>
      </p:cxnSp>
      <p:sp>
        <p:nvSpPr>
          <p:cNvPr id="27" name="TextBox 90">
            <a:extLst>
              <a:ext uri="{FF2B5EF4-FFF2-40B4-BE49-F238E27FC236}">
                <a16:creationId xmlns:a16="http://schemas.microsoft.com/office/drawing/2014/main" id="{6CDED849-1451-1EBA-BFC9-DA36C6F8864B}"/>
              </a:ext>
            </a:extLst>
          </p:cNvPr>
          <p:cNvSpPr txBox="1"/>
          <p:nvPr/>
        </p:nvSpPr>
        <p:spPr>
          <a:xfrm>
            <a:off x="5393030" y="2450756"/>
            <a:ext cx="1316580"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Change of business </a:t>
            </a:r>
          </a:p>
        </p:txBody>
      </p:sp>
      <p:cxnSp>
        <p:nvCxnSpPr>
          <p:cNvPr id="28" name="Straight Arrow Connector 92">
            <a:extLst>
              <a:ext uri="{FF2B5EF4-FFF2-40B4-BE49-F238E27FC236}">
                <a16:creationId xmlns:a16="http://schemas.microsoft.com/office/drawing/2014/main" id="{EF3523CC-4C2E-D6B5-EFEF-436DB562BC92}"/>
              </a:ext>
            </a:extLst>
          </p:cNvPr>
          <p:cNvCxnSpPr/>
          <p:nvPr/>
        </p:nvCxnSpPr>
        <p:spPr>
          <a:xfrm>
            <a:off x="5393030" y="3216438"/>
            <a:ext cx="1599450" cy="40645"/>
          </a:xfrm>
          <a:prstGeom prst="straightConnector1">
            <a:avLst/>
          </a:prstGeom>
          <a:noFill/>
          <a:ln w="6345" cap="flat">
            <a:solidFill>
              <a:srgbClr val="76AF45"/>
            </a:solidFill>
            <a:prstDash val="solid"/>
            <a:miter/>
            <a:tailEnd type="arrow"/>
          </a:ln>
        </p:spPr>
      </p:cxnSp>
      <p:sp>
        <p:nvSpPr>
          <p:cNvPr id="29" name="TextBox 93">
            <a:extLst>
              <a:ext uri="{FF2B5EF4-FFF2-40B4-BE49-F238E27FC236}">
                <a16:creationId xmlns:a16="http://schemas.microsoft.com/office/drawing/2014/main" id="{0F5DD6D1-E6D7-2871-48A9-5C87B452C274}"/>
              </a:ext>
            </a:extLst>
          </p:cNvPr>
          <p:cNvSpPr txBox="1"/>
          <p:nvPr/>
        </p:nvSpPr>
        <p:spPr>
          <a:xfrm>
            <a:off x="5546530" y="2845640"/>
            <a:ext cx="1354802"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Rising inflation, loss of employees</a:t>
            </a:r>
          </a:p>
        </p:txBody>
      </p:sp>
      <p:cxnSp>
        <p:nvCxnSpPr>
          <p:cNvPr id="30" name="Straight Arrow Connector 95">
            <a:extLst>
              <a:ext uri="{FF2B5EF4-FFF2-40B4-BE49-F238E27FC236}">
                <a16:creationId xmlns:a16="http://schemas.microsoft.com/office/drawing/2014/main" id="{03BCDEE2-F26E-C96D-9FF2-88AAC8005B61}"/>
              </a:ext>
            </a:extLst>
          </p:cNvPr>
          <p:cNvCxnSpPr/>
          <p:nvPr/>
        </p:nvCxnSpPr>
        <p:spPr>
          <a:xfrm>
            <a:off x="5842019" y="3777916"/>
            <a:ext cx="1365400" cy="0"/>
          </a:xfrm>
          <a:prstGeom prst="straightConnector1">
            <a:avLst/>
          </a:prstGeom>
          <a:noFill/>
          <a:ln w="6345" cap="flat">
            <a:solidFill>
              <a:srgbClr val="76AF45"/>
            </a:solidFill>
            <a:prstDash val="solid"/>
            <a:miter/>
            <a:tailEnd type="arrow"/>
          </a:ln>
        </p:spPr>
      </p:cxnSp>
      <p:sp>
        <p:nvSpPr>
          <p:cNvPr id="31" name="TextBox 97">
            <a:extLst>
              <a:ext uri="{FF2B5EF4-FFF2-40B4-BE49-F238E27FC236}">
                <a16:creationId xmlns:a16="http://schemas.microsoft.com/office/drawing/2014/main" id="{1D56B8D5-BF22-7F9E-EB1B-0D0179CB22BE}"/>
              </a:ext>
            </a:extLst>
          </p:cNvPr>
          <p:cNvSpPr txBox="1"/>
          <p:nvPr/>
        </p:nvSpPr>
        <p:spPr>
          <a:xfrm>
            <a:off x="5745430" y="3340211"/>
            <a:ext cx="137717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Univers Condensed Light"/>
              </a:rPr>
              <a:t>Declining financial performance</a:t>
            </a:r>
          </a:p>
        </p:txBody>
      </p:sp>
      <p:cxnSp>
        <p:nvCxnSpPr>
          <p:cNvPr id="32" name="Straight Arrow Connector 100">
            <a:extLst>
              <a:ext uri="{FF2B5EF4-FFF2-40B4-BE49-F238E27FC236}">
                <a16:creationId xmlns:a16="http://schemas.microsoft.com/office/drawing/2014/main" id="{1BC77F12-19E6-590C-6B46-7DB1A318C495}"/>
              </a:ext>
            </a:extLst>
          </p:cNvPr>
          <p:cNvCxnSpPr/>
          <p:nvPr/>
        </p:nvCxnSpPr>
        <p:spPr>
          <a:xfrm>
            <a:off x="4264441" y="5422227"/>
            <a:ext cx="1663056" cy="0"/>
          </a:xfrm>
          <a:prstGeom prst="straightConnector1">
            <a:avLst/>
          </a:prstGeom>
          <a:noFill/>
          <a:ln w="6345" cap="flat">
            <a:solidFill>
              <a:srgbClr val="76AF45"/>
            </a:solidFill>
            <a:prstDash val="solid"/>
            <a:miter/>
            <a:tailEnd type="arrow"/>
          </a:ln>
        </p:spPr>
      </p:cxnSp>
      <p:cxnSp>
        <p:nvCxnSpPr>
          <p:cNvPr id="33" name="Straight Arrow Connector 103">
            <a:extLst>
              <a:ext uri="{FF2B5EF4-FFF2-40B4-BE49-F238E27FC236}">
                <a16:creationId xmlns:a16="http://schemas.microsoft.com/office/drawing/2014/main" id="{2FA20BB3-D2D1-C600-8319-273C22E72150}"/>
              </a:ext>
            </a:extLst>
          </p:cNvPr>
          <p:cNvCxnSpPr/>
          <p:nvPr/>
        </p:nvCxnSpPr>
        <p:spPr>
          <a:xfrm>
            <a:off x="4359941" y="4924921"/>
            <a:ext cx="1832814" cy="0"/>
          </a:xfrm>
          <a:prstGeom prst="straightConnector1">
            <a:avLst/>
          </a:prstGeom>
          <a:noFill/>
          <a:ln w="6345" cap="flat">
            <a:solidFill>
              <a:srgbClr val="76AF45"/>
            </a:solidFill>
            <a:prstDash val="solid"/>
            <a:miter/>
            <a:tailEnd type="arrow"/>
          </a:ln>
        </p:spPr>
      </p:cxnSp>
      <p:cxnSp>
        <p:nvCxnSpPr>
          <p:cNvPr id="34" name="Straight Arrow Connector 105">
            <a:extLst>
              <a:ext uri="{FF2B5EF4-FFF2-40B4-BE49-F238E27FC236}">
                <a16:creationId xmlns:a16="http://schemas.microsoft.com/office/drawing/2014/main" id="{DED4A0D0-D542-1BB1-6F84-FB2F1ED4F1E7}"/>
              </a:ext>
            </a:extLst>
          </p:cNvPr>
          <p:cNvCxnSpPr/>
          <p:nvPr/>
        </p:nvCxnSpPr>
        <p:spPr>
          <a:xfrm>
            <a:off x="4412162" y="4491788"/>
            <a:ext cx="1967451" cy="0"/>
          </a:xfrm>
          <a:prstGeom prst="straightConnector1">
            <a:avLst/>
          </a:prstGeom>
          <a:noFill/>
          <a:ln w="6345" cap="flat">
            <a:solidFill>
              <a:srgbClr val="76AF45"/>
            </a:solidFill>
            <a:prstDash val="solid"/>
            <a:miter/>
            <a:tailEnd type="arrow"/>
          </a:ln>
        </p:spPr>
      </p:cxnSp>
      <p:sp>
        <p:nvSpPr>
          <p:cNvPr id="35" name="TextBox 106">
            <a:extLst>
              <a:ext uri="{FF2B5EF4-FFF2-40B4-BE49-F238E27FC236}">
                <a16:creationId xmlns:a16="http://schemas.microsoft.com/office/drawing/2014/main" id="{E97AEFA1-BEE7-315A-C2FA-413637F2675F}"/>
              </a:ext>
            </a:extLst>
          </p:cNvPr>
          <p:cNvSpPr txBox="1"/>
          <p:nvPr/>
        </p:nvSpPr>
        <p:spPr>
          <a:xfrm>
            <a:off x="4522622" y="5101391"/>
            <a:ext cx="131940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Univers Condensed Light"/>
              </a:rPr>
              <a:t>Lifestyle, shop closing</a:t>
            </a:r>
          </a:p>
        </p:txBody>
      </p:sp>
      <p:sp>
        <p:nvSpPr>
          <p:cNvPr id="36" name="TextBox 107">
            <a:extLst>
              <a:ext uri="{FF2B5EF4-FFF2-40B4-BE49-F238E27FC236}">
                <a16:creationId xmlns:a16="http://schemas.microsoft.com/office/drawing/2014/main" id="{2744BF3C-7F13-7517-DEAD-7E414CE563A2}"/>
              </a:ext>
            </a:extLst>
          </p:cNvPr>
          <p:cNvSpPr txBox="1"/>
          <p:nvPr/>
        </p:nvSpPr>
        <p:spPr>
          <a:xfrm>
            <a:off x="4993986" y="4539319"/>
            <a:ext cx="75761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Covid 19, health</a:t>
            </a:r>
          </a:p>
        </p:txBody>
      </p:sp>
      <p:cxnSp>
        <p:nvCxnSpPr>
          <p:cNvPr id="38" name="Straight Arrow Connector 110">
            <a:extLst>
              <a:ext uri="{FF2B5EF4-FFF2-40B4-BE49-F238E27FC236}">
                <a16:creationId xmlns:a16="http://schemas.microsoft.com/office/drawing/2014/main" id="{10802B49-45C8-98DE-A597-457B37F758D0}"/>
              </a:ext>
            </a:extLst>
          </p:cNvPr>
          <p:cNvCxnSpPr/>
          <p:nvPr/>
        </p:nvCxnSpPr>
        <p:spPr>
          <a:xfrm>
            <a:off x="2012786" y="5438275"/>
            <a:ext cx="1232227" cy="0"/>
          </a:xfrm>
          <a:prstGeom prst="straightConnector1">
            <a:avLst/>
          </a:prstGeom>
          <a:noFill/>
          <a:ln w="6345" cap="flat">
            <a:solidFill>
              <a:srgbClr val="76AF45"/>
            </a:solidFill>
            <a:prstDash val="solid"/>
            <a:miter/>
            <a:tailEnd type="arrow"/>
          </a:ln>
        </p:spPr>
      </p:cxnSp>
      <p:cxnSp>
        <p:nvCxnSpPr>
          <p:cNvPr id="39" name="Straight Arrow Connector 112">
            <a:extLst>
              <a:ext uri="{FF2B5EF4-FFF2-40B4-BE49-F238E27FC236}">
                <a16:creationId xmlns:a16="http://schemas.microsoft.com/office/drawing/2014/main" id="{65101B1F-B6BB-849C-70AA-6BFE1511AB54}"/>
              </a:ext>
            </a:extLst>
          </p:cNvPr>
          <p:cNvCxnSpPr/>
          <p:nvPr/>
        </p:nvCxnSpPr>
        <p:spPr>
          <a:xfrm>
            <a:off x="2181356" y="4896045"/>
            <a:ext cx="1325294" cy="0"/>
          </a:xfrm>
          <a:prstGeom prst="straightConnector1">
            <a:avLst/>
          </a:prstGeom>
          <a:noFill/>
          <a:ln w="6345" cap="flat">
            <a:solidFill>
              <a:srgbClr val="76AF45"/>
            </a:solidFill>
            <a:prstDash val="solid"/>
            <a:miter/>
            <a:tailEnd type="arrow"/>
          </a:ln>
        </p:spPr>
      </p:cxnSp>
      <p:cxnSp>
        <p:nvCxnSpPr>
          <p:cNvPr id="40" name="Straight Arrow Connector 115">
            <a:extLst>
              <a:ext uri="{FF2B5EF4-FFF2-40B4-BE49-F238E27FC236}">
                <a16:creationId xmlns:a16="http://schemas.microsoft.com/office/drawing/2014/main" id="{895A0A8D-0E6D-A56E-904F-3D69BBE1AC5A}"/>
              </a:ext>
            </a:extLst>
          </p:cNvPr>
          <p:cNvCxnSpPr/>
          <p:nvPr/>
        </p:nvCxnSpPr>
        <p:spPr>
          <a:xfrm>
            <a:off x="2269778" y="4411577"/>
            <a:ext cx="1532699" cy="0"/>
          </a:xfrm>
          <a:prstGeom prst="straightConnector1">
            <a:avLst/>
          </a:prstGeom>
          <a:noFill/>
          <a:ln w="6345" cap="flat">
            <a:solidFill>
              <a:srgbClr val="76AF45"/>
            </a:solidFill>
            <a:prstDash val="solid"/>
            <a:miter/>
            <a:tailEnd type="arrow"/>
          </a:ln>
        </p:spPr>
      </p:cxnSp>
      <p:sp>
        <p:nvSpPr>
          <p:cNvPr id="41" name="TextBox 116">
            <a:extLst>
              <a:ext uri="{FF2B5EF4-FFF2-40B4-BE49-F238E27FC236}">
                <a16:creationId xmlns:a16="http://schemas.microsoft.com/office/drawing/2014/main" id="{939F3431-285C-A292-F726-1F6D4FE9D728}"/>
              </a:ext>
            </a:extLst>
          </p:cNvPr>
          <p:cNvSpPr txBox="1"/>
          <p:nvPr/>
        </p:nvSpPr>
        <p:spPr>
          <a:xfrm>
            <a:off x="2137611" y="5116424"/>
            <a:ext cx="123223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Univers Condensed Light"/>
              </a:rPr>
              <a:t>Job losses</a:t>
            </a:r>
          </a:p>
        </p:txBody>
      </p:sp>
      <p:sp>
        <p:nvSpPr>
          <p:cNvPr id="42" name="TextBox 117">
            <a:extLst>
              <a:ext uri="{FF2B5EF4-FFF2-40B4-BE49-F238E27FC236}">
                <a16:creationId xmlns:a16="http://schemas.microsoft.com/office/drawing/2014/main" id="{21A595A1-DBFC-40A5-16D1-CD2A6830BC2E}"/>
              </a:ext>
            </a:extLst>
          </p:cNvPr>
          <p:cNvSpPr txBox="1"/>
          <p:nvPr/>
        </p:nvSpPr>
        <p:spPr>
          <a:xfrm>
            <a:off x="2424312" y="4469706"/>
            <a:ext cx="112754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Inflation, shop closing</a:t>
            </a:r>
          </a:p>
        </p:txBody>
      </p:sp>
      <p:sp>
        <p:nvSpPr>
          <p:cNvPr id="43" name="TextBox 118">
            <a:extLst>
              <a:ext uri="{FF2B5EF4-FFF2-40B4-BE49-F238E27FC236}">
                <a16:creationId xmlns:a16="http://schemas.microsoft.com/office/drawing/2014/main" id="{CA23411B-5942-E892-1C93-56571AC4C4B8}"/>
              </a:ext>
            </a:extLst>
          </p:cNvPr>
          <p:cNvSpPr txBox="1"/>
          <p:nvPr/>
        </p:nvSpPr>
        <p:spPr>
          <a:xfrm>
            <a:off x="2393871" y="4026167"/>
            <a:ext cx="1281367"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Condensed Light"/>
              </a:rPr>
              <a:t>Working from home</a:t>
            </a:r>
          </a:p>
        </p:txBody>
      </p:sp>
      <p:cxnSp>
        <p:nvCxnSpPr>
          <p:cNvPr id="44" name="Straight Arrow Connector 124">
            <a:extLst>
              <a:ext uri="{FF2B5EF4-FFF2-40B4-BE49-F238E27FC236}">
                <a16:creationId xmlns:a16="http://schemas.microsoft.com/office/drawing/2014/main" id="{C6FFBCA9-1BE4-4E8B-30E8-09326329CA7E}"/>
              </a:ext>
            </a:extLst>
          </p:cNvPr>
          <p:cNvCxnSpPr/>
          <p:nvPr/>
        </p:nvCxnSpPr>
        <p:spPr>
          <a:xfrm>
            <a:off x="956645" y="3384880"/>
            <a:ext cx="1363773" cy="0"/>
          </a:xfrm>
          <a:prstGeom prst="straightConnector1">
            <a:avLst/>
          </a:prstGeom>
          <a:noFill/>
          <a:ln w="6345" cap="flat">
            <a:solidFill>
              <a:srgbClr val="76AF45"/>
            </a:solidFill>
            <a:prstDash val="solid"/>
            <a:miter/>
            <a:tailEnd type="arrow"/>
          </a:ln>
        </p:spPr>
      </p:cxnSp>
      <p:cxnSp>
        <p:nvCxnSpPr>
          <p:cNvPr id="45" name="Straight Arrow Connector 126">
            <a:extLst>
              <a:ext uri="{FF2B5EF4-FFF2-40B4-BE49-F238E27FC236}">
                <a16:creationId xmlns:a16="http://schemas.microsoft.com/office/drawing/2014/main" id="{751BBE18-794D-1697-A92E-35335FA4E566}"/>
              </a:ext>
            </a:extLst>
          </p:cNvPr>
          <p:cNvCxnSpPr/>
          <p:nvPr/>
        </p:nvCxnSpPr>
        <p:spPr>
          <a:xfrm>
            <a:off x="890332" y="2880753"/>
            <a:ext cx="1131095" cy="0"/>
          </a:xfrm>
          <a:prstGeom prst="straightConnector1">
            <a:avLst/>
          </a:prstGeom>
          <a:noFill/>
          <a:ln w="6345" cap="flat">
            <a:solidFill>
              <a:srgbClr val="76AF45"/>
            </a:solidFill>
            <a:prstDash val="solid"/>
            <a:miter/>
            <a:tailEnd type="arrow"/>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4BE3-DE54-75E4-3915-E75B82CA33CD}"/>
              </a:ext>
            </a:extLst>
          </p:cNvPr>
          <p:cNvSpPr txBox="1">
            <a:spLocks noGrp="1"/>
          </p:cNvSpPr>
          <p:nvPr>
            <p:ph type="title"/>
          </p:nvPr>
        </p:nvSpPr>
        <p:spPr/>
        <p:txBody>
          <a:bodyPr/>
          <a:lstStyle/>
          <a:p>
            <a:pPr lvl="0"/>
            <a:r>
              <a:rPr lang="en-GB" sz="1800"/>
              <a:t>Evaluation of alternative solutions to the problem</a:t>
            </a:r>
          </a:p>
        </p:txBody>
      </p:sp>
      <p:sp>
        <p:nvSpPr>
          <p:cNvPr id="3" name="Content Placeholder 2">
            <a:extLst>
              <a:ext uri="{FF2B5EF4-FFF2-40B4-BE49-F238E27FC236}">
                <a16:creationId xmlns:a16="http://schemas.microsoft.com/office/drawing/2014/main" id="{766194B9-1584-1E6B-4D17-7D47221414FD}"/>
              </a:ext>
            </a:extLst>
          </p:cNvPr>
          <p:cNvSpPr txBox="1">
            <a:spLocks noGrp="1"/>
          </p:cNvSpPr>
          <p:nvPr>
            <p:ph idx="1"/>
          </p:nvPr>
        </p:nvSpPr>
        <p:spPr>
          <a:xfrm>
            <a:off x="966539" y="2105808"/>
            <a:ext cx="9905996" cy="4024420"/>
          </a:xfrm>
        </p:spPr>
        <p:txBody>
          <a:bodyPr/>
          <a:lstStyle/>
          <a:p>
            <a:pPr marL="0" lvl="0" indent="0">
              <a:buNone/>
            </a:pPr>
            <a:r>
              <a:rPr lang="en-GB" sz="1100" dirty="0"/>
              <a:t>The senior management team of Torque Brands needs to be enabled to consider an alternative solution  to the problem by the process;</a:t>
            </a:r>
          </a:p>
          <a:p>
            <a:pPr lvl="0">
              <a:buFont typeface="Wingdings" pitchFamily="2"/>
              <a:buChar char="v"/>
            </a:pPr>
            <a:r>
              <a:rPr lang="en-GB" sz="1100" dirty="0"/>
              <a:t> Decision-making P M I  ( plus, minus, and interesting ) is a desire to plan for the future or to develop new areas of business also need to rational decision process; problem identification, criteria definition, alternative generation, evaluation, and implantation.</a:t>
            </a:r>
          </a:p>
          <a:p>
            <a:pPr lvl="0">
              <a:buFont typeface="Wingdings" pitchFamily="2"/>
              <a:buChar char="v"/>
            </a:pPr>
            <a:r>
              <a:rPr lang="en-GB" sz="1100" dirty="0"/>
              <a:t> Problem-solving innovation needs the identification of a problem or difficulty.</a:t>
            </a:r>
          </a:p>
          <a:p>
            <a:pPr lvl="0">
              <a:buFont typeface="Wingdings" pitchFamily="2"/>
              <a:buChar char="v"/>
            </a:pPr>
            <a:r>
              <a:rPr lang="en-GB" sz="1100" dirty="0"/>
              <a:t>Involves both internal and external information it will through a process of swot, pestle, and fishbone analysis.</a:t>
            </a:r>
          </a:p>
          <a:p>
            <a:pPr lvl="0">
              <a:buFont typeface="Wingdings" pitchFamily="2"/>
              <a:buChar char="v"/>
            </a:pPr>
            <a:r>
              <a:rPr lang="en-GB" sz="1100" dirty="0"/>
              <a:t>Training needed for managers and staff</a:t>
            </a:r>
          </a:p>
          <a:p>
            <a:pPr lvl="0">
              <a:buFont typeface="Wingdings" pitchFamily="2"/>
              <a:buChar char="v"/>
            </a:pPr>
            <a:r>
              <a:rPr lang="en-GB" sz="1100" dirty="0"/>
              <a:t>Improving productivity and the quality of standard.</a:t>
            </a:r>
          </a:p>
          <a:p>
            <a:pPr lvl="0">
              <a:buFont typeface="Wingdings" pitchFamily="2"/>
              <a:buChar char="v"/>
            </a:pPr>
            <a:r>
              <a:rPr lang="en-GB" sz="1100" dirty="0"/>
              <a:t>Feedback to comparing the past and now or profit with checking that the process was successful. This can be achieved by monitoring and supply chain. </a:t>
            </a:r>
          </a:p>
          <a:p>
            <a:pPr lvl="0">
              <a:buFont typeface="Wingdings" pitchFamily="2"/>
              <a:buChar char="v"/>
            </a:pPr>
            <a:endParaRPr lang="en-GB" sz="1100" dirty="0"/>
          </a:p>
          <a:p>
            <a:pPr lvl="0">
              <a:buFont typeface="Wingdings" pitchFamily="2"/>
              <a:buChar char="v"/>
            </a:pPr>
            <a:endParaRPr lang="en-GB" sz="1600" dirty="0"/>
          </a:p>
          <a:p>
            <a:pPr marL="0" lvl="0" indent="0">
              <a:buNone/>
            </a:pPr>
            <a:endParaRPr lang="en-GB" sz="1600" dirty="0"/>
          </a:p>
          <a:p>
            <a:pPr lvl="0">
              <a:buFont typeface="Wingdings" pitchFamily="2"/>
              <a:buChar char="v"/>
            </a:pP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6323C-CE5A-24A3-2814-8D8B9CD4C1F2}"/>
              </a:ext>
            </a:extLst>
          </p:cNvPr>
          <p:cNvSpPr txBox="1">
            <a:spLocks noGrp="1"/>
          </p:cNvSpPr>
          <p:nvPr>
            <p:ph type="title"/>
          </p:nvPr>
        </p:nvSpPr>
        <p:spPr>
          <a:xfrm>
            <a:off x="4479755" y="509339"/>
            <a:ext cx="9905996" cy="1382152"/>
          </a:xfrm>
        </p:spPr>
        <p:txBody>
          <a:bodyPr/>
          <a:lstStyle/>
          <a:p>
            <a:pPr lvl="0"/>
            <a:r>
              <a:rPr lang="en-GB" sz="1800"/>
              <a:t>References lists</a:t>
            </a:r>
          </a:p>
        </p:txBody>
      </p:sp>
      <p:sp>
        <p:nvSpPr>
          <p:cNvPr id="3" name="Content Placeholder 2">
            <a:extLst>
              <a:ext uri="{FF2B5EF4-FFF2-40B4-BE49-F238E27FC236}">
                <a16:creationId xmlns:a16="http://schemas.microsoft.com/office/drawing/2014/main" id="{4C8A979C-2DEB-6FE8-E3DD-402765D1A614}"/>
              </a:ext>
            </a:extLst>
          </p:cNvPr>
          <p:cNvSpPr txBox="1">
            <a:spLocks noGrp="1"/>
          </p:cNvSpPr>
          <p:nvPr>
            <p:ph idx="1"/>
          </p:nvPr>
        </p:nvSpPr>
        <p:spPr/>
        <p:txBody>
          <a:bodyPr/>
          <a:lstStyle/>
          <a:p>
            <a:pPr lvl="0">
              <a:buFont typeface="Wingdings" pitchFamily="2"/>
              <a:buChar char="v"/>
            </a:pPr>
            <a:r>
              <a:rPr lang="en-GB" sz="1200"/>
              <a:t> Becchio, C. et al. (2018) ‘Decision making for sustainable urban energy planning: an integrated evaluation framework of alternative solutions for a NZED (Net Zero-Energy District) in Turin’, Land use policy, 78, pp. 803–817. </a:t>
            </a:r>
          </a:p>
          <a:p>
            <a:pPr lvl="0">
              <a:buFont typeface="Wingdings" pitchFamily="2"/>
              <a:buChar char="v"/>
            </a:pPr>
            <a:r>
              <a:rPr lang="en-GB" sz="1200"/>
              <a:t>Christodoulou, A. and Cullinane, K. (2019) ‘Identifying the Main Opportunities and Challenges from the Implementation of a Port Energy Management System: A SWOT/PESTLE Analysis’, Sustainability (Basel, Switzerland), 11(21), p. 6046.</a:t>
            </a:r>
          </a:p>
          <a:p>
            <a:pPr lvl="0">
              <a:buFont typeface="Wingdings" pitchFamily="2"/>
              <a:buChar char="v"/>
            </a:pPr>
            <a:r>
              <a:rPr lang="en-GB" sz="1100"/>
              <a:t>Cristancho, Sayra, Lorelei Lingard, and Glenn Regehr, ‘From Problem Solving to Problem Definition: Scrutinizing the Complex Nature of Clinical Practice’, Perspectives on Medical Education, 6.1 (2017), 54–57 </a:t>
            </a:r>
          </a:p>
          <a:p>
            <a:pPr lvl="0">
              <a:buFont typeface="Wingdings" pitchFamily="2"/>
              <a:buChar char="v"/>
            </a:pPr>
            <a:r>
              <a:rPr lang="en-GB" sz="1100"/>
              <a:t>  Eierle, Brigitte, Sven Hartlieb, David C Hay, Lasse Niemi, and Hannu Ojala, ‘External Factors and the Pricing of Audit Services: A Systematic Review of the Archival Literature Using a PESTLE Analysis’, Auditing : a Journal of Practice and Theory, 41.3 (2021), 95. </a:t>
            </a:r>
          </a:p>
          <a:p>
            <a:pPr lvl="0">
              <a:buFont typeface="Wingdings" pitchFamily="2"/>
              <a:buChar char="v"/>
            </a:pPr>
            <a:r>
              <a:rPr lang="en-GB" sz="1100"/>
              <a:t>Ferrer, R.A. et al. (2022) ‘Fear increases likelihood of seeking decisional support from others when making decisions involving ambiguity’, Journal of behavioral decision making, 35(3). Available at: https://doi.org/10.1002/bdm.2266.</a:t>
            </a:r>
          </a:p>
          <a:p>
            <a:pPr lvl="0">
              <a:buFont typeface="Wingdings" pitchFamily="2"/>
              <a:buChar char="v"/>
            </a:pPr>
            <a:r>
              <a:rPr lang="en-GB" sz="1100"/>
              <a:t>Minglei, Ren, Ding Liuqian, Wang Gang, Kan Guangyuan, Fu Xiaodi, Zhu YaFeng, and others, ‘Identification of the Inter-Basin Water Diversion Project-Effected Local Flood Risk Factor by Using the Fishbone-Diagram Method’, IOP Conference Series. Earth and Environmental Science, 826.1 (2021), 12011.</a:t>
            </a:r>
          </a:p>
          <a:p>
            <a:pPr lvl="0">
              <a:buFont typeface="Wingdings" pitchFamily="2"/>
              <a:buChar char="v"/>
            </a:pPr>
            <a:r>
              <a:rPr lang="en-GB" sz="1100"/>
              <a:t>Proctor, T. (2018) Creative Problem Solving for Managers : Developing Skills for Decision Making and Innovation. Fifth edition. Boca Raton, FL: Routledge.</a:t>
            </a:r>
          </a:p>
          <a:p>
            <a:pPr lvl="0">
              <a:buFont typeface="Wingdings" pitchFamily="2"/>
              <a:buChar char="v"/>
            </a:pPr>
            <a:r>
              <a:rPr lang="en-GB" sz="1100"/>
              <a:t>Shinde, Dnyandeo Dattatraya, Shwetambari Ahirrao, and Ramjee Prasad, ‘Fishbone Diagram: Application to Identify the Root Causes of Student–Staff Problems in Technical Education’, Wireless Personal Communications, 100.2 (2018), 653–64 </a:t>
            </a:r>
          </a:p>
          <a:p>
            <a:pPr marL="0" lvl="0" indent="0">
              <a:buNone/>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ngleLines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11993</TotalTime>
  <Words>1068</Words>
  <Application>Microsoft Office PowerPoint</Application>
  <PresentationFormat>Widescreen</PresentationFormat>
  <Paragraphs>114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Univers Condensed Light</vt:lpstr>
      <vt:lpstr>Walbaum Display Light</vt:lpstr>
      <vt:lpstr>Wingdings</vt:lpstr>
      <vt:lpstr>AngleLinesVTI</vt:lpstr>
      <vt:lpstr>Declining profitability at tm Lewin, uk</vt:lpstr>
      <vt:lpstr>summary</vt:lpstr>
      <vt:lpstr>Contents page</vt:lpstr>
      <vt:lpstr>PowerPoint Presentation</vt:lpstr>
      <vt:lpstr>The nature and impact of the complex problem on employees and their oranitions </vt:lpstr>
      <vt:lpstr> pestle analysis  of macro-environmental factors to the complex problem</vt:lpstr>
      <vt:lpstr>PowerPoint Presentation</vt:lpstr>
      <vt:lpstr>Evaluation of alternative solutions to the problem</vt:lpstr>
      <vt:lpstr>References lists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Declining profitability at tm Lewin, uk</dc:title>
  <dc:creator>Marie Jeanne Mudijike</dc:creator>
  <cp:lastModifiedBy>Marie Jeanne Mudijike</cp:lastModifiedBy>
  <cp:revision>69</cp:revision>
  <dcterms:created xsi:type="dcterms:W3CDTF">2022-10-23T18:33:06Z</dcterms:created>
  <dcterms:modified xsi:type="dcterms:W3CDTF">2022-11-02T19:20:55Z</dcterms:modified>
</cp:coreProperties>
</file>