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4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11A9F4-ACE6-4F86-D879-120EAA88E029}" v="2390" dt="2021-01-29T11:21:19.486"/>
    <p1510:client id="{EFA04FE6-BAB5-4F4C-B92C-6C4463F4C5B9}" v="532" dt="2021-01-29T11:00:10.22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83" d="100"/>
          <a:sy n="83" d="100"/>
        </p:scale>
        <p:origin x="48" y="2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5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7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5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A53879F-4480-4560-81A5-FA06CC42E69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61E9648-8DB1-47A2-ABCD-2C6A06F50B1D}">
      <dgm:prSet/>
      <dgm:spPr/>
      <dgm:t>
        <a:bodyPr/>
        <a:lstStyle/>
        <a:p>
          <a:r>
            <a:rPr lang="en-GB"/>
            <a:t>Evidence-based practice</a:t>
          </a:r>
          <a:endParaRPr lang="en-US"/>
        </a:p>
      </dgm:t>
    </dgm:pt>
    <dgm:pt modelId="{DF34B951-7ADC-400A-8D3C-C1A7F72B2A11}" type="parTrans" cxnId="{EA3995F6-AC02-4226-A1A3-B2B00BA5568F}">
      <dgm:prSet/>
      <dgm:spPr/>
      <dgm:t>
        <a:bodyPr/>
        <a:lstStyle/>
        <a:p>
          <a:endParaRPr lang="en-US"/>
        </a:p>
      </dgm:t>
    </dgm:pt>
    <dgm:pt modelId="{A5938A9F-63D0-4344-A93A-58F832CF2C16}" type="sibTrans" cxnId="{EA3995F6-AC02-4226-A1A3-B2B00BA5568F}">
      <dgm:prSet/>
      <dgm:spPr/>
      <dgm:t>
        <a:bodyPr/>
        <a:lstStyle/>
        <a:p>
          <a:endParaRPr lang="en-US"/>
        </a:p>
      </dgm:t>
    </dgm:pt>
    <dgm:pt modelId="{6C026339-ACE8-42F6-9089-7B5D31CE9A21}">
      <dgm:prSet/>
      <dgm:spPr/>
      <dgm:t>
        <a:bodyPr/>
        <a:lstStyle/>
        <a:p>
          <a:r>
            <a:rPr lang="en-GB"/>
            <a:t>QAA Counselling and Psychoterapy Benchmarks</a:t>
          </a:r>
          <a:endParaRPr lang="en-US"/>
        </a:p>
      </dgm:t>
    </dgm:pt>
    <dgm:pt modelId="{834C9D6C-C074-47EC-A594-688A494852D8}" type="parTrans" cxnId="{E3D5989F-62FB-4364-BC5D-9D648250EFA5}">
      <dgm:prSet/>
      <dgm:spPr/>
      <dgm:t>
        <a:bodyPr/>
        <a:lstStyle/>
        <a:p>
          <a:endParaRPr lang="en-US"/>
        </a:p>
      </dgm:t>
    </dgm:pt>
    <dgm:pt modelId="{4F058521-5AA4-47A7-9E4E-C109A957008F}" type="sibTrans" cxnId="{E3D5989F-62FB-4364-BC5D-9D648250EFA5}">
      <dgm:prSet/>
      <dgm:spPr/>
      <dgm:t>
        <a:bodyPr/>
        <a:lstStyle/>
        <a:p>
          <a:endParaRPr lang="en-US"/>
        </a:p>
      </dgm:t>
    </dgm:pt>
    <dgm:pt modelId="{18BA43CE-3F80-4782-B8AC-006526A1AD33}">
      <dgm:prSet/>
      <dgm:spPr/>
      <dgm:t>
        <a:bodyPr/>
        <a:lstStyle/>
        <a:p>
          <a:r>
            <a:rPr lang="en-GB"/>
            <a:t>Professionalisation of the field – reflected in the benchmarks</a:t>
          </a:r>
          <a:endParaRPr lang="en-US"/>
        </a:p>
      </dgm:t>
    </dgm:pt>
    <dgm:pt modelId="{E823B5FE-E6AA-48AB-A8E0-988778B89F0D}" type="parTrans" cxnId="{D375AB0B-74EA-4390-9B13-3F164D71B3DF}">
      <dgm:prSet/>
      <dgm:spPr/>
      <dgm:t>
        <a:bodyPr/>
        <a:lstStyle/>
        <a:p>
          <a:endParaRPr lang="en-US"/>
        </a:p>
      </dgm:t>
    </dgm:pt>
    <dgm:pt modelId="{C3692317-3BD0-4DFF-A4E6-9845C209F7DD}" type="sibTrans" cxnId="{D375AB0B-74EA-4390-9B13-3F164D71B3DF}">
      <dgm:prSet/>
      <dgm:spPr/>
      <dgm:t>
        <a:bodyPr/>
        <a:lstStyle/>
        <a:p>
          <a:endParaRPr lang="en-US"/>
        </a:p>
      </dgm:t>
    </dgm:pt>
    <dgm:pt modelId="{BA9A168F-31B2-4917-A233-B4D775AE227D}">
      <dgm:prSet/>
      <dgm:spPr/>
      <dgm:t>
        <a:bodyPr/>
        <a:lstStyle/>
        <a:p>
          <a:r>
            <a:rPr lang="en-GB"/>
            <a:t>Regulation/Accreditation</a:t>
          </a:r>
          <a:endParaRPr lang="en-US"/>
        </a:p>
      </dgm:t>
    </dgm:pt>
    <dgm:pt modelId="{76139477-4CEE-4A64-ACDC-31C1603CBA05}" type="parTrans" cxnId="{47B72811-18AC-417C-A565-8BA1C4385A3B}">
      <dgm:prSet/>
      <dgm:spPr/>
      <dgm:t>
        <a:bodyPr/>
        <a:lstStyle/>
        <a:p>
          <a:endParaRPr lang="en-US"/>
        </a:p>
      </dgm:t>
    </dgm:pt>
    <dgm:pt modelId="{E46E7911-2D74-44F0-8F2D-8677B74AFAFF}" type="sibTrans" cxnId="{47B72811-18AC-417C-A565-8BA1C4385A3B}">
      <dgm:prSet/>
      <dgm:spPr/>
      <dgm:t>
        <a:bodyPr/>
        <a:lstStyle/>
        <a:p>
          <a:endParaRPr lang="en-US"/>
        </a:p>
      </dgm:t>
    </dgm:pt>
    <dgm:pt modelId="{C3618A89-F4AD-4043-80F7-71EC3474A8ED}">
      <dgm:prSet/>
      <dgm:spPr/>
      <dgm:t>
        <a:bodyPr/>
        <a:lstStyle/>
        <a:p>
          <a:r>
            <a:rPr lang="en-GB"/>
            <a:t>Common Factors</a:t>
          </a:r>
          <a:endParaRPr lang="en-US"/>
        </a:p>
      </dgm:t>
    </dgm:pt>
    <dgm:pt modelId="{050138D6-7280-4706-A3A4-4047D69D4C85}" type="parTrans" cxnId="{08E5A810-0796-4CF2-9219-1EACF4E3AC0B}">
      <dgm:prSet/>
      <dgm:spPr/>
      <dgm:t>
        <a:bodyPr/>
        <a:lstStyle/>
        <a:p>
          <a:endParaRPr lang="en-US"/>
        </a:p>
      </dgm:t>
    </dgm:pt>
    <dgm:pt modelId="{36844C09-C144-4C2A-95D3-84D69CDAD62C}" type="sibTrans" cxnId="{08E5A810-0796-4CF2-9219-1EACF4E3AC0B}">
      <dgm:prSet/>
      <dgm:spPr/>
      <dgm:t>
        <a:bodyPr/>
        <a:lstStyle/>
        <a:p>
          <a:endParaRPr lang="en-US"/>
        </a:p>
      </dgm:t>
    </dgm:pt>
    <dgm:pt modelId="{887E60B6-E965-4010-8876-ADCBE3BA7139}" type="pres">
      <dgm:prSet presAssocID="{1A53879F-4480-4560-81A5-FA06CC42E69E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FDAAD289-9CE0-4046-921A-C79C5CD9C5F1}" type="pres">
      <dgm:prSet presAssocID="{B61E9648-8DB1-47A2-ABCD-2C6A06F50B1D}" presName="compNode" presStyleCnt="0"/>
      <dgm:spPr/>
    </dgm:pt>
    <dgm:pt modelId="{2CFDCAEA-C382-42F7-B756-88F47EBE25F3}" type="pres">
      <dgm:prSet presAssocID="{B61E9648-8DB1-47A2-ABCD-2C6A06F50B1D}" presName="bgRect" presStyleLbl="bgShp" presStyleIdx="0" presStyleCnt="5"/>
      <dgm:spPr/>
    </dgm:pt>
    <dgm:pt modelId="{6067C799-4075-4463-8813-010AC585B344}" type="pres">
      <dgm:prSet presAssocID="{B61E9648-8DB1-47A2-ABCD-2C6A06F50B1D}" presName="iconRect" presStyleLbl="node1" presStyleIdx="0" presStyleCnt="5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ABB59B3A-1A46-41E3-8849-09765F96BF66}" type="pres">
      <dgm:prSet presAssocID="{B61E9648-8DB1-47A2-ABCD-2C6A06F50B1D}" presName="spaceRect" presStyleCnt="0"/>
      <dgm:spPr/>
    </dgm:pt>
    <dgm:pt modelId="{0A5678F2-5BF8-4458-9E0A-E54E9AB48CE0}" type="pres">
      <dgm:prSet presAssocID="{B61E9648-8DB1-47A2-ABCD-2C6A06F50B1D}" presName="parTx" presStyleLbl="revTx" presStyleIdx="0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5DCAD139-7482-4BFF-ACA1-4EBBB4913A2E}" type="pres">
      <dgm:prSet presAssocID="{A5938A9F-63D0-4344-A93A-58F832CF2C16}" presName="sibTrans" presStyleCnt="0"/>
      <dgm:spPr/>
    </dgm:pt>
    <dgm:pt modelId="{9DA36CB3-64C8-4111-A389-C588446EA2CC}" type="pres">
      <dgm:prSet presAssocID="{6C026339-ACE8-42F6-9089-7B5D31CE9A21}" presName="compNode" presStyleCnt="0"/>
      <dgm:spPr/>
    </dgm:pt>
    <dgm:pt modelId="{EED7EB0D-3DD2-48C2-85EE-13844D7CFBB1}" type="pres">
      <dgm:prSet presAssocID="{6C026339-ACE8-42F6-9089-7B5D31CE9A21}" presName="bgRect" presStyleLbl="bgShp" presStyleIdx="1" presStyleCnt="5"/>
      <dgm:spPr/>
    </dgm:pt>
    <dgm:pt modelId="{815F0A12-04FD-4991-BE4F-09344F41B70D}" type="pres">
      <dgm:prSet presAssocID="{6C026339-ACE8-42F6-9089-7B5D31CE9A21}" presName="iconRect" presStyleLbl="node1" presStyleIdx="1" presStyleCnt="5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B4F4647-F10A-4A20-B3E5-AF732CABCFC4}" type="pres">
      <dgm:prSet presAssocID="{6C026339-ACE8-42F6-9089-7B5D31CE9A21}" presName="spaceRect" presStyleCnt="0"/>
      <dgm:spPr/>
    </dgm:pt>
    <dgm:pt modelId="{055950DD-7CDE-4F0D-834D-EC02E56A8FFF}" type="pres">
      <dgm:prSet presAssocID="{6C026339-ACE8-42F6-9089-7B5D31CE9A21}" presName="parTx" presStyleLbl="revTx" presStyleIdx="1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ACB68CA0-EDCD-418D-8BEF-554F73EE0949}" type="pres">
      <dgm:prSet presAssocID="{4F058521-5AA4-47A7-9E4E-C109A957008F}" presName="sibTrans" presStyleCnt="0"/>
      <dgm:spPr/>
    </dgm:pt>
    <dgm:pt modelId="{AAC0B70A-1188-4447-85E8-C82A5AEFF408}" type="pres">
      <dgm:prSet presAssocID="{18BA43CE-3F80-4782-B8AC-006526A1AD33}" presName="compNode" presStyleCnt="0"/>
      <dgm:spPr/>
    </dgm:pt>
    <dgm:pt modelId="{9F2C11A1-3E63-407E-9980-10F43AD038A9}" type="pres">
      <dgm:prSet presAssocID="{18BA43CE-3F80-4782-B8AC-006526A1AD33}" presName="bgRect" presStyleLbl="bgShp" presStyleIdx="2" presStyleCnt="5"/>
      <dgm:spPr/>
    </dgm:pt>
    <dgm:pt modelId="{3B35E70A-D9D3-4C7D-ABF4-7A51821D6620}" type="pres">
      <dgm:prSet presAssocID="{18BA43CE-3F80-4782-B8AC-006526A1AD33}" presName="iconRect" presStyleLbl="node1" presStyleIdx="2" presStyleCnt="5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2132992F-E067-4587-9F23-7F9CF0E8F8CB}" type="pres">
      <dgm:prSet presAssocID="{18BA43CE-3F80-4782-B8AC-006526A1AD33}" presName="spaceRect" presStyleCnt="0"/>
      <dgm:spPr/>
    </dgm:pt>
    <dgm:pt modelId="{522F9139-08A5-428D-A878-0094A3D8916B}" type="pres">
      <dgm:prSet presAssocID="{18BA43CE-3F80-4782-B8AC-006526A1AD33}" presName="parTx" presStyleLbl="revTx" presStyleIdx="2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EDB527D1-C409-43C2-AB79-296EBF3CDDBF}" type="pres">
      <dgm:prSet presAssocID="{C3692317-3BD0-4DFF-A4E6-9845C209F7DD}" presName="sibTrans" presStyleCnt="0"/>
      <dgm:spPr/>
    </dgm:pt>
    <dgm:pt modelId="{E85A6B07-21D4-425B-AFF3-2F2F3CEC48A3}" type="pres">
      <dgm:prSet presAssocID="{BA9A168F-31B2-4917-A233-B4D775AE227D}" presName="compNode" presStyleCnt="0"/>
      <dgm:spPr/>
    </dgm:pt>
    <dgm:pt modelId="{E91D5F50-CDF7-44BF-A358-C86E0E870B5C}" type="pres">
      <dgm:prSet presAssocID="{BA9A168F-31B2-4917-A233-B4D775AE227D}" presName="bgRect" presStyleLbl="bgShp" presStyleIdx="3" presStyleCnt="5"/>
      <dgm:spPr/>
    </dgm:pt>
    <dgm:pt modelId="{51AF4051-5D7F-4F1D-A98C-29203FB7EB4B}" type="pres">
      <dgm:prSet presAssocID="{BA9A168F-31B2-4917-A233-B4D775AE227D}" presName="iconRect" presStyleLbl="node1" presStyleIdx="3" presStyleCnt="5"/>
      <dgm:spPr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Diploma"/>
        </a:ext>
      </dgm:extLst>
    </dgm:pt>
    <dgm:pt modelId="{7585DB27-F262-414C-BBDE-87F8DDDEC94A}" type="pres">
      <dgm:prSet presAssocID="{BA9A168F-31B2-4917-A233-B4D775AE227D}" presName="spaceRect" presStyleCnt="0"/>
      <dgm:spPr/>
    </dgm:pt>
    <dgm:pt modelId="{3C890C96-2C4C-473A-9949-50081B8E1295}" type="pres">
      <dgm:prSet presAssocID="{BA9A168F-31B2-4917-A233-B4D775AE227D}" presName="parTx" presStyleLbl="revTx" presStyleIdx="3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350E8A19-64CB-4CBD-9C7E-0B49BA0302D0}" type="pres">
      <dgm:prSet presAssocID="{E46E7911-2D74-44F0-8F2D-8677B74AFAFF}" presName="sibTrans" presStyleCnt="0"/>
      <dgm:spPr/>
    </dgm:pt>
    <dgm:pt modelId="{00E9B82B-F26D-41B5-B56B-A4BD0B902857}" type="pres">
      <dgm:prSet presAssocID="{C3618A89-F4AD-4043-80F7-71EC3474A8ED}" presName="compNode" presStyleCnt="0"/>
      <dgm:spPr/>
    </dgm:pt>
    <dgm:pt modelId="{C7B53743-449C-4537-B215-F46E5A88C556}" type="pres">
      <dgm:prSet presAssocID="{C3618A89-F4AD-4043-80F7-71EC3474A8ED}" presName="bgRect" presStyleLbl="bgShp" presStyleIdx="4" presStyleCnt="5"/>
      <dgm:spPr/>
    </dgm:pt>
    <dgm:pt modelId="{2F29D1D9-7F54-4B47-935E-4BFE85C5CACF}" type="pres">
      <dgm:prSet presAssocID="{C3618A89-F4AD-4043-80F7-71EC3474A8ED}" presName="iconRect" presStyleLbl="node1" presStyleIdx="4" presStyleCnt="5"/>
      <dgm:spPr>
        <a:blipFill>
          <a:blip xmlns:r="http://schemas.openxmlformats.org/officeDocument/2006/relationships"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319982BC-D755-43BC-A51A-ED8982302DF2}" type="pres">
      <dgm:prSet presAssocID="{C3618A89-F4AD-4043-80F7-71EC3474A8ED}" presName="spaceRect" presStyleCnt="0"/>
      <dgm:spPr/>
    </dgm:pt>
    <dgm:pt modelId="{7D8DE7E5-0F64-43D3-942B-04C69ADA312F}" type="pres">
      <dgm:prSet presAssocID="{C3618A89-F4AD-4043-80F7-71EC3474A8ED}" presName="parTx" presStyleLbl="revTx" presStyleIdx="4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CEC0379A-AF84-4CDF-AC35-2B5097B5D07F}" type="presOf" srcId="{C3618A89-F4AD-4043-80F7-71EC3474A8ED}" destId="{7D8DE7E5-0F64-43D3-942B-04C69ADA312F}" srcOrd="0" destOrd="0" presId="urn:microsoft.com/office/officeart/2018/2/layout/IconVerticalSolidList"/>
    <dgm:cxn modelId="{4BC7508F-7249-4750-BE3C-B0AEB304CA1E}" type="presOf" srcId="{1A53879F-4480-4560-81A5-FA06CC42E69E}" destId="{887E60B6-E965-4010-8876-ADCBE3BA7139}" srcOrd="0" destOrd="0" presId="urn:microsoft.com/office/officeart/2018/2/layout/IconVerticalSolidList"/>
    <dgm:cxn modelId="{86FA0B93-1662-4CF5-8E7E-38750F23B659}" type="presOf" srcId="{BA9A168F-31B2-4917-A233-B4D775AE227D}" destId="{3C890C96-2C4C-473A-9949-50081B8E1295}" srcOrd="0" destOrd="0" presId="urn:microsoft.com/office/officeart/2018/2/layout/IconVerticalSolidList"/>
    <dgm:cxn modelId="{47B72811-18AC-417C-A565-8BA1C4385A3B}" srcId="{1A53879F-4480-4560-81A5-FA06CC42E69E}" destId="{BA9A168F-31B2-4917-A233-B4D775AE227D}" srcOrd="3" destOrd="0" parTransId="{76139477-4CEE-4A64-ACDC-31C1603CBA05}" sibTransId="{E46E7911-2D74-44F0-8F2D-8677B74AFAFF}"/>
    <dgm:cxn modelId="{D375AB0B-74EA-4390-9B13-3F164D71B3DF}" srcId="{1A53879F-4480-4560-81A5-FA06CC42E69E}" destId="{18BA43CE-3F80-4782-B8AC-006526A1AD33}" srcOrd="2" destOrd="0" parTransId="{E823B5FE-E6AA-48AB-A8E0-988778B89F0D}" sibTransId="{C3692317-3BD0-4DFF-A4E6-9845C209F7DD}"/>
    <dgm:cxn modelId="{08E5A810-0796-4CF2-9219-1EACF4E3AC0B}" srcId="{1A53879F-4480-4560-81A5-FA06CC42E69E}" destId="{C3618A89-F4AD-4043-80F7-71EC3474A8ED}" srcOrd="4" destOrd="0" parTransId="{050138D6-7280-4706-A3A4-4047D69D4C85}" sibTransId="{36844C09-C144-4C2A-95D3-84D69CDAD62C}"/>
    <dgm:cxn modelId="{CDC23C05-5363-4E16-BCC0-A11EFF659631}" type="presOf" srcId="{B61E9648-8DB1-47A2-ABCD-2C6A06F50B1D}" destId="{0A5678F2-5BF8-4458-9E0A-E54E9AB48CE0}" srcOrd="0" destOrd="0" presId="urn:microsoft.com/office/officeart/2018/2/layout/IconVerticalSolidList"/>
    <dgm:cxn modelId="{E3D5989F-62FB-4364-BC5D-9D648250EFA5}" srcId="{1A53879F-4480-4560-81A5-FA06CC42E69E}" destId="{6C026339-ACE8-42F6-9089-7B5D31CE9A21}" srcOrd="1" destOrd="0" parTransId="{834C9D6C-C074-47EC-A594-688A494852D8}" sibTransId="{4F058521-5AA4-47A7-9E4E-C109A957008F}"/>
    <dgm:cxn modelId="{99ACD9D5-E044-4AD5-B355-D027A6DF4E23}" type="presOf" srcId="{18BA43CE-3F80-4782-B8AC-006526A1AD33}" destId="{522F9139-08A5-428D-A878-0094A3D8916B}" srcOrd="0" destOrd="0" presId="urn:microsoft.com/office/officeart/2018/2/layout/IconVerticalSolidList"/>
    <dgm:cxn modelId="{EA3995F6-AC02-4226-A1A3-B2B00BA5568F}" srcId="{1A53879F-4480-4560-81A5-FA06CC42E69E}" destId="{B61E9648-8DB1-47A2-ABCD-2C6A06F50B1D}" srcOrd="0" destOrd="0" parTransId="{DF34B951-7ADC-400A-8D3C-C1A7F72B2A11}" sibTransId="{A5938A9F-63D0-4344-A93A-58F832CF2C16}"/>
    <dgm:cxn modelId="{D55788C1-BAAC-4F94-B217-D6177028C779}" type="presOf" srcId="{6C026339-ACE8-42F6-9089-7B5D31CE9A21}" destId="{055950DD-7CDE-4F0D-834D-EC02E56A8FFF}" srcOrd="0" destOrd="0" presId="urn:microsoft.com/office/officeart/2018/2/layout/IconVerticalSolidList"/>
    <dgm:cxn modelId="{4109FBD5-620D-4FA5-A65E-53BA13971C28}" type="presParOf" srcId="{887E60B6-E965-4010-8876-ADCBE3BA7139}" destId="{FDAAD289-9CE0-4046-921A-C79C5CD9C5F1}" srcOrd="0" destOrd="0" presId="urn:microsoft.com/office/officeart/2018/2/layout/IconVerticalSolidList"/>
    <dgm:cxn modelId="{7869A8ED-E4D2-4EB5-B5E8-654D269AF657}" type="presParOf" srcId="{FDAAD289-9CE0-4046-921A-C79C5CD9C5F1}" destId="{2CFDCAEA-C382-42F7-B756-88F47EBE25F3}" srcOrd="0" destOrd="0" presId="urn:microsoft.com/office/officeart/2018/2/layout/IconVerticalSolidList"/>
    <dgm:cxn modelId="{DC712522-6E9B-438E-9790-0895EF29AD61}" type="presParOf" srcId="{FDAAD289-9CE0-4046-921A-C79C5CD9C5F1}" destId="{6067C799-4075-4463-8813-010AC585B344}" srcOrd="1" destOrd="0" presId="urn:microsoft.com/office/officeart/2018/2/layout/IconVerticalSolidList"/>
    <dgm:cxn modelId="{96A5E3CE-AD66-4862-9013-21ECB79C7D8D}" type="presParOf" srcId="{FDAAD289-9CE0-4046-921A-C79C5CD9C5F1}" destId="{ABB59B3A-1A46-41E3-8849-09765F96BF66}" srcOrd="2" destOrd="0" presId="urn:microsoft.com/office/officeart/2018/2/layout/IconVerticalSolidList"/>
    <dgm:cxn modelId="{41110AB1-4F26-43BE-AFFE-D8304BB0BCA5}" type="presParOf" srcId="{FDAAD289-9CE0-4046-921A-C79C5CD9C5F1}" destId="{0A5678F2-5BF8-4458-9E0A-E54E9AB48CE0}" srcOrd="3" destOrd="0" presId="urn:microsoft.com/office/officeart/2018/2/layout/IconVerticalSolidList"/>
    <dgm:cxn modelId="{256E3D37-D3FB-4F9C-A376-8013702A2634}" type="presParOf" srcId="{887E60B6-E965-4010-8876-ADCBE3BA7139}" destId="{5DCAD139-7482-4BFF-ACA1-4EBBB4913A2E}" srcOrd="1" destOrd="0" presId="urn:microsoft.com/office/officeart/2018/2/layout/IconVerticalSolidList"/>
    <dgm:cxn modelId="{B6E3EE42-80C6-4BEA-9966-892C42806BDD}" type="presParOf" srcId="{887E60B6-E965-4010-8876-ADCBE3BA7139}" destId="{9DA36CB3-64C8-4111-A389-C588446EA2CC}" srcOrd="2" destOrd="0" presId="urn:microsoft.com/office/officeart/2018/2/layout/IconVerticalSolidList"/>
    <dgm:cxn modelId="{B86FDB7B-31F9-43D3-B5EC-FE4D2F3C599C}" type="presParOf" srcId="{9DA36CB3-64C8-4111-A389-C588446EA2CC}" destId="{EED7EB0D-3DD2-48C2-85EE-13844D7CFBB1}" srcOrd="0" destOrd="0" presId="urn:microsoft.com/office/officeart/2018/2/layout/IconVerticalSolidList"/>
    <dgm:cxn modelId="{4A2766E8-24E2-4558-8604-DB7555A188E8}" type="presParOf" srcId="{9DA36CB3-64C8-4111-A389-C588446EA2CC}" destId="{815F0A12-04FD-4991-BE4F-09344F41B70D}" srcOrd="1" destOrd="0" presId="urn:microsoft.com/office/officeart/2018/2/layout/IconVerticalSolidList"/>
    <dgm:cxn modelId="{BC43E83D-2E2C-4434-9D8A-222B738A976A}" type="presParOf" srcId="{9DA36CB3-64C8-4111-A389-C588446EA2CC}" destId="{EB4F4647-F10A-4A20-B3E5-AF732CABCFC4}" srcOrd="2" destOrd="0" presId="urn:microsoft.com/office/officeart/2018/2/layout/IconVerticalSolidList"/>
    <dgm:cxn modelId="{81F50101-A553-40A7-ACA4-DD83E8B4552D}" type="presParOf" srcId="{9DA36CB3-64C8-4111-A389-C588446EA2CC}" destId="{055950DD-7CDE-4F0D-834D-EC02E56A8FFF}" srcOrd="3" destOrd="0" presId="urn:microsoft.com/office/officeart/2018/2/layout/IconVerticalSolidList"/>
    <dgm:cxn modelId="{7CC8FF19-7B30-42AB-9D98-05F746C6A7A5}" type="presParOf" srcId="{887E60B6-E965-4010-8876-ADCBE3BA7139}" destId="{ACB68CA0-EDCD-418D-8BEF-554F73EE0949}" srcOrd="3" destOrd="0" presId="urn:microsoft.com/office/officeart/2018/2/layout/IconVerticalSolidList"/>
    <dgm:cxn modelId="{0617BB52-63C3-4C46-9EB5-553C94EC44EC}" type="presParOf" srcId="{887E60B6-E965-4010-8876-ADCBE3BA7139}" destId="{AAC0B70A-1188-4447-85E8-C82A5AEFF408}" srcOrd="4" destOrd="0" presId="urn:microsoft.com/office/officeart/2018/2/layout/IconVerticalSolidList"/>
    <dgm:cxn modelId="{ED67A423-0832-424B-AA73-5F6829C57F81}" type="presParOf" srcId="{AAC0B70A-1188-4447-85E8-C82A5AEFF408}" destId="{9F2C11A1-3E63-407E-9980-10F43AD038A9}" srcOrd="0" destOrd="0" presId="urn:microsoft.com/office/officeart/2018/2/layout/IconVerticalSolidList"/>
    <dgm:cxn modelId="{EA7E6056-DF11-4F36-B289-F4C28F2341A6}" type="presParOf" srcId="{AAC0B70A-1188-4447-85E8-C82A5AEFF408}" destId="{3B35E70A-D9D3-4C7D-ABF4-7A51821D6620}" srcOrd="1" destOrd="0" presId="urn:microsoft.com/office/officeart/2018/2/layout/IconVerticalSolidList"/>
    <dgm:cxn modelId="{B3CE3674-35DC-446D-8CB6-2B1C4A1382E2}" type="presParOf" srcId="{AAC0B70A-1188-4447-85E8-C82A5AEFF408}" destId="{2132992F-E067-4587-9F23-7F9CF0E8F8CB}" srcOrd="2" destOrd="0" presId="urn:microsoft.com/office/officeart/2018/2/layout/IconVerticalSolidList"/>
    <dgm:cxn modelId="{2CF33613-7AEF-43DE-AC20-30EE998D8D58}" type="presParOf" srcId="{AAC0B70A-1188-4447-85E8-C82A5AEFF408}" destId="{522F9139-08A5-428D-A878-0094A3D8916B}" srcOrd="3" destOrd="0" presId="urn:microsoft.com/office/officeart/2018/2/layout/IconVerticalSolidList"/>
    <dgm:cxn modelId="{B6C85DB0-6A02-4819-9EC3-321E67F52655}" type="presParOf" srcId="{887E60B6-E965-4010-8876-ADCBE3BA7139}" destId="{EDB527D1-C409-43C2-AB79-296EBF3CDDBF}" srcOrd="5" destOrd="0" presId="urn:microsoft.com/office/officeart/2018/2/layout/IconVerticalSolidList"/>
    <dgm:cxn modelId="{D973FD39-6CE1-48CD-9822-78FD05CE754E}" type="presParOf" srcId="{887E60B6-E965-4010-8876-ADCBE3BA7139}" destId="{E85A6B07-21D4-425B-AFF3-2F2F3CEC48A3}" srcOrd="6" destOrd="0" presId="urn:microsoft.com/office/officeart/2018/2/layout/IconVerticalSolidList"/>
    <dgm:cxn modelId="{17EBA977-FB9C-449B-80BE-FFF69613E17A}" type="presParOf" srcId="{E85A6B07-21D4-425B-AFF3-2F2F3CEC48A3}" destId="{E91D5F50-CDF7-44BF-A358-C86E0E870B5C}" srcOrd="0" destOrd="0" presId="urn:microsoft.com/office/officeart/2018/2/layout/IconVerticalSolidList"/>
    <dgm:cxn modelId="{4EACBDB4-E0AB-4620-8F29-E1B2684C298C}" type="presParOf" srcId="{E85A6B07-21D4-425B-AFF3-2F2F3CEC48A3}" destId="{51AF4051-5D7F-4F1D-A98C-29203FB7EB4B}" srcOrd="1" destOrd="0" presId="urn:microsoft.com/office/officeart/2018/2/layout/IconVerticalSolidList"/>
    <dgm:cxn modelId="{19150FB3-86B1-482C-9AA4-52FA673BD95A}" type="presParOf" srcId="{E85A6B07-21D4-425B-AFF3-2F2F3CEC48A3}" destId="{7585DB27-F262-414C-BBDE-87F8DDDEC94A}" srcOrd="2" destOrd="0" presId="urn:microsoft.com/office/officeart/2018/2/layout/IconVerticalSolidList"/>
    <dgm:cxn modelId="{2D56D13C-B77D-4D6D-85D0-E7ACB0EEAEA2}" type="presParOf" srcId="{E85A6B07-21D4-425B-AFF3-2F2F3CEC48A3}" destId="{3C890C96-2C4C-473A-9949-50081B8E1295}" srcOrd="3" destOrd="0" presId="urn:microsoft.com/office/officeart/2018/2/layout/IconVerticalSolidList"/>
    <dgm:cxn modelId="{FB4C69CC-9AFC-4AFC-863E-FB6A0CE9E689}" type="presParOf" srcId="{887E60B6-E965-4010-8876-ADCBE3BA7139}" destId="{350E8A19-64CB-4CBD-9C7E-0B49BA0302D0}" srcOrd="7" destOrd="0" presId="urn:microsoft.com/office/officeart/2018/2/layout/IconVerticalSolidList"/>
    <dgm:cxn modelId="{6A1C830E-1E5A-485D-BE20-04D54BC43CEF}" type="presParOf" srcId="{887E60B6-E965-4010-8876-ADCBE3BA7139}" destId="{00E9B82B-F26D-41B5-B56B-A4BD0B902857}" srcOrd="8" destOrd="0" presId="urn:microsoft.com/office/officeart/2018/2/layout/IconVerticalSolidList"/>
    <dgm:cxn modelId="{9F201251-5428-4D14-A931-653A5A2C6D8E}" type="presParOf" srcId="{00E9B82B-F26D-41B5-B56B-A4BD0B902857}" destId="{C7B53743-449C-4537-B215-F46E5A88C556}" srcOrd="0" destOrd="0" presId="urn:microsoft.com/office/officeart/2018/2/layout/IconVerticalSolidList"/>
    <dgm:cxn modelId="{B9331BCB-51B5-49B5-BBD2-B249DC39C11F}" type="presParOf" srcId="{00E9B82B-F26D-41B5-B56B-A4BD0B902857}" destId="{2F29D1D9-7F54-4B47-935E-4BFE85C5CACF}" srcOrd="1" destOrd="0" presId="urn:microsoft.com/office/officeart/2018/2/layout/IconVerticalSolidList"/>
    <dgm:cxn modelId="{64A1FC07-BD77-44EB-BDDB-5D77B42AA828}" type="presParOf" srcId="{00E9B82B-F26D-41B5-B56B-A4BD0B902857}" destId="{319982BC-D755-43BC-A51A-ED8982302DF2}" srcOrd="2" destOrd="0" presId="urn:microsoft.com/office/officeart/2018/2/layout/IconVerticalSolidList"/>
    <dgm:cxn modelId="{09F944C3-851A-44F0-AD50-F900B1F513B5}" type="presParOf" srcId="{00E9B82B-F26D-41B5-B56B-A4BD0B902857}" destId="{7D8DE7E5-0F64-43D3-942B-04C69ADA312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FDCAEA-C382-42F7-B756-88F47EBE25F3}">
      <dsp:nvSpPr>
        <dsp:cNvPr id="0" name=""/>
        <dsp:cNvSpPr/>
      </dsp:nvSpPr>
      <dsp:spPr>
        <a:xfrm>
          <a:off x="0" y="4086"/>
          <a:ext cx="5906181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67C799-4075-4463-8813-010AC585B344}">
      <dsp:nvSpPr>
        <dsp:cNvPr id="0" name=""/>
        <dsp:cNvSpPr/>
      </dsp:nvSpPr>
      <dsp:spPr>
        <a:xfrm>
          <a:off x="263303" y="199931"/>
          <a:ext cx="478733" cy="478733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5678F2-5BF8-4458-9E0A-E54E9AB48CE0}">
      <dsp:nvSpPr>
        <dsp:cNvPr id="0" name=""/>
        <dsp:cNvSpPr/>
      </dsp:nvSpPr>
      <dsp:spPr>
        <a:xfrm>
          <a:off x="1005339" y="4086"/>
          <a:ext cx="4900841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/>
            <a:t>Evidence-based practice</a:t>
          </a:r>
          <a:endParaRPr lang="en-US" sz="1900" kern="1200"/>
        </a:p>
      </dsp:txBody>
      <dsp:txXfrm>
        <a:off x="1005339" y="4086"/>
        <a:ext cx="4900841" cy="870424"/>
      </dsp:txXfrm>
    </dsp:sp>
    <dsp:sp modelId="{EED7EB0D-3DD2-48C2-85EE-13844D7CFBB1}">
      <dsp:nvSpPr>
        <dsp:cNvPr id="0" name=""/>
        <dsp:cNvSpPr/>
      </dsp:nvSpPr>
      <dsp:spPr>
        <a:xfrm>
          <a:off x="0" y="1092116"/>
          <a:ext cx="5906181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5F0A12-04FD-4991-BE4F-09344F41B70D}">
      <dsp:nvSpPr>
        <dsp:cNvPr id="0" name=""/>
        <dsp:cNvSpPr/>
      </dsp:nvSpPr>
      <dsp:spPr>
        <a:xfrm>
          <a:off x="263303" y="1287962"/>
          <a:ext cx="478733" cy="478733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5950DD-7CDE-4F0D-834D-EC02E56A8FFF}">
      <dsp:nvSpPr>
        <dsp:cNvPr id="0" name=""/>
        <dsp:cNvSpPr/>
      </dsp:nvSpPr>
      <dsp:spPr>
        <a:xfrm>
          <a:off x="1005339" y="1092116"/>
          <a:ext cx="4900841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/>
            <a:t>QAA Counselling and Psychoterapy Benchmarks</a:t>
          </a:r>
          <a:endParaRPr lang="en-US" sz="1900" kern="1200"/>
        </a:p>
      </dsp:txBody>
      <dsp:txXfrm>
        <a:off x="1005339" y="1092116"/>
        <a:ext cx="4900841" cy="870424"/>
      </dsp:txXfrm>
    </dsp:sp>
    <dsp:sp modelId="{9F2C11A1-3E63-407E-9980-10F43AD038A9}">
      <dsp:nvSpPr>
        <dsp:cNvPr id="0" name=""/>
        <dsp:cNvSpPr/>
      </dsp:nvSpPr>
      <dsp:spPr>
        <a:xfrm>
          <a:off x="0" y="2180146"/>
          <a:ext cx="5906181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35E70A-D9D3-4C7D-ABF4-7A51821D6620}">
      <dsp:nvSpPr>
        <dsp:cNvPr id="0" name=""/>
        <dsp:cNvSpPr/>
      </dsp:nvSpPr>
      <dsp:spPr>
        <a:xfrm>
          <a:off x="263303" y="2375992"/>
          <a:ext cx="478733" cy="478733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2F9139-08A5-428D-A878-0094A3D8916B}">
      <dsp:nvSpPr>
        <dsp:cNvPr id="0" name=""/>
        <dsp:cNvSpPr/>
      </dsp:nvSpPr>
      <dsp:spPr>
        <a:xfrm>
          <a:off x="1005339" y="2180146"/>
          <a:ext cx="4900841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/>
            <a:t>Professionalisation of the field – reflected in the benchmarks</a:t>
          </a:r>
          <a:endParaRPr lang="en-US" sz="1900" kern="1200"/>
        </a:p>
      </dsp:txBody>
      <dsp:txXfrm>
        <a:off x="1005339" y="2180146"/>
        <a:ext cx="4900841" cy="870424"/>
      </dsp:txXfrm>
    </dsp:sp>
    <dsp:sp modelId="{E91D5F50-CDF7-44BF-A358-C86E0E870B5C}">
      <dsp:nvSpPr>
        <dsp:cNvPr id="0" name=""/>
        <dsp:cNvSpPr/>
      </dsp:nvSpPr>
      <dsp:spPr>
        <a:xfrm>
          <a:off x="0" y="3268177"/>
          <a:ext cx="5906181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AF4051-5D7F-4F1D-A98C-29203FB7EB4B}">
      <dsp:nvSpPr>
        <dsp:cNvPr id="0" name=""/>
        <dsp:cNvSpPr/>
      </dsp:nvSpPr>
      <dsp:spPr>
        <a:xfrm>
          <a:off x="263303" y="3464022"/>
          <a:ext cx="478733" cy="478733"/>
        </a:xfrm>
        <a:prstGeom prst="rect">
          <a:avLst/>
        </a:prstGeom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890C96-2C4C-473A-9949-50081B8E1295}">
      <dsp:nvSpPr>
        <dsp:cNvPr id="0" name=""/>
        <dsp:cNvSpPr/>
      </dsp:nvSpPr>
      <dsp:spPr>
        <a:xfrm>
          <a:off x="1005339" y="3268177"/>
          <a:ext cx="4900841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/>
            <a:t>Regulation/Accreditation</a:t>
          </a:r>
          <a:endParaRPr lang="en-US" sz="1900" kern="1200"/>
        </a:p>
      </dsp:txBody>
      <dsp:txXfrm>
        <a:off x="1005339" y="3268177"/>
        <a:ext cx="4900841" cy="870424"/>
      </dsp:txXfrm>
    </dsp:sp>
    <dsp:sp modelId="{C7B53743-449C-4537-B215-F46E5A88C556}">
      <dsp:nvSpPr>
        <dsp:cNvPr id="0" name=""/>
        <dsp:cNvSpPr/>
      </dsp:nvSpPr>
      <dsp:spPr>
        <a:xfrm>
          <a:off x="0" y="4356207"/>
          <a:ext cx="5906181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29D1D9-7F54-4B47-935E-4BFE85C5CACF}">
      <dsp:nvSpPr>
        <dsp:cNvPr id="0" name=""/>
        <dsp:cNvSpPr/>
      </dsp:nvSpPr>
      <dsp:spPr>
        <a:xfrm>
          <a:off x="263303" y="4552052"/>
          <a:ext cx="478733" cy="478733"/>
        </a:xfrm>
        <a:prstGeom prst="rect">
          <a:avLst/>
        </a:prstGeom>
        <a:blipFill>
          <a:blip xmlns:r="http://schemas.openxmlformats.org/officeDocument/2006/relationships"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8DE7E5-0F64-43D3-942B-04C69ADA312F}">
      <dsp:nvSpPr>
        <dsp:cNvPr id="0" name=""/>
        <dsp:cNvSpPr/>
      </dsp:nvSpPr>
      <dsp:spPr>
        <a:xfrm>
          <a:off x="1005339" y="4356207"/>
          <a:ext cx="4900841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/>
            <a:t>Common Factors</a:t>
          </a:r>
          <a:endParaRPr lang="en-US" sz="1900" kern="1200"/>
        </a:p>
      </dsp:txBody>
      <dsp:txXfrm>
        <a:off x="1005339" y="4356207"/>
        <a:ext cx="4900841" cy="8704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886975-0CBE-4B4B-AD85-4F770CABD09F}" type="datetimeFigureOut">
              <a:rPr lang="en-GB"/>
              <a:t>08/02/2021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473154-56EA-4D3F-BFA5-95D7B1FC79B7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9800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1. Evidence-based practice</a:t>
            </a:r>
          </a:p>
          <a:p>
            <a:r>
              <a:rPr lang="en-US" dirty="0"/>
              <a:t>2. QAA Counselling and Psychotherapy Benchmarks </a:t>
            </a:r>
            <a:endParaRPr lang="en-GB"/>
          </a:p>
          <a:p>
            <a:r>
              <a:rPr lang="en-US" dirty="0"/>
              <a:t>3. </a:t>
            </a:r>
            <a:r>
              <a:rPr lang="en-US" dirty="0" err="1"/>
              <a:t>Professionalisation</a:t>
            </a:r>
            <a:r>
              <a:rPr lang="en-US" dirty="0"/>
              <a:t> of the field – reflected in the benchmarks</a:t>
            </a:r>
            <a:endParaRPr lang="en-GB" dirty="0"/>
          </a:p>
          <a:p>
            <a:r>
              <a:rPr lang="en-US" dirty="0"/>
              <a:t>4. Regulation/Accreditation</a:t>
            </a:r>
            <a:endParaRPr lang="en-GB" dirty="0"/>
          </a:p>
          <a:p>
            <a:r>
              <a:rPr lang="en-US" dirty="0"/>
              <a:t>5. Common factors</a:t>
            </a:r>
            <a:endParaRPr lang="en-GB" dirty="0"/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473154-56EA-4D3F-BFA5-95D7B1FC79B7}" type="slidenum">
              <a:rPr lang="en-GB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1314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 QAA Counselling and Psychotherapy Benchmarks - (71)</a:t>
            </a:r>
          </a:p>
          <a:p>
            <a:r>
              <a:rPr lang="en-US" dirty="0"/>
              <a:t>Professionalization of the field – reflected in the benchmarks</a:t>
            </a:r>
            <a:endParaRPr lang="en-GB" dirty="0"/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473154-56EA-4D3F-BFA5-95D7B1FC79B7}" type="slidenum">
              <a:rPr lang="en-GB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4556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•400 contact hours</a:t>
            </a:r>
          </a:p>
          <a:p>
            <a:r>
              <a:rPr lang="en-US" dirty="0"/>
              <a:t>•</a:t>
            </a:r>
            <a:endParaRPr lang="en-GB" dirty="0"/>
          </a:p>
          <a:p>
            <a:r>
              <a:rPr lang="en-US" dirty="0"/>
              <a:t>•100 hours supervised clinical practice (50/50)</a:t>
            </a:r>
            <a:endParaRPr lang="en-GB" dirty="0"/>
          </a:p>
          <a:p>
            <a:r>
              <a:rPr lang="en-US" dirty="0"/>
              <a:t>•</a:t>
            </a:r>
            <a:endParaRPr lang="en-GB" dirty="0"/>
          </a:p>
          <a:p>
            <a:r>
              <a:rPr lang="en-US" dirty="0"/>
              <a:t>•25 hours personal therapy</a:t>
            </a:r>
            <a:endParaRPr lang="en-GB" dirty="0"/>
          </a:p>
          <a:p>
            <a:r>
              <a:rPr lang="en-US" dirty="0"/>
              <a:t>•Student Membership BACP</a:t>
            </a:r>
            <a:endParaRPr lang="en-GB" dirty="0"/>
          </a:p>
          <a:p>
            <a:r>
              <a:rPr lang="en-US" dirty="0"/>
              <a:t>•DBS</a:t>
            </a:r>
            <a:endParaRPr lang="en-GB" dirty="0"/>
          </a:p>
          <a:p>
            <a:r>
              <a:rPr lang="en-US" dirty="0"/>
              <a:t>•Insurance</a:t>
            </a:r>
            <a:endParaRPr lang="en-GB" dirty="0"/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473154-56EA-4D3F-BFA5-95D7B1FC79B7}" type="slidenum">
              <a:rPr lang="en-GB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8043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none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2/8/2021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86429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2/8/2021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78156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2/8/2021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38987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2/8/2021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70477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2/8/2021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98909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2/8/2021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63615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2/8/2021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06068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2/8/2021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84769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2/8/2021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945947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2/8/2021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06299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2/8/2021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0034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2/8/2021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5322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2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b="1" i="1" kern="1200" cap="none" spc="-7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7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>
            <a:extLst>
              <a:ext uri="{FF2B5EF4-FFF2-40B4-BE49-F238E27FC236}">
                <a16:creationId xmlns:a16="http://schemas.microsoft.com/office/drawing/2014/main" id="{862081B1-F9BD-49FC-BBED-A815AADDB1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604" b="37146"/>
          <a:stretch/>
        </p:blipFill>
        <p:spPr>
          <a:xfrm>
            <a:off x="20" y="-839"/>
            <a:ext cx="12191980" cy="6858000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9FFE17-DE95-4821-ACC1-B90C9544929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3CF76AF-FF72-4430-A772-05840329020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71132" y="2091263"/>
            <a:ext cx="8649738" cy="2590800"/>
          </a:xfrm>
        </p:spPr>
        <p:txBody>
          <a:bodyPr>
            <a:normAutofit/>
          </a:bodyPr>
          <a:lstStyle/>
          <a:p>
            <a:r>
              <a:rPr lang="en-GB">
                <a:cs typeface="Calibri Light"/>
              </a:rPr>
              <a:t>MA Psychotherapeutic Practice: Humanistic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71130" y="4682062"/>
            <a:ext cx="8652788" cy="457201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B1C8180-2FDD-4202-8C45-4057CB1AB26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6E86CC6-13EA-4A88-86AD-CF27BF52CC9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3F80B441-4F7D-4B40-8A13-FED03A1F3A1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70C7FD1A-44B1-4E4C-B0C9-A8103DCCDCC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913025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1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3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3EEBE8-EC05-47C8-8430-30B4C12BCC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GB"/>
              <a:t>Drivers</a:t>
            </a:r>
          </a:p>
        </p:txBody>
      </p:sp>
      <p:sp>
        <p:nvSpPr>
          <p:cNvPr id="17" name="Rectangle 15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BE5019E9-A265-4F8C-B293-1517411E7F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1592969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070695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30">
            <a:extLst>
              <a:ext uri="{FF2B5EF4-FFF2-40B4-BE49-F238E27FC236}">
                <a16:creationId xmlns:a16="http://schemas.microsoft.com/office/drawing/2014/main" id="{282E2A95-1A08-4118-83C6-B1CA5648E07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32">
            <a:extLst>
              <a:ext uri="{FF2B5EF4-FFF2-40B4-BE49-F238E27FC236}">
                <a16:creationId xmlns:a16="http://schemas.microsoft.com/office/drawing/2014/main" id="{2FFEFC7E-85EE-4AC9-A351-FBEB13A1D62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534" y="237744"/>
            <a:ext cx="2926080" cy="6382512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Rectangle 34">
            <a:extLst>
              <a:ext uri="{FF2B5EF4-FFF2-40B4-BE49-F238E27FC236}">
                <a16:creationId xmlns:a16="http://schemas.microsoft.com/office/drawing/2014/main" id="{CB2511BB-FC4C-45F3-94EB-661D6806C94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9100" y="413053"/>
            <a:ext cx="2616201" cy="6064596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7FAEF5-2FD6-4B3A-B26B-BC44B575BD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20" y="612843"/>
            <a:ext cx="2312480" cy="1499738"/>
          </a:xfrm>
        </p:spPr>
        <p:txBody>
          <a:bodyPr anchor="b">
            <a:normAutofit/>
          </a:bodyPr>
          <a:lstStyle/>
          <a:p>
            <a:r>
              <a:rPr lang="en-GB" sz="2800"/>
              <a:t>Benchmarks and Professionalism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FF8DD6-CF5B-40EA-AF0F-E7852C32F9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720" y="2149813"/>
            <a:ext cx="2312479" cy="385419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400">
                <a:solidFill>
                  <a:schemeClr val="tx1">
                    <a:lumMod val="85000"/>
                    <a:lumOff val="15000"/>
                  </a:schemeClr>
                </a:solidFill>
              </a:rPr>
              <a:t>QAA Counselling and Psychotherapy Benchmarks (71)</a:t>
            </a:r>
          </a:p>
          <a:p>
            <a:pPr>
              <a:buClr>
                <a:srgbClr val="262626"/>
              </a:buClr>
            </a:pPr>
            <a:r>
              <a:rPr lang="en-GB" sz="1400">
                <a:solidFill>
                  <a:schemeClr val="tx1">
                    <a:lumMod val="85000"/>
                    <a:lumOff val="15000"/>
                  </a:schemeClr>
                </a:solidFill>
              </a:rPr>
              <a:t>Professionalisatoin of the field – reflected in the Benchmarks:</a:t>
            </a:r>
          </a:p>
          <a:p>
            <a:pPr>
              <a:buClr>
                <a:srgbClr val="262626"/>
              </a:buClr>
            </a:pPr>
            <a:r>
              <a:rPr lang="en-GB" sz="1400">
                <a:solidFill>
                  <a:schemeClr val="tx1">
                    <a:lumMod val="85000"/>
                    <a:lumOff val="15000"/>
                  </a:schemeClr>
                </a:solidFill>
                <a:ea typeface="+mn-lt"/>
                <a:cs typeface="+mn-lt"/>
              </a:rPr>
              <a:t> QAA Counselling and Psychotherapy Benchmarks - (71)</a:t>
            </a:r>
            <a:endParaRPr lang="en-GB" sz="14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>
              <a:buClr>
                <a:srgbClr val="262626"/>
              </a:buClr>
            </a:pPr>
            <a:r>
              <a:rPr lang="en-GB" sz="1400">
                <a:solidFill>
                  <a:schemeClr val="tx1">
                    <a:lumMod val="85000"/>
                    <a:lumOff val="15000"/>
                  </a:schemeClr>
                </a:solidFill>
                <a:ea typeface="+mn-lt"/>
                <a:cs typeface="+mn-lt"/>
              </a:rPr>
              <a:t>Professionalization of the field – reflected in the benchmarks</a:t>
            </a:r>
            <a:endParaRPr lang="en-GB" sz="14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>
              <a:buClr>
                <a:srgbClr val="262626"/>
              </a:buClr>
            </a:pPr>
            <a:endParaRPr lang="en-GB" sz="14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>
              <a:buClr>
                <a:srgbClr val="262626"/>
              </a:buClr>
            </a:pPr>
            <a:endParaRPr lang="en-GB" sz="14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2" name="Rectangle 36">
            <a:extLst>
              <a:ext uri="{FF2B5EF4-FFF2-40B4-BE49-F238E27FC236}">
                <a16:creationId xmlns:a16="http://schemas.microsoft.com/office/drawing/2014/main" id="{68DC0EC7-60EA-4BD3-BC04-D547DE1B289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69764" y="413053"/>
            <a:ext cx="8212114" cy="6064596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DC5918F9-AD80-41F5-9882-18A64ADFC1F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2571169"/>
              </p:ext>
            </p:extLst>
          </p:nvPr>
        </p:nvGraphicFramePr>
        <p:xfrm>
          <a:off x="4049422" y="2658754"/>
          <a:ext cx="7237880" cy="15689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5469">
                  <a:extLst>
                    <a:ext uri="{9D8B030D-6E8A-4147-A177-3AD203B41FA5}">
                      <a16:colId xmlns:a16="http://schemas.microsoft.com/office/drawing/2014/main" val="1588870584"/>
                    </a:ext>
                  </a:extLst>
                </a:gridCol>
                <a:gridCol w="1486537">
                  <a:extLst>
                    <a:ext uri="{9D8B030D-6E8A-4147-A177-3AD203B41FA5}">
                      <a16:colId xmlns:a16="http://schemas.microsoft.com/office/drawing/2014/main" val="2952537908"/>
                    </a:ext>
                  </a:extLst>
                </a:gridCol>
                <a:gridCol w="1305496">
                  <a:extLst>
                    <a:ext uri="{9D8B030D-6E8A-4147-A177-3AD203B41FA5}">
                      <a16:colId xmlns:a16="http://schemas.microsoft.com/office/drawing/2014/main" val="60193367"/>
                    </a:ext>
                  </a:extLst>
                </a:gridCol>
                <a:gridCol w="1338316">
                  <a:extLst>
                    <a:ext uri="{9D8B030D-6E8A-4147-A177-3AD203B41FA5}">
                      <a16:colId xmlns:a16="http://schemas.microsoft.com/office/drawing/2014/main" val="2387486079"/>
                    </a:ext>
                  </a:extLst>
                </a:gridCol>
                <a:gridCol w="1532062">
                  <a:extLst>
                    <a:ext uri="{9D8B030D-6E8A-4147-A177-3AD203B41FA5}">
                      <a16:colId xmlns:a16="http://schemas.microsoft.com/office/drawing/2014/main" val="97606733"/>
                    </a:ext>
                  </a:extLst>
                </a:gridCol>
              </a:tblGrid>
              <a:tr h="1568900">
                <a:tc>
                  <a:txBody>
                    <a:bodyPr/>
                    <a:lstStyle/>
                    <a:p>
                      <a:r>
                        <a:rPr lang="en-GB" sz="1600"/>
                        <a:t>Professional Autonomy and Accountability</a:t>
                      </a:r>
                    </a:p>
                  </a:txBody>
                  <a:tcPr marL="80934" marR="80934" marT="40467" marB="40467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Professional Relationships</a:t>
                      </a:r>
                    </a:p>
                  </a:txBody>
                  <a:tcPr marL="80934" marR="80934" marT="40467" marB="40467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Maintaining a Framework for Practice</a:t>
                      </a:r>
                    </a:p>
                  </a:txBody>
                  <a:tcPr marL="80934" marR="80934" marT="40467" marB="40467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The Therapeutic Process</a:t>
                      </a:r>
                    </a:p>
                  </a:txBody>
                  <a:tcPr marL="80934" marR="80934" marT="40467" marB="40467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The social, professional and organisational context for therapy</a:t>
                      </a:r>
                    </a:p>
                  </a:txBody>
                  <a:tcPr marL="80934" marR="80934" marT="40467" marB="40467"/>
                </a:tc>
                <a:extLst>
                  <a:ext uri="{0D108BD9-81ED-4DB2-BD59-A6C34878D82A}">
                    <a16:rowId xmlns:a16="http://schemas.microsoft.com/office/drawing/2014/main" val="1580921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640609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65FAA58-0EDC-412F-A5F8-01968BE6052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DBA80B1-3B69-49C0-8AC9-716ABA57F57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197" y="643464"/>
            <a:ext cx="4143830" cy="5566305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47E1103-B264-49BE-BC2A-F4E40BD33B4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1587" y="806860"/>
            <a:ext cx="3813048" cy="5239512"/>
          </a:xfrm>
          <a:prstGeom prst="rect">
            <a:avLst/>
          </a:prstGeom>
          <a:solidFill>
            <a:schemeClr val="accent1"/>
          </a:solidFill>
          <a:ln w="9525" cap="sq" cmpd="sng" algn="ctr">
            <a:noFill/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A3B582-F68F-45B8-ACE8-EF15401C3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3887" y="1185059"/>
            <a:ext cx="3491832" cy="4487882"/>
          </a:xfrm>
        </p:spPr>
        <p:txBody>
          <a:bodyPr>
            <a:normAutofit/>
          </a:bodyPr>
          <a:lstStyle/>
          <a:p>
            <a:pPr algn="ctr"/>
            <a:r>
              <a:rPr lang="en-GB" sz="4400">
                <a:solidFill>
                  <a:srgbClr val="FFFFFF"/>
                </a:solidFill>
              </a:rPr>
              <a:t>Professional Requirement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2DA11B6-B538-4624-9628-98B823D761D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3494" y="276008"/>
            <a:ext cx="6463060" cy="6305984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FB1CB5B-67A5-45DB-B8E1-7A09A642E3E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08842" y="438912"/>
            <a:ext cx="6132365" cy="598017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AAD5A4-5266-48E5-85CE-FCE10C5DDC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936416"/>
            <a:ext cx="5178168" cy="49851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400 contact hours</a:t>
            </a:r>
          </a:p>
          <a:p>
            <a:pPr>
              <a:buClr>
                <a:srgbClr val="262626"/>
              </a:buClr>
            </a:pPr>
            <a:r>
              <a:rPr lang="en-GB" sz="2000"/>
              <a:t>100 Hours supervised Clinical Practice</a:t>
            </a:r>
          </a:p>
          <a:p>
            <a:pPr>
              <a:buClr>
                <a:srgbClr val="262626"/>
              </a:buClr>
            </a:pPr>
            <a:r>
              <a:rPr lang="en-GB" sz="2000"/>
              <a:t>25 hours of Personal Therapy</a:t>
            </a:r>
          </a:p>
          <a:p>
            <a:pPr>
              <a:buClr>
                <a:srgbClr val="262626"/>
              </a:buClr>
            </a:pPr>
            <a:r>
              <a:rPr lang="en-GB" sz="2000"/>
              <a:t>Student Membership either with the BACP or NCS</a:t>
            </a:r>
          </a:p>
          <a:p>
            <a:pPr>
              <a:buClr>
                <a:srgbClr val="262626"/>
              </a:buClr>
            </a:pPr>
            <a:r>
              <a:rPr lang="en-GB" sz="2000"/>
              <a:t>DBS</a:t>
            </a:r>
          </a:p>
          <a:p>
            <a:pPr>
              <a:buClr>
                <a:srgbClr val="262626"/>
              </a:buClr>
            </a:pPr>
            <a:r>
              <a:rPr lang="en-GB" sz="2000"/>
              <a:t>Insurance</a:t>
            </a:r>
          </a:p>
        </p:txBody>
      </p:sp>
    </p:spTree>
    <p:extLst>
      <p:ext uri="{BB962C8B-B14F-4D97-AF65-F5344CB8AC3E}">
        <p14:creationId xmlns:p14="http://schemas.microsoft.com/office/powerpoint/2010/main" val="1966629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4E17FC-0013-4527-B96C-2072DABB0D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Programme Structure</a:t>
            </a:r>
            <a:br>
              <a:rPr lang="en-GB"/>
            </a:br>
            <a:r>
              <a:rPr lang="en-GB"/>
              <a:t>Level7: Masters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DA6D636-5600-48F2-B262-24A00A02E8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6516469"/>
              </p:ext>
            </p:extLst>
          </p:nvPr>
        </p:nvGraphicFramePr>
        <p:xfrm>
          <a:off x="1066800" y="2103438"/>
          <a:ext cx="10058400" cy="20218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52800">
                  <a:extLst>
                    <a:ext uri="{9D8B030D-6E8A-4147-A177-3AD203B41FA5}">
                      <a16:colId xmlns:a16="http://schemas.microsoft.com/office/drawing/2014/main" val="2965649773"/>
                    </a:ext>
                  </a:extLst>
                </a:gridCol>
                <a:gridCol w="3352800">
                  <a:extLst>
                    <a:ext uri="{9D8B030D-6E8A-4147-A177-3AD203B41FA5}">
                      <a16:colId xmlns:a16="http://schemas.microsoft.com/office/drawing/2014/main" val="143795611"/>
                    </a:ext>
                  </a:extLst>
                </a:gridCol>
                <a:gridCol w="3352800">
                  <a:extLst>
                    <a:ext uri="{9D8B030D-6E8A-4147-A177-3AD203B41FA5}">
                      <a16:colId xmlns:a16="http://schemas.microsoft.com/office/drawing/2014/main" val="240822271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Module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6949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Framing Therapeutic Practice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(30 Credits)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Therapy and Context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(30 Credits)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08344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Professional Practice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(30 Credits)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Research and Practice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(30 Credits)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4524677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Dissertation (60 Credits)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21017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454015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577AA-366A-4D74-8887-F47CF894EC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Themes within the modules: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EBE5A9-7C09-4780-9FE0-25341B2574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Humanistic approaches: Person-Centred Counselling, Gestalt, Emotion-Focused Therapy</a:t>
            </a:r>
          </a:p>
          <a:p>
            <a:pPr>
              <a:buClr>
                <a:srgbClr val="262626"/>
              </a:buClr>
            </a:pPr>
            <a:r>
              <a:rPr lang="en-GB" dirty="0"/>
              <a:t>Themes within Mental Health</a:t>
            </a:r>
          </a:p>
          <a:p>
            <a:pPr>
              <a:buClr>
                <a:srgbClr val="262626"/>
              </a:buClr>
            </a:pPr>
            <a:r>
              <a:rPr lang="en-GB" dirty="0"/>
              <a:t>Attachment</a:t>
            </a:r>
          </a:p>
          <a:p>
            <a:pPr>
              <a:buClr>
                <a:srgbClr val="262626"/>
              </a:buClr>
            </a:pPr>
            <a:r>
              <a:rPr lang="en-GB" dirty="0"/>
              <a:t>Supervision</a:t>
            </a:r>
          </a:p>
          <a:p>
            <a:pPr>
              <a:buClr>
                <a:srgbClr val="262626"/>
              </a:buClr>
            </a:pPr>
            <a:r>
              <a:rPr lang="en-GB" dirty="0"/>
              <a:t>Shame, Sex and Trauma</a:t>
            </a:r>
          </a:p>
          <a:p>
            <a:pPr>
              <a:buClr>
                <a:srgbClr val="262626"/>
              </a:buClr>
            </a:pPr>
            <a:r>
              <a:rPr lang="en-GB" dirty="0"/>
              <a:t>Therapeutic Relationship</a:t>
            </a:r>
          </a:p>
          <a:p>
            <a:pPr>
              <a:buClr>
                <a:srgbClr val="262626"/>
              </a:buClr>
            </a:pPr>
            <a:r>
              <a:rPr lang="en-GB" dirty="0"/>
              <a:t>Transitions</a:t>
            </a:r>
          </a:p>
          <a:p>
            <a:pPr>
              <a:buClr>
                <a:srgbClr val="262626"/>
              </a:buClr>
            </a:pPr>
            <a:r>
              <a:rPr lang="en-GB" dirty="0"/>
              <a:t>Qualitative Research methods</a:t>
            </a:r>
          </a:p>
          <a:p>
            <a:pPr>
              <a:buClr>
                <a:srgbClr val="262626"/>
              </a:buClr>
            </a:pPr>
            <a:r>
              <a:rPr lang="en-GB" dirty="0"/>
              <a:t>And much more!</a:t>
            </a:r>
          </a:p>
        </p:txBody>
      </p:sp>
    </p:spTree>
    <p:extLst>
      <p:ext uri="{BB962C8B-B14F-4D97-AF65-F5344CB8AC3E}">
        <p14:creationId xmlns:p14="http://schemas.microsoft.com/office/powerpoint/2010/main" val="2172624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65FAA58-0EDC-412F-A5F8-01968BE6052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DBA80B1-3B69-49C0-8AC9-716ABA57F57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197" y="643464"/>
            <a:ext cx="4143830" cy="5566305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47E1103-B264-49BE-BC2A-F4E40BD33B4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1587" y="806860"/>
            <a:ext cx="3813048" cy="5239512"/>
          </a:xfrm>
          <a:prstGeom prst="rect">
            <a:avLst/>
          </a:prstGeom>
          <a:solidFill>
            <a:schemeClr val="accent1"/>
          </a:solidFill>
          <a:ln w="9525" cap="sq" cmpd="sng" algn="ctr">
            <a:noFill/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F6EB9A-CB21-4941-94CA-E57C70BE3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3887" y="1185059"/>
            <a:ext cx="3491832" cy="4487882"/>
          </a:xfrm>
        </p:spPr>
        <p:txBody>
          <a:bodyPr>
            <a:normAutofit/>
          </a:bodyPr>
          <a:lstStyle/>
          <a:p>
            <a:pPr algn="ctr"/>
            <a:r>
              <a:rPr lang="en-GB" sz="4400">
                <a:solidFill>
                  <a:srgbClr val="FFFFFF"/>
                </a:solidFill>
              </a:rPr>
              <a:t>Part-time programme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2DA11B6-B538-4624-9628-98B823D761D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3494" y="276008"/>
            <a:ext cx="6463060" cy="6305984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FB1CB5B-67A5-45DB-B8E1-7A09A642E3E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08842" y="438912"/>
            <a:ext cx="6132365" cy="598017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96810B-95B6-437E-92BF-5C4B8285F0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936416"/>
            <a:ext cx="5178168" cy="49851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dirty="0"/>
              <a:t>This course runs for one full day per week across two years, with your 10 workshop days during your </a:t>
            </a:r>
            <a:r>
              <a:rPr lang="en-GB" sz="2000" dirty="0" smtClean="0"/>
              <a:t>final third </a:t>
            </a:r>
            <a:r>
              <a:rPr lang="en-GB" sz="2000" dirty="0"/>
              <a:t>year</a:t>
            </a:r>
            <a:endParaRPr lang="en-US" sz="2000" dirty="0"/>
          </a:p>
          <a:p>
            <a:pPr>
              <a:buClr>
                <a:srgbClr val="262626"/>
              </a:buClr>
            </a:pPr>
            <a:r>
              <a:rPr lang="en-GB" sz="2000" dirty="0"/>
              <a:t>There may be the option to run the residential weekend (conditions dependent).</a:t>
            </a:r>
          </a:p>
          <a:p>
            <a:pPr>
              <a:buClr>
                <a:srgbClr val="262626"/>
              </a:buClr>
            </a:pPr>
            <a:r>
              <a:rPr lang="en-GB" sz="2000" dirty="0"/>
              <a:t>Voluntary placement</a:t>
            </a:r>
          </a:p>
          <a:p>
            <a:pPr lvl="1">
              <a:buClr>
                <a:srgbClr val="262626"/>
              </a:buClr>
            </a:pPr>
            <a:r>
              <a:rPr lang="en-GB" sz="2000" dirty="0"/>
              <a:t>Own Choice</a:t>
            </a:r>
          </a:p>
          <a:p>
            <a:pPr lvl="1">
              <a:buClr>
                <a:srgbClr val="262626"/>
              </a:buClr>
            </a:pPr>
            <a:r>
              <a:rPr lang="en-GB" sz="2000" dirty="0"/>
              <a:t>Supervision</a:t>
            </a:r>
          </a:p>
          <a:p>
            <a:pPr lvl="1">
              <a:buClr>
                <a:srgbClr val="262626"/>
              </a:buClr>
            </a:pPr>
            <a:r>
              <a:rPr lang="en-GB" sz="2000" dirty="0"/>
              <a:t>Insurance</a:t>
            </a:r>
          </a:p>
          <a:p>
            <a:pPr>
              <a:buClr>
                <a:srgbClr val="262626"/>
              </a:buClr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4090632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65FAA58-0EDC-412F-A5F8-01968BE6052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DBA80B1-3B69-49C0-8AC9-716ABA57F57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197" y="643464"/>
            <a:ext cx="4143830" cy="5566305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47E1103-B264-49BE-BC2A-F4E40BD33B4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1587" y="806860"/>
            <a:ext cx="3813048" cy="5239512"/>
          </a:xfrm>
          <a:prstGeom prst="rect">
            <a:avLst/>
          </a:prstGeom>
          <a:solidFill>
            <a:schemeClr val="accent1"/>
          </a:solidFill>
          <a:ln w="9525" cap="sq" cmpd="sng" algn="ctr">
            <a:noFill/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224F31-F86F-462E-8729-16320486B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3887" y="1185059"/>
            <a:ext cx="3491832" cy="4487882"/>
          </a:xfrm>
        </p:spPr>
        <p:txBody>
          <a:bodyPr>
            <a:normAutofit/>
          </a:bodyPr>
          <a:lstStyle/>
          <a:p>
            <a:pPr algn="ctr"/>
            <a:r>
              <a:rPr lang="en-GB" sz="4400">
                <a:solidFill>
                  <a:srgbClr val="FFFFFF"/>
                </a:solidFill>
              </a:rPr>
              <a:t>Assignments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2DA11B6-B538-4624-9628-98B823D761D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3494" y="276008"/>
            <a:ext cx="6463060" cy="6305984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FB1CB5B-67A5-45DB-B8E1-7A09A642E3E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08842" y="438912"/>
            <a:ext cx="6132365" cy="598017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383BDE-9A04-4795-BE83-C52730CB5C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936416"/>
            <a:ext cx="5178168" cy="49851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Two assignments per module, with a 15,000 word dissertation in the final year.</a:t>
            </a:r>
          </a:p>
          <a:p>
            <a:pPr>
              <a:buClr>
                <a:srgbClr val="262626"/>
              </a:buClr>
            </a:pPr>
            <a:r>
              <a:rPr lang="en-GB" sz="2000"/>
              <a:t>The assignments will be </a:t>
            </a:r>
          </a:p>
          <a:p>
            <a:pPr lvl="1">
              <a:buClr>
                <a:srgbClr val="262626"/>
              </a:buClr>
            </a:pPr>
            <a:r>
              <a:rPr lang="en-GB" sz="2000"/>
              <a:t>Essays</a:t>
            </a:r>
          </a:p>
          <a:p>
            <a:pPr lvl="1">
              <a:buClr>
                <a:srgbClr val="262626"/>
              </a:buClr>
            </a:pPr>
            <a:r>
              <a:rPr lang="en-GB" sz="2000"/>
              <a:t>Presentations</a:t>
            </a:r>
          </a:p>
          <a:p>
            <a:pPr lvl="1">
              <a:buClr>
                <a:srgbClr val="262626"/>
              </a:buClr>
            </a:pPr>
            <a:r>
              <a:rPr lang="en-GB" sz="2000"/>
              <a:t>Case Studies</a:t>
            </a:r>
          </a:p>
          <a:p>
            <a:pPr lvl="1">
              <a:buClr>
                <a:srgbClr val="262626"/>
              </a:buClr>
            </a:pPr>
            <a:r>
              <a:rPr lang="en-GB" sz="2000"/>
              <a:t>Skills Assessments</a:t>
            </a:r>
          </a:p>
          <a:p>
            <a:pPr lvl="1">
              <a:buClr>
                <a:srgbClr val="262626"/>
              </a:buClr>
            </a:pPr>
            <a:r>
              <a:rPr lang="en-GB" sz="2000"/>
              <a:t>Research papers</a:t>
            </a:r>
          </a:p>
        </p:txBody>
      </p:sp>
    </p:spTree>
    <p:extLst>
      <p:ext uri="{BB962C8B-B14F-4D97-AF65-F5344CB8AC3E}">
        <p14:creationId xmlns:p14="http://schemas.microsoft.com/office/powerpoint/2010/main" val="327115696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AnalogousFromDarkSeedLeftStep">
      <a:dk1>
        <a:srgbClr val="000000"/>
      </a:dk1>
      <a:lt1>
        <a:srgbClr val="FFFFFF"/>
      </a:lt1>
      <a:dk2>
        <a:srgbClr val="263B22"/>
      </a:dk2>
      <a:lt2>
        <a:srgbClr val="E8E2E2"/>
      </a:lt2>
      <a:accent1>
        <a:srgbClr val="20B3B0"/>
      </a:accent1>
      <a:accent2>
        <a:srgbClr val="14B66F"/>
      </a:accent2>
      <a:accent3>
        <a:srgbClr val="21B837"/>
      </a:accent3>
      <a:accent4>
        <a:srgbClr val="41B914"/>
      </a:accent4>
      <a:accent5>
        <a:srgbClr val="82AF1F"/>
      </a:accent5>
      <a:accent6>
        <a:srgbClr val="B2A213"/>
      </a:accent6>
      <a:hlink>
        <a:srgbClr val="608D2F"/>
      </a:hlink>
      <a:folHlink>
        <a:srgbClr val="7F7F7F"/>
      </a:folHlink>
    </a:clrScheme>
    <a:fontScheme name="Savon">
      <a:majorFont>
        <a:latin typeface="Goudy Old Style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oudy Old Style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</TotalTime>
  <Words>346</Words>
  <Application>Microsoft Office PowerPoint</Application>
  <PresentationFormat>Widescreen</PresentationFormat>
  <Paragraphs>82</Paragraphs>
  <Slides>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Calibri</vt:lpstr>
      <vt:lpstr>Calibri Light</vt:lpstr>
      <vt:lpstr>Garamond</vt:lpstr>
      <vt:lpstr>Goudy Old Style</vt:lpstr>
      <vt:lpstr>SavonVTI</vt:lpstr>
      <vt:lpstr>MA Psychotherapeutic Practice: Humanistic</vt:lpstr>
      <vt:lpstr>Drivers</vt:lpstr>
      <vt:lpstr>Benchmarks and Professionalism</vt:lpstr>
      <vt:lpstr>Professional Requirement</vt:lpstr>
      <vt:lpstr>Programme Structure Level7: Masters</vt:lpstr>
      <vt:lpstr>Themes within the modules:</vt:lpstr>
      <vt:lpstr>Part-time programme</vt:lpstr>
      <vt:lpstr>Assignments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Slade</dc:creator>
  <cp:lastModifiedBy>Catherine Slade</cp:lastModifiedBy>
  <cp:revision>149</cp:revision>
  <dcterms:created xsi:type="dcterms:W3CDTF">2021-01-29T10:46:58Z</dcterms:created>
  <dcterms:modified xsi:type="dcterms:W3CDTF">2021-02-08T16:38:58Z</dcterms:modified>
</cp:coreProperties>
</file>