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4"/>
  </p:notesMasterIdLst>
  <p:sldIdLst>
    <p:sldId id="256" r:id="rId2"/>
    <p:sldId id="258" r:id="rId3"/>
    <p:sldId id="260" r:id="rId4"/>
    <p:sldId id="261" r:id="rId5"/>
    <p:sldId id="262" r:id="rId6"/>
    <p:sldId id="263" r:id="rId7"/>
    <p:sldId id="276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7" r:id="rId20"/>
    <p:sldId id="279" r:id="rId21"/>
    <p:sldId id="280" r:id="rId22"/>
    <p:sldId id="281" r:id="rId23"/>
    <p:sldId id="282" r:id="rId24"/>
    <p:sldId id="283" r:id="rId25"/>
    <p:sldId id="284" r:id="rId26"/>
    <p:sldId id="286" r:id="rId27"/>
    <p:sldId id="287" r:id="rId28"/>
    <p:sldId id="288" r:id="rId29"/>
    <p:sldId id="289" r:id="rId30"/>
    <p:sldId id="290" r:id="rId31"/>
    <p:sldId id="291" r:id="rId32"/>
    <p:sldId id="259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85"/>
    <p:restoredTop sz="94701"/>
  </p:normalViewPr>
  <p:slideViewPr>
    <p:cSldViewPr snapToGrid="0">
      <p:cViewPr varScale="1">
        <p:scale>
          <a:sx n="110" d="100"/>
          <a:sy n="110" d="100"/>
        </p:scale>
        <p:origin x="48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8A5AA3-34ED-D041-85B2-21D5020CE7B4}" type="datetimeFigureOut">
              <a:rPr lang="en-US" smtClean="0"/>
              <a:t>12/14/24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1CED8-3B7F-F741-9386-7C896F80B4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773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1CED8-3B7F-F741-9386-7C896F80B4B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724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B446C3-61DC-C0CC-CC2C-FD1F7B9AE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9D3609-F050-7D0D-6848-849826C149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D0CAC7-BB25-28FC-91A3-CD7F9C7B2F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A5E4E1-D0B6-6823-5EA6-1D6F799882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1CED8-3B7F-F741-9386-7C896F80B4B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0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0A5E0-EA13-D045-8588-51796386E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F6911B-062B-6BD8-02E6-3D63DE9077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77B945-8E43-7CB1-CC1F-C9A123B3A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61B78-5F76-8712-5AB0-2DDB4548AB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1CED8-3B7F-F741-9386-7C896F80B4B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01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1CED8-3B7F-F741-9386-7C896F80B4B2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657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12/14/24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8F20F-B09E-6B51-312D-A149EBD742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Advanced Application of Employment Law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D89F51-769F-5F95-812C-0283A56732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US" b="1" dirty="0"/>
              <a:t>Bethan </a:t>
            </a:r>
            <a:r>
              <a:rPr lang="en-US" b="1" dirty="0" err="1"/>
              <a:t>southcombe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778714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7F977-4F92-9157-3C07-CB774C2D2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6C797-7537-29E8-8B55-34EC1B4B78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Disciplinary and Grievance Procedures 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C31CA8-84A2-713C-1832-E346A71CA1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/>
              <a:t>14</a:t>
            </a:r>
            <a:r>
              <a:rPr lang="en-US" b="1" baseline="30000" dirty="0"/>
              <a:t>th</a:t>
            </a:r>
            <a:r>
              <a:rPr lang="en-US" b="1" dirty="0"/>
              <a:t> January 2025                                                                Bethan </a:t>
            </a:r>
            <a:r>
              <a:rPr lang="en-US" b="1" dirty="0" err="1"/>
              <a:t>southcombe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67497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4EA18-F38E-D3B2-EEEE-5D4889E4E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Purpose of disciplinary and grievance procedures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6DD9E-F7B0-062F-4C20-B8CCA12A0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Why have a disciplinary procedure?</a:t>
            </a:r>
          </a:p>
          <a:p>
            <a:pPr lvl="1"/>
            <a:r>
              <a:rPr lang="en-US" dirty="0"/>
              <a:t>To make employees aware of what’s expected of them and likely consequences if they do not meet standards</a:t>
            </a:r>
          </a:p>
          <a:p>
            <a:pPr lvl="1"/>
            <a:r>
              <a:rPr lang="en-US" dirty="0"/>
              <a:t>To try and resolve matters without the need for external dispute resolution or employment tribunal</a:t>
            </a:r>
          </a:p>
          <a:p>
            <a:pPr lvl="1"/>
            <a:r>
              <a:rPr lang="en-US" dirty="0"/>
              <a:t>To demonstrate an appropriate process has been followed  </a:t>
            </a:r>
          </a:p>
        </p:txBody>
      </p:sp>
    </p:spTree>
    <p:extLst>
      <p:ext uri="{BB962C8B-B14F-4D97-AF65-F5344CB8AC3E}">
        <p14:creationId xmlns:p14="http://schemas.microsoft.com/office/powerpoint/2010/main" val="2041838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D8A0C7-44A4-4D71-C253-D11AAA27E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DBE7A-0CFE-1B62-604A-8667FA87C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Purpose of disciplinary and grievance procedures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CC4A6-B9BD-1C7F-23DD-4DAF34FF3B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Why have a grievance procedure?</a:t>
            </a:r>
          </a:p>
          <a:p>
            <a:pPr lvl="1"/>
            <a:r>
              <a:rPr lang="en-US" dirty="0"/>
              <a:t>It gives employees a course of action if they have a complaint they are unable to resolve informally</a:t>
            </a:r>
          </a:p>
          <a:p>
            <a:pPr lvl="1"/>
            <a:r>
              <a:rPr lang="en-US" dirty="0"/>
              <a:t>It provides points of contact and timescales to resolve issues</a:t>
            </a:r>
          </a:p>
          <a:p>
            <a:pPr lvl="1"/>
            <a:r>
              <a:rPr lang="en-US" dirty="0"/>
              <a:t>Allows employers to try and resolve matters internally and avoid employment tribunal claims   </a:t>
            </a:r>
          </a:p>
        </p:txBody>
      </p:sp>
    </p:spTree>
    <p:extLst>
      <p:ext uri="{BB962C8B-B14F-4D97-AF65-F5344CB8AC3E}">
        <p14:creationId xmlns:p14="http://schemas.microsoft.com/office/powerpoint/2010/main" val="981187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A4112-9509-15D4-80D1-972EBAEF5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ACAS Code of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ADE53-DE40-C8BB-C8D8-8D77700D7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ACAS Code of Practice:  Disciplinary and Grievance Procedures and supporting Guidance</a:t>
            </a:r>
          </a:p>
        </p:txBody>
      </p:sp>
    </p:spTree>
    <p:extLst>
      <p:ext uri="{BB962C8B-B14F-4D97-AF65-F5344CB8AC3E}">
        <p14:creationId xmlns:p14="http://schemas.microsoft.com/office/powerpoint/2010/main" val="395881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2B789-95DA-C9CB-008B-E38B4F255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ACAS Code of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ACBB7-83AC-7B88-9EEA-B032779BF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Employers need to </a:t>
            </a:r>
            <a:r>
              <a:rPr lang="en-US" dirty="0" err="1"/>
              <a:t>familiarise</a:t>
            </a:r>
            <a:r>
              <a:rPr lang="en-US" dirty="0"/>
              <a:t> themselves with the Code and supporting non-statutory guidance</a:t>
            </a:r>
          </a:p>
          <a:p>
            <a:r>
              <a:rPr lang="en-US" dirty="0"/>
              <a:t>Failure to follow any part of the ACAS Code does not of itself make an employer liable to proceedings</a:t>
            </a:r>
          </a:p>
          <a:p>
            <a:r>
              <a:rPr lang="en-US" dirty="0"/>
              <a:t>ET must take the ACAS Code into account where relevant when considering whether an employer has acted reasonable or not</a:t>
            </a:r>
          </a:p>
          <a:p>
            <a:r>
              <a:rPr lang="en-US" dirty="0"/>
              <a:t>Potential uplift on amount of compensation awarded of up to 25% for a failure to follow the Code – can be awarded against employer or employee </a:t>
            </a:r>
          </a:p>
        </p:txBody>
      </p:sp>
    </p:spTree>
    <p:extLst>
      <p:ext uri="{BB962C8B-B14F-4D97-AF65-F5344CB8AC3E}">
        <p14:creationId xmlns:p14="http://schemas.microsoft.com/office/powerpoint/2010/main" val="1810339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1B43197-BE89-F030-B700-806887324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dirty="0"/>
              <a:t>Grievances</a:t>
            </a:r>
            <a:r>
              <a:rPr lang="en-US" dirty="0"/>
              <a:t>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858154-C549-BE75-1ACC-FE3517FB7204}"/>
              </a:ext>
            </a:extLst>
          </p:cNvPr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56D7CE-F0A1-07E3-A454-C02865525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695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72534-3782-E57B-60B0-276AA6A7E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Potential claims when things go wrong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1D3E5-B90F-5C30-B73D-DEF08B9E0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Claims arising out of failure to deal with a grievance properly:</a:t>
            </a:r>
          </a:p>
          <a:p>
            <a:pPr lvl="1"/>
            <a:r>
              <a:rPr lang="en-US" dirty="0"/>
              <a:t>Constructive dismissal </a:t>
            </a:r>
          </a:p>
          <a:p>
            <a:pPr lvl="1"/>
            <a:r>
              <a:rPr lang="en-US" dirty="0"/>
              <a:t>Discrimination or victimisaiton  </a:t>
            </a:r>
          </a:p>
          <a:p>
            <a:pPr marL="457200" lvl="1" indent="0">
              <a:buNone/>
            </a:pPr>
            <a:endParaRPr lang="en-US" dirty="0"/>
          </a:p>
          <a:p>
            <a:r>
              <a:rPr lang="en-US" dirty="0"/>
              <a:t>Claims arising out of failure to deal with a disciplinary properly:</a:t>
            </a:r>
          </a:p>
          <a:p>
            <a:pPr lvl="1"/>
            <a:r>
              <a:rPr lang="en-US" dirty="0"/>
              <a:t>Unfair dismissal </a:t>
            </a:r>
          </a:p>
          <a:p>
            <a:pPr lvl="1"/>
            <a:r>
              <a:rPr lang="en-US" dirty="0"/>
              <a:t>Constructive dismissal</a:t>
            </a:r>
          </a:p>
          <a:p>
            <a:pPr lvl="1"/>
            <a:r>
              <a:rPr lang="en-US" dirty="0"/>
              <a:t>Discrimination or victimisaiton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842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C41AC-656C-7E9F-3E55-2AC6A35D5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Grievances – preventative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211C9-5872-1A97-8741-BAC40DB48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sz="2400" b="1" dirty="0">
                <a:solidFill>
                  <a:srgbClr val="7030A0"/>
                </a:solidFill>
              </a:rPr>
              <a:t>Question for the floor </a:t>
            </a:r>
          </a:p>
          <a:p>
            <a:r>
              <a:rPr lang="en-US" dirty="0"/>
              <a:t>What steps can an employer take to prevent grievance issues arising and resolving potential issues promptly and fairly before they escalate into a formal grievance situation?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011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51C44-3044-561C-9852-E8A9013B0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grievance?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FEB10-5A78-133E-AC6B-B9FEA8B09C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ACAS Code defies a grievance as “…concerns, problems or complaints that employees raise with their employers”</a:t>
            </a:r>
          </a:p>
          <a:p>
            <a:r>
              <a:rPr lang="en-US" dirty="0"/>
              <a:t>The Code is limited in scope to employees who are still employed, and employers have no obligation to respond to grievances raised by job applicants</a:t>
            </a:r>
          </a:p>
          <a:p>
            <a:r>
              <a:rPr lang="en-US" dirty="0"/>
              <a:t>But it is advisable for employers to have measures in place to deal with grievances:</a:t>
            </a:r>
          </a:p>
          <a:p>
            <a:pPr lvl="1"/>
            <a:r>
              <a:rPr lang="en-US" dirty="0"/>
              <a:t>Raised by other workers;</a:t>
            </a:r>
          </a:p>
          <a:p>
            <a:pPr lvl="1"/>
            <a:r>
              <a:rPr lang="en-US" dirty="0"/>
              <a:t>Workers and employees who have left their employment; and </a:t>
            </a:r>
          </a:p>
          <a:p>
            <a:pPr lvl="1"/>
            <a:r>
              <a:rPr lang="en-US" dirty="0"/>
              <a:t>Job applicants (if the complaint relates to discrimination)</a:t>
            </a:r>
          </a:p>
        </p:txBody>
      </p:sp>
    </p:spTree>
    <p:extLst>
      <p:ext uri="{BB962C8B-B14F-4D97-AF65-F5344CB8AC3E}">
        <p14:creationId xmlns:p14="http://schemas.microsoft.com/office/powerpoint/2010/main" val="2518491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E1794-66A1-5456-A1D8-E263A41A0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Need to follow a full and fair grievance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0AE19-2590-0B3F-3AAF-F48782D79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Employers should:</a:t>
            </a:r>
          </a:p>
          <a:p>
            <a:pPr lvl="1"/>
            <a:r>
              <a:rPr lang="en-US" dirty="0"/>
              <a:t>Make clear they will deal with grievances fairly and consistently</a:t>
            </a:r>
          </a:p>
          <a:p>
            <a:pPr lvl="1"/>
            <a:r>
              <a:rPr lang="en-US" dirty="0"/>
              <a:t>Investigate to get as much information as possible</a:t>
            </a:r>
          </a:p>
          <a:p>
            <a:pPr lvl="1"/>
            <a:r>
              <a:rPr lang="en-US" dirty="0"/>
              <a:t>Allow the employee to bring a relevant person to a grievance meeting</a:t>
            </a:r>
          </a:p>
          <a:p>
            <a:pPr lvl="1"/>
            <a:r>
              <a:rPr lang="en-US" dirty="0"/>
              <a:t>Give everyone a chance to have their say before making a decision </a:t>
            </a:r>
          </a:p>
          <a:p>
            <a:pPr lvl="1"/>
            <a:r>
              <a:rPr lang="en-US" dirty="0"/>
              <a:t>Take action and make a decision as soon as they can </a:t>
            </a:r>
          </a:p>
          <a:p>
            <a:pPr lvl="1"/>
            <a:r>
              <a:rPr lang="en-US" dirty="0"/>
              <a:t>Allow the employee a right of appeal against the grievance outcome</a:t>
            </a:r>
          </a:p>
        </p:txBody>
      </p:sp>
    </p:spTree>
    <p:extLst>
      <p:ext uri="{BB962C8B-B14F-4D97-AF65-F5344CB8AC3E}">
        <p14:creationId xmlns:p14="http://schemas.microsoft.com/office/powerpoint/2010/main" val="4171882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EC190-2C51-3600-6E4B-DB954C266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Handling grievances informally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6B751-12F3-6B7E-C371-9AFE655ED8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Individuals should be encouraged to discuss day-to-day issues informally with their line manager</a:t>
            </a:r>
          </a:p>
          <a:p>
            <a:r>
              <a:rPr lang="en-US" dirty="0"/>
              <a:t>First consideration - formal or informal?</a:t>
            </a:r>
          </a:p>
          <a:p>
            <a:r>
              <a:rPr lang="en-US" dirty="0"/>
              <a:t>Guided by employee’s wishes and nature of grievance</a:t>
            </a:r>
          </a:p>
          <a:p>
            <a:r>
              <a:rPr lang="en-US" dirty="0"/>
              <a:t>If dispute cannot be resolved informally, they should be raised formally through the grievance procedure </a:t>
            </a:r>
          </a:p>
        </p:txBody>
      </p:sp>
    </p:spTree>
    <p:extLst>
      <p:ext uri="{BB962C8B-B14F-4D97-AF65-F5344CB8AC3E}">
        <p14:creationId xmlns:p14="http://schemas.microsoft.com/office/powerpoint/2010/main" val="32138611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DE9E9-A574-F5B2-06DC-188CA4B9A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Handling grievances formally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2BAFB-0538-A60B-D79D-13803BC33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Raising a grievance</a:t>
            </a:r>
            <a:endParaRPr lang="en-US" dirty="0"/>
          </a:p>
          <a:p>
            <a:r>
              <a:rPr lang="en-US" dirty="0"/>
              <a:t>Need to raise grievance formally:</a:t>
            </a:r>
          </a:p>
          <a:p>
            <a:pPr lvl="1"/>
            <a:r>
              <a:rPr lang="en-US" dirty="0"/>
              <a:t>Who to?</a:t>
            </a:r>
          </a:p>
          <a:p>
            <a:pPr lvl="1"/>
            <a:r>
              <a:rPr lang="en-US" dirty="0"/>
              <a:t>How?</a:t>
            </a:r>
          </a:p>
          <a:p>
            <a:r>
              <a:rPr lang="en-US" dirty="0"/>
              <a:t>Be alert to situations where an employee raises a grievance issue within another department.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Investigation </a:t>
            </a:r>
          </a:p>
          <a:p>
            <a:r>
              <a:rPr lang="en-US" dirty="0"/>
              <a:t>Investigate, investigate, investigate!</a:t>
            </a:r>
          </a:p>
        </p:txBody>
      </p:sp>
    </p:spTree>
    <p:extLst>
      <p:ext uri="{BB962C8B-B14F-4D97-AF65-F5344CB8AC3E}">
        <p14:creationId xmlns:p14="http://schemas.microsoft.com/office/powerpoint/2010/main" val="2308828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A5FA4-2D80-87D4-57E8-18BE88CBE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Handling grievances formally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EA575-3486-1D2E-BF03-F5E169589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Grievance hearing:</a:t>
            </a:r>
          </a:p>
          <a:p>
            <a:pPr lvl="1"/>
            <a:r>
              <a:rPr lang="en-US" dirty="0"/>
              <a:t>Procedure</a:t>
            </a:r>
          </a:p>
          <a:p>
            <a:pPr lvl="1"/>
            <a:r>
              <a:rPr lang="en-US" dirty="0"/>
              <a:t>Who should be chair?</a:t>
            </a:r>
          </a:p>
          <a:p>
            <a:pPr lvl="1"/>
            <a:r>
              <a:rPr lang="en-US" dirty="0"/>
              <a:t>Right to be accompanied</a:t>
            </a:r>
          </a:p>
          <a:p>
            <a:pPr lvl="1"/>
            <a:r>
              <a:rPr lang="en-US" dirty="0"/>
              <a:t>Role of companion</a:t>
            </a:r>
          </a:p>
          <a:p>
            <a:pPr lvl="1"/>
            <a:r>
              <a:rPr lang="en-US" dirty="0"/>
              <a:t>Convert recordings</a:t>
            </a:r>
          </a:p>
          <a:p>
            <a:pPr lvl="1"/>
            <a:r>
              <a:rPr lang="en-US" dirty="0"/>
              <a:t>Record keeping </a:t>
            </a:r>
          </a:p>
          <a:p>
            <a:pPr lvl="1"/>
            <a:r>
              <a:rPr lang="en-US" dirty="0"/>
              <a:t>Adjourn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850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2CA40D-A141-BE7E-A337-B403FBA061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1009A-B6A2-C489-8543-E227B6B0E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Handling grievances formally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3FBD-45E4-8AFF-6617-0796C51A2F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Decision</a:t>
            </a:r>
          </a:p>
          <a:p>
            <a:r>
              <a:rPr lang="en-US" dirty="0"/>
              <a:t>Having followed a fair grievance procedure, the employer should decide on the best outcome based on:</a:t>
            </a:r>
          </a:p>
          <a:p>
            <a:pPr lvl="1"/>
            <a:r>
              <a:rPr lang="en-US" dirty="0"/>
              <a:t>The findings from meetings and investigations;</a:t>
            </a:r>
          </a:p>
          <a:p>
            <a:pPr lvl="1"/>
            <a:r>
              <a:rPr lang="en-US" dirty="0"/>
              <a:t>what is fair and reasonable; and </a:t>
            </a:r>
          </a:p>
          <a:p>
            <a:pPr lvl="1"/>
            <a:r>
              <a:rPr lang="en-US" dirty="0"/>
              <a:t>what their workplace has done in any similar cases before </a:t>
            </a:r>
          </a:p>
          <a:p>
            <a:r>
              <a:rPr lang="en-US" dirty="0"/>
              <a:t>How to communicate the decision</a:t>
            </a:r>
          </a:p>
          <a:p>
            <a:r>
              <a:rPr lang="en-US" dirty="0"/>
              <a:t>Managing potential workplace issues arising from the grievance</a:t>
            </a:r>
          </a:p>
          <a:p>
            <a:r>
              <a:rPr lang="en-US" dirty="0"/>
              <a:t>Right of appeal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997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C2CDD6-7BCA-6D92-35B2-B593DAAC42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69682-2D07-F1E1-F5FE-F4CBC9697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Handling grievances formally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F0CF9-F8A3-25B2-16CF-3F82A305F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Appeal</a:t>
            </a:r>
          </a:p>
          <a:p>
            <a:r>
              <a:rPr lang="en-US" dirty="0"/>
              <a:t>ACAS Code requires employees to be offered a right of appeal</a:t>
            </a:r>
          </a:p>
          <a:p>
            <a:r>
              <a:rPr lang="en-US" dirty="0"/>
              <a:t>Right to be accompanied</a:t>
            </a:r>
          </a:p>
          <a:p>
            <a:r>
              <a:rPr lang="en-US" dirty="0"/>
              <a:t>Who should conduct the appeal?</a:t>
            </a:r>
          </a:p>
          <a:p>
            <a:r>
              <a:rPr lang="en-US" dirty="0"/>
              <a:t>What if an employee raises new evidence on appeal?</a:t>
            </a:r>
          </a:p>
          <a:p>
            <a:r>
              <a:rPr lang="en-US" dirty="0"/>
              <a:t>How to communicate the decision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177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FC0DD-5061-A786-1930-6E6173155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6D38A-8C80-E974-E80D-A9BEFFC384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ACAS Code – strongly recommend that mediation be considered when it has not been possible to resolve a grievance issue</a:t>
            </a:r>
          </a:p>
          <a:p>
            <a:r>
              <a:rPr lang="en-US" dirty="0"/>
              <a:t> When would mediation be appropriate?</a:t>
            </a:r>
          </a:p>
          <a:p>
            <a:r>
              <a:rPr lang="en-US" dirty="0"/>
              <a:t> May not be appropriate, if:</a:t>
            </a:r>
          </a:p>
          <a:p>
            <a:pPr lvl="1"/>
            <a:r>
              <a:rPr lang="en-US" dirty="0"/>
              <a:t>it is used as a first resort</a:t>
            </a:r>
          </a:p>
          <a:p>
            <a:pPr lvl="1"/>
            <a:r>
              <a:rPr lang="en-US" dirty="0"/>
              <a:t>it is used by manager to avoid their managerial responsibilities</a:t>
            </a:r>
          </a:p>
          <a:p>
            <a:pPr lvl="1"/>
            <a:r>
              <a:rPr lang="en-US" dirty="0"/>
              <a:t>a decision about right or wrong is needed</a:t>
            </a:r>
          </a:p>
          <a:p>
            <a:pPr lvl="1"/>
            <a:r>
              <a:rPr lang="en-US" dirty="0"/>
              <a:t>the individual bringing a discrimination or harassment complaint wants it to be investigated</a:t>
            </a:r>
          </a:p>
          <a:p>
            <a:pPr lvl="1"/>
            <a:r>
              <a:rPr lang="en-US" dirty="0"/>
              <a:t>one side is completely intransigent </a:t>
            </a:r>
          </a:p>
        </p:txBody>
      </p:sp>
    </p:spTree>
    <p:extLst>
      <p:ext uri="{BB962C8B-B14F-4D97-AF65-F5344CB8AC3E}">
        <p14:creationId xmlns:p14="http://schemas.microsoft.com/office/powerpoint/2010/main" val="38784950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5D16A-BF2B-25CB-F126-90D2E3829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Potential problem areas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529C05-939D-D550-1FA2-3D29223B6B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03494A3-E0DA-C7D9-DC2C-1736ECD79141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Dealing with grievances about other employees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Overlap with whistleblowing and bribery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Tactical grievances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803760-2246-8C67-B574-5D7900B74F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847FD78-74AA-DAA6-BD6C-A1F30FD1C1EE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Handling grievances during a disciplinary procedure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Malicious grievances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Grievances and stress related absence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C3E35FF-CE7D-E877-B827-6C2C6FF00DE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04EC8E6-70D0-8613-B19C-C39CE4E95715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Handling request for information and documentation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Grievances raised by multiple employees</a:t>
            </a:r>
          </a:p>
        </p:txBody>
      </p:sp>
    </p:spTree>
    <p:extLst>
      <p:ext uri="{BB962C8B-B14F-4D97-AF65-F5344CB8AC3E}">
        <p14:creationId xmlns:p14="http://schemas.microsoft.com/office/powerpoint/2010/main" val="1449089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A9EAC-1A7B-1E28-BF15-4A86DCFF3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82EB1FE-2F88-6E3E-FE76-9B7D92A83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Disciplinaries 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26F1702-359B-F38B-B047-4EBEC5AC8C4B}"/>
              </a:ext>
            </a:extLst>
          </p:cNvPr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71EA93-0604-38D2-9C08-370E1E99AE3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91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546C12-0F8F-84C6-5B3D-D854646D63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F1E21-C9A8-97A7-0F10-6D0342430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Disciplinary procedures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B0E26-08EB-4AAA-F707-C76559F86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US" dirty="0"/>
              <a:t>Disputes concerning the conduct of disciplinary investigations and hearings most commonly arise in unfair dismissal claims, including constructive unfair dismissal claims</a:t>
            </a:r>
          </a:p>
          <a:p>
            <a:r>
              <a:rPr lang="en-US" dirty="0"/>
              <a:t>Before starting, be familiar with:</a:t>
            </a:r>
          </a:p>
          <a:p>
            <a:pPr lvl="1"/>
            <a:r>
              <a:rPr lang="en-US" dirty="0"/>
              <a:t>Who can bring a claim for unfair dismissal, and the two-year length of service requirement for ordinary unfair dismissal claims</a:t>
            </a:r>
          </a:p>
          <a:p>
            <a:pPr lvl="1"/>
            <a:r>
              <a:rPr lang="en-US" dirty="0"/>
              <a:t>The principles of fairness set out in the ACAS Code and the supporting non-statutory guide; and </a:t>
            </a:r>
          </a:p>
          <a:p>
            <a:pPr lvl="1"/>
            <a:r>
              <a:rPr lang="en-US" dirty="0"/>
              <a:t>How to dismiss fairly, including the need to identify a statutory fair reason for dismissal and to act reasonably</a:t>
            </a:r>
          </a:p>
        </p:txBody>
      </p:sp>
    </p:spTree>
    <p:extLst>
      <p:ext uri="{BB962C8B-B14F-4D97-AF65-F5344CB8AC3E}">
        <p14:creationId xmlns:p14="http://schemas.microsoft.com/office/powerpoint/2010/main" val="13852969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B9CF2-9844-2CCD-B8B4-389A90814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Disciplinary procedures:  fairness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D35FC-82CB-A90C-2F00-BB4B4C4BC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US" dirty="0"/>
          </a:p>
          <a:p>
            <a:r>
              <a:rPr lang="en-US" dirty="0"/>
              <a:t>Key principles of fairness outlined in the ACAS Code:</a:t>
            </a:r>
          </a:p>
          <a:p>
            <a:pPr lvl="1"/>
            <a:r>
              <a:rPr lang="en-US" dirty="0"/>
              <a:t>Employers and employees should raise and deal with issues, promptly, and without unreasonable delay</a:t>
            </a:r>
          </a:p>
          <a:p>
            <a:pPr lvl="1"/>
            <a:r>
              <a:rPr lang="en-US" dirty="0"/>
              <a:t>Employers and employees should act consistently</a:t>
            </a:r>
          </a:p>
          <a:p>
            <a:pPr lvl="1"/>
            <a:r>
              <a:rPr lang="en-US" dirty="0"/>
              <a:t>Employers should carry out necessary investigations, to establish the facts of the case</a:t>
            </a:r>
          </a:p>
          <a:p>
            <a:pPr lvl="1"/>
            <a:r>
              <a:rPr lang="en-US" dirty="0"/>
              <a:t>Employers should inform employees of the basis of the problem, and give them the opportunity to “put their case in response” before any decisions are made</a:t>
            </a:r>
          </a:p>
          <a:p>
            <a:pPr lvl="1"/>
            <a:r>
              <a:rPr lang="en-US" dirty="0"/>
              <a:t>Employers should allow employees to be accompanied at formal meetings</a:t>
            </a:r>
          </a:p>
          <a:p>
            <a:pPr lvl="1"/>
            <a:r>
              <a:rPr lang="en-US" dirty="0"/>
              <a:t>Employers should allow an employer to appeal against any formal decision made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9623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9E25D-EC65-C8CF-C282-137820587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50F4D-974C-3648-F714-E61169489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Disciplinary procedures:  fair dismissal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7CEA2-4022-EA3A-E8A2-E5CCCB8CF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26511"/>
            <a:ext cx="8825659" cy="36932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As well as being </a:t>
            </a:r>
            <a:r>
              <a:rPr lang="en-US" u="sng" dirty="0"/>
              <a:t>procedurally</a:t>
            </a:r>
            <a:r>
              <a:rPr lang="en-US" dirty="0"/>
              <a:t> fair, the dismissal must also be </a:t>
            </a:r>
            <a:r>
              <a:rPr lang="en-US" u="sng" dirty="0"/>
              <a:t>substantively</a:t>
            </a:r>
            <a:r>
              <a:rPr lang="en-US" dirty="0"/>
              <a:t> fair</a:t>
            </a:r>
          </a:p>
          <a:p>
            <a:r>
              <a:rPr lang="en-US" dirty="0"/>
              <a:t>Must not be outside the </a:t>
            </a:r>
            <a:r>
              <a:rPr lang="en-US" i="1" dirty="0"/>
              <a:t>“band of reasonable responses”</a:t>
            </a:r>
            <a:r>
              <a:rPr lang="en-US" dirty="0"/>
              <a:t> for the employer to treat the misconduct of poor performance as grounds for dismissal</a:t>
            </a:r>
          </a:p>
          <a:p>
            <a:r>
              <a:rPr lang="en-US" dirty="0"/>
              <a:t>When determining, if a dismissal is fair or not, a tribunal, will consider two key issues:</a:t>
            </a:r>
          </a:p>
          <a:p>
            <a:pPr marL="457200" lvl="1" indent="0">
              <a:buNone/>
            </a:pPr>
            <a:r>
              <a:rPr lang="en-US" dirty="0"/>
              <a:t>1. 	What is the reason for dismissal, and does it fall within one of the categories of 	potentially fair reasons?</a:t>
            </a:r>
          </a:p>
          <a:p>
            <a:pPr marL="457200" lvl="1" indent="0">
              <a:buNone/>
            </a:pPr>
            <a:r>
              <a:rPr lang="en-US" dirty="0"/>
              <a:t>2.	Taking into account all the circumstances of the case, did the employer act 	reasonably in treating the given reason for dismissal are sufficient to justify 	dismissing the employee?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391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D06DE-DD98-C94D-648A-41863447B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to use the disciplinary procedures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7E42-9EE6-768C-E1C0-50284CC78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Two main areas for the disciplinary process may be used:</a:t>
            </a:r>
          </a:p>
          <a:p>
            <a:pPr marL="0" indent="0">
              <a:buNone/>
            </a:pPr>
            <a:r>
              <a:rPr lang="en-US" dirty="0"/>
              <a:t>	1.	Conduct</a:t>
            </a:r>
          </a:p>
          <a:p>
            <a:pPr marL="0" indent="0">
              <a:buNone/>
            </a:pPr>
            <a:r>
              <a:rPr lang="en-US" dirty="0"/>
              <a:t>	2.	Capability/performance</a:t>
            </a:r>
          </a:p>
          <a:p>
            <a:r>
              <a:rPr lang="en-US" dirty="0"/>
              <a:t>In all cases, an employer should follow their own procedures, as well as the ACAS Code</a:t>
            </a:r>
          </a:p>
        </p:txBody>
      </p:sp>
    </p:spTree>
    <p:extLst>
      <p:ext uri="{BB962C8B-B14F-4D97-AF65-F5344CB8AC3E}">
        <p14:creationId xmlns:p14="http://schemas.microsoft.com/office/powerpoint/2010/main" val="38963652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087EC-1915-6959-C27D-E78A8E67D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Handling disciplinaries informally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8D286-B261-A18B-B139-E742E3B80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Is formal action needed?</a:t>
            </a:r>
          </a:p>
          <a:p>
            <a:r>
              <a:rPr lang="en-US" dirty="0"/>
              <a:t>ACAS Code encourages informal resolution, where appropriate, and </a:t>
            </a:r>
            <a:r>
              <a:rPr lang="en-US" dirty="0" err="1"/>
              <a:t>emphasises</a:t>
            </a:r>
            <a:r>
              <a:rPr lang="en-US" dirty="0"/>
              <a:t> that a “</a:t>
            </a:r>
            <a:r>
              <a:rPr lang="en-US" i="1" dirty="0"/>
              <a:t>quiet word”</a:t>
            </a:r>
            <a:r>
              <a:rPr lang="en-US" dirty="0"/>
              <a:t> may be all that is needed to resolve a problem</a:t>
            </a:r>
          </a:p>
          <a:p>
            <a:r>
              <a:rPr lang="en-US" dirty="0"/>
              <a:t>When are informal discussion is appropriate?</a:t>
            </a:r>
          </a:p>
          <a:p>
            <a:r>
              <a:rPr lang="en-US" dirty="0"/>
              <a:t>Need for employee to know that a formal process could be started if the problem persists, or the required level of performance is not maintained</a:t>
            </a:r>
          </a:p>
          <a:p>
            <a:r>
              <a:rPr lang="en-US" dirty="0"/>
              <a:t>Informal warnings</a:t>
            </a:r>
          </a:p>
        </p:txBody>
      </p:sp>
    </p:spTree>
    <p:extLst>
      <p:ext uri="{BB962C8B-B14F-4D97-AF65-F5344CB8AC3E}">
        <p14:creationId xmlns:p14="http://schemas.microsoft.com/office/powerpoint/2010/main" val="21050288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B2CB5-7440-EBF7-59E6-D5CC2B380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Handling disciplinaries formally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1C4F4-9ED7-F1DA-1B84-5BE4E9AE91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importance of planning:</a:t>
            </a:r>
          </a:p>
          <a:p>
            <a:pPr lvl="1"/>
            <a:r>
              <a:rPr lang="en-US" dirty="0"/>
              <a:t>Checking requirements of the employer's disciplinary procedure</a:t>
            </a:r>
          </a:p>
          <a:p>
            <a:pPr lvl="1"/>
            <a:r>
              <a:rPr lang="en-US" dirty="0"/>
              <a:t>Choosing an appropriate investigator</a:t>
            </a:r>
          </a:p>
          <a:p>
            <a:pPr lvl="1"/>
            <a:r>
              <a:rPr lang="en-US" dirty="0"/>
              <a:t>Keeping in mind the general requirement to have different individuals at each stage, with a more senior manager, conducting each subsequent stage of the process</a:t>
            </a:r>
          </a:p>
          <a:p>
            <a:pPr lvl="1"/>
            <a:r>
              <a:rPr lang="en-US" dirty="0"/>
              <a:t>As far as possible, attempting to keep the timescales set out in any disciplinary procedure</a:t>
            </a:r>
          </a:p>
          <a:p>
            <a:pPr lvl="1"/>
            <a:r>
              <a:rPr lang="en-US" dirty="0"/>
              <a:t>Having regard to the interplay with any related processes, e.g. any related grievance process</a:t>
            </a:r>
          </a:p>
        </p:txBody>
      </p:sp>
    </p:spTree>
    <p:extLst>
      <p:ext uri="{BB962C8B-B14F-4D97-AF65-F5344CB8AC3E}">
        <p14:creationId xmlns:p14="http://schemas.microsoft.com/office/powerpoint/2010/main" val="22711989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ABAA5A-7F14-3600-D6EC-5DEA57789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3D598-9AB4-6041-DE06-CA5B1E546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Handling disciplinaries formally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8CAF0-8B3C-1277-51FA-00CABFF50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Formal process – what is involved? </a:t>
            </a:r>
          </a:p>
          <a:p>
            <a:pPr lvl="1"/>
            <a:r>
              <a:rPr lang="en-US" dirty="0"/>
              <a:t>Identifying the allegation or allegations against the employee</a:t>
            </a:r>
          </a:p>
          <a:p>
            <a:pPr lvl="1"/>
            <a:r>
              <a:rPr lang="en-US" dirty="0"/>
              <a:t>Investigating the alleged misconduct or poor performance</a:t>
            </a:r>
          </a:p>
          <a:p>
            <a:pPr lvl="1"/>
            <a:r>
              <a:rPr lang="en-US" dirty="0"/>
              <a:t>Considering the appropriateness, or not, of suspending the employee</a:t>
            </a:r>
          </a:p>
          <a:p>
            <a:pPr lvl="1"/>
            <a:r>
              <a:rPr lang="en-US" dirty="0"/>
              <a:t>Conducting a disciplinary hearing, if the investigation identifies that there is a case to answer</a:t>
            </a:r>
          </a:p>
          <a:p>
            <a:pPr lvl="1"/>
            <a:r>
              <a:rPr lang="en-US" dirty="0"/>
              <a:t>Communicating the disciplinary hearing outcome to the employee</a:t>
            </a:r>
          </a:p>
          <a:p>
            <a:pPr lvl="1"/>
            <a:r>
              <a:rPr lang="en-US" dirty="0"/>
              <a:t>Providing the employee with a right of appeal</a:t>
            </a:r>
          </a:p>
        </p:txBody>
      </p:sp>
    </p:spTree>
    <p:extLst>
      <p:ext uri="{BB962C8B-B14F-4D97-AF65-F5344CB8AC3E}">
        <p14:creationId xmlns:p14="http://schemas.microsoft.com/office/powerpoint/2010/main" val="38147647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D80B9-997C-9488-871B-B47053A3B7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62330-13E0-3352-AA87-1AF2A3F93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381965"/>
            <a:ext cx="8761413" cy="1298667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Disciplinary hearing: </a:t>
            </a:r>
            <a:br>
              <a:rPr lang="en-US" dirty="0"/>
            </a:br>
            <a:r>
              <a:rPr lang="en-US" dirty="0"/>
              <a:t>preparing for the hearing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3F1D7-0AD4-329D-244D-DFCDD47F8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 good time before the hearing, the employer should put in writing to the employee:  </a:t>
            </a:r>
          </a:p>
          <a:p>
            <a:pPr lvl="1"/>
            <a:r>
              <a:rPr lang="en-US" dirty="0"/>
              <a:t>The alleged misconduct or performance issue</a:t>
            </a:r>
          </a:p>
          <a:p>
            <a:pPr lvl="1"/>
            <a:r>
              <a:rPr lang="en-US" dirty="0"/>
              <a:t>Any evidence from the investigation </a:t>
            </a:r>
          </a:p>
          <a:p>
            <a:pPr lvl="1"/>
            <a:r>
              <a:rPr lang="en-US" dirty="0"/>
              <a:t>Any other information they plan to talk about </a:t>
            </a:r>
          </a:p>
          <a:p>
            <a:pPr lvl="1"/>
            <a:r>
              <a:rPr lang="en-US" dirty="0"/>
              <a:t>The date, time and location of the hearing</a:t>
            </a:r>
          </a:p>
          <a:p>
            <a:pPr lvl="1"/>
            <a:r>
              <a:rPr lang="en-US" dirty="0"/>
              <a:t>Information on the employee’s right to be accompanied to the hearing</a:t>
            </a:r>
          </a:p>
          <a:p>
            <a:pPr lvl="1"/>
            <a:r>
              <a:rPr lang="en-US" dirty="0"/>
              <a:t>The possible outcomes </a:t>
            </a:r>
          </a:p>
        </p:txBody>
      </p:sp>
    </p:spTree>
    <p:extLst>
      <p:ext uri="{BB962C8B-B14F-4D97-AF65-F5344CB8AC3E}">
        <p14:creationId xmlns:p14="http://schemas.microsoft.com/office/powerpoint/2010/main" val="32846014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ECE669-D1C1-D851-EEC7-F737C8170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E024-C6A4-34A0-7417-5D635645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381965"/>
            <a:ext cx="8761413" cy="1298667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Disciplinary hearing: </a:t>
            </a:r>
            <a:br>
              <a:rPr lang="en-US" dirty="0"/>
            </a:br>
            <a:r>
              <a:rPr lang="en-US" dirty="0"/>
              <a:t>what happens at the hearing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17E4F-7318-FD83-F050-8927BD964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Chance for both the employer and the employee to state their case </a:t>
            </a:r>
          </a:p>
          <a:p>
            <a:r>
              <a:rPr lang="en-US" dirty="0"/>
              <a:t>The employer should:</a:t>
            </a:r>
          </a:p>
          <a:p>
            <a:pPr lvl="1"/>
            <a:r>
              <a:rPr lang="en-US" dirty="0"/>
              <a:t>Explain the employees alleged misconduct a performance issues</a:t>
            </a:r>
          </a:p>
          <a:p>
            <a:pPr lvl="1"/>
            <a:r>
              <a:rPr lang="en-US" dirty="0"/>
              <a:t>Go through the evidence</a:t>
            </a:r>
          </a:p>
          <a:p>
            <a:pPr lvl="1"/>
            <a:r>
              <a:rPr lang="en-US" dirty="0"/>
              <a:t>Make sure someone takes notes</a:t>
            </a:r>
          </a:p>
          <a:p>
            <a:r>
              <a:rPr lang="en-US" dirty="0"/>
              <a:t>Attendance and cross-examination of witnesses</a:t>
            </a:r>
          </a:p>
          <a:p>
            <a:r>
              <a:rPr lang="en-US" dirty="0"/>
              <a:t>Adjourned</a:t>
            </a:r>
          </a:p>
        </p:txBody>
      </p:sp>
    </p:spTree>
    <p:extLst>
      <p:ext uri="{BB962C8B-B14F-4D97-AF65-F5344CB8AC3E}">
        <p14:creationId xmlns:p14="http://schemas.microsoft.com/office/powerpoint/2010/main" val="26322052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01B7BE-B76B-6AD6-C97C-FF2371B6A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99975-778C-247B-0617-5FB1B2C74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381965"/>
            <a:ext cx="8761413" cy="1298667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Disciplinary hearing: </a:t>
            </a:r>
            <a:br>
              <a:rPr lang="en-US" dirty="0"/>
            </a:br>
            <a:r>
              <a:rPr lang="en-US" dirty="0"/>
              <a:t>Decision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A669A-653B-A4D0-168E-5BDBC6E1F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Does the employer uphold the allegations?</a:t>
            </a:r>
          </a:p>
          <a:p>
            <a:r>
              <a:rPr lang="en-US" dirty="0"/>
              <a:t>What sanction should be imposed? </a:t>
            </a:r>
          </a:p>
          <a:p>
            <a:pPr lvl="1"/>
            <a:r>
              <a:rPr lang="en-US" dirty="0"/>
              <a:t>first written warning</a:t>
            </a:r>
          </a:p>
          <a:p>
            <a:pPr lvl="1"/>
            <a:r>
              <a:rPr lang="en-US" dirty="0"/>
              <a:t>final written warning</a:t>
            </a:r>
          </a:p>
          <a:p>
            <a:pPr lvl="1"/>
            <a:r>
              <a:rPr lang="en-US" dirty="0"/>
              <a:t>dismissal with notice </a:t>
            </a:r>
          </a:p>
          <a:p>
            <a:pPr lvl="1"/>
            <a:r>
              <a:rPr lang="en-US" dirty="0"/>
              <a:t>summary dismissal (in the case of gross misconduct)</a:t>
            </a:r>
          </a:p>
          <a:p>
            <a:pPr lvl="1"/>
            <a:r>
              <a:rPr lang="en-US" dirty="0"/>
              <a:t>action short of dismiss dismissal, such as demotion</a:t>
            </a:r>
          </a:p>
          <a:p>
            <a:r>
              <a:rPr lang="en-US" dirty="0"/>
              <a:t>Factors to be taken into consideration</a:t>
            </a:r>
          </a:p>
        </p:txBody>
      </p:sp>
    </p:spTree>
    <p:extLst>
      <p:ext uri="{BB962C8B-B14F-4D97-AF65-F5344CB8AC3E}">
        <p14:creationId xmlns:p14="http://schemas.microsoft.com/office/powerpoint/2010/main" val="37290292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94ADD-A4D1-7EE5-908A-D67C69A32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7C7A6-B563-EF8B-5875-934B18E63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381965"/>
            <a:ext cx="8761413" cy="1298667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Disciplinary hearing: </a:t>
            </a:r>
            <a:br>
              <a:rPr lang="en-US" dirty="0"/>
            </a:br>
            <a:r>
              <a:rPr lang="en-US" dirty="0"/>
              <a:t>Appeal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78AC4-8920-884F-7F31-0A2BD433A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Employee must be informed, without unreasonable delay, of the employer’s decision, and their right of appeal</a:t>
            </a:r>
          </a:p>
          <a:p>
            <a:r>
              <a:rPr lang="en-US" dirty="0"/>
              <a:t>The ACAS Code states that the grounds of appeal should be in writing and that any appeal should be heard without unreasonable delay and at an agreed time and place</a:t>
            </a:r>
          </a:p>
          <a:p>
            <a:r>
              <a:rPr lang="en-US" dirty="0"/>
              <a:t>Who should hear the appeal? </a:t>
            </a:r>
          </a:p>
          <a:p>
            <a:r>
              <a:rPr lang="en-US" dirty="0"/>
              <a:t>Right to be accompanied </a:t>
            </a:r>
          </a:p>
        </p:txBody>
      </p:sp>
    </p:spTree>
    <p:extLst>
      <p:ext uri="{BB962C8B-B14F-4D97-AF65-F5344CB8AC3E}">
        <p14:creationId xmlns:p14="http://schemas.microsoft.com/office/powerpoint/2010/main" val="18934107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08332-8177-071D-C9DA-C8A25C7B3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69D31-7CD9-92C9-1D2A-F3B7B5C22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381965"/>
            <a:ext cx="8761413" cy="1298667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Potential problem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5184A-943B-E0B3-F2CF-C3A6E5C25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Overlapping disciplinary and grievance matters</a:t>
            </a:r>
          </a:p>
          <a:p>
            <a:r>
              <a:rPr lang="en-US" dirty="0"/>
              <a:t>Employees who fail to attend </a:t>
            </a:r>
          </a:p>
          <a:p>
            <a:r>
              <a:rPr lang="en-US" dirty="0"/>
              <a:t>Record-keeping </a:t>
            </a:r>
          </a:p>
          <a:p>
            <a:r>
              <a:rPr lang="en-US" dirty="0"/>
              <a:t>Expired warnings </a:t>
            </a:r>
          </a:p>
          <a:p>
            <a:r>
              <a:rPr lang="en-US" dirty="0"/>
              <a:t>Matters involving the police</a:t>
            </a:r>
          </a:p>
          <a:p>
            <a:pPr lvl="1"/>
            <a:r>
              <a:rPr lang="en-US" dirty="0"/>
              <a:t>Does it affect their role</a:t>
            </a:r>
          </a:p>
          <a:p>
            <a:pPr lvl="1"/>
            <a:r>
              <a:rPr lang="en-US" dirty="0"/>
              <a:t>Conclusion of criminal investigation</a:t>
            </a:r>
          </a:p>
          <a:p>
            <a:r>
              <a:rPr lang="en-US" dirty="0"/>
              <a:t>Looking after employees’ well being and mental health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97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3F436-5718-DACF-34C4-4F979C73C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 FOR LISTENING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1426B2-B198-7ACF-28C7-5E833C27E62C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2" descr="975 Any Questions Stock Photos - Free &amp; Royalty-Free Stock ...">
            <a:extLst>
              <a:ext uri="{FF2B5EF4-FFF2-40B4-BE49-F238E27FC236}">
                <a16:creationId xmlns:a16="http://schemas.microsoft.com/office/drawing/2014/main" id="{F0951EB5-3708-E438-DB26-0E992336FF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074" y="2805193"/>
            <a:ext cx="3917407" cy="263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746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477</TotalTime>
  <Words>1663</Words>
  <Application>Microsoft Macintosh PowerPoint</Application>
  <PresentationFormat>Widescreen</PresentationFormat>
  <Paragraphs>210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Aptos</vt:lpstr>
      <vt:lpstr>Arial</vt:lpstr>
      <vt:lpstr>Century Gothic</vt:lpstr>
      <vt:lpstr>Wingdings</vt:lpstr>
      <vt:lpstr>Wingdings 3</vt:lpstr>
      <vt:lpstr>Ion Boardroom</vt:lpstr>
      <vt:lpstr>Advanced Application of Employment Law </vt:lpstr>
      <vt:lpstr>Disciplinary and Grievance Procedures  </vt:lpstr>
      <vt:lpstr>Purpose of disciplinary and grievance procedures </vt:lpstr>
      <vt:lpstr>Purpose of disciplinary and grievance procedures </vt:lpstr>
      <vt:lpstr>ACAS Code of Practice</vt:lpstr>
      <vt:lpstr>ACAS Code of Practice</vt:lpstr>
      <vt:lpstr>Grievances </vt:lpstr>
      <vt:lpstr>Potential claims when things go wrong</vt:lpstr>
      <vt:lpstr>Grievances – preventative measures</vt:lpstr>
      <vt:lpstr>What is a grievance?</vt:lpstr>
      <vt:lpstr>Need to follow a full and fair grievance process </vt:lpstr>
      <vt:lpstr>Handling grievances informally </vt:lpstr>
      <vt:lpstr>Handling grievances formally</vt:lpstr>
      <vt:lpstr>Handling grievances formally </vt:lpstr>
      <vt:lpstr>Handling grievances formally </vt:lpstr>
      <vt:lpstr>Handling grievances formally </vt:lpstr>
      <vt:lpstr>Mediation</vt:lpstr>
      <vt:lpstr>Potential problem areas</vt:lpstr>
      <vt:lpstr>Disciplinaries  </vt:lpstr>
      <vt:lpstr>Disciplinary procedures </vt:lpstr>
      <vt:lpstr>Disciplinary procedures:  fairness</vt:lpstr>
      <vt:lpstr>Disciplinary procedures:  fair dismissal </vt:lpstr>
      <vt:lpstr>When to use the disciplinary procedures</vt:lpstr>
      <vt:lpstr>Handling disciplinaries informally</vt:lpstr>
      <vt:lpstr> Handling disciplinaries formally</vt:lpstr>
      <vt:lpstr> Handling disciplinaries formally</vt:lpstr>
      <vt:lpstr> Disciplinary hearing:  preparing for the hearing </vt:lpstr>
      <vt:lpstr> Disciplinary hearing:  what happens at the hearing </vt:lpstr>
      <vt:lpstr> Disciplinary hearing:  Decision  </vt:lpstr>
      <vt:lpstr> Disciplinary hearing:  Appeal  </vt:lpstr>
      <vt:lpstr> Potential problem areas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Southcombe</dc:creator>
  <cp:lastModifiedBy>Bethan Southcombe</cp:lastModifiedBy>
  <cp:revision>24</cp:revision>
  <dcterms:created xsi:type="dcterms:W3CDTF">2024-11-07T21:49:00Z</dcterms:created>
  <dcterms:modified xsi:type="dcterms:W3CDTF">2024-12-14T14:11:08Z</dcterms:modified>
</cp:coreProperties>
</file>