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59"/>
  </p:notesMasterIdLst>
  <p:sldIdLst>
    <p:sldId id="257" r:id="rId2"/>
    <p:sldId id="818" r:id="rId3"/>
    <p:sldId id="817" r:id="rId4"/>
    <p:sldId id="819" r:id="rId5"/>
    <p:sldId id="612" r:id="rId6"/>
    <p:sldId id="761" r:id="rId7"/>
    <p:sldId id="762" r:id="rId8"/>
    <p:sldId id="797" r:id="rId9"/>
    <p:sldId id="798" r:id="rId10"/>
    <p:sldId id="799" r:id="rId11"/>
    <p:sldId id="800" r:id="rId12"/>
    <p:sldId id="814" r:id="rId13"/>
    <p:sldId id="801" r:id="rId14"/>
    <p:sldId id="815" r:id="rId15"/>
    <p:sldId id="816" r:id="rId16"/>
    <p:sldId id="803" r:id="rId17"/>
    <p:sldId id="262" r:id="rId18"/>
    <p:sldId id="263" r:id="rId19"/>
    <p:sldId id="754" r:id="rId20"/>
    <p:sldId id="264" r:id="rId21"/>
    <p:sldId id="757" r:id="rId22"/>
    <p:sldId id="267" r:id="rId23"/>
    <p:sldId id="265" r:id="rId24"/>
    <p:sldId id="260" r:id="rId25"/>
    <p:sldId id="273" r:id="rId26"/>
    <p:sldId id="261" r:id="rId27"/>
    <p:sldId id="268" r:id="rId28"/>
    <p:sldId id="766" r:id="rId29"/>
    <p:sldId id="753" r:id="rId30"/>
    <p:sldId id="783" r:id="rId31"/>
    <p:sldId id="278" r:id="rId32"/>
    <p:sldId id="784" r:id="rId33"/>
    <p:sldId id="785" r:id="rId34"/>
    <p:sldId id="786" r:id="rId35"/>
    <p:sldId id="787" r:id="rId36"/>
    <p:sldId id="820" r:id="rId37"/>
    <p:sldId id="788" r:id="rId38"/>
    <p:sldId id="769" r:id="rId39"/>
    <p:sldId id="770" r:id="rId40"/>
    <p:sldId id="829" r:id="rId41"/>
    <p:sldId id="791" r:id="rId42"/>
    <p:sldId id="773" r:id="rId43"/>
    <p:sldId id="821" r:id="rId44"/>
    <p:sldId id="285" r:id="rId45"/>
    <p:sldId id="286" r:id="rId46"/>
    <p:sldId id="287" r:id="rId47"/>
    <p:sldId id="288" r:id="rId48"/>
    <p:sldId id="774" r:id="rId49"/>
    <p:sldId id="282" r:id="rId50"/>
    <p:sldId id="828" r:id="rId51"/>
    <p:sldId id="822" r:id="rId52"/>
    <p:sldId id="283" r:id="rId53"/>
    <p:sldId id="775" r:id="rId54"/>
    <p:sldId id="778" r:id="rId55"/>
    <p:sldId id="295" r:id="rId56"/>
    <p:sldId id="823" r:id="rId57"/>
    <p:sldId id="281" r:id="rId5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5A95F7-3ACF-4ED3-A6EE-4C0DA11DE883}" v="39" dt="2023-01-03T08:17:39.6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20" autoAdjust="0"/>
    <p:restoredTop sz="83784" autoAdjust="0"/>
  </p:normalViewPr>
  <p:slideViewPr>
    <p:cSldViewPr snapToGrid="0">
      <p:cViewPr varScale="1">
        <p:scale>
          <a:sx n="100" d="100"/>
          <a:sy n="100" d="100"/>
        </p:scale>
        <p:origin x="102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aint Lloyd" userId="648438fa9c54db8f" providerId="LiveId" clId="{4D5A95F7-3ACF-4ED3-A6EE-4C0DA11DE883}"/>
    <pc:docChg chg="custSel modSld">
      <pc:chgData name="Geraint Lloyd" userId="648438fa9c54db8f" providerId="LiveId" clId="{4D5A95F7-3ACF-4ED3-A6EE-4C0DA11DE883}" dt="2023-01-03T09:37:28.295" v="1042" actId="790"/>
      <pc:docMkLst>
        <pc:docMk/>
      </pc:docMkLst>
      <pc:sldChg chg="modSp mod modAnim">
        <pc:chgData name="Geraint Lloyd" userId="648438fa9c54db8f" providerId="LiveId" clId="{4D5A95F7-3ACF-4ED3-A6EE-4C0DA11DE883}" dt="2022-12-22T15:01:25.017" v="35" actId="20577"/>
        <pc:sldMkLst>
          <pc:docMk/>
          <pc:sldMk cId="3581904689" sldId="257"/>
        </pc:sldMkLst>
        <pc:spChg chg="mod">
          <ac:chgData name="Geraint Lloyd" userId="648438fa9c54db8f" providerId="LiveId" clId="{4D5A95F7-3ACF-4ED3-A6EE-4C0DA11DE883}" dt="2022-12-22T15:01:13.586" v="24" actId="27636"/>
          <ac:spMkLst>
            <pc:docMk/>
            <pc:sldMk cId="3581904689" sldId="257"/>
            <ac:spMk id="2" creationId="{00000000-0000-0000-0000-000000000000}"/>
          </ac:spMkLst>
        </pc:spChg>
        <pc:spChg chg="mod">
          <ac:chgData name="Geraint Lloyd" userId="648438fa9c54db8f" providerId="LiveId" clId="{4D5A95F7-3ACF-4ED3-A6EE-4C0DA11DE883}" dt="2022-12-22T15:01:25.017" v="35" actId="20577"/>
          <ac:spMkLst>
            <pc:docMk/>
            <pc:sldMk cId="3581904689" sldId="257"/>
            <ac:spMk id="3" creationId="{00000000-0000-0000-0000-000000000000}"/>
          </ac:spMkLst>
        </pc:spChg>
      </pc:sldChg>
      <pc:sldChg chg="modSp mod">
        <pc:chgData name="Geraint Lloyd" userId="648438fa9c54db8f" providerId="LiveId" clId="{4D5A95F7-3ACF-4ED3-A6EE-4C0DA11DE883}" dt="2023-01-03T08:42:01.611" v="642" actId="790"/>
        <pc:sldMkLst>
          <pc:docMk/>
          <pc:sldMk cId="207113956" sldId="262"/>
        </pc:sldMkLst>
        <pc:spChg chg="mod">
          <ac:chgData name="Geraint Lloyd" userId="648438fa9c54db8f" providerId="LiveId" clId="{4D5A95F7-3ACF-4ED3-A6EE-4C0DA11DE883}" dt="2023-01-03T08:42:01.611" v="642" actId="790"/>
          <ac:spMkLst>
            <pc:docMk/>
            <pc:sldMk cId="207113956" sldId="262"/>
            <ac:spMk id="2" creationId="{00000000-0000-0000-0000-000000000000}"/>
          </ac:spMkLst>
        </pc:spChg>
        <pc:spChg chg="mod">
          <ac:chgData name="Geraint Lloyd" userId="648438fa9c54db8f" providerId="LiveId" clId="{4D5A95F7-3ACF-4ED3-A6EE-4C0DA11DE883}" dt="2022-12-22T15:41:24.289" v="354" actId="20577"/>
          <ac:spMkLst>
            <pc:docMk/>
            <pc:sldMk cId="207113956" sldId="262"/>
            <ac:spMk id="3" creationId="{00000000-0000-0000-0000-000000000000}"/>
          </ac:spMkLst>
        </pc:spChg>
      </pc:sldChg>
      <pc:sldChg chg="modSp mod">
        <pc:chgData name="Geraint Lloyd" userId="648438fa9c54db8f" providerId="LiveId" clId="{4D5A95F7-3ACF-4ED3-A6EE-4C0DA11DE883}" dt="2023-01-03T08:48:48.488" v="643" actId="790"/>
        <pc:sldMkLst>
          <pc:docMk/>
          <pc:sldMk cId="1526937092" sldId="263"/>
        </pc:sldMkLst>
        <pc:spChg chg="mod">
          <ac:chgData name="Geraint Lloyd" userId="648438fa9c54db8f" providerId="LiveId" clId="{4D5A95F7-3ACF-4ED3-A6EE-4C0DA11DE883}" dt="2023-01-03T08:48:48.488" v="643" actId="790"/>
          <ac:spMkLst>
            <pc:docMk/>
            <pc:sldMk cId="1526937092" sldId="263"/>
            <ac:spMk id="3" creationId="{00000000-0000-0000-0000-000000000000}"/>
          </ac:spMkLst>
        </pc:spChg>
      </pc:sldChg>
      <pc:sldChg chg="modSp mod">
        <pc:chgData name="Geraint Lloyd" userId="648438fa9c54db8f" providerId="LiveId" clId="{4D5A95F7-3ACF-4ED3-A6EE-4C0DA11DE883}" dt="2022-12-22T15:59:40.857" v="396" actId="20577"/>
        <pc:sldMkLst>
          <pc:docMk/>
          <pc:sldMk cId="701762910" sldId="264"/>
        </pc:sldMkLst>
        <pc:spChg chg="mod">
          <ac:chgData name="Geraint Lloyd" userId="648438fa9c54db8f" providerId="LiveId" clId="{4D5A95F7-3ACF-4ED3-A6EE-4C0DA11DE883}" dt="2022-12-22T15:59:40.857" v="396" actId="20577"/>
          <ac:spMkLst>
            <pc:docMk/>
            <pc:sldMk cId="701762910" sldId="264"/>
            <ac:spMk id="7" creationId="{3EA976B4-8F4B-2B74-B4F5-721A8021FEDA}"/>
          </ac:spMkLst>
        </pc:spChg>
      </pc:sldChg>
      <pc:sldChg chg="modSp mod">
        <pc:chgData name="Geraint Lloyd" userId="648438fa9c54db8f" providerId="LiveId" clId="{4D5A95F7-3ACF-4ED3-A6EE-4C0DA11DE883}" dt="2023-01-03T08:55:01.268" v="679" actId="20577"/>
        <pc:sldMkLst>
          <pc:docMk/>
          <pc:sldMk cId="2795509901" sldId="267"/>
        </pc:sldMkLst>
        <pc:spChg chg="mod">
          <ac:chgData name="Geraint Lloyd" userId="648438fa9c54db8f" providerId="LiveId" clId="{4D5A95F7-3ACF-4ED3-A6EE-4C0DA11DE883}" dt="2023-01-03T08:55:01.268" v="679" actId="20577"/>
          <ac:spMkLst>
            <pc:docMk/>
            <pc:sldMk cId="2795509901" sldId="267"/>
            <ac:spMk id="5" creationId="{047C926B-EF6E-C164-F876-5B81840B55C3}"/>
          </ac:spMkLst>
        </pc:spChg>
        <pc:spChg chg="mod">
          <ac:chgData name="Geraint Lloyd" userId="648438fa9c54db8f" providerId="LiveId" clId="{4D5A95F7-3ACF-4ED3-A6EE-4C0DA11DE883}" dt="2023-01-03T08:51:46.421" v="670" actId="790"/>
          <ac:spMkLst>
            <pc:docMk/>
            <pc:sldMk cId="2795509901" sldId="267"/>
            <ac:spMk id="8194" creationId="{00000000-0000-0000-0000-000000000000}"/>
          </ac:spMkLst>
        </pc:spChg>
      </pc:sldChg>
      <pc:sldChg chg="modSp mod">
        <pc:chgData name="Geraint Lloyd" userId="648438fa9c54db8f" providerId="LiveId" clId="{4D5A95F7-3ACF-4ED3-A6EE-4C0DA11DE883}" dt="2023-01-03T08:57:08.617" v="703" actId="790"/>
        <pc:sldMkLst>
          <pc:docMk/>
          <pc:sldMk cId="2521524522" sldId="278"/>
        </pc:sldMkLst>
        <pc:spChg chg="mod">
          <ac:chgData name="Geraint Lloyd" userId="648438fa9c54db8f" providerId="LiveId" clId="{4D5A95F7-3ACF-4ED3-A6EE-4C0DA11DE883}" dt="2023-01-03T08:57:08.617" v="703" actId="790"/>
          <ac:spMkLst>
            <pc:docMk/>
            <pc:sldMk cId="2521524522" sldId="278"/>
            <ac:spMk id="2" creationId="{00000000-0000-0000-0000-000000000000}"/>
          </ac:spMkLst>
        </pc:spChg>
      </pc:sldChg>
      <pc:sldChg chg="modSp mod">
        <pc:chgData name="Geraint Lloyd" userId="648438fa9c54db8f" providerId="LiveId" clId="{4D5A95F7-3ACF-4ED3-A6EE-4C0DA11DE883}" dt="2022-12-23T12:06:20.596" v="581" actId="20577"/>
        <pc:sldMkLst>
          <pc:docMk/>
          <pc:sldMk cId="4189838127" sldId="282"/>
        </pc:sldMkLst>
        <pc:spChg chg="mod">
          <ac:chgData name="Geraint Lloyd" userId="648438fa9c54db8f" providerId="LiveId" clId="{4D5A95F7-3ACF-4ED3-A6EE-4C0DA11DE883}" dt="2022-12-23T12:06:20.596" v="581" actId="20577"/>
          <ac:spMkLst>
            <pc:docMk/>
            <pc:sldMk cId="4189838127" sldId="282"/>
            <ac:spMk id="3" creationId="{00000000-0000-0000-0000-000000000000}"/>
          </ac:spMkLst>
        </pc:spChg>
      </pc:sldChg>
      <pc:sldChg chg="modSp mod">
        <pc:chgData name="Geraint Lloyd" userId="648438fa9c54db8f" providerId="LiveId" clId="{4D5A95F7-3ACF-4ED3-A6EE-4C0DA11DE883}" dt="2023-01-03T09:15:53.277" v="778" actId="20577"/>
        <pc:sldMkLst>
          <pc:docMk/>
          <pc:sldMk cId="536874879" sldId="285"/>
        </pc:sldMkLst>
        <pc:spChg chg="mod">
          <ac:chgData name="Geraint Lloyd" userId="648438fa9c54db8f" providerId="LiveId" clId="{4D5A95F7-3ACF-4ED3-A6EE-4C0DA11DE883}" dt="2023-01-03T09:15:53.277" v="778" actId="20577"/>
          <ac:spMkLst>
            <pc:docMk/>
            <pc:sldMk cId="536874879" sldId="285"/>
            <ac:spMk id="2" creationId="{00000000-0000-0000-0000-000000000000}"/>
          </ac:spMkLst>
        </pc:spChg>
        <pc:spChg chg="mod">
          <ac:chgData name="Geraint Lloyd" userId="648438fa9c54db8f" providerId="LiveId" clId="{4D5A95F7-3ACF-4ED3-A6EE-4C0DA11DE883}" dt="2022-12-23T11:15:13.237" v="549" actId="790"/>
          <ac:spMkLst>
            <pc:docMk/>
            <pc:sldMk cId="536874879" sldId="285"/>
            <ac:spMk id="3" creationId="{00000000-0000-0000-0000-000000000000}"/>
          </ac:spMkLst>
        </pc:spChg>
      </pc:sldChg>
      <pc:sldChg chg="modSp mod">
        <pc:chgData name="Geraint Lloyd" userId="648438fa9c54db8f" providerId="LiveId" clId="{4D5A95F7-3ACF-4ED3-A6EE-4C0DA11DE883}" dt="2023-01-03T09:16:25.320" v="809" actId="20577"/>
        <pc:sldMkLst>
          <pc:docMk/>
          <pc:sldMk cId="1817639461" sldId="286"/>
        </pc:sldMkLst>
        <pc:spChg chg="mod">
          <ac:chgData name="Geraint Lloyd" userId="648438fa9c54db8f" providerId="LiveId" clId="{4D5A95F7-3ACF-4ED3-A6EE-4C0DA11DE883}" dt="2023-01-03T09:16:25.320" v="809" actId="20577"/>
          <ac:spMkLst>
            <pc:docMk/>
            <pc:sldMk cId="1817639461" sldId="286"/>
            <ac:spMk id="2" creationId="{00000000-0000-0000-0000-000000000000}"/>
          </ac:spMkLst>
        </pc:spChg>
        <pc:spChg chg="mod">
          <ac:chgData name="Geraint Lloyd" userId="648438fa9c54db8f" providerId="LiveId" clId="{4D5A95F7-3ACF-4ED3-A6EE-4C0DA11DE883}" dt="2022-12-23T11:46:48.238" v="557" actId="6549"/>
          <ac:spMkLst>
            <pc:docMk/>
            <pc:sldMk cId="1817639461" sldId="286"/>
            <ac:spMk id="3" creationId="{00000000-0000-0000-0000-000000000000}"/>
          </ac:spMkLst>
        </pc:spChg>
      </pc:sldChg>
      <pc:sldChg chg="modSp mod">
        <pc:chgData name="Geraint Lloyd" userId="648438fa9c54db8f" providerId="LiveId" clId="{4D5A95F7-3ACF-4ED3-A6EE-4C0DA11DE883}" dt="2023-01-03T09:17:04.445" v="836" actId="20577"/>
        <pc:sldMkLst>
          <pc:docMk/>
          <pc:sldMk cId="3280180578" sldId="287"/>
        </pc:sldMkLst>
        <pc:spChg chg="mod">
          <ac:chgData name="Geraint Lloyd" userId="648438fa9c54db8f" providerId="LiveId" clId="{4D5A95F7-3ACF-4ED3-A6EE-4C0DA11DE883}" dt="2023-01-03T09:17:04.445" v="836" actId="20577"/>
          <ac:spMkLst>
            <pc:docMk/>
            <pc:sldMk cId="3280180578" sldId="287"/>
            <ac:spMk id="2" creationId="{00000000-0000-0000-0000-000000000000}"/>
          </ac:spMkLst>
        </pc:spChg>
        <pc:spChg chg="mod">
          <ac:chgData name="Geraint Lloyd" userId="648438fa9c54db8f" providerId="LiveId" clId="{4D5A95F7-3ACF-4ED3-A6EE-4C0DA11DE883}" dt="2022-12-23T11:49:01.157" v="562" actId="20577"/>
          <ac:spMkLst>
            <pc:docMk/>
            <pc:sldMk cId="3280180578" sldId="287"/>
            <ac:spMk id="3" creationId="{00000000-0000-0000-0000-000000000000}"/>
          </ac:spMkLst>
        </pc:spChg>
      </pc:sldChg>
      <pc:sldChg chg="modSp mod">
        <pc:chgData name="Geraint Lloyd" userId="648438fa9c54db8f" providerId="LiveId" clId="{4D5A95F7-3ACF-4ED3-A6EE-4C0DA11DE883}" dt="2023-01-03T09:21:43.859" v="875" actId="20577"/>
        <pc:sldMkLst>
          <pc:docMk/>
          <pc:sldMk cId="22481757" sldId="288"/>
        </pc:sldMkLst>
        <pc:spChg chg="mod">
          <ac:chgData name="Geraint Lloyd" userId="648438fa9c54db8f" providerId="LiveId" clId="{4D5A95F7-3ACF-4ED3-A6EE-4C0DA11DE883}" dt="2023-01-03T09:18:41.702" v="870" actId="20577"/>
          <ac:spMkLst>
            <pc:docMk/>
            <pc:sldMk cId="22481757" sldId="288"/>
            <ac:spMk id="2" creationId="{00000000-0000-0000-0000-000000000000}"/>
          </ac:spMkLst>
        </pc:spChg>
        <pc:spChg chg="mod">
          <ac:chgData name="Geraint Lloyd" userId="648438fa9c54db8f" providerId="LiveId" clId="{4D5A95F7-3ACF-4ED3-A6EE-4C0DA11DE883}" dt="2023-01-03T09:21:43.859" v="875" actId="20577"/>
          <ac:spMkLst>
            <pc:docMk/>
            <pc:sldMk cId="22481757" sldId="288"/>
            <ac:spMk id="3" creationId="{00000000-0000-0000-0000-000000000000}"/>
          </ac:spMkLst>
        </pc:spChg>
      </pc:sldChg>
      <pc:sldChg chg="modSp mod">
        <pc:chgData name="Geraint Lloyd" userId="648438fa9c54db8f" providerId="LiveId" clId="{4D5A95F7-3ACF-4ED3-A6EE-4C0DA11DE883}" dt="2023-01-03T08:21:18.424" v="595" actId="790"/>
        <pc:sldMkLst>
          <pc:docMk/>
          <pc:sldMk cId="0" sldId="612"/>
        </pc:sldMkLst>
        <pc:spChg chg="mod">
          <ac:chgData name="Geraint Lloyd" userId="648438fa9c54db8f" providerId="LiveId" clId="{4D5A95F7-3ACF-4ED3-A6EE-4C0DA11DE883}" dt="2023-01-03T08:21:06.924" v="594" actId="790"/>
          <ac:spMkLst>
            <pc:docMk/>
            <pc:sldMk cId="0" sldId="612"/>
            <ac:spMk id="9" creationId="{1CC73DBE-B574-C219-FE84-C545D0A14A77}"/>
          </ac:spMkLst>
        </pc:spChg>
        <pc:spChg chg="mod">
          <ac:chgData name="Geraint Lloyd" userId="648438fa9c54db8f" providerId="LiveId" clId="{4D5A95F7-3ACF-4ED3-A6EE-4C0DA11DE883}" dt="2023-01-03T08:21:18.424" v="595" actId="790"/>
          <ac:spMkLst>
            <pc:docMk/>
            <pc:sldMk cId="0" sldId="612"/>
            <ac:spMk id="10" creationId="{CF8C7A10-09D8-E0EA-D376-2DA317DB8F33}"/>
          </ac:spMkLst>
        </pc:spChg>
        <pc:picChg chg="mod">
          <ac:chgData name="Geraint Lloyd" userId="648438fa9c54db8f" providerId="LiveId" clId="{4D5A95F7-3ACF-4ED3-A6EE-4C0DA11DE883}" dt="2022-12-22T15:20:35.452" v="193" actId="1076"/>
          <ac:picMkLst>
            <pc:docMk/>
            <pc:sldMk cId="0" sldId="612"/>
            <ac:picMk id="12" creationId="{935AE0BC-1313-EAF2-2451-F735B4F55A4E}"/>
          </ac:picMkLst>
        </pc:picChg>
      </pc:sldChg>
      <pc:sldChg chg="modSp mod">
        <pc:chgData name="Geraint Lloyd" userId="648438fa9c54db8f" providerId="LiveId" clId="{4D5A95F7-3ACF-4ED3-A6EE-4C0DA11DE883}" dt="2022-12-22T20:59:54.694" v="421" actId="20577"/>
        <pc:sldMkLst>
          <pc:docMk/>
          <pc:sldMk cId="0" sldId="753"/>
        </pc:sldMkLst>
        <pc:spChg chg="mod">
          <ac:chgData name="Geraint Lloyd" userId="648438fa9c54db8f" providerId="LiveId" clId="{4D5A95F7-3ACF-4ED3-A6EE-4C0DA11DE883}" dt="2022-12-22T20:59:54.694" v="421" actId="20577"/>
          <ac:spMkLst>
            <pc:docMk/>
            <pc:sldMk cId="0" sldId="753"/>
            <ac:spMk id="3075" creationId="{343E56B6-8E35-4B71-82A3-C39AD06B5813}"/>
          </ac:spMkLst>
        </pc:spChg>
      </pc:sldChg>
      <pc:sldChg chg="modSp mod">
        <pc:chgData name="Geraint Lloyd" userId="648438fa9c54db8f" providerId="LiveId" clId="{4D5A95F7-3ACF-4ED3-A6EE-4C0DA11DE883}" dt="2022-12-22T15:50:10.374" v="394" actId="790"/>
        <pc:sldMkLst>
          <pc:docMk/>
          <pc:sldMk cId="0" sldId="754"/>
        </pc:sldMkLst>
        <pc:spChg chg="mod">
          <ac:chgData name="Geraint Lloyd" userId="648438fa9c54db8f" providerId="LiveId" clId="{4D5A95F7-3ACF-4ED3-A6EE-4C0DA11DE883}" dt="2022-12-22T15:50:10.374" v="394" actId="790"/>
          <ac:spMkLst>
            <pc:docMk/>
            <pc:sldMk cId="0" sldId="754"/>
            <ac:spMk id="9" creationId="{467E9E9B-4213-42B8-8D0A-ACF3B6174C14}"/>
          </ac:spMkLst>
        </pc:spChg>
      </pc:sldChg>
      <pc:sldChg chg="modSp mod">
        <pc:chgData name="Geraint Lloyd" userId="648438fa9c54db8f" providerId="LiveId" clId="{4D5A95F7-3ACF-4ED3-A6EE-4C0DA11DE883}" dt="2023-01-03T08:22:08.307" v="602" actId="20577"/>
        <pc:sldMkLst>
          <pc:docMk/>
          <pc:sldMk cId="0" sldId="761"/>
        </pc:sldMkLst>
        <pc:spChg chg="mod">
          <ac:chgData name="Geraint Lloyd" userId="648438fa9c54db8f" providerId="LiveId" clId="{4D5A95F7-3ACF-4ED3-A6EE-4C0DA11DE883}" dt="2023-01-03T08:22:08.307" v="602" actId="20577"/>
          <ac:spMkLst>
            <pc:docMk/>
            <pc:sldMk cId="0" sldId="761"/>
            <ac:spMk id="7" creationId="{9812CAD6-F49F-2828-73A5-8D34613592E7}"/>
          </ac:spMkLst>
        </pc:spChg>
      </pc:sldChg>
      <pc:sldChg chg="modSp mod">
        <pc:chgData name="Geraint Lloyd" userId="648438fa9c54db8f" providerId="LiveId" clId="{4D5A95F7-3ACF-4ED3-A6EE-4C0DA11DE883}" dt="2022-12-22T15:28:55.215" v="256" actId="313"/>
        <pc:sldMkLst>
          <pc:docMk/>
          <pc:sldMk cId="0" sldId="762"/>
        </pc:sldMkLst>
        <pc:spChg chg="mod">
          <ac:chgData name="Geraint Lloyd" userId="648438fa9c54db8f" providerId="LiveId" clId="{4D5A95F7-3ACF-4ED3-A6EE-4C0DA11DE883}" dt="2022-12-22T15:28:08.491" v="250" actId="790"/>
          <ac:spMkLst>
            <pc:docMk/>
            <pc:sldMk cId="0" sldId="762"/>
            <ac:spMk id="2" creationId="{144C1709-E074-E939-7975-160F862C4025}"/>
          </ac:spMkLst>
        </pc:spChg>
        <pc:spChg chg="mod">
          <ac:chgData name="Geraint Lloyd" userId="648438fa9c54db8f" providerId="LiveId" clId="{4D5A95F7-3ACF-4ED3-A6EE-4C0DA11DE883}" dt="2022-12-22T15:28:55.215" v="256" actId="313"/>
          <ac:spMkLst>
            <pc:docMk/>
            <pc:sldMk cId="0" sldId="762"/>
            <ac:spMk id="3" creationId="{DB6862A1-82EA-A91F-B0CF-80A5BF5319FF}"/>
          </ac:spMkLst>
        </pc:spChg>
      </pc:sldChg>
      <pc:sldChg chg="modSp mod">
        <pc:chgData name="Geraint Lloyd" userId="648438fa9c54db8f" providerId="LiveId" clId="{4D5A95F7-3ACF-4ED3-A6EE-4C0DA11DE883}" dt="2023-01-03T09:09:57.200" v="741" actId="20577"/>
        <pc:sldMkLst>
          <pc:docMk/>
          <pc:sldMk cId="2683259184" sldId="769"/>
        </pc:sldMkLst>
        <pc:spChg chg="mod">
          <ac:chgData name="Geraint Lloyd" userId="648438fa9c54db8f" providerId="LiveId" clId="{4D5A95F7-3ACF-4ED3-A6EE-4C0DA11DE883}" dt="2023-01-03T09:09:57.200" v="741" actId="20577"/>
          <ac:spMkLst>
            <pc:docMk/>
            <pc:sldMk cId="2683259184" sldId="769"/>
            <ac:spMk id="3" creationId="{00000000-0000-0000-0000-000000000000}"/>
          </ac:spMkLst>
        </pc:spChg>
      </pc:sldChg>
      <pc:sldChg chg="modSp mod">
        <pc:chgData name="Geraint Lloyd" userId="648438fa9c54db8f" providerId="LiveId" clId="{4D5A95F7-3ACF-4ED3-A6EE-4C0DA11DE883}" dt="2022-12-23T10:35:49.043" v="489" actId="20577"/>
        <pc:sldMkLst>
          <pc:docMk/>
          <pc:sldMk cId="55125943" sldId="770"/>
        </pc:sldMkLst>
        <pc:spChg chg="mod">
          <ac:chgData name="Geraint Lloyd" userId="648438fa9c54db8f" providerId="LiveId" clId="{4D5A95F7-3ACF-4ED3-A6EE-4C0DA11DE883}" dt="2022-12-23T10:35:49.043" v="489" actId="20577"/>
          <ac:spMkLst>
            <pc:docMk/>
            <pc:sldMk cId="55125943" sldId="770"/>
            <ac:spMk id="3" creationId="{00000000-0000-0000-0000-000000000000}"/>
          </ac:spMkLst>
        </pc:spChg>
      </pc:sldChg>
      <pc:sldChg chg="modSp mod">
        <pc:chgData name="Geraint Lloyd" userId="648438fa9c54db8f" providerId="LiveId" clId="{4D5A95F7-3ACF-4ED3-A6EE-4C0DA11DE883}" dt="2022-12-23T10:51:41.638" v="548" actId="20577"/>
        <pc:sldMkLst>
          <pc:docMk/>
          <pc:sldMk cId="100797859" sldId="773"/>
        </pc:sldMkLst>
        <pc:spChg chg="mod">
          <ac:chgData name="Geraint Lloyd" userId="648438fa9c54db8f" providerId="LiveId" clId="{4D5A95F7-3ACF-4ED3-A6EE-4C0DA11DE883}" dt="2022-12-23T10:47:20.546" v="534" actId="790"/>
          <ac:spMkLst>
            <pc:docMk/>
            <pc:sldMk cId="100797859" sldId="773"/>
            <ac:spMk id="2" creationId="{00000000-0000-0000-0000-000000000000}"/>
          </ac:spMkLst>
        </pc:spChg>
        <pc:spChg chg="mod">
          <ac:chgData name="Geraint Lloyd" userId="648438fa9c54db8f" providerId="LiveId" clId="{4D5A95F7-3ACF-4ED3-A6EE-4C0DA11DE883}" dt="2022-12-23T10:51:41.638" v="548" actId="20577"/>
          <ac:spMkLst>
            <pc:docMk/>
            <pc:sldMk cId="100797859" sldId="773"/>
            <ac:spMk id="4" creationId="{00000000-0000-0000-0000-000000000000}"/>
          </ac:spMkLst>
        </pc:spChg>
        <pc:spChg chg="mod">
          <ac:chgData name="Geraint Lloyd" userId="648438fa9c54db8f" providerId="LiveId" clId="{4D5A95F7-3ACF-4ED3-A6EE-4C0DA11DE883}" dt="2022-12-23T10:47:48.630" v="535" actId="790"/>
          <ac:spMkLst>
            <pc:docMk/>
            <pc:sldMk cId="100797859" sldId="773"/>
            <ac:spMk id="13" creationId="{60484356-8457-68B7-198D-989E5568A864}"/>
          </ac:spMkLst>
        </pc:spChg>
        <pc:spChg chg="mod">
          <ac:chgData name="Geraint Lloyd" userId="648438fa9c54db8f" providerId="LiveId" clId="{4D5A95F7-3ACF-4ED3-A6EE-4C0DA11DE883}" dt="2022-12-23T10:48:01.809" v="536" actId="790"/>
          <ac:spMkLst>
            <pc:docMk/>
            <pc:sldMk cId="100797859" sldId="773"/>
            <ac:spMk id="14" creationId="{454C1EC0-EFAF-8F59-8323-AAEA5A0BFB5F}"/>
          </ac:spMkLst>
        </pc:spChg>
        <pc:spChg chg="mod">
          <ac:chgData name="Geraint Lloyd" userId="648438fa9c54db8f" providerId="LiveId" clId="{4D5A95F7-3ACF-4ED3-A6EE-4C0DA11DE883}" dt="2022-12-23T10:51:18.079" v="539" actId="20577"/>
          <ac:spMkLst>
            <pc:docMk/>
            <pc:sldMk cId="100797859" sldId="773"/>
            <ac:spMk id="15" creationId="{99DE633C-DC66-071E-1080-A6CBC1732231}"/>
          </ac:spMkLst>
        </pc:spChg>
      </pc:sldChg>
      <pc:sldChg chg="modSp mod">
        <pc:chgData name="Geraint Lloyd" userId="648438fa9c54db8f" providerId="LiveId" clId="{4D5A95F7-3ACF-4ED3-A6EE-4C0DA11DE883}" dt="2023-01-03T09:23:32.295" v="900" actId="20577"/>
        <pc:sldMkLst>
          <pc:docMk/>
          <pc:sldMk cId="1323962639" sldId="774"/>
        </pc:sldMkLst>
        <pc:spChg chg="mod">
          <ac:chgData name="Geraint Lloyd" userId="648438fa9c54db8f" providerId="LiveId" clId="{4D5A95F7-3ACF-4ED3-A6EE-4C0DA11DE883}" dt="2023-01-03T09:23:32.295" v="900" actId="20577"/>
          <ac:spMkLst>
            <pc:docMk/>
            <pc:sldMk cId="1323962639" sldId="774"/>
            <ac:spMk id="2" creationId="{00000000-0000-0000-0000-000000000000}"/>
          </ac:spMkLst>
        </pc:spChg>
        <pc:spChg chg="mod">
          <ac:chgData name="Geraint Lloyd" userId="648438fa9c54db8f" providerId="LiveId" clId="{4D5A95F7-3ACF-4ED3-A6EE-4C0DA11DE883}" dt="2022-12-23T12:05:56.192" v="578" actId="20577"/>
          <ac:spMkLst>
            <pc:docMk/>
            <pc:sldMk cId="1323962639" sldId="774"/>
            <ac:spMk id="3" creationId="{00000000-0000-0000-0000-000000000000}"/>
          </ac:spMkLst>
        </pc:spChg>
      </pc:sldChg>
      <pc:sldChg chg="modSp mod">
        <pc:chgData name="Geraint Lloyd" userId="648438fa9c54db8f" providerId="LiveId" clId="{4D5A95F7-3ACF-4ED3-A6EE-4C0DA11DE883}" dt="2023-01-03T09:36:23.550" v="1008" actId="20577"/>
        <pc:sldMkLst>
          <pc:docMk/>
          <pc:sldMk cId="2065098312" sldId="775"/>
        </pc:sldMkLst>
        <pc:spChg chg="mod">
          <ac:chgData name="Geraint Lloyd" userId="648438fa9c54db8f" providerId="LiveId" clId="{4D5A95F7-3ACF-4ED3-A6EE-4C0DA11DE883}" dt="2023-01-03T09:33:52.227" v="1004" actId="790"/>
          <ac:spMkLst>
            <pc:docMk/>
            <pc:sldMk cId="2065098312" sldId="775"/>
            <ac:spMk id="2" creationId="{00000000-0000-0000-0000-000000000000}"/>
          </ac:spMkLst>
        </pc:spChg>
        <pc:spChg chg="mod">
          <ac:chgData name="Geraint Lloyd" userId="648438fa9c54db8f" providerId="LiveId" clId="{4D5A95F7-3ACF-4ED3-A6EE-4C0DA11DE883}" dt="2023-01-03T09:36:23.550" v="1008" actId="20577"/>
          <ac:spMkLst>
            <pc:docMk/>
            <pc:sldMk cId="2065098312" sldId="775"/>
            <ac:spMk id="3" creationId="{00000000-0000-0000-0000-000000000000}"/>
          </ac:spMkLst>
        </pc:spChg>
      </pc:sldChg>
      <pc:sldChg chg="modSp mod">
        <pc:chgData name="Geraint Lloyd" userId="648438fa9c54db8f" providerId="LiveId" clId="{4D5A95F7-3ACF-4ED3-A6EE-4C0DA11DE883}" dt="2023-01-03T08:56:18.337" v="702" actId="790"/>
        <pc:sldMkLst>
          <pc:docMk/>
          <pc:sldMk cId="4102774440" sldId="783"/>
        </pc:sldMkLst>
        <pc:spChg chg="mod">
          <ac:chgData name="Geraint Lloyd" userId="648438fa9c54db8f" providerId="LiveId" clId="{4D5A95F7-3ACF-4ED3-A6EE-4C0DA11DE883}" dt="2023-01-03T08:56:08.220" v="701" actId="790"/>
          <ac:spMkLst>
            <pc:docMk/>
            <pc:sldMk cId="4102774440" sldId="783"/>
            <ac:spMk id="2" creationId="{00000000-0000-0000-0000-000000000000}"/>
          </ac:spMkLst>
        </pc:spChg>
        <pc:spChg chg="mod">
          <ac:chgData name="Geraint Lloyd" userId="648438fa9c54db8f" providerId="LiveId" clId="{4D5A95F7-3ACF-4ED3-A6EE-4C0DA11DE883}" dt="2023-01-03T08:56:18.337" v="702" actId="790"/>
          <ac:spMkLst>
            <pc:docMk/>
            <pc:sldMk cId="4102774440" sldId="783"/>
            <ac:spMk id="3" creationId="{00000000-0000-0000-0000-000000000000}"/>
          </ac:spMkLst>
        </pc:spChg>
      </pc:sldChg>
      <pc:sldChg chg="modSp mod">
        <pc:chgData name="Geraint Lloyd" userId="648438fa9c54db8f" providerId="LiveId" clId="{4D5A95F7-3ACF-4ED3-A6EE-4C0DA11DE883}" dt="2022-12-22T21:03:19.008" v="422" actId="790"/>
        <pc:sldMkLst>
          <pc:docMk/>
          <pc:sldMk cId="3669059259" sldId="784"/>
        </pc:sldMkLst>
        <pc:spChg chg="mod">
          <ac:chgData name="Geraint Lloyd" userId="648438fa9c54db8f" providerId="LiveId" clId="{4D5A95F7-3ACF-4ED3-A6EE-4C0DA11DE883}" dt="2022-12-22T21:03:19.008" v="422" actId="790"/>
          <ac:spMkLst>
            <pc:docMk/>
            <pc:sldMk cId="3669059259" sldId="784"/>
            <ac:spMk id="2" creationId="{00000000-0000-0000-0000-000000000000}"/>
          </ac:spMkLst>
        </pc:spChg>
      </pc:sldChg>
      <pc:sldChg chg="modSp mod">
        <pc:chgData name="Geraint Lloyd" userId="648438fa9c54db8f" providerId="LiveId" clId="{4D5A95F7-3ACF-4ED3-A6EE-4C0DA11DE883}" dt="2023-01-03T08:59:57.028" v="729" actId="20577"/>
        <pc:sldMkLst>
          <pc:docMk/>
          <pc:sldMk cId="4283153217" sldId="785"/>
        </pc:sldMkLst>
        <pc:spChg chg="mod">
          <ac:chgData name="Geraint Lloyd" userId="648438fa9c54db8f" providerId="LiveId" clId="{4D5A95F7-3ACF-4ED3-A6EE-4C0DA11DE883}" dt="2023-01-03T08:59:57.028" v="729" actId="20577"/>
          <ac:spMkLst>
            <pc:docMk/>
            <pc:sldMk cId="4283153217" sldId="785"/>
            <ac:spMk id="2" creationId="{00000000-0000-0000-0000-000000000000}"/>
          </ac:spMkLst>
        </pc:spChg>
        <pc:spChg chg="mod">
          <ac:chgData name="Geraint Lloyd" userId="648438fa9c54db8f" providerId="LiveId" clId="{4D5A95F7-3ACF-4ED3-A6EE-4C0DA11DE883}" dt="2022-12-22T21:14:39.481" v="431" actId="20577"/>
          <ac:spMkLst>
            <pc:docMk/>
            <pc:sldMk cId="4283153217" sldId="785"/>
            <ac:spMk id="3" creationId="{00000000-0000-0000-0000-000000000000}"/>
          </ac:spMkLst>
        </pc:spChg>
      </pc:sldChg>
      <pc:sldChg chg="modSp mod">
        <pc:chgData name="Geraint Lloyd" userId="648438fa9c54db8f" providerId="LiveId" clId="{4D5A95F7-3ACF-4ED3-A6EE-4C0DA11DE883}" dt="2022-12-22T21:16:24.522" v="459" actId="20577"/>
        <pc:sldMkLst>
          <pc:docMk/>
          <pc:sldMk cId="3011463651" sldId="786"/>
        </pc:sldMkLst>
        <pc:spChg chg="mod">
          <ac:chgData name="Geraint Lloyd" userId="648438fa9c54db8f" providerId="LiveId" clId="{4D5A95F7-3ACF-4ED3-A6EE-4C0DA11DE883}" dt="2022-12-22T21:16:24.522" v="459" actId="20577"/>
          <ac:spMkLst>
            <pc:docMk/>
            <pc:sldMk cId="3011463651" sldId="786"/>
            <ac:spMk id="3" creationId="{00000000-0000-0000-0000-000000000000}"/>
          </ac:spMkLst>
        </pc:spChg>
      </pc:sldChg>
      <pc:sldChg chg="modSp mod">
        <pc:chgData name="Geraint Lloyd" userId="648438fa9c54db8f" providerId="LiveId" clId="{4D5A95F7-3ACF-4ED3-A6EE-4C0DA11DE883}" dt="2023-01-03T09:01:27.482" v="730" actId="790"/>
        <pc:sldMkLst>
          <pc:docMk/>
          <pc:sldMk cId="646592518" sldId="787"/>
        </pc:sldMkLst>
        <pc:spChg chg="mod">
          <ac:chgData name="Geraint Lloyd" userId="648438fa9c54db8f" providerId="LiveId" clId="{4D5A95F7-3ACF-4ED3-A6EE-4C0DA11DE883}" dt="2023-01-03T09:01:27.482" v="730" actId="790"/>
          <ac:spMkLst>
            <pc:docMk/>
            <pc:sldMk cId="646592518" sldId="787"/>
            <ac:spMk id="2" creationId="{00000000-0000-0000-0000-000000000000}"/>
          </ac:spMkLst>
        </pc:spChg>
        <pc:spChg chg="mod">
          <ac:chgData name="Geraint Lloyd" userId="648438fa9c54db8f" providerId="LiveId" clId="{4D5A95F7-3ACF-4ED3-A6EE-4C0DA11DE883}" dt="2022-12-23T10:21:17.397" v="470" actId="20577"/>
          <ac:spMkLst>
            <pc:docMk/>
            <pc:sldMk cId="646592518" sldId="787"/>
            <ac:spMk id="3" creationId="{00000000-0000-0000-0000-000000000000}"/>
          </ac:spMkLst>
        </pc:spChg>
      </pc:sldChg>
      <pc:sldChg chg="modSp mod">
        <pc:chgData name="Geraint Lloyd" userId="648438fa9c54db8f" providerId="LiveId" clId="{4D5A95F7-3ACF-4ED3-A6EE-4C0DA11DE883}" dt="2022-12-23T10:41:59.391" v="533" actId="20577"/>
        <pc:sldMkLst>
          <pc:docMk/>
          <pc:sldMk cId="1199028438" sldId="791"/>
        </pc:sldMkLst>
        <pc:spChg chg="mod">
          <ac:chgData name="Geraint Lloyd" userId="648438fa9c54db8f" providerId="LiveId" clId="{4D5A95F7-3ACF-4ED3-A6EE-4C0DA11DE883}" dt="2022-12-23T10:41:59.391" v="533" actId="20577"/>
          <ac:spMkLst>
            <pc:docMk/>
            <pc:sldMk cId="1199028438" sldId="791"/>
            <ac:spMk id="4" creationId="{00000000-0000-0000-0000-000000000000}"/>
          </ac:spMkLst>
        </pc:spChg>
      </pc:sldChg>
      <pc:sldChg chg="modSp mod">
        <pc:chgData name="Geraint Lloyd" userId="648438fa9c54db8f" providerId="LiveId" clId="{4D5A95F7-3ACF-4ED3-A6EE-4C0DA11DE883}" dt="2022-12-22T15:30:08.191" v="258" actId="790"/>
        <pc:sldMkLst>
          <pc:docMk/>
          <pc:sldMk cId="1058776595" sldId="797"/>
        </pc:sldMkLst>
        <pc:spChg chg="mod">
          <ac:chgData name="Geraint Lloyd" userId="648438fa9c54db8f" providerId="LiveId" clId="{4D5A95F7-3ACF-4ED3-A6EE-4C0DA11DE883}" dt="2022-12-22T15:30:00.999" v="257" actId="790"/>
          <ac:spMkLst>
            <pc:docMk/>
            <pc:sldMk cId="1058776595" sldId="797"/>
            <ac:spMk id="2" creationId="{00000000-0000-0000-0000-000000000000}"/>
          </ac:spMkLst>
        </pc:spChg>
        <pc:spChg chg="mod">
          <ac:chgData name="Geraint Lloyd" userId="648438fa9c54db8f" providerId="LiveId" clId="{4D5A95F7-3ACF-4ED3-A6EE-4C0DA11DE883}" dt="2022-12-22T15:30:08.191" v="258" actId="790"/>
          <ac:spMkLst>
            <pc:docMk/>
            <pc:sldMk cId="1058776595" sldId="797"/>
            <ac:spMk id="3" creationId="{FC5DB204-96FD-F7F3-EF7B-0F11030F73DC}"/>
          </ac:spMkLst>
        </pc:spChg>
      </pc:sldChg>
      <pc:sldChg chg="modSp mod">
        <pc:chgData name="Geraint Lloyd" userId="648438fa9c54db8f" providerId="LiveId" clId="{4D5A95F7-3ACF-4ED3-A6EE-4C0DA11DE883}" dt="2023-01-03T08:26:50.710" v="640" actId="20577"/>
        <pc:sldMkLst>
          <pc:docMk/>
          <pc:sldMk cId="1715296225" sldId="798"/>
        </pc:sldMkLst>
        <pc:spChg chg="mod">
          <ac:chgData name="Geraint Lloyd" userId="648438fa9c54db8f" providerId="LiveId" clId="{4D5A95F7-3ACF-4ED3-A6EE-4C0DA11DE883}" dt="2023-01-03T08:23:13.774" v="632" actId="20577"/>
          <ac:spMkLst>
            <pc:docMk/>
            <pc:sldMk cId="1715296225" sldId="798"/>
            <ac:spMk id="2" creationId="{00000000-0000-0000-0000-000000000000}"/>
          </ac:spMkLst>
        </pc:spChg>
        <pc:spChg chg="mod">
          <ac:chgData name="Geraint Lloyd" userId="648438fa9c54db8f" providerId="LiveId" clId="{4D5A95F7-3ACF-4ED3-A6EE-4C0DA11DE883}" dt="2023-01-03T08:26:50.710" v="640" actId="20577"/>
          <ac:spMkLst>
            <pc:docMk/>
            <pc:sldMk cId="1715296225" sldId="798"/>
            <ac:spMk id="3" creationId="{00000000-0000-0000-0000-000000000000}"/>
          </ac:spMkLst>
        </pc:spChg>
      </pc:sldChg>
      <pc:sldChg chg="modSp mod">
        <pc:chgData name="Geraint Lloyd" userId="648438fa9c54db8f" providerId="LiveId" clId="{4D5A95F7-3ACF-4ED3-A6EE-4C0DA11DE883}" dt="2023-01-03T08:27:12.652" v="641" actId="790"/>
        <pc:sldMkLst>
          <pc:docMk/>
          <pc:sldMk cId="2622670751" sldId="800"/>
        </pc:sldMkLst>
        <pc:spChg chg="mod">
          <ac:chgData name="Geraint Lloyd" userId="648438fa9c54db8f" providerId="LiveId" clId="{4D5A95F7-3ACF-4ED3-A6EE-4C0DA11DE883}" dt="2023-01-03T08:27:12.652" v="641" actId="790"/>
          <ac:spMkLst>
            <pc:docMk/>
            <pc:sldMk cId="2622670751" sldId="800"/>
            <ac:spMk id="2" creationId="{00000000-0000-0000-0000-000000000000}"/>
          </ac:spMkLst>
        </pc:spChg>
      </pc:sldChg>
      <pc:sldChg chg="modSp mod">
        <pc:chgData name="Geraint Lloyd" userId="648438fa9c54db8f" providerId="LiveId" clId="{4D5A95F7-3ACF-4ED3-A6EE-4C0DA11DE883}" dt="2022-12-22T15:36:41.680" v="340" actId="313"/>
        <pc:sldMkLst>
          <pc:docMk/>
          <pc:sldMk cId="0" sldId="814"/>
        </pc:sldMkLst>
        <pc:spChg chg="mod">
          <ac:chgData name="Geraint Lloyd" userId="648438fa9c54db8f" providerId="LiveId" clId="{4D5A95F7-3ACF-4ED3-A6EE-4C0DA11DE883}" dt="2022-12-22T15:33:37.600" v="336" actId="790"/>
          <ac:spMkLst>
            <pc:docMk/>
            <pc:sldMk cId="0" sldId="814"/>
            <ac:spMk id="2" creationId="{00000000-0000-0000-0000-000000000000}"/>
          </ac:spMkLst>
        </pc:spChg>
        <pc:spChg chg="mod">
          <ac:chgData name="Geraint Lloyd" userId="648438fa9c54db8f" providerId="LiveId" clId="{4D5A95F7-3ACF-4ED3-A6EE-4C0DA11DE883}" dt="2022-12-22T15:36:41.680" v="340" actId="313"/>
          <ac:spMkLst>
            <pc:docMk/>
            <pc:sldMk cId="0" sldId="814"/>
            <ac:spMk id="3" creationId="{00000000-0000-0000-0000-000000000000}"/>
          </ac:spMkLst>
        </pc:spChg>
      </pc:sldChg>
      <pc:sldChg chg="modSp mod">
        <pc:chgData name="Geraint Lloyd" userId="648438fa9c54db8f" providerId="LiveId" clId="{4D5A95F7-3ACF-4ED3-A6EE-4C0DA11DE883}" dt="2022-12-22T15:04:38.620" v="112" actId="20577"/>
        <pc:sldMkLst>
          <pc:docMk/>
          <pc:sldMk cId="2704954978" sldId="817"/>
        </pc:sldMkLst>
        <pc:spChg chg="mod">
          <ac:chgData name="Geraint Lloyd" userId="648438fa9c54db8f" providerId="LiveId" clId="{4D5A95F7-3ACF-4ED3-A6EE-4C0DA11DE883}" dt="2022-12-22T15:03:15.533" v="110" actId="790"/>
          <ac:spMkLst>
            <pc:docMk/>
            <pc:sldMk cId="2704954978" sldId="817"/>
            <ac:spMk id="2" creationId="{170A425D-8E67-01FB-9147-EBFB9584CBE6}"/>
          </ac:spMkLst>
        </pc:spChg>
        <pc:spChg chg="mod">
          <ac:chgData name="Geraint Lloyd" userId="648438fa9c54db8f" providerId="LiveId" clId="{4D5A95F7-3ACF-4ED3-A6EE-4C0DA11DE883}" dt="2022-12-22T15:04:38.620" v="112" actId="20577"/>
          <ac:spMkLst>
            <pc:docMk/>
            <pc:sldMk cId="2704954978" sldId="817"/>
            <ac:spMk id="3" creationId="{406FFDA2-4A60-16CF-614C-90273F4E5FD1}"/>
          </ac:spMkLst>
        </pc:spChg>
      </pc:sldChg>
      <pc:sldChg chg="modSp mod">
        <pc:chgData name="Geraint Lloyd" userId="648438fa9c54db8f" providerId="LiveId" clId="{4D5A95F7-3ACF-4ED3-A6EE-4C0DA11DE883}" dt="2023-01-03T08:18:39.607" v="593" actId="790"/>
        <pc:sldMkLst>
          <pc:docMk/>
          <pc:sldMk cId="792329582" sldId="818"/>
        </pc:sldMkLst>
        <pc:spChg chg="mod">
          <ac:chgData name="Geraint Lloyd" userId="648438fa9c54db8f" providerId="LiveId" clId="{4D5A95F7-3ACF-4ED3-A6EE-4C0DA11DE883}" dt="2023-01-03T08:18:29.096" v="592" actId="790"/>
          <ac:spMkLst>
            <pc:docMk/>
            <pc:sldMk cId="792329582" sldId="818"/>
            <ac:spMk id="4" creationId="{C1D8232A-287B-CA3A-A540-ECC1E1C54FE1}"/>
          </ac:spMkLst>
        </pc:spChg>
        <pc:spChg chg="mod">
          <ac:chgData name="Geraint Lloyd" userId="648438fa9c54db8f" providerId="LiveId" clId="{4D5A95F7-3ACF-4ED3-A6EE-4C0DA11DE883}" dt="2023-01-03T08:18:39.607" v="593" actId="790"/>
          <ac:spMkLst>
            <pc:docMk/>
            <pc:sldMk cId="792329582" sldId="818"/>
            <ac:spMk id="5" creationId="{9FB8A767-5DED-8EC5-61A2-9CD650B02494}"/>
          </ac:spMkLst>
        </pc:spChg>
      </pc:sldChg>
      <pc:sldChg chg="modSp mod">
        <pc:chgData name="Geraint Lloyd" userId="648438fa9c54db8f" providerId="LiveId" clId="{4D5A95F7-3ACF-4ED3-A6EE-4C0DA11DE883}" dt="2022-12-22T15:20:12.869" v="158" actId="6549"/>
        <pc:sldMkLst>
          <pc:docMk/>
          <pc:sldMk cId="3100594103" sldId="819"/>
        </pc:sldMkLst>
        <pc:spChg chg="mod">
          <ac:chgData name="Geraint Lloyd" userId="648438fa9c54db8f" providerId="LiveId" clId="{4D5A95F7-3ACF-4ED3-A6EE-4C0DA11DE883}" dt="2022-12-22T15:05:15.754" v="138" actId="790"/>
          <ac:spMkLst>
            <pc:docMk/>
            <pc:sldMk cId="3100594103" sldId="819"/>
            <ac:spMk id="2" creationId="{554A56F9-13A9-CA90-2E6C-79E2E5D99B98}"/>
          </ac:spMkLst>
        </pc:spChg>
        <pc:spChg chg="mod">
          <ac:chgData name="Geraint Lloyd" userId="648438fa9c54db8f" providerId="LiveId" clId="{4D5A95F7-3ACF-4ED3-A6EE-4C0DA11DE883}" dt="2022-12-22T15:20:12.869" v="158" actId="6549"/>
          <ac:spMkLst>
            <pc:docMk/>
            <pc:sldMk cId="3100594103" sldId="819"/>
            <ac:spMk id="3" creationId="{3DFF6EA6-5EB4-DFE4-A1B9-0CB1BBD97BB0}"/>
          </ac:spMkLst>
        </pc:spChg>
      </pc:sldChg>
      <pc:sldChg chg="modSp mod">
        <pc:chgData name="Geraint Lloyd" userId="648438fa9c54db8f" providerId="LiveId" clId="{4D5A95F7-3ACF-4ED3-A6EE-4C0DA11DE883}" dt="2022-12-23T10:25:05.937" v="473" actId="790"/>
        <pc:sldMkLst>
          <pc:docMk/>
          <pc:sldMk cId="4114612759" sldId="820"/>
        </pc:sldMkLst>
        <pc:spChg chg="mod">
          <ac:chgData name="Geraint Lloyd" userId="648438fa9c54db8f" providerId="LiveId" clId="{4D5A95F7-3ACF-4ED3-A6EE-4C0DA11DE883}" dt="2022-12-23T10:24:33.310" v="471" actId="790"/>
          <ac:spMkLst>
            <pc:docMk/>
            <pc:sldMk cId="4114612759" sldId="820"/>
            <ac:spMk id="2" creationId="{00000000-0000-0000-0000-000000000000}"/>
          </ac:spMkLst>
        </pc:spChg>
        <pc:spChg chg="mod">
          <ac:chgData name="Geraint Lloyd" userId="648438fa9c54db8f" providerId="LiveId" clId="{4D5A95F7-3ACF-4ED3-A6EE-4C0DA11DE883}" dt="2022-12-23T10:24:51.470" v="472" actId="790"/>
          <ac:spMkLst>
            <pc:docMk/>
            <pc:sldMk cId="4114612759" sldId="820"/>
            <ac:spMk id="4" creationId="{00000000-0000-0000-0000-000000000000}"/>
          </ac:spMkLst>
        </pc:spChg>
        <pc:spChg chg="mod">
          <ac:chgData name="Geraint Lloyd" userId="648438fa9c54db8f" providerId="LiveId" clId="{4D5A95F7-3ACF-4ED3-A6EE-4C0DA11DE883}" dt="2022-12-23T10:25:05.937" v="473" actId="790"/>
          <ac:spMkLst>
            <pc:docMk/>
            <pc:sldMk cId="4114612759" sldId="820"/>
            <ac:spMk id="5" creationId="{00000000-0000-0000-0000-000000000000}"/>
          </ac:spMkLst>
        </pc:spChg>
      </pc:sldChg>
      <pc:sldChg chg="modSp mod">
        <pc:chgData name="Geraint Lloyd" userId="648438fa9c54db8f" providerId="LiveId" clId="{4D5A95F7-3ACF-4ED3-A6EE-4C0DA11DE883}" dt="2022-12-23T12:11:27.648" v="587" actId="20577"/>
        <pc:sldMkLst>
          <pc:docMk/>
          <pc:sldMk cId="1558022510" sldId="822"/>
        </pc:sldMkLst>
        <pc:graphicFrameChg chg="mod modGraphic">
          <ac:chgData name="Geraint Lloyd" userId="648438fa9c54db8f" providerId="LiveId" clId="{4D5A95F7-3ACF-4ED3-A6EE-4C0DA11DE883}" dt="2022-12-23T12:11:27.648" v="587" actId="20577"/>
          <ac:graphicFrameMkLst>
            <pc:docMk/>
            <pc:sldMk cId="1558022510" sldId="822"/>
            <ac:graphicFrameMk id="5" creationId="{00000000-0000-0000-0000-000000000000}"/>
          </ac:graphicFrameMkLst>
        </pc:graphicFrameChg>
      </pc:sldChg>
      <pc:sldChg chg="modSp mod">
        <pc:chgData name="Geraint Lloyd" userId="648438fa9c54db8f" providerId="LiveId" clId="{4D5A95F7-3ACF-4ED3-A6EE-4C0DA11DE883}" dt="2023-01-03T09:37:28.295" v="1042" actId="790"/>
        <pc:sldMkLst>
          <pc:docMk/>
          <pc:sldMk cId="1660942416" sldId="823"/>
        </pc:sldMkLst>
        <pc:spChg chg="mod">
          <ac:chgData name="Geraint Lloyd" userId="648438fa9c54db8f" providerId="LiveId" clId="{4D5A95F7-3ACF-4ED3-A6EE-4C0DA11DE883}" dt="2023-01-03T09:37:16.069" v="1039" actId="790"/>
          <ac:spMkLst>
            <pc:docMk/>
            <pc:sldMk cId="1660942416" sldId="823"/>
            <ac:spMk id="2" creationId="{170A425D-8E67-01FB-9147-EBFB9584CBE6}"/>
          </ac:spMkLst>
        </pc:spChg>
        <pc:spChg chg="mod">
          <ac:chgData name="Geraint Lloyd" userId="648438fa9c54db8f" providerId="LiveId" clId="{4D5A95F7-3ACF-4ED3-A6EE-4C0DA11DE883}" dt="2023-01-03T09:37:28.295" v="1042" actId="790"/>
          <ac:spMkLst>
            <pc:docMk/>
            <pc:sldMk cId="1660942416" sldId="823"/>
            <ac:spMk id="3" creationId="{406FFDA2-4A60-16CF-614C-90273F4E5FD1}"/>
          </ac:spMkLst>
        </pc:spChg>
      </pc:sldChg>
      <pc:sldChg chg="modSp mod">
        <pc:chgData name="Geraint Lloyd" userId="648438fa9c54db8f" providerId="LiveId" clId="{4D5A95F7-3ACF-4ED3-A6EE-4C0DA11DE883}" dt="2023-01-03T09:26:57.731" v="953" actId="20577"/>
        <pc:sldMkLst>
          <pc:docMk/>
          <pc:sldMk cId="3929073249" sldId="828"/>
        </pc:sldMkLst>
        <pc:spChg chg="mod">
          <ac:chgData name="Geraint Lloyd" userId="648438fa9c54db8f" providerId="LiveId" clId="{4D5A95F7-3ACF-4ED3-A6EE-4C0DA11DE883}" dt="2023-01-03T09:26:57.731" v="953" actId="20577"/>
          <ac:spMkLst>
            <pc:docMk/>
            <pc:sldMk cId="3929073249" sldId="828"/>
            <ac:spMk id="2" creationId="{00000000-0000-0000-0000-000000000000}"/>
          </ac:spMkLst>
        </pc:spChg>
        <pc:spChg chg="mod">
          <ac:chgData name="Geraint Lloyd" userId="648438fa9c54db8f" providerId="LiveId" clId="{4D5A95F7-3ACF-4ED3-A6EE-4C0DA11DE883}" dt="2023-01-03T09:25:45.036" v="901" actId="790"/>
          <ac:spMkLst>
            <pc:docMk/>
            <pc:sldMk cId="3929073249" sldId="828"/>
            <ac:spMk id="3" creationId="{00000000-0000-0000-0000-000000000000}"/>
          </ac:spMkLst>
        </pc:spChg>
      </pc:sldChg>
      <pc:sldChg chg="modSp mod">
        <pc:chgData name="Geraint Lloyd" userId="648438fa9c54db8f" providerId="LiveId" clId="{4D5A95F7-3ACF-4ED3-A6EE-4C0DA11DE883}" dt="2022-12-23T10:41:40.325" v="532" actId="20577"/>
        <pc:sldMkLst>
          <pc:docMk/>
          <pc:sldMk cId="3246691155" sldId="829"/>
        </pc:sldMkLst>
        <pc:spChg chg="mod">
          <ac:chgData name="Geraint Lloyd" userId="648438fa9c54db8f" providerId="LiveId" clId="{4D5A95F7-3ACF-4ED3-A6EE-4C0DA11DE883}" dt="2022-12-23T10:37:17.352" v="491" actId="790"/>
          <ac:spMkLst>
            <pc:docMk/>
            <pc:sldMk cId="3246691155" sldId="829"/>
            <ac:spMk id="2" creationId="{00000000-0000-0000-0000-000000000000}"/>
          </ac:spMkLst>
        </pc:spChg>
        <pc:spChg chg="mod">
          <ac:chgData name="Geraint Lloyd" userId="648438fa9c54db8f" providerId="LiveId" clId="{4D5A95F7-3ACF-4ED3-A6EE-4C0DA11DE883}" dt="2022-12-23T10:41:33.512" v="522" actId="27636"/>
          <ac:spMkLst>
            <pc:docMk/>
            <pc:sldMk cId="3246691155" sldId="829"/>
            <ac:spMk id="3" creationId="{00000000-0000-0000-0000-000000000000}"/>
          </ac:spMkLst>
        </pc:spChg>
        <pc:spChg chg="mod">
          <ac:chgData name="Geraint Lloyd" userId="648438fa9c54db8f" providerId="LiveId" clId="{4D5A95F7-3ACF-4ED3-A6EE-4C0DA11DE883}" dt="2022-12-23T10:41:40.325" v="532" actId="20577"/>
          <ac:spMkLst>
            <pc:docMk/>
            <pc:sldMk cId="3246691155" sldId="829"/>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F6DE7A-6FC3-41E6-941A-A6A29A6FF36C}" type="datetimeFigureOut">
              <a:rPr lang="en-GB" smtClean="0"/>
              <a:t>03/01/2023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80C251-7E13-455F-BCD1-9F896B62FEF4}" type="slidenum">
              <a:rPr lang="en-GB" smtClean="0"/>
              <a:t>‹#›</a:t>
            </a:fld>
            <a:endParaRPr lang="en-GB"/>
          </a:p>
        </p:txBody>
      </p:sp>
    </p:spTree>
    <p:extLst>
      <p:ext uri="{BB962C8B-B14F-4D97-AF65-F5344CB8AC3E}">
        <p14:creationId xmlns:p14="http://schemas.microsoft.com/office/powerpoint/2010/main" val="1576488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FA302D-4239-4AA5-AE86-3C33A4CB7B93}" type="slidenum">
              <a:rPr lang="en-GB" smtClean="0"/>
              <a:t>8</a:t>
            </a:fld>
            <a:endParaRPr lang="en-GB"/>
          </a:p>
        </p:txBody>
      </p:sp>
    </p:spTree>
    <p:extLst>
      <p:ext uri="{BB962C8B-B14F-4D97-AF65-F5344CB8AC3E}">
        <p14:creationId xmlns:p14="http://schemas.microsoft.com/office/powerpoint/2010/main" val="176650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FA302D-4239-4AA5-AE86-3C33A4CB7B93}" type="slidenum">
              <a:rPr lang="en-GB" smtClean="0"/>
              <a:t>9</a:t>
            </a:fld>
            <a:endParaRPr lang="en-GB"/>
          </a:p>
        </p:txBody>
      </p:sp>
    </p:spTree>
    <p:extLst>
      <p:ext uri="{BB962C8B-B14F-4D97-AF65-F5344CB8AC3E}">
        <p14:creationId xmlns:p14="http://schemas.microsoft.com/office/powerpoint/2010/main" val="1978996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FA302D-4239-4AA5-AE86-3C33A4CB7B93}" type="slidenum">
              <a:rPr lang="en-GB" smtClean="0"/>
              <a:t>10</a:t>
            </a:fld>
            <a:endParaRPr lang="en-GB"/>
          </a:p>
        </p:txBody>
      </p:sp>
    </p:spTree>
    <p:extLst>
      <p:ext uri="{BB962C8B-B14F-4D97-AF65-F5344CB8AC3E}">
        <p14:creationId xmlns:p14="http://schemas.microsoft.com/office/powerpoint/2010/main" val="20593908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FA302D-4239-4AA5-AE86-3C33A4CB7B93}" type="slidenum">
              <a:rPr lang="en-GB" smtClean="0"/>
              <a:t>11</a:t>
            </a:fld>
            <a:endParaRPr lang="en-GB"/>
          </a:p>
        </p:txBody>
      </p:sp>
    </p:spTree>
    <p:extLst>
      <p:ext uri="{BB962C8B-B14F-4D97-AF65-F5344CB8AC3E}">
        <p14:creationId xmlns:p14="http://schemas.microsoft.com/office/powerpoint/2010/main" val="126898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FA302D-4239-4AA5-AE86-3C33A4CB7B93}" type="slidenum">
              <a:rPr lang="en-GB" smtClean="0"/>
              <a:t>13</a:t>
            </a:fld>
            <a:endParaRPr lang="en-GB"/>
          </a:p>
        </p:txBody>
      </p:sp>
    </p:spTree>
    <p:extLst>
      <p:ext uri="{BB962C8B-B14F-4D97-AF65-F5344CB8AC3E}">
        <p14:creationId xmlns:p14="http://schemas.microsoft.com/office/powerpoint/2010/main" val="36111641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FA302D-4239-4AA5-AE86-3C33A4CB7B93}" type="slidenum">
              <a:rPr lang="en-GB" smtClean="0"/>
              <a:t>16</a:t>
            </a:fld>
            <a:endParaRPr lang="en-GB"/>
          </a:p>
        </p:txBody>
      </p:sp>
    </p:spTree>
    <p:extLst>
      <p:ext uri="{BB962C8B-B14F-4D97-AF65-F5344CB8AC3E}">
        <p14:creationId xmlns:p14="http://schemas.microsoft.com/office/powerpoint/2010/main" val="21244333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ヒラギノ角ゴ Pro W3" charset="-128"/>
              </a:defRPr>
            </a:lvl1pPr>
            <a:lvl2pPr marL="742950" indent="-285750">
              <a:defRPr sz="2400">
                <a:solidFill>
                  <a:schemeClr val="tx1"/>
                </a:solidFill>
                <a:latin typeface="Arial" panose="020B0604020202020204" pitchFamily="34" charset="0"/>
                <a:ea typeface="ヒラギノ角ゴ Pro W3" charset="-128"/>
              </a:defRPr>
            </a:lvl2pPr>
            <a:lvl3pPr marL="1143000" indent="-228600">
              <a:defRPr sz="2400">
                <a:solidFill>
                  <a:schemeClr val="tx1"/>
                </a:solidFill>
                <a:latin typeface="Arial" panose="020B0604020202020204" pitchFamily="34" charset="0"/>
                <a:ea typeface="ヒラギノ角ゴ Pro W3" charset="-128"/>
              </a:defRPr>
            </a:lvl3pPr>
            <a:lvl4pPr marL="1600200" indent="-228600">
              <a:defRPr sz="2400">
                <a:solidFill>
                  <a:schemeClr val="tx1"/>
                </a:solidFill>
                <a:latin typeface="Arial" panose="020B0604020202020204" pitchFamily="34" charset="0"/>
                <a:ea typeface="ヒラギノ角ゴ Pro W3" charset="-128"/>
              </a:defRPr>
            </a:lvl4pPr>
            <a:lvl5pPr marL="2057400" indent="-228600">
              <a:defRPr sz="2400">
                <a:solidFill>
                  <a:schemeClr val="tx1"/>
                </a:solidFill>
                <a:latin typeface="Arial" panose="020B0604020202020204" pitchFamily="34" charset="0"/>
                <a:ea typeface="ヒラギノ角ゴ Pro W3"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9pPr>
          </a:lstStyle>
          <a:p>
            <a:fld id="{79EF98F6-9F5E-45C4-8EE3-8ABCDB91D3E3}" type="slidenum">
              <a:rPr lang="en-US" altLang="en-US" sz="1200">
                <a:latin typeface="Times" panose="02020603050405020304" pitchFamily="18" charset="0"/>
              </a:rPr>
              <a:pPr/>
              <a:t>22</a:t>
            </a:fld>
            <a:endParaRPr lang="en-US" altLang="en-US" sz="1200">
              <a:latin typeface="Times" panose="02020603050405020304" pitchFamily="18" charset="0"/>
            </a:endParaRPr>
          </a:p>
        </p:txBody>
      </p:sp>
      <p:sp>
        <p:nvSpPr>
          <p:cNvPr id="27651" name="Rectangle 2"/>
          <p:cNvSpPr>
            <a:spLocks noGrp="1" noRot="1" noChangeAspect="1" noChangeArrowheads="1" noTextEdit="1"/>
          </p:cNvSpPr>
          <p:nvPr>
            <p:ph type="sldImg"/>
          </p:nvPr>
        </p:nvSpPr>
        <p:spPr>
          <a:solidFill>
            <a:srgbClr val="FFFFFF"/>
          </a:solidFill>
          <a:ln/>
        </p:spPr>
      </p:sp>
      <p:sp>
        <p:nvSpPr>
          <p:cNvPr id="27652"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panose="02020603050405020304" pitchFamily="18" charset="0"/>
            </a:endParaRPr>
          </a:p>
        </p:txBody>
      </p:sp>
    </p:spTree>
    <p:extLst>
      <p:ext uri="{BB962C8B-B14F-4D97-AF65-F5344CB8AC3E}">
        <p14:creationId xmlns:p14="http://schemas.microsoft.com/office/powerpoint/2010/main" val="38510724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109BF3-81C4-4A27-960C-6CD35EC505FB}" type="slidenum">
              <a:rPr lang="en-GB" smtClean="0"/>
              <a:t>28</a:t>
            </a:fld>
            <a:endParaRPr lang="en-GB"/>
          </a:p>
        </p:txBody>
      </p:sp>
    </p:spTree>
    <p:extLst>
      <p:ext uri="{BB962C8B-B14F-4D97-AF65-F5344CB8AC3E}">
        <p14:creationId xmlns:p14="http://schemas.microsoft.com/office/powerpoint/2010/main" val="7146243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Peter Kilby suggests that the entrepreneur is like the heffalump in the Winnie the pooh books in that  no one has</a:t>
            </a:r>
            <a:r>
              <a:rPr lang="en-GB" baseline="0" dirty="0"/>
              <a:t> captured him and no one who has seen him can agree on his characteristics.</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Top left to bottom right</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Steve Jobs</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Alan Sugar</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James Dyson</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Derek Trotter</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Anita Roddick</a:t>
            </a:r>
            <a:endParaRPr lang="en-GB" dirty="0"/>
          </a:p>
          <a:p>
            <a:endParaRPr lang="en-GB" dirty="0"/>
          </a:p>
        </p:txBody>
      </p:sp>
      <p:sp>
        <p:nvSpPr>
          <p:cNvPr id="4" name="Slide Number Placeholder 3"/>
          <p:cNvSpPr>
            <a:spLocks noGrp="1"/>
          </p:cNvSpPr>
          <p:nvPr>
            <p:ph type="sldNum" sz="quarter" idx="10"/>
          </p:nvPr>
        </p:nvSpPr>
        <p:spPr/>
        <p:txBody>
          <a:bodyPr/>
          <a:lstStyle/>
          <a:p>
            <a:fld id="{CE109BF3-81C4-4A27-960C-6CD35EC505FB}" type="slidenum">
              <a:rPr lang="en-GB" smtClean="0"/>
              <a:t>30</a:t>
            </a:fld>
            <a:endParaRPr lang="en-GB"/>
          </a:p>
        </p:txBody>
      </p:sp>
    </p:spTree>
    <p:extLst>
      <p:ext uri="{BB962C8B-B14F-4D97-AF65-F5344CB8AC3E}">
        <p14:creationId xmlns:p14="http://schemas.microsoft.com/office/powerpoint/2010/main" val="14126777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109BF3-81C4-4A27-960C-6CD35EC505FB}" type="slidenum">
              <a:rPr lang="en-GB" smtClean="0"/>
              <a:t>31</a:t>
            </a:fld>
            <a:endParaRPr lang="en-GB"/>
          </a:p>
        </p:txBody>
      </p:sp>
    </p:spTree>
    <p:extLst>
      <p:ext uri="{BB962C8B-B14F-4D97-AF65-F5344CB8AC3E}">
        <p14:creationId xmlns:p14="http://schemas.microsoft.com/office/powerpoint/2010/main" val="33906056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Innovators</a:t>
            </a:r>
            <a:r>
              <a:rPr lang="en-GB" baseline="0" dirty="0"/>
              <a:t> able to change whole industries through their originality, strong imaginations lead to new innovations – sir Terence Conran</a:t>
            </a:r>
          </a:p>
          <a:p>
            <a:r>
              <a:rPr lang="en-GB" baseline="0" dirty="0"/>
              <a:t>Enablers intuitively able to predict what people want or need, and make sure the right product is available at the right time – Mary Quant</a:t>
            </a:r>
          </a:p>
          <a:p>
            <a:r>
              <a:rPr lang="en-GB" baseline="0" dirty="0"/>
              <a:t>Leaders Don’t actually develop anything but inspire others through their natural authority– John Harvey Jones</a:t>
            </a:r>
          </a:p>
          <a:p>
            <a:r>
              <a:rPr lang="en-GB" baseline="0" dirty="0"/>
              <a:t>New Entrepreneurs redevelop existing ideas into cheaper, more desirable, more powerful or more efficient products – Jack </a:t>
            </a:r>
            <a:r>
              <a:rPr lang="en-GB" baseline="0" dirty="0" err="1"/>
              <a:t>Dangoor</a:t>
            </a:r>
            <a:endParaRPr lang="en-GB" baseline="0" dirty="0"/>
          </a:p>
          <a:p>
            <a:r>
              <a:rPr lang="en-GB" baseline="0" dirty="0" err="1"/>
              <a:t>Animateurs</a:t>
            </a:r>
            <a:r>
              <a:rPr lang="en-GB" baseline="0" dirty="0"/>
              <a:t> use the force of their personality to build networks and develop ideas – </a:t>
            </a:r>
            <a:r>
              <a:rPr lang="en-GB" baseline="0" dirty="0" err="1"/>
              <a:t>Nelli</a:t>
            </a:r>
            <a:r>
              <a:rPr lang="en-GB" baseline="0" dirty="0"/>
              <a:t> </a:t>
            </a:r>
            <a:r>
              <a:rPr lang="en-GB" baseline="0" dirty="0" err="1"/>
              <a:t>Eichner</a:t>
            </a:r>
            <a:endParaRPr lang="en-GB" baseline="0" dirty="0"/>
          </a:p>
          <a:p>
            <a:r>
              <a:rPr lang="en-GB" baseline="0" dirty="0"/>
              <a:t>Adventurer go their own way and have the drive and energy to see themselves through – Anita Roddick</a:t>
            </a:r>
          </a:p>
          <a:p>
            <a:r>
              <a:rPr lang="en-GB" baseline="0" dirty="0"/>
              <a:t>Change agents create new forms of business to meet the specific needs of individuals – Steve Shirley</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69156DA5-A958-46FF-A3AC-E7605BFC722C}" type="slidenum">
              <a:rPr lang="en-GB" smtClean="0"/>
              <a:t>34</a:t>
            </a:fld>
            <a:endParaRPr lang="en-GB"/>
          </a:p>
        </p:txBody>
      </p:sp>
    </p:spTree>
    <p:extLst>
      <p:ext uri="{BB962C8B-B14F-4D97-AF65-F5344CB8AC3E}">
        <p14:creationId xmlns:p14="http://schemas.microsoft.com/office/powerpoint/2010/main" val="35590912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Norman Smith in the entrepreneur and his</a:t>
            </a:r>
            <a:r>
              <a:rPr lang="en-GB" baseline="0" dirty="0"/>
              <a:t> firm 1</a:t>
            </a:r>
            <a:r>
              <a:rPr lang="en-GB" dirty="0"/>
              <a:t>967 sees entrepreneurs as three</a:t>
            </a:r>
            <a:r>
              <a:rPr lang="en-GB" baseline="0" dirty="0"/>
              <a:t> distinct types  on a spectrum with the archetypal craftsman being a loner with limited social capital and the opportunist being a gregarious outgoing personality with plenty of social skills </a:t>
            </a:r>
          </a:p>
          <a:p>
            <a:endParaRPr lang="en-GB" baseline="0" dirty="0"/>
          </a:p>
          <a:p>
            <a:r>
              <a:rPr lang="en-GB" sz="1200" b="0" i="0" kern="1200" dirty="0">
                <a:solidFill>
                  <a:schemeClr val="tx1"/>
                </a:solidFill>
                <a:effectLst/>
                <a:latin typeface="+mn-lt"/>
                <a:ea typeface="+mn-ea"/>
                <a:cs typeface="+mn-cs"/>
              </a:rPr>
              <a:t>Elizabeth </a:t>
            </a:r>
            <a:r>
              <a:rPr lang="en-GB" sz="1200" b="0" i="0" kern="1200" dirty="0" err="1">
                <a:solidFill>
                  <a:schemeClr val="tx1"/>
                </a:solidFill>
                <a:effectLst/>
                <a:latin typeface="+mn-lt"/>
                <a:ea typeface="+mn-ea"/>
                <a:cs typeface="+mn-cs"/>
              </a:rPr>
              <a:t>Chell</a:t>
            </a:r>
            <a:r>
              <a:rPr lang="en-GB" sz="1200" b="0" i="0" kern="1200" dirty="0">
                <a:solidFill>
                  <a:schemeClr val="tx1"/>
                </a:solidFill>
                <a:effectLst/>
                <a:latin typeface="+mn-lt"/>
                <a:ea typeface="+mn-ea"/>
                <a:cs typeface="+mn-cs"/>
              </a:rPr>
              <a:t>, Jean Haworth, Sally </a:t>
            </a:r>
            <a:r>
              <a:rPr lang="en-GB" sz="1200" b="0" i="0" kern="1200" dirty="0" err="1">
                <a:solidFill>
                  <a:schemeClr val="tx1"/>
                </a:solidFill>
                <a:effectLst/>
                <a:latin typeface="+mn-lt"/>
                <a:ea typeface="+mn-ea"/>
                <a:cs typeface="+mn-cs"/>
              </a:rPr>
              <a:t>Brearley</a:t>
            </a:r>
            <a:r>
              <a:rPr lang="en-GB" sz="1200" b="0" i="0" kern="1200" dirty="0">
                <a:solidFill>
                  <a:schemeClr val="tx1"/>
                </a:solidFill>
                <a:effectLst/>
                <a:latin typeface="+mn-lt"/>
                <a:ea typeface="+mn-ea"/>
                <a:cs typeface="+mn-cs"/>
              </a:rPr>
              <a:t> looked to a biological</a:t>
            </a:r>
            <a:r>
              <a:rPr lang="en-GB" sz="1200" b="0" i="0" kern="1200" baseline="0" dirty="0">
                <a:solidFill>
                  <a:schemeClr val="tx1"/>
                </a:solidFill>
                <a:effectLst/>
                <a:latin typeface="+mn-lt"/>
                <a:ea typeface="+mn-ea"/>
                <a:cs typeface="+mn-cs"/>
              </a:rPr>
              <a:t> classification and identified four sub species of entrepreneur; </a:t>
            </a:r>
          </a:p>
          <a:p>
            <a:r>
              <a:rPr lang="en-GB" sz="1200" b="0" i="0" kern="1200" baseline="0" dirty="0">
                <a:solidFill>
                  <a:schemeClr val="tx1"/>
                </a:solidFill>
                <a:effectLst/>
                <a:latin typeface="+mn-lt"/>
                <a:ea typeface="+mn-ea"/>
                <a:cs typeface="+mn-cs"/>
              </a:rPr>
              <a:t>Caretakers have little strategic focus and no desire to grow the business where as the business owned and operated by typical entrepreneurs are typified by growth and development.  </a:t>
            </a:r>
          </a:p>
          <a:p>
            <a:endParaRPr lang="en-GB" sz="1200" b="0" i="0" kern="1200" baseline="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a:solidFill>
                  <a:schemeClr val="tx1"/>
                </a:solidFill>
                <a:effectLst/>
                <a:latin typeface="+mn-lt"/>
                <a:ea typeface="+mn-ea"/>
                <a:cs typeface="+mn-cs"/>
              </a:rPr>
              <a:t>Raoul Davis suggested the term </a:t>
            </a:r>
            <a:r>
              <a:rPr lang="en-GB" baseline="0" dirty="0"/>
              <a:t>Zombie entrepreneurs who have none of the characteristics of the traditional models and are only entrepreneurs because the jobs market is tight or they cant think of anything better to do. Zombie entrepreneurs are particularly harmful because they put off investors from supporting those with genuine ideas.</a:t>
            </a:r>
          </a:p>
          <a:p>
            <a:endParaRPr lang="en-GB" dirty="0"/>
          </a:p>
        </p:txBody>
      </p:sp>
      <p:sp>
        <p:nvSpPr>
          <p:cNvPr id="4" name="Slide Number Placeholder 3"/>
          <p:cNvSpPr>
            <a:spLocks noGrp="1"/>
          </p:cNvSpPr>
          <p:nvPr>
            <p:ph type="sldNum" sz="quarter" idx="10"/>
          </p:nvPr>
        </p:nvSpPr>
        <p:spPr/>
        <p:txBody>
          <a:bodyPr/>
          <a:lstStyle/>
          <a:p>
            <a:fld id="{69156DA5-A958-46FF-A3AC-E7605BFC722C}" type="slidenum">
              <a:rPr lang="en-GB" smtClean="0"/>
              <a:t>35</a:t>
            </a:fld>
            <a:endParaRPr lang="en-GB"/>
          </a:p>
        </p:txBody>
      </p:sp>
    </p:spTree>
    <p:extLst>
      <p:ext uri="{BB962C8B-B14F-4D97-AF65-F5344CB8AC3E}">
        <p14:creationId xmlns:p14="http://schemas.microsoft.com/office/powerpoint/2010/main" val="35247062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Timmons suggests that these characteristics vary according to the situation the entrepreneur is in an</a:t>
            </a:r>
            <a:r>
              <a:rPr lang="en-GB" baseline="0" dirty="0"/>
              <a:t>d can be learned</a:t>
            </a:r>
          </a:p>
          <a:p>
            <a:endParaRPr lang="en-GB" baseline="0" dirty="0"/>
          </a:p>
          <a:p>
            <a:r>
              <a:rPr lang="en-GB" baseline="0" dirty="0"/>
              <a:t>Some issues with this:</a:t>
            </a:r>
          </a:p>
          <a:p>
            <a:r>
              <a:rPr lang="en-GB" baseline="0" dirty="0"/>
              <a:t>Western based American research possibly culturally biased</a:t>
            </a:r>
          </a:p>
          <a:p>
            <a:r>
              <a:rPr lang="en-GB" baseline="0" dirty="0"/>
              <a:t>Not clear if entrepreneurs possess the attributes before starting or if they acquire them as a result of being an entrepreneur – what do you think?</a:t>
            </a:r>
            <a:endParaRPr lang="en-GB" dirty="0"/>
          </a:p>
        </p:txBody>
      </p:sp>
      <p:sp>
        <p:nvSpPr>
          <p:cNvPr id="4" name="Slide Number Placeholder 3"/>
          <p:cNvSpPr>
            <a:spLocks noGrp="1"/>
          </p:cNvSpPr>
          <p:nvPr>
            <p:ph type="sldNum" sz="quarter" idx="10"/>
          </p:nvPr>
        </p:nvSpPr>
        <p:spPr/>
        <p:txBody>
          <a:bodyPr/>
          <a:lstStyle/>
          <a:p>
            <a:fld id="{69156DA5-A958-46FF-A3AC-E7605BFC722C}" type="slidenum">
              <a:rPr lang="en-GB" smtClean="0"/>
              <a:t>36</a:t>
            </a:fld>
            <a:endParaRPr lang="en-GB"/>
          </a:p>
        </p:txBody>
      </p:sp>
    </p:spTree>
    <p:extLst>
      <p:ext uri="{BB962C8B-B14F-4D97-AF65-F5344CB8AC3E}">
        <p14:creationId xmlns:p14="http://schemas.microsoft.com/office/powerpoint/2010/main" val="41775676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Timmons suggests that these characteristics vary according to the situation the entrepreneur is in an</a:t>
            </a:r>
            <a:r>
              <a:rPr lang="en-GB" baseline="0" dirty="0"/>
              <a:t>d can be learned</a:t>
            </a:r>
          </a:p>
          <a:p>
            <a:endParaRPr lang="en-GB" baseline="0" dirty="0"/>
          </a:p>
          <a:p>
            <a:r>
              <a:rPr lang="en-GB" baseline="0" dirty="0"/>
              <a:t>Some issues with this:</a:t>
            </a:r>
          </a:p>
          <a:p>
            <a:r>
              <a:rPr lang="en-GB" baseline="0" dirty="0"/>
              <a:t>Western based American research possibly culturally biased</a:t>
            </a:r>
          </a:p>
          <a:p>
            <a:r>
              <a:rPr lang="en-GB" baseline="0" dirty="0"/>
              <a:t>Not clear if entrepreneurs possess the attributes before starting or if they acquire them as a result of being an entrepreneur – what do you think?</a:t>
            </a:r>
            <a:endParaRPr lang="en-GB" dirty="0"/>
          </a:p>
        </p:txBody>
      </p:sp>
      <p:sp>
        <p:nvSpPr>
          <p:cNvPr id="4" name="Slide Number Placeholder 3"/>
          <p:cNvSpPr>
            <a:spLocks noGrp="1"/>
          </p:cNvSpPr>
          <p:nvPr>
            <p:ph type="sldNum" sz="quarter" idx="10"/>
          </p:nvPr>
        </p:nvSpPr>
        <p:spPr/>
        <p:txBody>
          <a:bodyPr/>
          <a:lstStyle/>
          <a:p>
            <a:fld id="{69156DA5-A958-46FF-A3AC-E7605BFC722C}" type="slidenum">
              <a:rPr lang="en-GB" smtClean="0"/>
              <a:t>37</a:t>
            </a:fld>
            <a:endParaRPr lang="en-GB"/>
          </a:p>
        </p:txBody>
      </p:sp>
    </p:spTree>
    <p:extLst>
      <p:ext uri="{BB962C8B-B14F-4D97-AF65-F5344CB8AC3E}">
        <p14:creationId xmlns:p14="http://schemas.microsoft.com/office/powerpoint/2010/main" val="2793338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variety of industries from steel and</a:t>
            </a:r>
          </a:p>
          <a:p>
            <a:r>
              <a:rPr lang="en-GB" dirty="0"/>
              <a:t>railroad to teddy bears and semiconductors and</a:t>
            </a:r>
          </a:p>
          <a:p>
            <a:r>
              <a:rPr lang="en-GB" dirty="0"/>
              <a:t>bio-tech. The idea behind the study was not</a:t>
            </a:r>
          </a:p>
          <a:p>
            <a:r>
              <a:rPr lang="en-GB" dirty="0"/>
              <a:t>merely to interview these founders, but to get</a:t>
            </a:r>
          </a:p>
          <a:p>
            <a:r>
              <a:rPr lang="en-GB" dirty="0"/>
              <a:t>behind their stories and understand how they</a:t>
            </a:r>
          </a:p>
          <a:p>
            <a:r>
              <a:rPr lang="en-GB" dirty="0"/>
              <a:t>reason about specific problems in transforming</a:t>
            </a:r>
          </a:p>
          <a:p>
            <a:r>
              <a:rPr lang="en-GB" dirty="0"/>
              <a:t>an idea into an enduring firm.</a:t>
            </a:r>
          </a:p>
        </p:txBody>
      </p:sp>
      <p:sp>
        <p:nvSpPr>
          <p:cNvPr id="4" name="Slide Number Placeholder 3"/>
          <p:cNvSpPr>
            <a:spLocks noGrp="1"/>
          </p:cNvSpPr>
          <p:nvPr>
            <p:ph type="sldNum" sz="quarter" idx="10"/>
          </p:nvPr>
        </p:nvSpPr>
        <p:spPr/>
        <p:txBody>
          <a:bodyPr/>
          <a:lstStyle/>
          <a:p>
            <a:fld id="{CE109BF3-81C4-4A27-960C-6CD35EC505FB}" type="slidenum">
              <a:rPr lang="en-GB" smtClean="0"/>
              <a:t>38</a:t>
            </a:fld>
            <a:endParaRPr lang="en-GB"/>
          </a:p>
        </p:txBody>
      </p:sp>
    </p:spTree>
    <p:extLst>
      <p:ext uri="{BB962C8B-B14F-4D97-AF65-F5344CB8AC3E}">
        <p14:creationId xmlns:p14="http://schemas.microsoft.com/office/powerpoint/2010/main" val="10847881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uowtsd-my.sharepoint.com/personal/r_phillips_uwtsd_ac_uk/_layouts/15/onedrive.aspx?id=%2Fpersonal%2Fr%5Fphillips%5Fuwtsd%5Fac%5Fuk%2FDocuments%2FLevel%205%2FChangemakers%20creativity%20and%20value%2F2021%20%2D%2022%2FEntrepreneurial%20Ed%2FEntrepren%20Ed%2FWeek%202%2F14626000710746664%2Epdf&amp;parent=%2Fpersonal%2Fr%5Fphillips%5Fuwtsd%5Fac%5Fuk%2FDocuments%2FLevel%205%2FChangemakers%20creativity%20and%20value%2F2021%20%2D%2022%2FEntrepreneurial%20Ed%2FEntrepren%20Ed%2FWeek%202</a:t>
            </a:r>
          </a:p>
        </p:txBody>
      </p:sp>
      <p:sp>
        <p:nvSpPr>
          <p:cNvPr id="4" name="Slide Number Placeholder 3"/>
          <p:cNvSpPr>
            <a:spLocks noGrp="1"/>
          </p:cNvSpPr>
          <p:nvPr>
            <p:ph type="sldNum" sz="quarter" idx="10"/>
          </p:nvPr>
        </p:nvSpPr>
        <p:spPr/>
        <p:txBody>
          <a:bodyPr/>
          <a:lstStyle/>
          <a:p>
            <a:fld id="{CE109BF3-81C4-4A27-960C-6CD35EC505FB}" type="slidenum">
              <a:rPr lang="en-GB" smtClean="0"/>
              <a:t>39</a:t>
            </a:fld>
            <a:endParaRPr lang="en-GB"/>
          </a:p>
        </p:txBody>
      </p:sp>
    </p:spTree>
    <p:extLst>
      <p:ext uri="{BB962C8B-B14F-4D97-AF65-F5344CB8AC3E}">
        <p14:creationId xmlns:p14="http://schemas.microsoft.com/office/powerpoint/2010/main" val="24272266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109BF3-81C4-4A27-960C-6CD35EC505FB}" type="slidenum">
              <a:rPr lang="en-GB" smtClean="0"/>
              <a:t>40</a:t>
            </a:fld>
            <a:endParaRPr lang="en-GB"/>
          </a:p>
        </p:txBody>
      </p:sp>
    </p:spTree>
    <p:extLst>
      <p:ext uri="{BB962C8B-B14F-4D97-AF65-F5344CB8AC3E}">
        <p14:creationId xmlns:p14="http://schemas.microsoft.com/office/powerpoint/2010/main" val="39689039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109BF3-81C4-4A27-960C-6CD35EC505FB}" type="slidenum">
              <a:rPr lang="en-GB" smtClean="0"/>
              <a:t>41</a:t>
            </a:fld>
            <a:endParaRPr lang="en-GB"/>
          </a:p>
        </p:txBody>
      </p:sp>
    </p:spTree>
    <p:extLst>
      <p:ext uri="{BB962C8B-B14F-4D97-AF65-F5344CB8AC3E}">
        <p14:creationId xmlns:p14="http://schemas.microsoft.com/office/powerpoint/2010/main" val="20763998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109BF3-81C4-4A27-960C-6CD35EC505FB}" type="slidenum">
              <a:rPr lang="en-GB" smtClean="0"/>
              <a:t>42</a:t>
            </a:fld>
            <a:endParaRPr lang="en-GB"/>
          </a:p>
        </p:txBody>
      </p:sp>
    </p:spTree>
    <p:extLst>
      <p:ext uri="{BB962C8B-B14F-4D97-AF65-F5344CB8AC3E}">
        <p14:creationId xmlns:p14="http://schemas.microsoft.com/office/powerpoint/2010/main" val="37121206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109BF3-81C4-4A27-960C-6CD35EC505FB}" type="slidenum">
              <a:rPr lang="en-GB" smtClean="0"/>
              <a:t>43</a:t>
            </a:fld>
            <a:endParaRPr lang="en-GB"/>
          </a:p>
        </p:txBody>
      </p:sp>
    </p:spTree>
    <p:extLst>
      <p:ext uri="{BB962C8B-B14F-4D97-AF65-F5344CB8AC3E}">
        <p14:creationId xmlns:p14="http://schemas.microsoft.com/office/powerpoint/2010/main" val="6038728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educator's aim is to help students develop core behaviours for enterprise through</a:t>
            </a:r>
          </a:p>
          <a:p>
            <a:r>
              <a:rPr lang="en-GB" dirty="0"/>
              <a:t>learning activities that enable them to practise, exhibit and develop confidence in key areas.</a:t>
            </a:r>
          </a:p>
          <a:p>
            <a:endParaRPr lang="en-GB" dirty="0"/>
          </a:p>
        </p:txBody>
      </p:sp>
      <p:sp>
        <p:nvSpPr>
          <p:cNvPr id="4" name="Slide Number Placeholder 3"/>
          <p:cNvSpPr>
            <a:spLocks noGrp="1"/>
          </p:cNvSpPr>
          <p:nvPr>
            <p:ph type="sldNum" sz="quarter" idx="10"/>
          </p:nvPr>
        </p:nvSpPr>
        <p:spPr/>
        <p:txBody>
          <a:bodyPr/>
          <a:lstStyle/>
          <a:p>
            <a:fld id="{1651E1B2-9A5A-4A75-8A9F-9E64602829D0}" type="slidenum">
              <a:rPr lang="en-GB" smtClean="0"/>
              <a:t>45</a:t>
            </a:fld>
            <a:endParaRPr lang="en-GB"/>
          </a:p>
        </p:txBody>
      </p:sp>
    </p:spTree>
    <p:extLst>
      <p:ext uri="{BB962C8B-B14F-4D97-AF65-F5344CB8AC3E}">
        <p14:creationId xmlns:p14="http://schemas.microsoft.com/office/powerpoint/2010/main" val="3437155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educator's aim is to help students discover and develop personal attributes for successful</a:t>
            </a:r>
          </a:p>
          <a:p>
            <a:r>
              <a:rPr lang="en-GB" dirty="0"/>
              <a:t>enterprise, develop an awareness of these, and find opportunities to enhance them.</a:t>
            </a:r>
          </a:p>
        </p:txBody>
      </p:sp>
      <p:sp>
        <p:nvSpPr>
          <p:cNvPr id="4" name="Slide Number Placeholder 3"/>
          <p:cNvSpPr>
            <a:spLocks noGrp="1"/>
          </p:cNvSpPr>
          <p:nvPr>
            <p:ph type="sldNum" sz="quarter" idx="10"/>
          </p:nvPr>
        </p:nvSpPr>
        <p:spPr/>
        <p:txBody>
          <a:bodyPr/>
          <a:lstStyle/>
          <a:p>
            <a:fld id="{1651E1B2-9A5A-4A75-8A9F-9E64602829D0}" type="slidenum">
              <a:rPr lang="en-GB" smtClean="0"/>
              <a:t>46</a:t>
            </a:fld>
            <a:endParaRPr lang="en-GB"/>
          </a:p>
        </p:txBody>
      </p:sp>
    </p:spTree>
    <p:extLst>
      <p:ext uri="{BB962C8B-B14F-4D97-AF65-F5344CB8AC3E}">
        <p14:creationId xmlns:p14="http://schemas.microsoft.com/office/powerpoint/2010/main" val="22830743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109BF3-81C4-4A27-960C-6CD35EC505FB}" type="slidenum">
              <a:rPr lang="en-GB" smtClean="0"/>
              <a:t>48</a:t>
            </a:fld>
            <a:endParaRPr lang="en-GB"/>
          </a:p>
        </p:txBody>
      </p:sp>
    </p:spTree>
    <p:extLst>
      <p:ext uri="{BB962C8B-B14F-4D97-AF65-F5344CB8AC3E}">
        <p14:creationId xmlns:p14="http://schemas.microsoft.com/office/powerpoint/2010/main" val="36809042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109BF3-81C4-4A27-960C-6CD35EC505FB}" type="slidenum">
              <a:rPr lang="en-GB" smtClean="0"/>
              <a:t>53</a:t>
            </a:fld>
            <a:endParaRPr lang="en-GB"/>
          </a:p>
        </p:txBody>
      </p:sp>
    </p:spTree>
    <p:extLst>
      <p:ext uri="{BB962C8B-B14F-4D97-AF65-F5344CB8AC3E}">
        <p14:creationId xmlns:p14="http://schemas.microsoft.com/office/powerpoint/2010/main" val="41565814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not show 47 minutes long</a:t>
            </a:r>
          </a:p>
        </p:txBody>
      </p:sp>
      <p:sp>
        <p:nvSpPr>
          <p:cNvPr id="4" name="Slide Number Placeholder 3"/>
          <p:cNvSpPr>
            <a:spLocks noGrp="1"/>
          </p:cNvSpPr>
          <p:nvPr>
            <p:ph type="sldNum" sz="quarter" idx="10"/>
          </p:nvPr>
        </p:nvSpPr>
        <p:spPr/>
        <p:txBody>
          <a:bodyPr/>
          <a:lstStyle/>
          <a:p>
            <a:fld id="{CE109BF3-81C4-4A27-960C-6CD35EC505FB}" type="slidenum">
              <a:rPr lang="en-GB" smtClean="0"/>
              <a:t>54</a:t>
            </a:fld>
            <a:endParaRPr lang="en-GB"/>
          </a:p>
        </p:txBody>
      </p:sp>
    </p:spTree>
    <p:extLst>
      <p:ext uri="{BB962C8B-B14F-4D97-AF65-F5344CB8AC3E}">
        <p14:creationId xmlns:p14="http://schemas.microsoft.com/office/powerpoint/2010/main" val="10013304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2695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973985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4179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602208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03/01/2023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40954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03/01/2023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61084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46CE7D5-CF57-46EF-B807-FDD0502418D4}" type="datetimeFigureOut">
              <a:rPr lang="en-GB" smtClean="0"/>
              <a:t>03/01/2023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31268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46CE7D5-CF57-46EF-B807-FDD0502418D4}" type="datetimeFigureOut">
              <a:rPr lang="en-GB" smtClean="0"/>
              <a:t>03/01/2023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45652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19690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1302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967575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46CE7D5-CF57-46EF-B807-FDD0502418D4}" type="datetimeFigureOut">
              <a:rPr lang="en-GB" smtClean="0"/>
              <a:t>03/01/2023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30EA680-D336-4FF7-8B7A-9848BB0A1C32}"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6473062"/>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5.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NY7K3Cc8JPo?feature=oembed" TargetMode="Externa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ATLUouxwykM?feature=oembed"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4.jpeg"/><Relationship Id="rId7"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hyperlink" Target="https://youtu.be/VosbyJa-JMs" TargetMode="External"/><Relationship Id="rId4" Type="http://schemas.openxmlformats.org/officeDocument/2006/relationships/image" Target="../media/image15.jpeg"/><Relationship Id="rId9" Type="http://schemas.openxmlformats.org/officeDocument/2006/relationships/image" Target="../media/image19.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hyperlink" Target="http://www.youtube.com/watch?v=t5HZW4NqZ-E"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sts9upOA9EU"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www.amazon.com/Innovation-Entrepreneurship-Classic-Drucker-Collection/dp/0750685085/" TargetMode="Externa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hyperlink" Target="https://www.youtube.com/watch?v=3xvKkvdAzYs"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730000" y="639097"/>
            <a:ext cx="4813072" cy="3686015"/>
          </a:xfrm>
        </p:spPr>
        <p:txBody>
          <a:bodyPr>
            <a:normAutofit fontScale="90000"/>
          </a:bodyPr>
          <a:lstStyle/>
          <a:p>
            <a:r>
              <a:rPr lang="cy-GB" sz="5600" dirty="0"/>
              <a:t>Addysg </a:t>
            </a:r>
            <a:r>
              <a:rPr lang="cy-GB" sz="5600" dirty="0" err="1"/>
              <a:t>Entrepreneuraidd</a:t>
            </a:r>
            <a:br>
              <a:rPr lang="en-GB" sz="5600" dirty="0"/>
            </a:br>
            <a:r>
              <a:rPr lang="en-GB" sz="5600" dirty="0"/>
              <a:t>Entrepreneurial education </a:t>
            </a:r>
          </a:p>
        </p:txBody>
      </p:sp>
      <p:sp>
        <p:nvSpPr>
          <p:cNvPr id="3" name="Subtitle 2"/>
          <p:cNvSpPr>
            <a:spLocks noGrp="1"/>
          </p:cNvSpPr>
          <p:nvPr>
            <p:ph type="subTitle" idx="1"/>
          </p:nvPr>
        </p:nvSpPr>
        <p:spPr>
          <a:xfrm>
            <a:off x="6729999" y="4455621"/>
            <a:ext cx="4829101" cy="1238616"/>
          </a:xfrm>
        </p:spPr>
        <p:txBody>
          <a:bodyPr>
            <a:normAutofit/>
          </a:bodyPr>
          <a:lstStyle/>
          <a:p>
            <a:r>
              <a:rPr lang="en-GB" dirty="0">
                <a:solidFill>
                  <a:schemeClr val="tx1">
                    <a:lumMod val="85000"/>
                    <a:lumOff val="15000"/>
                  </a:schemeClr>
                </a:solidFill>
              </a:rPr>
              <a:t>CYFLWYNIAD</a:t>
            </a:r>
          </a:p>
          <a:p>
            <a:r>
              <a:rPr lang="en-GB" dirty="0">
                <a:solidFill>
                  <a:schemeClr val="tx1">
                    <a:lumMod val="85000"/>
                    <a:lumOff val="15000"/>
                  </a:schemeClr>
                </a:solidFill>
              </a:rPr>
              <a:t>Introduction </a:t>
            </a:r>
          </a:p>
        </p:txBody>
      </p:sp>
      <p:pic>
        <p:nvPicPr>
          <p:cNvPr id="5" name="Picture 4" descr="High angle view of a rolled paper, brown notebook, and black notepad on a wooden table">
            <a:extLst>
              <a:ext uri="{FF2B5EF4-FFF2-40B4-BE49-F238E27FC236}">
                <a16:creationId xmlns:a16="http://schemas.microsoft.com/office/drawing/2014/main" id="{B733770C-2771-BFD1-A369-FDBE60BA9C48}"/>
              </a:ext>
            </a:extLst>
          </p:cNvPr>
          <p:cNvPicPr>
            <a:picLocks noChangeAspect="1"/>
          </p:cNvPicPr>
          <p:nvPr/>
        </p:nvPicPr>
        <p:blipFill rotWithShape="1">
          <a:blip r:embed="rId2"/>
          <a:srcRect r="40666" b="-1"/>
          <a:stretch/>
        </p:blipFill>
        <p:spPr>
          <a:xfrm>
            <a:off x="1" y="10"/>
            <a:ext cx="6096000" cy="6857990"/>
          </a:xfrm>
          <a:prstGeom prst="rect">
            <a:avLst/>
          </a:prstGeom>
        </p:spPr>
      </p:pic>
      <p:cxnSp>
        <p:nvCxnSpPr>
          <p:cNvPr id="1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1904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1000"/>
                                  </p:stCondLst>
                                  <p:iterate type="lt">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1D8232A-287B-CA3A-A540-ECC1E1C54FE1}"/>
              </a:ext>
            </a:extLst>
          </p:cNvPr>
          <p:cNvSpPr>
            <a:spLocks noGrp="1"/>
          </p:cNvSpPr>
          <p:nvPr>
            <p:ph type="title"/>
          </p:nvPr>
        </p:nvSpPr>
        <p:spPr/>
        <p:txBody>
          <a:bodyPr/>
          <a:lstStyle/>
          <a:p>
            <a:r>
              <a:rPr lang="cy-GB" dirty="0"/>
              <a:t>Atgoffa </a:t>
            </a:r>
            <a:r>
              <a:rPr lang="en-GB" dirty="0"/>
              <a:t>                         Recap</a:t>
            </a:r>
          </a:p>
        </p:txBody>
      </p:sp>
      <p:sp>
        <p:nvSpPr>
          <p:cNvPr id="5" name="Content Placeholder 4">
            <a:extLst>
              <a:ext uri="{FF2B5EF4-FFF2-40B4-BE49-F238E27FC236}">
                <a16:creationId xmlns:a16="http://schemas.microsoft.com/office/drawing/2014/main" id="{9FB8A767-5DED-8EC5-61A2-9CD650B02494}"/>
              </a:ext>
            </a:extLst>
          </p:cNvPr>
          <p:cNvSpPr>
            <a:spLocks noGrp="1"/>
          </p:cNvSpPr>
          <p:nvPr>
            <p:ph sz="half" idx="1"/>
          </p:nvPr>
        </p:nvSpPr>
        <p:spPr/>
        <p:txBody>
          <a:bodyPr/>
          <a:lstStyle/>
          <a:p>
            <a:r>
              <a:rPr lang="cy-GB" dirty="0"/>
              <a:t>Beth ydyn ni wedi’i drafod hyd yn hyn?</a:t>
            </a:r>
          </a:p>
          <a:p>
            <a:endParaRPr lang="cy-GB" dirty="0"/>
          </a:p>
          <a:p>
            <a:r>
              <a:rPr lang="cy-GB" dirty="0"/>
              <a:t>Oes gennych chi unrhyw gwestiynau?</a:t>
            </a:r>
          </a:p>
        </p:txBody>
      </p:sp>
      <p:sp>
        <p:nvSpPr>
          <p:cNvPr id="6" name="Content Placeholder 5">
            <a:extLst>
              <a:ext uri="{FF2B5EF4-FFF2-40B4-BE49-F238E27FC236}">
                <a16:creationId xmlns:a16="http://schemas.microsoft.com/office/drawing/2014/main" id="{75E3F987-2A21-881F-595B-B04572EC50EB}"/>
              </a:ext>
            </a:extLst>
          </p:cNvPr>
          <p:cNvSpPr>
            <a:spLocks noGrp="1"/>
          </p:cNvSpPr>
          <p:nvPr>
            <p:ph sz="half" idx="2"/>
          </p:nvPr>
        </p:nvSpPr>
        <p:spPr/>
        <p:txBody>
          <a:bodyPr/>
          <a:lstStyle/>
          <a:p>
            <a:r>
              <a:rPr lang="en-GB" dirty="0"/>
              <a:t>What have we covered so far?</a:t>
            </a:r>
          </a:p>
          <a:p>
            <a:endParaRPr lang="en-GB" dirty="0"/>
          </a:p>
          <a:p>
            <a:r>
              <a:rPr lang="en-GB" dirty="0"/>
              <a:t>Do you have any questions?</a:t>
            </a:r>
          </a:p>
        </p:txBody>
      </p:sp>
    </p:spTree>
    <p:extLst>
      <p:ext uri="{BB962C8B-B14F-4D97-AF65-F5344CB8AC3E}">
        <p14:creationId xmlns:p14="http://schemas.microsoft.com/office/powerpoint/2010/main" val="792329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A425D-8E67-01FB-9147-EBFB9584CBE6}"/>
              </a:ext>
            </a:extLst>
          </p:cNvPr>
          <p:cNvSpPr>
            <a:spLocks noGrp="1"/>
          </p:cNvSpPr>
          <p:nvPr>
            <p:ph type="title"/>
          </p:nvPr>
        </p:nvSpPr>
        <p:spPr/>
        <p:txBody>
          <a:bodyPr/>
          <a:lstStyle/>
          <a:p>
            <a:r>
              <a:rPr lang="cy-GB" dirty="0"/>
              <a:t>Amcanion</a:t>
            </a:r>
            <a:r>
              <a:rPr lang="en-GB" dirty="0"/>
              <a:t>                    Objectives</a:t>
            </a:r>
          </a:p>
        </p:txBody>
      </p:sp>
      <p:sp>
        <p:nvSpPr>
          <p:cNvPr id="3" name="Content Placeholder 2">
            <a:extLst>
              <a:ext uri="{FF2B5EF4-FFF2-40B4-BE49-F238E27FC236}">
                <a16:creationId xmlns:a16="http://schemas.microsoft.com/office/drawing/2014/main" id="{406FFDA2-4A60-16CF-614C-90273F4E5FD1}"/>
              </a:ext>
            </a:extLst>
          </p:cNvPr>
          <p:cNvSpPr>
            <a:spLocks noGrp="1"/>
          </p:cNvSpPr>
          <p:nvPr>
            <p:ph sz="half" idx="1"/>
          </p:nvPr>
        </p:nvSpPr>
        <p:spPr/>
        <p:txBody>
          <a:bodyPr/>
          <a:lstStyle/>
          <a:p>
            <a:r>
              <a:rPr lang="cy-GB" dirty="0"/>
              <a:t>Erbyn diwedd y sesiwn hon byddwch yn gallu;</a:t>
            </a:r>
          </a:p>
          <a:p>
            <a:pPr lvl="1"/>
            <a:r>
              <a:rPr lang="cy-GB" dirty="0"/>
              <a:t>Diffinio Menter, Entrepreneuriaeth, Addysg </a:t>
            </a:r>
            <a:r>
              <a:rPr lang="cy-GB" dirty="0" err="1"/>
              <a:t>Entrepreneuraidd</a:t>
            </a:r>
            <a:endParaRPr lang="cy-GB" dirty="0"/>
          </a:p>
          <a:p>
            <a:pPr lvl="1"/>
            <a:r>
              <a:rPr lang="cy-GB" dirty="0"/>
              <a:t>Gwerthuso nodweddion allweddol entrepreneur.</a:t>
            </a:r>
          </a:p>
          <a:p>
            <a:pPr lvl="1"/>
            <a:r>
              <a:rPr lang="cy-GB" dirty="0"/>
              <a:t>Disgrifio eich nodweddion </a:t>
            </a:r>
            <a:r>
              <a:rPr lang="cy-GB" dirty="0" err="1"/>
              <a:t>entrepreneuraidd</a:t>
            </a:r>
            <a:r>
              <a:rPr lang="cy-GB" dirty="0"/>
              <a:t> eich hun</a:t>
            </a:r>
          </a:p>
        </p:txBody>
      </p:sp>
      <p:sp>
        <p:nvSpPr>
          <p:cNvPr id="4" name="Content Placeholder 3">
            <a:extLst>
              <a:ext uri="{FF2B5EF4-FFF2-40B4-BE49-F238E27FC236}">
                <a16:creationId xmlns:a16="http://schemas.microsoft.com/office/drawing/2014/main" id="{45267E2C-E3B4-674E-FE1B-5C390B28471E}"/>
              </a:ext>
            </a:extLst>
          </p:cNvPr>
          <p:cNvSpPr>
            <a:spLocks noGrp="1"/>
          </p:cNvSpPr>
          <p:nvPr>
            <p:ph sz="half" idx="2"/>
          </p:nvPr>
        </p:nvSpPr>
        <p:spPr/>
        <p:txBody>
          <a:bodyPr/>
          <a:lstStyle/>
          <a:p>
            <a:r>
              <a:rPr lang="en-GB" dirty="0"/>
              <a:t>By the end of this session you will be able to ;</a:t>
            </a:r>
          </a:p>
          <a:p>
            <a:pPr lvl="1"/>
            <a:r>
              <a:rPr lang="en-GB" dirty="0"/>
              <a:t>Define Enterprise, Entrepreneurship, Entrepreneurial Education</a:t>
            </a:r>
          </a:p>
          <a:p>
            <a:pPr lvl="1"/>
            <a:r>
              <a:rPr lang="en-GB" dirty="0"/>
              <a:t>Evaluate the key characteristics of an entrepreneur.</a:t>
            </a:r>
          </a:p>
          <a:p>
            <a:pPr lvl="1"/>
            <a:r>
              <a:rPr lang="en-GB" dirty="0"/>
              <a:t>Describe your own entrepreneurial characteristics</a:t>
            </a:r>
          </a:p>
        </p:txBody>
      </p:sp>
    </p:spTree>
    <p:extLst>
      <p:ext uri="{BB962C8B-B14F-4D97-AF65-F5344CB8AC3E}">
        <p14:creationId xmlns:p14="http://schemas.microsoft.com/office/powerpoint/2010/main" val="2704954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A56F9-13A9-CA90-2E6C-79E2E5D99B98}"/>
              </a:ext>
            </a:extLst>
          </p:cNvPr>
          <p:cNvSpPr>
            <a:spLocks noGrp="1"/>
          </p:cNvSpPr>
          <p:nvPr>
            <p:ph type="title"/>
          </p:nvPr>
        </p:nvSpPr>
        <p:spPr/>
        <p:txBody>
          <a:bodyPr>
            <a:normAutofit/>
          </a:bodyPr>
          <a:lstStyle/>
          <a:p>
            <a:r>
              <a:rPr lang="cy-GB" altLang="en-US" sz="4400" i="1" dirty="0">
                <a:solidFill>
                  <a:srgbClr val="72BFC5"/>
                </a:solidFill>
              </a:rPr>
              <a:t>gweithgaredd ‘cynhesu’ </a:t>
            </a:r>
            <a:r>
              <a:rPr lang="en-US" altLang="en-US" sz="4400" i="1" dirty="0">
                <a:solidFill>
                  <a:srgbClr val="72BFC5"/>
                </a:solidFill>
              </a:rPr>
              <a:t>‘warm up’ activity</a:t>
            </a:r>
            <a:br>
              <a:rPr lang="en-US" altLang="en-US" sz="4400" b="1" i="1" dirty="0">
                <a:solidFill>
                  <a:srgbClr val="72BFC5"/>
                </a:solidFill>
              </a:rPr>
            </a:br>
            <a:endParaRPr lang="en-GB" dirty="0"/>
          </a:p>
        </p:txBody>
      </p:sp>
      <p:sp>
        <p:nvSpPr>
          <p:cNvPr id="3" name="Content Placeholder 2">
            <a:extLst>
              <a:ext uri="{FF2B5EF4-FFF2-40B4-BE49-F238E27FC236}">
                <a16:creationId xmlns:a16="http://schemas.microsoft.com/office/drawing/2014/main" id="{3DFF6EA6-5EB4-DFE4-A1B9-0CB1BBD97BB0}"/>
              </a:ext>
            </a:extLst>
          </p:cNvPr>
          <p:cNvSpPr>
            <a:spLocks noGrp="1"/>
          </p:cNvSpPr>
          <p:nvPr>
            <p:ph sz="half" idx="1"/>
          </p:nvPr>
        </p:nvSpPr>
        <p:spPr/>
        <p:txBody>
          <a:bodyPr/>
          <a:lstStyle/>
          <a:p>
            <a:r>
              <a:rPr lang="cy-GB" dirty="0"/>
              <a:t>Yn y 3 munud nesaf, ysgrifennwch gymaint o ddefnyddiau ar gyfer cambren cotiau metel ag y gallwch chi feddwl amdanynt</a:t>
            </a:r>
          </a:p>
          <a:p>
            <a:endParaRPr lang="cy-GB" dirty="0"/>
          </a:p>
          <a:p>
            <a:r>
              <a:rPr lang="cy-GB" dirty="0"/>
              <a:t>Yn y 3 munud nesaf, ysgrifennwch gymaint o bethau ag y gallwch na allwch chi eu gwneud gyda chambren cot metel</a:t>
            </a:r>
          </a:p>
        </p:txBody>
      </p:sp>
      <p:sp>
        <p:nvSpPr>
          <p:cNvPr id="4" name="Content Placeholder 3">
            <a:extLst>
              <a:ext uri="{FF2B5EF4-FFF2-40B4-BE49-F238E27FC236}">
                <a16:creationId xmlns:a16="http://schemas.microsoft.com/office/drawing/2014/main" id="{9E65B9B3-D7D0-F6DB-DA31-B7ED3D875C2B}"/>
              </a:ext>
            </a:extLst>
          </p:cNvPr>
          <p:cNvSpPr>
            <a:spLocks noGrp="1"/>
          </p:cNvSpPr>
          <p:nvPr>
            <p:ph sz="half" idx="2"/>
          </p:nvPr>
        </p:nvSpPr>
        <p:spPr/>
        <p:txBody>
          <a:bodyPr/>
          <a:lstStyle/>
          <a:p>
            <a:r>
              <a:rPr lang="en-GB" dirty="0"/>
              <a:t>In the next 3 minutes, write down as many uses for a metal coat hanger that you can think of</a:t>
            </a:r>
          </a:p>
          <a:p>
            <a:endParaRPr lang="en-GB" dirty="0"/>
          </a:p>
          <a:p>
            <a:r>
              <a:rPr lang="en-GB" dirty="0"/>
              <a:t>In the next 3 minutes, write down as many things as you can that you cannot do with a metal coat hanger</a:t>
            </a:r>
          </a:p>
          <a:p>
            <a:endParaRPr lang="en-GB" dirty="0"/>
          </a:p>
          <a:p>
            <a:endParaRPr lang="en-GB" dirty="0"/>
          </a:p>
        </p:txBody>
      </p:sp>
    </p:spTree>
    <p:extLst>
      <p:ext uri="{BB962C8B-B14F-4D97-AF65-F5344CB8AC3E}">
        <p14:creationId xmlns:p14="http://schemas.microsoft.com/office/powerpoint/2010/main" val="3100594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2">
            <a:extLst>
              <a:ext uri="{FF2B5EF4-FFF2-40B4-BE49-F238E27FC236}">
                <a16:creationId xmlns:a16="http://schemas.microsoft.com/office/drawing/2014/main" id="{5C9DED50-5392-4C8A-8F25-4E73E1DF95D8}"/>
              </a:ext>
            </a:extLst>
          </p:cNvPr>
          <p:cNvSpPr txBox="1">
            <a:spLocks noChangeArrowheads="1"/>
          </p:cNvSpPr>
          <p:nvPr/>
        </p:nvSpPr>
        <p:spPr bwMode="auto">
          <a:xfrm>
            <a:off x="3200400" y="3505200"/>
            <a:ext cx="70104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defRPr/>
            </a:pPr>
            <a:r>
              <a:rPr lang="en-GB" sz="2800" dirty="0">
                <a:solidFill>
                  <a:schemeClr val="bg1">
                    <a:lumMod val="50000"/>
                  </a:schemeClr>
                </a:solidFill>
              </a:rPr>
              <a:t> </a:t>
            </a:r>
          </a:p>
        </p:txBody>
      </p:sp>
      <p:sp>
        <p:nvSpPr>
          <p:cNvPr id="9" name="Title 8">
            <a:extLst>
              <a:ext uri="{FF2B5EF4-FFF2-40B4-BE49-F238E27FC236}">
                <a16:creationId xmlns:a16="http://schemas.microsoft.com/office/drawing/2014/main" id="{1CC73DBE-B574-C219-FE84-C545D0A14A77}"/>
              </a:ext>
            </a:extLst>
          </p:cNvPr>
          <p:cNvSpPr>
            <a:spLocks noGrp="1"/>
          </p:cNvSpPr>
          <p:nvPr>
            <p:ph type="title"/>
          </p:nvPr>
        </p:nvSpPr>
        <p:spPr/>
        <p:txBody>
          <a:bodyPr/>
          <a:lstStyle/>
          <a:p>
            <a:r>
              <a:rPr lang="cy-GB" sz="4400" i="1" dirty="0">
                <a:solidFill>
                  <a:schemeClr val="accent1">
                    <a:lumMod val="75000"/>
                  </a:schemeClr>
                </a:solidFill>
              </a:rPr>
              <a:t>Cynhesu</a:t>
            </a:r>
            <a:r>
              <a:rPr lang="en-US" sz="4400" i="1" dirty="0">
                <a:solidFill>
                  <a:schemeClr val="accent1">
                    <a:lumMod val="75000"/>
                  </a:schemeClr>
                </a:solidFill>
              </a:rPr>
              <a:t>                           Warm up</a:t>
            </a:r>
            <a:endParaRPr lang="en-GB" dirty="0"/>
          </a:p>
        </p:txBody>
      </p:sp>
      <p:sp>
        <p:nvSpPr>
          <p:cNvPr id="10" name="Content Placeholder 9">
            <a:extLst>
              <a:ext uri="{FF2B5EF4-FFF2-40B4-BE49-F238E27FC236}">
                <a16:creationId xmlns:a16="http://schemas.microsoft.com/office/drawing/2014/main" id="{CF8C7A10-09D8-E0EA-D376-2DA317DB8F33}"/>
              </a:ext>
            </a:extLst>
          </p:cNvPr>
          <p:cNvSpPr>
            <a:spLocks noGrp="1"/>
          </p:cNvSpPr>
          <p:nvPr>
            <p:ph sz="half" idx="1"/>
          </p:nvPr>
        </p:nvSpPr>
        <p:spPr/>
        <p:txBody>
          <a:bodyPr/>
          <a:lstStyle/>
          <a:p>
            <a:r>
              <a:rPr lang="cy-GB" dirty="0"/>
              <a:t>Sut gwnaethoch chi ddychmygu eich cambren cotiau metel?</a:t>
            </a:r>
          </a:p>
          <a:p>
            <a:r>
              <a:rPr lang="en-GB" dirty="0"/>
              <a:t>How did you visualize your metal coat hanger?</a:t>
            </a:r>
          </a:p>
          <a:p>
            <a:endParaRPr lang="en-GB" dirty="0"/>
          </a:p>
        </p:txBody>
      </p:sp>
      <p:sp>
        <p:nvSpPr>
          <p:cNvPr id="11" name="Content Placeholder 10">
            <a:extLst>
              <a:ext uri="{FF2B5EF4-FFF2-40B4-BE49-F238E27FC236}">
                <a16:creationId xmlns:a16="http://schemas.microsoft.com/office/drawing/2014/main" id="{4A0E4837-F99B-381F-39B4-B123E34149F1}"/>
              </a:ext>
            </a:extLst>
          </p:cNvPr>
          <p:cNvSpPr>
            <a:spLocks noGrp="1"/>
          </p:cNvSpPr>
          <p:nvPr>
            <p:ph sz="half" idx="2"/>
          </p:nvPr>
        </p:nvSpPr>
        <p:spPr/>
        <p:txBody>
          <a:bodyPr/>
          <a:lstStyle/>
          <a:p>
            <a:endParaRPr lang="en-GB" dirty="0"/>
          </a:p>
        </p:txBody>
      </p:sp>
      <p:pic>
        <p:nvPicPr>
          <p:cNvPr id="12" name="Picture 11" descr="wire coat hanger.jpg">
            <a:extLst>
              <a:ext uri="{FF2B5EF4-FFF2-40B4-BE49-F238E27FC236}">
                <a16:creationId xmlns:a16="http://schemas.microsoft.com/office/drawing/2014/main" id="{935AE0BC-1313-EAF2-2451-F735B4F55A4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217920" y="1799979"/>
            <a:ext cx="4999746" cy="4114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TextBox 2">
            <a:extLst>
              <a:ext uri="{FF2B5EF4-FFF2-40B4-BE49-F238E27FC236}">
                <a16:creationId xmlns:a16="http://schemas.microsoft.com/office/drawing/2014/main" id="{D19E267A-3306-44D8-A199-2F93CE72BA5C}"/>
              </a:ext>
            </a:extLst>
          </p:cNvPr>
          <p:cNvSpPr txBox="1">
            <a:spLocks noChangeArrowheads="1"/>
          </p:cNvSpPr>
          <p:nvPr/>
        </p:nvSpPr>
        <p:spPr bwMode="auto">
          <a:xfrm>
            <a:off x="3200400" y="1371600"/>
            <a:ext cx="70104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defRPr/>
            </a:pPr>
            <a:r>
              <a:rPr lang="en-GB" sz="2800" dirty="0"/>
              <a:t> </a:t>
            </a:r>
          </a:p>
        </p:txBody>
      </p:sp>
      <p:sp>
        <p:nvSpPr>
          <p:cNvPr id="5" name="Title 4">
            <a:extLst>
              <a:ext uri="{FF2B5EF4-FFF2-40B4-BE49-F238E27FC236}">
                <a16:creationId xmlns:a16="http://schemas.microsoft.com/office/drawing/2014/main" id="{26CE21B4-7449-0B28-6BF8-DD19A3DA68AC}"/>
              </a:ext>
            </a:extLst>
          </p:cNvPr>
          <p:cNvSpPr>
            <a:spLocks noGrp="1"/>
          </p:cNvSpPr>
          <p:nvPr>
            <p:ph type="title"/>
          </p:nvPr>
        </p:nvSpPr>
        <p:spPr/>
        <p:txBody>
          <a:bodyPr>
            <a:normAutofit/>
          </a:bodyPr>
          <a:lstStyle/>
          <a:p>
            <a:r>
              <a:rPr lang="en-US" altLang="en-US" sz="4400" i="1" dirty="0">
                <a:solidFill>
                  <a:srgbClr val="72BFC5"/>
                </a:solidFill>
              </a:rPr>
              <a:t>Warm up – google metal coat hanger =</a:t>
            </a:r>
            <a:endParaRPr lang="en-GB" dirty="0"/>
          </a:p>
        </p:txBody>
      </p:sp>
      <p:sp>
        <p:nvSpPr>
          <p:cNvPr id="7" name="Text Placeholder 6">
            <a:extLst>
              <a:ext uri="{FF2B5EF4-FFF2-40B4-BE49-F238E27FC236}">
                <a16:creationId xmlns:a16="http://schemas.microsoft.com/office/drawing/2014/main" id="{9812CAD6-F49F-2828-73A5-8D34613592E7}"/>
              </a:ext>
            </a:extLst>
          </p:cNvPr>
          <p:cNvSpPr>
            <a:spLocks noGrp="1"/>
          </p:cNvSpPr>
          <p:nvPr>
            <p:ph type="body" idx="1"/>
          </p:nvPr>
        </p:nvSpPr>
        <p:spPr/>
        <p:txBody>
          <a:bodyPr>
            <a:normAutofit/>
          </a:bodyPr>
          <a:lstStyle/>
          <a:p>
            <a:r>
              <a:rPr lang="cy-GB" dirty="0"/>
              <a:t>Sut Gwnaethoch chi </a:t>
            </a:r>
            <a:r>
              <a:rPr lang="cy-GB" dirty="0" err="1"/>
              <a:t>ddYCHMYGu</a:t>
            </a:r>
            <a:r>
              <a:rPr lang="cy-GB" dirty="0"/>
              <a:t> eich CAMBREN cotiau metel?</a:t>
            </a:r>
          </a:p>
        </p:txBody>
      </p:sp>
      <p:sp>
        <p:nvSpPr>
          <p:cNvPr id="9" name="Text Placeholder 8">
            <a:extLst>
              <a:ext uri="{FF2B5EF4-FFF2-40B4-BE49-F238E27FC236}">
                <a16:creationId xmlns:a16="http://schemas.microsoft.com/office/drawing/2014/main" id="{2CAD4C41-1140-3E02-7C68-B0AD2E3BF830}"/>
              </a:ext>
            </a:extLst>
          </p:cNvPr>
          <p:cNvSpPr>
            <a:spLocks noGrp="1"/>
          </p:cNvSpPr>
          <p:nvPr>
            <p:ph type="body" sz="quarter" idx="3"/>
          </p:nvPr>
        </p:nvSpPr>
        <p:spPr/>
        <p:txBody>
          <a:bodyPr>
            <a:normAutofit/>
          </a:bodyPr>
          <a:lstStyle/>
          <a:p>
            <a:r>
              <a:rPr lang="en-GB" dirty="0"/>
              <a:t>How did you visualize your metal coat hanger?</a:t>
            </a:r>
          </a:p>
        </p:txBody>
      </p:sp>
      <p:pic>
        <p:nvPicPr>
          <p:cNvPr id="11" name="Picture 4" descr="metal-coat-hook-13210-188.jpg">
            <a:extLst>
              <a:ext uri="{FF2B5EF4-FFF2-40B4-BE49-F238E27FC236}">
                <a16:creationId xmlns:a16="http://schemas.microsoft.com/office/drawing/2014/main" id="{DF865B77-525E-8E9B-29A0-C34D00581D4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39788" y="3317876"/>
            <a:ext cx="2012950" cy="207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descr="metal-coat-stand-48867.jpg">
            <a:extLst>
              <a:ext uri="{FF2B5EF4-FFF2-40B4-BE49-F238E27FC236}">
                <a16:creationId xmlns:a16="http://schemas.microsoft.com/office/drawing/2014/main" id="{17D89EEF-D00E-DD59-21E6-5354C8DA428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20213" y="2946221"/>
            <a:ext cx="1416518" cy="3205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Antonio Clothes Rack Bronze Finish.jpg">
            <a:extLst>
              <a:ext uri="{FF2B5EF4-FFF2-40B4-BE49-F238E27FC236}">
                <a16:creationId xmlns:a16="http://schemas.microsoft.com/office/drawing/2014/main" id="{F48F1110-0AFC-93D2-9166-33BAB1B040D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758295" y="2598861"/>
            <a:ext cx="2208730" cy="34549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TextBox 2">
            <a:extLst>
              <a:ext uri="{FF2B5EF4-FFF2-40B4-BE49-F238E27FC236}">
                <a16:creationId xmlns:a16="http://schemas.microsoft.com/office/drawing/2014/main" id="{C3AC5138-5F44-442A-990F-2F3D692BDA63}"/>
              </a:ext>
            </a:extLst>
          </p:cNvPr>
          <p:cNvSpPr txBox="1">
            <a:spLocks noChangeArrowheads="1"/>
          </p:cNvSpPr>
          <p:nvPr/>
        </p:nvSpPr>
        <p:spPr bwMode="auto">
          <a:xfrm>
            <a:off x="3200400" y="1371600"/>
            <a:ext cx="70104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defRPr/>
            </a:pPr>
            <a:r>
              <a:rPr lang="en-GB" sz="2800" dirty="0"/>
              <a:t> </a:t>
            </a:r>
          </a:p>
        </p:txBody>
      </p:sp>
      <p:sp>
        <p:nvSpPr>
          <p:cNvPr id="2" name="Title 1">
            <a:extLst>
              <a:ext uri="{FF2B5EF4-FFF2-40B4-BE49-F238E27FC236}">
                <a16:creationId xmlns:a16="http://schemas.microsoft.com/office/drawing/2014/main" id="{144C1709-E074-E939-7975-160F862C4025}"/>
              </a:ext>
            </a:extLst>
          </p:cNvPr>
          <p:cNvSpPr>
            <a:spLocks noGrp="1"/>
          </p:cNvSpPr>
          <p:nvPr>
            <p:ph type="title"/>
          </p:nvPr>
        </p:nvSpPr>
        <p:spPr/>
        <p:txBody>
          <a:bodyPr/>
          <a:lstStyle/>
          <a:p>
            <a:r>
              <a:rPr lang="cy-GB" dirty="0"/>
              <a:t>Tasg</a:t>
            </a:r>
            <a:r>
              <a:rPr lang="en-GB" dirty="0"/>
              <a:t>                              Task</a:t>
            </a:r>
          </a:p>
        </p:txBody>
      </p:sp>
      <p:sp>
        <p:nvSpPr>
          <p:cNvPr id="3" name="Content Placeholder 2">
            <a:extLst>
              <a:ext uri="{FF2B5EF4-FFF2-40B4-BE49-F238E27FC236}">
                <a16:creationId xmlns:a16="http://schemas.microsoft.com/office/drawing/2014/main" id="{DB6862A1-82EA-A91F-B0CF-80A5BF5319FF}"/>
              </a:ext>
            </a:extLst>
          </p:cNvPr>
          <p:cNvSpPr>
            <a:spLocks noGrp="1"/>
          </p:cNvSpPr>
          <p:nvPr>
            <p:ph sz="half" idx="1"/>
          </p:nvPr>
        </p:nvSpPr>
        <p:spPr/>
        <p:txBody>
          <a:bodyPr>
            <a:normAutofit/>
          </a:bodyPr>
          <a:lstStyle/>
          <a:p>
            <a:r>
              <a:rPr lang="cy-GB" dirty="0"/>
              <a:t>Mae addysg </a:t>
            </a:r>
            <a:r>
              <a:rPr lang="cy-GB" dirty="0" err="1"/>
              <a:t>entrepreneuraidd</a:t>
            </a:r>
            <a:r>
              <a:rPr lang="cy-GB" dirty="0"/>
              <a:t> yn…………………………………………………………………………………………</a:t>
            </a:r>
          </a:p>
          <a:p>
            <a:pPr marL="457200" indent="-457200">
              <a:buFont typeface="+mj-lt"/>
              <a:buAutoNum type="arabicPeriod"/>
            </a:pPr>
            <a:r>
              <a:rPr lang="cy-GB" dirty="0"/>
              <a:t>Gorffennwch y frawddeg uchod</a:t>
            </a:r>
          </a:p>
          <a:p>
            <a:pPr marL="457200" indent="-457200">
              <a:buFont typeface="+mj-lt"/>
              <a:buAutoNum type="arabicPeriod"/>
            </a:pPr>
            <a:r>
              <a:rPr lang="cy-GB" dirty="0"/>
              <a:t>Rhannwch ymatebion â phartner</a:t>
            </a:r>
          </a:p>
          <a:p>
            <a:pPr marL="457200" indent="-457200">
              <a:buFont typeface="+mj-lt"/>
              <a:buAutoNum type="arabicPeriod"/>
            </a:pPr>
            <a:r>
              <a:rPr lang="cy-GB" dirty="0"/>
              <a:t>Rhannwch ymatebion â'r grŵp</a:t>
            </a:r>
          </a:p>
          <a:p>
            <a:pPr marL="457200" indent="-457200">
              <a:buFont typeface="+mj-lt"/>
              <a:buAutoNum type="arabicPeriod"/>
            </a:pPr>
            <a:r>
              <a:rPr lang="cy-GB" dirty="0"/>
              <a:t>Archwiliwch yr hyn sy'n debyg ac sy’n wahanol yn eich datganiadau</a:t>
            </a:r>
          </a:p>
        </p:txBody>
      </p:sp>
      <p:sp>
        <p:nvSpPr>
          <p:cNvPr id="4" name="Content Placeholder 3">
            <a:extLst>
              <a:ext uri="{FF2B5EF4-FFF2-40B4-BE49-F238E27FC236}">
                <a16:creationId xmlns:a16="http://schemas.microsoft.com/office/drawing/2014/main" id="{14E9882D-0BC5-9A0D-1632-0DA93A5A3EE5}"/>
              </a:ext>
            </a:extLst>
          </p:cNvPr>
          <p:cNvSpPr>
            <a:spLocks noGrp="1"/>
          </p:cNvSpPr>
          <p:nvPr>
            <p:ph sz="half" idx="2"/>
          </p:nvPr>
        </p:nvSpPr>
        <p:spPr/>
        <p:txBody>
          <a:bodyPr>
            <a:normAutofit/>
          </a:bodyPr>
          <a:lstStyle/>
          <a:p>
            <a:pPr marL="0" indent="0">
              <a:buNone/>
            </a:pPr>
            <a:r>
              <a:rPr lang="en-GB" dirty="0"/>
              <a:t>Entrepreneurial education is………………………………………………………………………………………………………</a:t>
            </a:r>
          </a:p>
          <a:p>
            <a:pPr marL="457200" indent="-457200">
              <a:buAutoNum type="arabicPeriod"/>
            </a:pPr>
            <a:r>
              <a:rPr lang="en-GB" dirty="0"/>
              <a:t>Finish the sentence above</a:t>
            </a:r>
          </a:p>
          <a:p>
            <a:pPr marL="457200" indent="-457200">
              <a:buAutoNum type="arabicPeriod"/>
            </a:pPr>
            <a:r>
              <a:rPr lang="en-GB" dirty="0"/>
              <a:t>Share responses with partner</a:t>
            </a:r>
          </a:p>
          <a:p>
            <a:pPr marL="457200" indent="-457200">
              <a:buAutoNum type="arabicPeriod"/>
            </a:pPr>
            <a:r>
              <a:rPr lang="en-GB" dirty="0"/>
              <a:t>Share responses with group</a:t>
            </a:r>
          </a:p>
          <a:p>
            <a:pPr marL="457200" indent="-457200">
              <a:buAutoNum type="arabicPeriod"/>
            </a:pPr>
            <a:r>
              <a:rPr lang="en-GB" dirty="0"/>
              <a:t>Explore similarities and differences in your statements</a:t>
            </a:r>
          </a:p>
          <a:p>
            <a:endParaRPr lang="en-GB" dirty="0"/>
          </a:p>
        </p:txBody>
      </p:sp>
      <p:pic>
        <p:nvPicPr>
          <p:cNvPr id="5" name="Picture 2">
            <a:extLst>
              <a:ext uri="{FF2B5EF4-FFF2-40B4-BE49-F238E27FC236}">
                <a16:creationId xmlns:a16="http://schemas.microsoft.com/office/drawing/2014/main" id="{8156953A-5778-74DB-43F5-EF4FC04056C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172281" y="233370"/>
            <a:ext cx="1587688" cy="15890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4111" y="698662"/>
            <a:ext cx="10490478" cy="3566160"/>
          </a:xfrm>
        </p:spPr>
        <p:txBody>
          <a:bodyPr>
            <a:normAutofit fontScale="90000"/>
          </a:bodyPr>
          <a:lstStyle/>
          <a:p>
            <a:r>
              <a:rPr lang="cy-GB" dirty="0">
                <a:solidFill>
                  <a:srgbClr val="002060"/>
                </a:solidFill>
              </a:rPr>
              <a:t>Menter, Entrepreneuriaeth </a:t>
            </a:r>
            <a:r>
              <a:rPr lang="cy-GB" dirty="0" err="1">
                <a:solidFill>
                  <a:srgbClr val="002060"/>
                </a:solidFill>
              </a:rPr>
              <a:t>Enterprise,Entrepreneurship</a:t>
            </a:r>
            <a:r>
              <a:rPr lang="cy-GB" dirty="0">
                <a:solidFill>
                  <a:srgbClr val="002060"/>
                </a:solidFill>
              </a:rPr>
              <a:t> </a:t>
            </a:r>
          </a:p>
        </p:txBody>
      </p:sp>
      <p:sp>
        <p:nvSpPr>
          <p:cNvPr id="3" name="Text Placeholder 2">
            <a:extLst>
              <a:ext uri="{FF2B5EF4-FFF2-40B4-BE49-F238E27FC236}">
                <a16:creationId xmlns:a16="http://schemas.microsoft.com/office/drawing/2014/main" id="{FC5DB204-96FD-F7F3-EF7B-0F11030F73DC}"/>
              </a:ext>
            </a:extLst>
          </p:cNvPr>
          <p:cNvSpPr>
            <a:spLocks noGrp="1"/>
          </p:cNvSpPr>
          <p:nvPr>
            <p:ph type="body" idx="1"/>
          </p:nvPr>
        </p:nvSpPr>
        <p:spPr/>
        <p:txBody>
          <a:bodyPr>
            <a:normAutofit fontScale="92500" lnSpcReduction="10000"/>
          </a:bodyPr>
          <a:lstStyle/>
          <a:p>
            <a:r>
              <a:rPr lang="cy-GB" dirty="0">
                <a:solidFill>
                  <a:srgbClr val="002060"/>
                </a:solidFill>
              </a:rPr>
              <a:t>beth yw'r gwahaniaeth</a:t>
            </a:r>
            <a:r>
              <a:rPr lang="en-GB" dirty="0">
                <a:solidFill>
                  <a:srgbClr val="002060"/>
                </a:solidFill>
              </a:rPr>
              <a:t>?</a:t>
            </a:r>
          </a:p>
          <a:p>
            <a:r>
              <a:rPr lang="en-GB" dirty="0">
                <a:solidFill>
                  <a:srgbClr val="002060"/>
                </a:solidFill>
              </a:rPr>
              <a:t>what is the difference?</a:t>
            </a:r>
            <a:br>
              <a:rPr lang="en-GB" dirty="0">
                <a:solidFill>
                  <a:srgbClr val="002060"/>
                </a:solidFill>
              </a:rPr>
            </a:br>
            <a:endParaRPr lang="en-GB" dirty="0"/>
          </a:p>
        </p:txBody>
      </p:sp>
    </p:spTree>
    <p:extLst>
      <p:ext uri="{BB962C8B-B14F-4D97-AF65-F5344CB8AC3E}">
        <p14:creationId xmlns:p14="http://schemas.microsoft.com/office/powerpoint/2010/main" val="1058776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Menter</a:t>
            </a:r>
            <a:r>
              <a:rPr lang="en-GB" dirty="0"/>
              <a:t>                        Enterprise</a:t>
            </a:r>
          </a:p>
        </p:txBody>
      </p:sp>
      <p:sp>
        <p:nvSpPr>
          <p:cNvPr id="3" name="Content Placeholder 2"/>
          <p:cNvSpPr>
            <a:spLocks noGrp="1"/>
          </p:cNvSpPr>
          <p:nvPr>
            <p:ph sz="half" idx="1"/>
          </p:nvPr>
        </p:nvSpPr>
        <p:spPr/>
        <p:txBody>
          <a:bodyPr>
            <a:normAutofit/>
          </a:bodyPr>
          <a:lstStyle/>
          <a:p>
            <a:pPr marL="0" indent="0">
              <a:buNone/>
            </a:pPr>
            <a:r>
              <a:rPr lang="cy-GB" b="1" dirty="0"/>
              <a:t>Menter </a:t>
            </a:r>
            <a:r>
              <a:rPr lang="cy-GB" b="1" i="1" dirty="0"/>
              <a:t>eb</a:t>
            </a:r>
            <a:r>
              <a:rPr lang="cy-GB" b="1" dirty="0"/>
              <a:t>.</a:t>
            </a:r>
          </a:p>
          <a:p>
            <a:pPr marL="0" indent="0">
              <a:buNone/>
            </a:pPr>
            <a:r>
              <a:rPr lang="cy-GB" dirty="0"/>
              <a:t>1. Ymgymeriad, yn enwedig un o ryw gwmpas, cymhlethdod, a risg.</a:t>
            </a:r>
          </a:p>
          <a:p>
            <a:pPr marL="0" indent="0">
              <a:buNone/>
            </a:pPr>
            <a:r>
              <a:rPr lang="cy-GB" dirty="0"/>
              <a:t>2. Sefydliad busnes.</a:t>
            </a:r>
          </a:p>
          <a:p>
            <a:pPr marL="0" indent="0">
              <a:buNone/>
            </a:pPr>
            <a:r>
              <a:rPr lang="cy-GB" dirty="0"/>
              <a:t>3. Gweithgarwch diwyd, systematig, yn enwedig o ran elw: Mae menter breifat yn sylfaenol i gyfalafiaeth.</a:t>
            </a:r>
          </a:p>
          <a:p>
            <a:pPr marL="0" indent="0">
              <a:buNone/>
            </a:pPr>
            <a:r>
              <a:rPr lang="cy-GB" dirty="0"/>
              <a:t>4. </a:t>
            </a:r>
            <a:r>
              <a:rPr lang="cy-GB" b="1" dirty="0"/>
              <a:t>Parodrwydd i ysgwyddo mentrau newydd; mentergarwch</a:t>
            </a:r>
            <a:r>
              <a:rPr lang="cy-GB" dirty="0"/>
              <a:t>: "Trwy ddiffyg menter a ffydd mae dynion lle maen nhw, yn prynu a gwerthu, ac yn treulio eu bywydau fel taeogion"</a:t>
            </a:r>
          </a:p>
        </p:txBody>
      </p:sp>
      <p:sp>
        <p:nvSpPr>
          <p:cNvPr id="4" name="Content Placeholder 3">
            <a:extLst>
              <a:ext uri="{FF2B5EF4-FFF2-40B4-BE49-F238E27FC236}">
                <a16:creationId xmlns:a16="http://schemas.microsoft.com/office/drawing/2014/main" id="{CE246416-42F9-9695-97E5-C22C66176EDC}"/>
              </a:ext>
            </a:extLst>
          </p:cNvPr>
          <p:cNvSpPr>
            <a:spLocks noGrp="1"/>
          </p:cNvSpPr>
          <p:nvPr>
            <p:ph sz="half" idx="2"/>
          </p:nvPr>
        </p:nvSpPr>
        <p:spPr/>
        <p:txBody>
          <a:bodyPr>
            <a:normAutofit/>
          </a:bodyPr>
          <a:lstStyle/>
          <a:p>
            <a:pPr>
              <a:buNone/>
            </a:pPr>
            <a:r>
              <a:rPr lang="en-GB" b="1" dirty="0"/>
              <a:t>Enterprise </a:t>
            </a:r>
            <a:r>
              <a:rPr lang="en-GB" b="1" i="1" dirty="0"/>
              <a:t>n.</a:t>
            </a:r>
            <a:r>
              <a:rPr lang="en-GB" b="1" dirty="0"/>
              <a:t> </a:t>
            </a:r>
          </a:p>
          <a:p>
            <a:r>
              <a:rPr lang="en-GB" dirty="0"/>
              <a:t>1. An undertaking, especially one of some scope, complication, and risk.</a:t>
            </a:r>
          </a:p>
          <a:p>
            <a:r>
              <a:rPr lang="en-GB" dirty="0"/>
              <a:t>2. A business organization.</a:t>
            </a:r>
          </a:p>
          <a:p>
            <a:r>
              <a:rPr lang="en-GB" dirty="0"/>
              <a:t>3. Industrious, systematic activity, especially when directed toward profit: Private enterprise is basic to capitalism.</a:t>
            </a:r>
          </a:p>
          <a:p>
            <a:r>
              <a:rPr lang="en-GB" b="1" dirty="0"/>
              <a:t>4. Willingness to undertake new ventures; initiative</a:t>
            </a:r>
            <a:r>
              <a:rPr lang="en-GB" dirty="0"/>
              <a:t>: "Through want of enterprise and faith men are where they are, buying and selling, and spending their lives like serfs" </a:t>
            </a:r>
          </a:p>
          <a:p>
            <a:endParaRPr lang="en-GB" dirty="0"/>
          </a:p>
        </p:txBody>
      </p:sp>
    </p:spTree>
    <p:extLst>
      <p:ext uri="{BB962C8B-B14F-4D97-AF65-F5344CB8AC3E}">
        <p14:creationId xmlns:p14="http://schemas.microsoft.com/office/powerpoint/2010/main" val="1715296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Definitions</a:t>
            </a:r>
          </a:p>
        </p:txBody>
      </p:sp>
      <p:sp>
        <p:nvSpPr>
          <p:cNvPr id="3" name="Content Placeholder 2"/>
          <p:cNvSpPr>
            <a:spLocks noGrp="1"/>
          </p:cNvSpPr>
          <p:nvPr>
            <p:ph idx="1"/>
          </p:nvPr>
        </p:nvSpPr>
        <p:spPr/>
        <p:txBody>
          <a:bodyPr/>
          <a:lstStyle/>
          <a:p>
            <a:pPr marL="0" indent="0" algn="just">
              <a:lnSpc>
                <a:spcPct val="90000"/>
              </a:lnSpc>
              <a:buFontTx/>
              <a:buNone/>
            </a:pPr>
            <a:r>
              <a:rPr lang="en-GB" altLang="en-US" dirty="0"/>
              <a:t>Enterprise </a:t>
            </a:r>
          </a:p>
          <a:p>
            <a:pPr marL="0" indent="0" algn="just">
              <a:lnSpc>
                <a:spcPct val="90000"/>
              </a:lnSpc>
              <a:buFontTx/>
              <a:buNone/>
            </a:pPr>
            <a:r>
              <a:rPr lang="en-GB" altLang="en-US" dirty="0"/>
              <a:t>…involves measures to encourage individuals to become entrepreneurs and equip them with the necessary skills to make a business successful </a:t>
            </a:r>
          </a:p>
          <a:p>
            <a:pPr marL="0" indent="0">
              <a:lnSpc>
                <a:spcPct val="90000"/>
              </a:lnSpc>
              <a:buFontTx/>
              <a:buNone/>
            </a:pPr>
            <a:r>
              <a:rPr lang="en-GB" altLang="en-US" sz="1400" dirty="0"/>
              <a:t>(Mason, 2000)</a:t>
            </a:r>
            <a:endParaRPr lang="en-GB" altLang="en-US" dirty="0"/>
          </a:p>
          <a:p>
            <a:pPr marL="0" indent="0">
              <a:lnSpc>
                <a:spcPct val="90000"/>
              </a:lnSpc>
              <a:buFontTx/>
              <a:buNone/>
            </a:pPr>
            <a:endParaRPr lang="en-GB" altLang="en-US" dirty="0"/>
          </a:p>
          <a:p>
            <a:pPr marL="0" indent="0" algn="just">
              <a:lnSpc>
                <a:spcPct val="90000"/>
              </a:lnSpc>
              <a:buFontTx/>
              <a:buNone/>
            </a:pPr>
            <a:r>
              <a:rPr lang="en-GB" altLang="en-US" dirty="0"/>
              <a:t>In essence, enterprise is about spotting opportunities, creating new ideas and having the confidence and capabilities to turn these ideas into working realities </a:t>
            </a:r>
            <a:r>
              <a:rPr lang="en-GB" altLang="en-US" sz="1400" dirty="0"/>
              <a:t>(Nixon, 2004)</a:t>
            </a:r>
            <a:endParaRPr lang="en-GB" altLang="en-US" dirty="0"/>
          </a:p>
          <a:p>
            <a:endParaRPr lang="en-GB" dirty="0"/>
          </a:p>
        </p:txBody>
      </p:sp>
    </p:spTree>
    <p:extLst>
      <p:ext uri="{BB962C8B-B14F-4D97-AF65-F5344CB8AC3E}">
        <p14:creationId xmlns:p14="http://schemas.microsoft.com/office/powerpoint/2010/main" val="11963637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6610"/>
            <a:ext cx="10515600" cy="1325563"/>
          </a:xfrm>
        </p:spPr>
        <p:txBody>
          <a:bodyPr/>
          <a:lstStyle/>
          <a:p>
            <a:r>
              <a:rPr lang="cy-GB" dirty="0"/>
              <a:t>Addysg Menter            </a:t>
            </a:r>
            <a:r>
              <a:rPr lang="en-GB" dirty="0"/>
              <a:t>Enterprise Education </a:t>
            </a:r>
          </a:p>
        </p:txBody>
      </p:sp>
      <p:pic>
        <p:nvPicPr>
          <p:cNvPr id="4" name="Online Media 3" title="Teachers TV: Enterprise Education The Deep End">
            <a:hlinkClick r:id="" action="ppaction://media"/>
            <a:extLst>
              <a:ext uri="{FF2B5EF4-FFF2-40B4-BE49-F238E27FC236}">
                <a16:creationId xmlns:a16="http://schemas.microsoft.com/office/drawing/2014/main" id="{207F9B53-75DC-2488-9314-628493A6F897}"/>
              </a:ext>
            </a:extLst>
          </p:cNvPr>
          <p:cNvPicPr>
            <a:picLocks noGrp="1" noRot="1" noChangeAspect="1"/>
          </p:cNvPicPr>
          <p:nvPr>
            <p:ph idx="1"/>
            <a:videoFile r:link="rId1"/>
          </p:nvPr>
        </p:nvPicPr>
        <p:blipFill>
          <a:blip r:embed="rId4"/>
          <a:stretch>
            <a:fillRect/>
          </a:stretch>
        </p:blipFill>
        <p:spPr>
          <a:xfrm>
            <a:off x="2163745" y="1877063"/>
            <a:ext cx="7864510" cy="4443444"/>
          </a:xfrm>
          <a:prstGeom prst="rect">
            <a:avLst/>
          </a:prstGeom>
        </p:spPr>
      </p:pic>
    </p:spTree>
    <p:extLst>
      <p:ext uri="{BB962C8B-B14F-4D97-AF65-F5344CB8AC3E}">
        <p14:creationId xmlns:p14="http://schemas.microsoft.com/office/powerpoint/2010/main" val="2622670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Entrepreneuriaeth</a:t>
            </a:r>
            <a:r>
              <a:rPr lang="en-GB" dirty="0"/>
              <a:t>     Entrepreneurship</a:t>
            </a:r>
          </a:p>
        </p:txBody>
      </p:sp>
      <p:sp>
        <p:nvSpPr>
          <p:cNvPr id="3" name="Content Placeholder 2"/>
          <p:cNvSpPr>
            <a:spLocks noGrp="1"/>
          </p:cNvSpPr>
          <p:nvPr>
            <p:ph sz="half" idx="1"/>
          </p:nvPr>
        </p:nvSpPr>
        <p:spPr/>
        <p:txBody>
          <a:bodyPr>
            <a:normAutofit fontScale="85000" lnSpcReduction="10000"/>
          </a:bodyPr>
          <a:lstStyle/>
          <a:p>
            <a:r>
              <a:rPr lang="cy-GB" dirty="0"/>
              <a:t>Y gallu a’r parodrwydd i ddatblygu, trefnu a rheoli menter fusnes ynghyd ag unrhyw un o’i risgiau er mwyn gwneud elw. Yr enghraifft amlycaf o entrepreneuriaeth yw dechrau busnesau newydd.</a:t>
            </a:r>
          </a:p>
          <a:p>
            <a:endParaRPr lang="cy-GB" dirty="0"/>
          </a:p>
          <a:p>
            <a:r>
              <a:rPr lang="cy-GB" dirty="0" err="1"/>
              <a:t>Entrepreneuraidd</a:t>
            </a:r>
            <a:endParaRPr lang="cy-GB" dirty="0"/>
          </a:p>
          <a:p>
            <a:endParaRPr lang="cy-GB" dirty="0"/>
          </a:p>
          <a:p>
            <a:r>
              <a:rPr lang="cy-GB" dirty="0"/>
              <a:t>Nodweddir ysbryd </a:t>
            </a:r>
            <a:r>
              <a:rPr lang="cy-GB" dirty="0" err="1"/>
              <a:t>entrepreneuraidd</a:t>
            </a:r>
            <a:r>
              <a:rPr lang="cy-GB" dirty="0"/>
              <a:t> gan arloesi a mentro, ac mae’n rhan hanfodol o allu cenedl i lwyddo mewn marchnad fyd-eang sy’n newid yn barhaus ac sy’n gynyddol gystadleuol.</a:t>
            </a:r>
          </a:p>
          <a:p>
            <a:br>
              <a:rPr lang="cy-GB" dirty="0"/>
            </a:br>
            <a:br>
              <a:rPr lang="en-GB" dirty="0"/>
            </a:br>
            <a:endParaRPr lang="en-GB" dirty="0"/>
          </a:p>
          <a:p>
            <a:endParaRPr lang="en-GB" dirty="0"/>
          </a:p>
        </p:txBody>
      </p:sp>
      <p:sp>
        <p:nvSpPr>
          <p:cNvPr id="4" name="Content Placeholder 3">
            <a:extLst>
              <a:ext uri="{FF2B5EF4-FFF2-40B4-BE49-F238E27FC236}">
                <a16:creationId xmlns:a16="http://schemas.microsoft.com/office/drawing/2014/main" id="{8FEBDEB2-4A19-9928-25B0-5EB37882E294}"/>
              </a:ext>
            </a:extLst>
          </p:cNvPr>
          <p:cNvSpPr>
            <a:spLocks noGrp="1"/>
          </p:cNvSpPr>
          <p:nvPr>
            <p:ph sz="half" idx="2"/>
          </p:nvPr>
        </p:nvSpPr>
        <p:spPr/>
        <p:txBody>
          <a:bodyPr>
            <a:normAutofit fontScale="85000" lnSpcReduction="10000"/>
          </a:bodyPr>
          <a:lstStyle/>
          <a:p>
            <a:r>
              <a:rPr lang="en-GB" dirty="0"/>
              <a:t>The capacity and willingness to develop, organize and manage a business venture along with any of its risks in order to make a profit. The most obvious example of entrepreneurship is the starting of new businesses.</a:t>
            </a:r>
          </a:p>
          <a:p>
            <a:endParaRPr lang="en-GB" dirty="0"/>
          </a:p>
          <a:p>
            <a:r>
              <a:rPr lang="en-GB" dirty="0"/>
              <a:t>Entrepreneurial </a:t>
            </a:r>
          </a:p>
          <a:p>
            <a:endParaRPr lang="en-GB" dirty="0"/>
          </a:p>
          <a:p>
            <a:r>
              <a:rPr lang="en-GB" dirty="0"/>
              <a:t>Entrepreneurial spirit is characterized by innovation and risk-taking, and is an essential part of a nation's ability to succeed in an ever changing and increasingly competitive global marketplace.</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E0D2222-6E85-07A0-7EDC-4FABFE66C19B}"/>
              </a:ext>
            </a:extLst>
          </p:cNvPr>
          <p:cNvSpPr>
            <a:spLocks noGrp="1"/>
          </p:cNvSpPr>
          <p:nvPr>
            <p:ph type="title"/>
          </p:nvPr>
        </p:nvSpPr>
        <p:spPr/>
        <p:txBody>
          <a:bodyPr/>
          <a:lstStyle/>
          <a:p>
            <a:r>
              <a:rPr lang="en-GB" dirty="0"/>
              <a:t>Entrepreneurship</a:t>
            </a:r>
          </a:p>
        </p:txBody>
      </p:sp>
      <p:sp>
        <p:nvSpPr>
          <p:cNvPr id="3" name="Content Placeholder 2"/>
          <p:cNvSpPr>
            <a:spLocks noGrp="1"/>
          </p:cNvSpPr>
          <p:nvPr>
            <p:ph idx="1"/>
          </p:nvPr>
        </p:nvSpPr>
        <p:spPr/>
        <p:txBody>
          <a:bodyPr/>
          <a:lstStyle/>
          <a:p>
            <a:r>
              <a:rPr lang="en-GB" dirty="0"/>
              <a:t>Entrepreneurship</a:t>
            </a:r>
          </a:p>
          <a:p>
            <a:endParaRPr lang="en-GB" dirty="0"/>
          </a:p>
          <a:p>
            <a:r>
              <a:rPr lang="en-GB" altLang="en-US" dirty="0"/>
              <a:t>…is an activity which leads to the creation and management of a new organisation designed to pursue a unique, innovative opportunity</a:t>
            </a:r>
          </a:p>
          <a:p>
            <a:r>
              <a:rPr lang="en-GB" altLang="en-US" dirty="0"/>
              <a:t>(</a:t>
            </a:r>
            <a:r>
              <a:rPr lang="en-GB" altLang="en-US" dirty="0" err="1"/>
              <a:t>Hindle</a:t>
            </a:r>
            <a:r>
              <a:rPr lang="en-GB" altLang="en-US" dirty="0"/>
              <a:t> &amp; Rushworth, 2000)</a:t>
            </a:r>
          </a:p>
          <a:p>
            <a:endParaRPr lang="en-GB" altLang="en-US" dirty="0"/>
          </a:p>
          <a:p>
            <a:r>
              <a:rPr lang="en-GB" altLang="en-US" dirty="0"/>
              <a:t>Fundamentally, it is about using enterprise to create new business, new businesses and ‘can-do’ organisations and services</a:t>
            </a:r>
          </a:p>
          <a:p>
            <a:r>
              <a:rPr lang="en-GB" altLang="en-US" dirty="0"/>
              <a:t>(Nixon, 2004)</a:t>
            </a:r>
          </a:p>
          <a:p>
            <a:endParaRPr lang="en-GB" dirty="0"/>
          </a:p>
        </p:txBody>
      </p:sp>
    </p:spTree>
    <p:extLst>
      <p:ext uri="{BB962C8B-B14F-4D97-AF65-F5344CB8AC3E}">
        <p14:creationId xmlns:p14="http://schemas.microsoft.com/office/powerpoint/2010/main" val="313085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Entrepreneurial Education</a:t>
            </a:r>
          </a:p>
        </p:txBody>
      </p:sp>
      <p:sp>
        <p:nvSpPr>
          <p:cNvPr id="3" name="Content Placeholder 2"/>
          <p:cNvSpPr>
            <a:spLocks noGrp="1"/>
          </p:cNvSpPr>
          <p:nvPr>
            <p:ph idx="1"/>
          </p:nvPr>
        </p:nvSpPr>
        <p:spPr/>
        <p:txBody>
          <a:bodyPr/>
          <a:lstStyle/>
          <a:p>
            <a:r>
              <a:rPr lang="en-GB" dirty="0"/>
              <a:t>	</a:t>
            </a:r>
          </a:p>
          <a:p>
            <a:r>
              <a:rPr lang="en-GB" dirty="0"/>
              <a:t>	“Entrepreneurial education is about developing people’s attitudes and skills to help them realise their own potential. It is also about having the drive to turn ideas and opportunities into reality, enabling people to be positive, proactive and successful in their approach to life and work”.</a:t>
            </a:r>
          </a:p>
          <a:p>
            <a:endParaRPr lang="en-GB" dirty="0"/>
          </a:p>
          <a:p>
            <a:r>
              <a:rPr lang="en-GB" dirty="0"/>
              <a:t>	(Welsh Government)</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Entrepreneurship and Education</a:t>
            </a:r>
          </a:p>
        </p:txBody>
      </p:sp>
      <p:sp>
        <p:nvSpPr>
          <p:cNvPr id="3" name="Content Placeholder 2"/>
          <p:cNvSpPr>
            <a:spLocks noGrp="1"/>
          </p:cNvSpPr>
          <p:nvPr>
            <p:ph idx="1"/>
          </p:nvPr>
        </p:nvSpPr>
        <p:spPr/>
        <p:txBody>
          <a:bodyPr/>
          <a:lstStyle/>
          <a:p>
            <a:r>
              <a:rPr lang="en-GB" dirty="0"/>
              <a:t>	“The benefits of entrepreneurship education are not limited to start-ups, innovative ventures and new jobs.</a:t>
            </a:r>
          </a:p>
          <a:p>
            <a:r>
              <a:rPr lang="en-GB" dirty="0"/>
              <a:t>	Entrepreneurship refers to an individual’s ability to turn ideas into action and is therefore a key competence for all, helping young people to be more creative and self-confident in whatever they undertake.”</a:t>
            </a:r>
          </a:p>
          <a:p>
            <a:r>
              <a:rPr lang="en-GB" dirty="0"/>
              <a:t>	(European Commission, 2008)</a:t>
            </a:r>
          </a:p>
          <a:p>
            <a:endParaRPr lang="en-GB" dirty="0"/>
          </a:p>
          <a:p>
            <a:r>
              <a:rPr lang="en-GB" dirty="0"/>
              <a:t>That is – to be more ‘employable’</a:t>
            </a:r>
          </a:p>
          <a:p>
            <a:endParaRPr lang="en-GB" dirty="0"/>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Entrepreneurship and Education </a:t>
            </a:r>
          </a:p>
        </p:txBody>
      </p:sp>
      <p:sp>
        <p:nvSpPr>
          <p:cNvPr id="3" name="Content Placeholder 2"/>
          <p:cNvSpPr>
            <a:spLocks noGrp="1"/>
          </p:cNvSpPr>
          <p:nvPr>
            <p:ph idx="1"/>
          </p:nvPr>
        </p:nvSpPr>
        <p:spPr/>
        <p:txBody>
          <a:bodyPr>
            <a:normAutofit/>
          </a:bodyPr>
          <a:lstStyle/>
          <a:p>
            <a:pPr>
              <a:buNone/>
            </a:pPr>
            <a:r>
              <a:rPr lang="en-GB" dirty="0"/>
              <a:t>“The benefits of entrepreneurship education are not limited to start-ups, innovative ventures and new jobs.</a:t>
            </a:r>
          </a:p>
          <a:p>
            <a:pPr>
              <a:buNone/>
            </a:pPr>
            <a:r>
              <a:rPr lang="en-GB" dirty="0"/>
              <a:t>	</a:t>
            </a:r>
            <a:r>
              <a:rPr lang="en-GB" b="1" dirty="0"/>
              <a:t>Entrepreneurship</a:t>
            </a:r>
            <a:r>
              <a:rPr lang="en-GB" dirty="0"/>
              <a:t> refers to an individual’s ability to </a:t>
            </a:r>
            <a:r>
              <a:rPr lang="en-GB" b="1" dirty="0"/>
              <a:t>turn ideas into action </a:t>
            </a:r>
            <a:r>
              <a:rPr lang="en-GB" dirty="0"/>
              <a:t>and is therefore a key competence for all, helping young people to be more </a:t>
            </a:r>
            <a:r>
              <a:rPr lang="en-GB" b="1" dirty="0"/>
              <a:t>creative</a:t>
            </a:r>
            <a:r>
              <a:rPr lang="en-GB" dirty="0"/>
              <a:t> and </a:t>
            </a:r>
            <a:r>
              <a:rPr lang="en-GB" b="1" dirty="0"/>
              <a:t>self-confident</a:t>
            </a:r>
            <a:r>
              <a:rPr lang="en-GB" dirty="0"/>
              <a:t> in whatever they undertake.”</a:t>
            </a:r>
          </a:p>
          <a:p>
            <a:pPr>
              <a:buNone/>
            </a:pPr>
            <a:r>
              <a:rPr lang="en-GB" dirty="0"/>
              <a:t>	</a:t>
            </a:r>
            <a:r>
              <a:rPr lang="en-GB" sz="1600" dirty="0"/>
              <a:t>(European Commission, 2008)</a:t>
            </a:r>
          </a:p>
          <a:p>
            <a:pPr>
              <a:buNone/>
            </a:pPr>
            <a:endParaRPr lang="en-GB" sz="1600" dirty="0"/>
          </a:p>
          <a:p>
            <a:pPr>
              <a:buNone/>
            </a:pPr>
            <a:r>
              <a:rPr lang="en-GB" sz="1600" dirty="0"/>
              <a:t>That is – to be more </a:t>
            </a:r>
            <a:r>
              <a:rPr lang="en-GB" sz="1600" b="1" dirty="0"/>
              <a:t>‘employable’</a:t>
            </a:r>
          </a:p>
          <a:p>
            <a:pPr marL="0" indent="0">
              <a:buNone/>
            </a:pPr>
            <a:endParaRPr lang="en-GB" dirty="0"/>
          </a:p>
        </p:txBody>
      </p:sp>
    </p:spTree>
    <p:extLst>
      <p:ext uri="{BB962C8B-B14F-4D97-AF65-F5344CB8AC3E}">
        <p14:creationId xmlns:p14="http://schemas.microsoft.com/office/powerpoint/2010/main" val="20213825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Diffiniad</a:t>
            </a:r>
            <a:r>
              <a:rPr lang="en-GB" dirty="0"/>
              <a:t>                       Definition </a:t>
            </a:r>
          </a:p>
        </p:txBody>
      </p:sp>
      <p:sp>
        <p:nvSpPr>
          <p:cNvPr id="3" name="Content Placeholder 2"/>
          <p:cNvSpPr>
            <a:spLocks noGrp="1"/>
          </p:cNvSpPr>
          <p:nvPr>
            <p:ph sz="half" idx="1"/>
          </p:nvPr>
        </p:nvSpPr>
        <p:spPr/>
        <p:txBody>
          <a:bodyPr/>
          <a:lstStyle/>
          <a:p>
            <a:endParaRPr lang="en-GB" altLang="en-US" dirty="0"/>
          </a:p>
          <a:p>
            <a:endParaRPr lang="en-GB" altLang="en-US" dirty="0"/>
          </a:p>
          <a:p>
            <a:endParaRPr lang="en-GB" altLang="en-US" dirty="0"/>
          </a:p>
          <a:p>
            <a:pPr marL="0" indent="0">
              <a:buNone/>
            </a:pPr>
            <a:r>
              <a:rPr lang="cy-GB" altLang="en-US" dirty="0"/>
              <a:t>Diffinnir addysg </a:t>
            </a:r>
            <a:r>
              <a:rPr lang="cy-GB" altLang="en-US" dirty="0" err="1"/>
              <a:t>entrepreneuraidd</a:t>
            </a:r>
            <a:r>
              <a:rPr lang="cy-GB" altLang="en-US" dirty="0"/>
              <a:t> yn broses o arfogi myfyrwyr (neu raddedigion) â rhagor o allu i greu’r syniadau a'r sgiliau i wneud iddynt ddigwydd</a:t>
            </a:r>
            <a:r>
              <a:rPr lang="en-GB" altLang="en-US" dirty="0"/>
              <a:t>.</a:t>
            </a:r>
          </a:p>
          <a:p>
            <a:endParaRPr lang="en-GB" dirty="0"/>
          </a:p>
        </p:txBody>
      </p:sp>
      <p:sp>
        <p:nvSpPr>
          <p:cNvPr id="4" name="Content Placeholder 3">
            <a:extLst>
              <a:ext uri="{FF2B5EF4-FFF2-40B4-BE49-F238E27FC236}">
                <a16:creationId xmlns:a16="http://schemas.microsoft.com/office/drawing/2014/main" id="{50D1E44C-5EE4-AD42-3ABE-D31688B49D5A}"/>
              </a:ext>
            </a:extLst>
          </p:cNvPr>
          <p:cNvSpPr>
            <a:spLocks noGrp="1"/>
          </p:cNvSpPr>
          <p:nvPr>
            <p:ph sz="half" idx="2"/>
          </p:nvPr>
        </p:nvSpPr>
        <p:spPr/>
        <p:txBody>
          <a:bodyPr/>
          <a:lstStyle/>
          <a:p>
            <a:endParaRPr lang="en-US" altLang="en-US" dirty="0"/>
          </a:p>
          <a:p>
            <a:endParaRPr lang="en-US" altLang="en-US" dirty="0"/>
          </a:p>
          <a:p>
            <a:endParaRPr lang="en-US" altLang="en-US" dirty="0"/>
          </a:p>
          <a:p>
            <a:r>
              <a:rPr lang="en-US" altLang="en-US" dirty="0"/>
              <a:t>Entrepreneurial education is defined as the process of equipping students (or graduates) with an enhanced capacity to generate ideas and the skills to make them happen. </a:t>
            </a:r>
          </a:p>
          <a:p>
            <a:endParaRPr lang="en-GB" dirty="0"/>
          </a:p>
        </p:txBody>
      </p:sp>
    </p:spTree>
    <p:extLst>
      <p:ext uri="{BB962C8B-B14F-4D97-AF65-F5344CB8AC3E}">
        <p14:creationId xmlns:p14="http://schemas.microsoft.com/office/powerpoint/2010/main" val="207113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it important? </a:t>
            </a:r>
          </a:p>
        </p:txBody>
      </p:sp>
      <p:sp>
        <p:nvSpPr>
          <p:cNvPr id="3" name="Content Placeholder 2"/>
          <p:cNvSpPr>
            <a:spLocks noGrp="1"/>
          </p:cNvSpPr>
          <p:nvPr>
            <p:ph sz="half" idx="1"/>
          </p:nvPr>
        </p:nvSpPr>
        <p:spPr/>
        <p:txBody>
          <a:bodyPr/>
          <a:lstStyle/>
          <a:p>
            <a:r>
              <a:rPr lang="cy-GB" dirty="0"/>
              <a:t>Hedegog,</a:t>
            </a:r>
          </a:p>
          <a:p>
            <a:r>
              <a:rPr lang="cy-GB" dirty="0"/>
              <a:t>Ansicr,</a:t>
            </a:r>
          </a:p>
          <a:p>
            <a:r>
              <a:rPr lang="cy-GB" dirty="0"/>
              <a:t>Cymhleth</a:t>
            </a:r>
          </a:p>
          <a:p>
            <a:r>
              <a:rPr lang="cy-GB" dirty="0"/>
              <a:t>Amwys.</a:t>
            </a:r>
          </a:p>
          <a:p>
            <a:endParaRPr lang="cy-GB" dirty="0"/>
          </a:p>
          <a:p>
            <a:r>
              <a:rPr lang="cy-GB" dirty="0"/>
              <a:t>Mae hyn yn cymhlethu cynllunio strategol ac yn cynyddu risg busnes, mewn tirwedd sy’n anoddach ei llywio nag erioed</a:t>
            </a:r>
            <a:r>
              <a:rPr lang="en-GB" dirty="0"/>
              <a:t>.</a:t>
            </a:r>
          </a:p>
        </p:txBody>
      </p:sp>
      <p:sp>
        <p:nvSpPr>
          <p:cNvPr id="4" name="Content Placeholder 3">
            <a:extLst>
              <a:ext uri="{FF2B5EF4-FFF2-40B4-BE49-F238E27FC236}">
                <a16:creationId xmlns:a16="http://schemas.microsoft.com/office/drawing/2014/main" id="{F6075C81-6684-90EB-7FBC-DDF66500BC95}"/>
              </a:ext>
            </a:extLst>
          </p:cNvPr>
          <p:cNvSpPr>
            <a:spLocks noGrp="1"/>
          </p:cNvSpPr>
          <p:nvPr>
            <p:ph sz="half" idx="2"/>
          </p:nvPr>
        </p:nvSpPr>
        <p:spPr/>
        <p:txBody>
          <a:bodyPr/>
          <a:lstStyle/>
          <a:p>
            <a:r>
              <a:rPr lang="en-US" dirty="0"/>
              <a:t>Volatile, </a:t>
            </a:r>
          </a:p>
          <a:p>
            <a:r>
              <a:rPr lang="en-US" dirty="0"/>
              <a:t>Uncertain, </a:t>
            </a:r>
          </a:p>
          <a:p>
            <a:r>
              <a:rPr lang="en-US" dirty="0"/>
              <a:t>Complex </a:t>
            </a:r>
          </a:p>
          <a:p>
            <a:r>
              <a:rPr lang="en-US" dirty="0"/>
              <a:t>Ambiguous. </a:t>
            </a:r>
            <a:br>
              <a:rPr lang="en-US" dirty="0"/>
            </a:br>
            <a:endParaRPr lang="en-US" dirty="0"/>
          </a:p>
          <a:p>
            <a:r>
              <a:rPr lang="en-US" dirty="0"/>
              <a:t>This complicates strategic planning and increases business risk, in a landscape more difficult to navigate than ever. </a:t>
            </a:r>
          </a:p>
          <a:p>
            <a:endParaRPr lang="en-GB" dirty="0"/>
          </a:p>
        </p:txBody>
      </p:sp>
    </p:spTree>
    <p:extLst>
      <p:ext uri="{BB962C8B-B14F-4D97-AF65-F5344CB8AC3E}">
        <p14:creationId xmlns:p14="http://schemas.microsoft.com/office/powerpoint/2010/main" val="15269370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E383C29-4460-D82F-78C6-68070334EA25}"/>
              </a:ext>
            </a:extLst>
          </p:cNvPr>
          <p:cNvSpPr>
            <a:spLocks noGrp="1"/>
          </p:cNvSpPr>
          <p:nvPr>
            <p:ph type="title"/>
          </p:nvPr>
        </p:nvSpPr>
        <p:spPr/>
        <p:txBody>
          <a:bodyPr/>
          <a:lstStyle/>
          <a:p>
            <a:r>
              <a:rPr lang="en-US" sz="4800" i="1" dirty="0">
                <a:solidFill>
                  <a:schemeClr val="accent5">
                    <a:lumMod val="75000"/>
                  </a:schemeClr>
                </a:solidFill>
                <a:latin typeface="Arial" charset="0"/>
                <a:ea typeface="ヒラギノ角ゴ Pro W3" charset="0"/>
                <a:cs typeface="ヒラギノ角ゴ Pro W3" charset="0"/>
              </a:rPr>
              <a:t>Contexts and triggers for thought</a:t>
            </a:r>
            <a:endParaRPr lang="en-GB" dirty="0"/>
          </a:p>
        </p:txBody>
      </p:sp>
      <p:sp>
        <p:nvSpPr>
          <p:cNvPr id="9" name="Content Placeholder 2">
            <a:extLst>
              <a:ext uri="{FF2B5EF4-FFF2-40B4-BE49-F238E27FC236}">
                <a16:creationId xmlns:a16="http://schemas.microsoft.com/office/drawing/2014/main" id="{467E9E9B-4213-42B8-8D0A-ACF3B6174C14}"/>
              </a:ext>
            </a:extLst>
          </p:cNvPr>
          <p:cNvSpPr>
            <a:spLocks noGrp="1"/>
          </p:cNvSpPr>
          <p:nvPr>
            <p:ph sz="half" idx="1"/>
          </p:nvPr>
        </p:nvSpPr>
        <p:spPr/>
        <p:txBody>
          <a:bodyPr/>
          <a:lstStyle/>
          <a:p>
            <a:endParaRPr lang="en-US" dirty="0"/>
          </a:p>
          <a:p>
            <a:endParaRPr lang="en-GB" dirty="0"/>
          </a:p>
          <a:p>
            <a:r>
              <a:rPr lang="cy-GB" dirty="0"/>
              <a:t>A yw ein myfyrwyr yn gobeithio cael eu cyflogi mewn amgylcheddau gwaith sefydlog?</a:t>
            </a:r>
          </a:p>
          <a:p>
            <a:endParaRPr lang="cy-GB" dirty="0"/>
          </a:p>
          <a:p>
            <a:r>
              <a:rPr lang="cy-GB" dirty="0"/>
              <a:t>Neu amgylcheddau gwaith aml-lefel cymhleth sy'n newid yn barhaus?</a:t>
            </a:r>
          </a:p>
        </p:txBody>
      </p:sp>
      <p:sp>
        <p:nvSpPr>
          <p:cNvPr id="4" name="Content Placeholder 3">
            <a:extLst>
              <a:ext uri="{FF2B5EF4-FFF2-40B4-BE49-F238E27FC236}">
                <a16:creationId xmlns:a16="http://schemas.microsoft.com/office/drawing/2014/main" id="{C47D5F3C-DC93-8E85-0476-B7260349E0F9}"/>
              </a:ext>
            </a:extLst>
          </p:cNvPr>
          <p:cNvSpPr>
            <a:spLocks noGrp="1"/>
          </p:cNvSpPr>
          <p:nvPr>
            <p:ph sz="half" idx="2"/>
          </p:nvPr>
        </p:nvSpPr>
        <p:spPr/>
        <p:txBody>
          <a:bodyPr/>
          <a:lstStyle/>
          <a:p>
            <a:endParaRPr lang="en-US" dirty="0"/>
          </a:p>
          <a:p>
            <a:endParaRPr lang="en-US" dirty="0"/>
          </a:p>
          <a:p>
            <a:r>
              <a:rPr lang="en-US" dirty="0"/>
              <a:t>Are our students hoping to be employed in stable working environments?</a:t>
            </a:r>
          </a:p>
          <a:p>
            <a:endParaRPr lang="en-US" dirty="0"/>
          </a:p>
          <a:p>
            <a:r>
              <a:rPr lang="en-GB" dirty="0"/>
              <a:t>Or complex multi-level and ever-changing working environments? </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i="1" dirty="0">
                <a:solidFill>
                  <a:schemeClr val="accent5">
                    <a:lumMod val="75000"/>
                  </a:schemeClr>
                </a:solidFill>
                <a:latin typeface="Arial" charset="0"/>
                <a:ea typeface="ヒラギノ角ゴ Pro W3" charset="0"/>
                <a:cs typeface="ヒラギノ角ゴ Pro W3" charset="0"/>
              </a:rPr>
              <a:t>Contexts and triggers for thought</a:t>
            </a:r>
            <a:br>
              <a:rPr lang="en-US" i="1" dirty="0">
                <a:solidFill>
                  <a:schemeClr val="accent5">
                    <a:lumMod val="75000"/>
                  </a:schemeClr>
                </a:solidFill>
                <a:latin typeface="Arial" charset="0"/>
                <a:ea typeface="ヒラギノ角ゴ Pro W3" charset="0"/>
                <a:cs typeface="ヒラギノ角ゴ Pro W3" charset="0"/>
              </a:rPr>
            </a:br>
            <a:endParaRPr lang="en-GB" dirty="0"/>
          </a:p>
        </p:txBody>
      </p:sp>
      <p:sp>
        <p:nvSpPr>
          <p:cNvPr id="7" name="Content Placeholder 6">
            <a:extLst>
              <a:ext uri="{FF2B5EF4-FFF2-40B4-BE49-F238E27FC236}">
                <a16:creationId xmlns:a16="http://schemas.microsoft.com/office/drawing/2014/main" id="{3EA976B4-8F4B-2B74-B4F5-721A8021FEDA}"/>
              </a:ext>
            </a:extLst>
          </p:cNvPr>
          <p:cNvSpPr>
            <a:spLocks noGrp="1"/>
          </p:cNvSpPr>
          <p:nvPr>
            <p:ph idx="1"/>
          </p:nvPr>
        </p:nvSpPr>
        <p:spPr>
          <a:xfrm>
            <a:off x="6096000" y="1825625"/>
            <a:ext cx="5257800" cy="4351338"/>
          </a:xfrm>
        </p:spPr>
        <p:txBody>
          <a:bodyPr>
            <a:normAutofit fontScale="92500" lnSpcReduction="10000"/>
          </a:bodyPr>
          <a:lstStyle/>
          <a:p>
            <a:pPr eaLnBrk="1" hangingPunct="1">
              <a:spcBef>
                <a:spcPct val="20000"/>
              </a:spcBef>
              <a:buFont typeface="Arial" panose="020B0604020202020204" pitchFamily="34" charset="0"/>
              <a:buNone/>
            </a:pPr>
            <a:r>
              <a:rPr lang="cy-GB" altLang="en-US" sz="2800" dirty="0">
                <a:cs typeface="Arial" panose="020B0604020202020204" pitchFamily="34" charset="0"/>
              </a:rPr>
              <a:t>Mae pobl ifanc yn dioddef o ran cyflogaeth.</a:t>
            </a:r>
          </a:p>
          <a:p>
            <a:pPr eaLnBrk="1" hangingPunct="1">
              <a:spcBef>
                <a:spcPct val="20000"/>
              </a:spcBef>
              <a:buFont typeface="Arial" panose="020B0604020202020204" pitchFamily="34" charset="0"/>
              <a:buNone/>
            </a:pPr>
            <a:endParaRPr lang="cy-GB" altLang="en-US" sz="2800" dirty="0">
              <a:cs typeface="Arial" panose="020B0604020202020204" pitchFamily="34" charset="0"/>
            </a:endParaRPr>
          </a:p>
          <a:p>
            <a:pPr eaLnBrk="1" hangingPunct="1">
              <a:spcBef>
                <a:spcPct val="20000"/>
              </a:spcBef>
              <a:buFont typeface="Arial" panose="020B0604020202020204" pitchFamily="34" charset="0"/>
              <a:buNone/>
            </a:pPr>
            <a:r>
              <a:rPr lang="cy-GB" altLang="en-US" sz="2800" dirty="0">
                <a:cs typeface="Arial" panose="020B0604020202020204" pitchFamily="34" charset="0"/>
              </a:rPr>
              <a:t>Beth gellir ei wneud a sut gallwn ni helpu?</a:t>
            </a:r>
            <a:endParaRPr lang="cy-GB" altLang="en-US" dirty="0">
              <a:cs typeface="Arial" panose="020B0604020202020204" pitchFamily="34" charset="0"/>
            </a:endParaRPr>
          </a:p>
          <a:p>
            <a:pPr eaLnBrk="1" hangingPunct="1">
              <a:spcBef>
                <a:spcPct val="20000"/>
              </a:spcBef>
              <a:buFont typeface="Arial" panose="020B0604020202020204" pitchFamily="34" charset="0"/>
              <a:buNone/>
            </a:pPr>
            <a:endParaRPr lang="en-US" altLang="en-US" sz="2800" dirty="0">
              <a:cs typeface="Arial" panose="020B0604020202020204" pitchFamily="34" charset="0"/>
            </a:endParaRPr>
          </a:p>
          <a:p>
            <a:pPr eaLnBrk="1" hangingPunct="1">
              <a:spcBef>
                <a:spcPct val="20000"/>
              </a:spcBef>
              <a:buFont typeface="Arial" panose="020B0604020202020204" pitchFamily="34" charset="0"/>
              <a:buNone/>
            </a:pPr>
            <a:r>
              <a:rPr lang="en-US" altLang="en-US" sz="2800" dirty="0">
                <a:cs typeface="Arial" panose="020B0604020202020204" pitchFamily="34" charset="0"/>
              </a:rPr>
              <a:t>Young people are suffering when it comes to employment.</a:t>
            </a:r>
          </a:p>
          <a:p>
            <a:pPr eaLnBrk="1" hangingPunct="1">
              <a:spcBef>
                <a:spcPct val="20000"/>
              </a:spcBef>
              <a:buFont typeface="Arial" panose="020B0604020202020204" pitchFamily="34" charset="0"/>
              <a:buNone/>
            </a:pPr>
            <a:endParaRPr lang="en-US" altLang="en-US" sz="2800" dirty="0">
              <a:cs typeface="Arial" panose="020B0604020202020204" pitchFamily="34" charset="0"/>
            </a:endParaRPr>
          </a:p>
          <a:p>
            <a:pPr eaLnBrk="1" hangingPunct="1">
              <a:spcBef>
                <a:spcPct val="20000"/>
              </a:spcBef>
              <a:buFont typeface="Arial" panose="020B0604020202020204" pitchFamily="34" charset="0"/>
              <a:buNone/>
            </a:pPr>
            <a:r>
              <a:rPr lang="en-US" altLang="en-US" sz="2800" dirty="0">
                <a:cs typeface="Arial" panose="020B0604020202020204" pitchFamily="34" charset="0"/>
              </a:rPr>
              <a:t>What can be done and how can we help?</a:t>
            </a:r>
            <a:endParaRPr lang="en-GB" altLang="en-US" sz="2800" dirty="0">
              <a:cs typeface="Arial" panose="020B0604020202020204" pitchFamily="34" charset="0"/>
            </a:endParaRPr>
          </a:p>
          <a:p>
            <a:endParaRPr lang="en-GB" dirty="0"/>
          </a:p>
        </p:txBody>
      </p:sp>
      <p:pic>
        <p:nvPicPr>
          <p:cNvPr id="6" name="Picture 5" descr="Chart, line chart&#10;&#10;Description automatically generated">
            <a:extLst>
              <a:ext uri="{FF2B5EF4-FFF2-40B4-BE49-F238E27FC236}">
                <a16:creationId xmlns:a16="http://schemas.microsoft.com/office/drawing/2014/main" id="{0221FDBE-63A3-6B85-DB3E-6EDB69676A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2349728"/>
            <a:ext cx="4975082" cy="2841830"/>
          </a:xfrm>
          <a:prstGeom prst="rect">
            <a:avLst/>
          </a:prstGeom>
        </p:spPr>
      </p:pic>
    </p:spTree>
    <p:extLst>
      <p:ext uri="{BB962C8B-B14F-4D97-AF65-F5344CB8AC3E}">
        <p14:creationId xmlns:p14="http://schemas.microsoft.com/office/powerpoint/2010/main" val="7017629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 bar chart&#10;&#10;Description automatically generated">
            <a:extLst>
              <a:ext uri="{FF2B5EF4-FFF2-40B4-BE49-F238E27FC236}">
                <a16:creationId xmlns:a16="http://schemas.microsoft.com/office/drawing/2014/main" id="{3BA89CE2-FB59-A800-4F58-4E742173E9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6238" y="436008"/>
            <a:ext cx="9599524" cy="5985984"/>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cy-GB" dirty="0"/>
              <a:t>Y darlun mwy              </a:t>
            </a:r>
            <a:r>
              <a:rPr lang="en-US" dirty="0"/>
              <a:t>The bigger picture</a:t>
            </a:r>
          </a:p>
        </p:txBody>
      </p:sp>
      <p:sp>
        <p:nvSpPr>
          <p:cNvPr id="5" name="Content Placeholder 4">
            <a:extLst>
              <a:ext uri="{FF2B5EF4-FFF2-40B4-BE49-F238E27FC236}">
                <a16:creationId xmlns:a16="http://schemas.microsoft.com/office/drawing/2014/main" id="{047C926B-EF6E-C164-F876-5B81840B55C3}"/>
              </a:ext>
            </a:extLst>
          </p:cNvPr>
          <p:cNvSpPr>
            <a:spLocks noGrp="1"/>
          </p:cNvSpPr>
          <p:nvPr>
            <p:ph sz="half" idx="1"/>
          </p:nvPr>
        </p:nvSpPr>
        <p:spPr/>
        <p:txBody>
          <a:bodyPr/>
          <a:lstStyle/>
          <a:p>
            <a:r>
              <a:rPr lang="cy-GB" dirty="0"/>
              <a:t>Rydyn ni mewn drama tair act - 150 mlynedd hyd yn hyn yn yr oes ddiwydiannol.</a:t>
            </a:r>
          </a:p>
          <a:p>
            <a:endParaRPr lang="cy-GB" dirty="0"/>
          </a:p>
          <a:p>
            <a:r>
              <a:rPr lang="cy-GB" dirty="0"/>
              <a:t>1 - Diwydiannol, angen pobl gorfforol gryf a dibynadwy</a:t>
            </a:r>
          </a:p>
          <a:p>
            <a:r>
              <a:rPr lang="cy-GB" dirty="0"/>
              <a:t>2 – Gwybodaeth, pŵer yw gwybodaeth a bydd yr un sy’n ‘gwybod’ fwy yn dod ymlaen</a:t>
            </a:r>
          </a:p>
          <a:p>
            <a:r>
              <a:rPr lang="cy-GB" dirty="0"/>
              <a:t>3 – Cysyniadol, mae gwybodaeth ar gael yn hawdd – sut gallwn ni wneud synnwyr ohoni?</a:t>
            </a:r>
          </a:p>
        </p:txBody>
      </p:sp>
      <p:sp>
        <p:nvSpPr>
          <p:cNvPr id="6" name="Content Placeholder 5">
            <a:extLst>
              <a:ext uri="{FF2B5EF4-FFF2-40B4-BE49-F238E27FC236}">
                <a16:creationId xmlns:a16="http://schemas.microsoft.com/office/drawing/2014/main" id="{F8866F00-B9CC-BBC0-5D70-E16AA8763825}"/>
              </a:ext>
            </a:extLst>
          </p:cNvPr>
          <p:cNvSpPr>
            <a:spLocks noGrp="1"/>
          </p:cNvSpPr>
          <p:nvPr>
            <p:ph sz="half" idx="2"/>
          </p:nvPr>
        </p:nvSpPr>
        <p:spPr/>
        <p:txBody>
          <a:bodyPr/>
          <a:lstStyle/>
          <a:p>
            <a:r>
              <a:rPr lang="en-GB" altLang="en-US" sz="2000" dirty="0"/>
              <a:t>We are in a three act drama - 150 years so far in the industrial age.</a:t>
            </a:r>
          </a:p>
          <a:p>
            <a:endParaRPr lang="en-GB" altLang="en-US" dirty="0"/>
          </a:p>
          <a:p>
            <a:r>
              <a:rPr lang="en-GB" altLang="en-US" sz="2000" dirty="0"/>
              <a:t>1 – Industrial, needs physically strong and dependable people </a:t>
            </a:r>
          </a:p>
          <a:p>
            <a:r>
              <a:rPr lang="en-GB" altLang="en-US" sz="2000" dirty="0"/>
              <a:t>2 – Information, knowledge is power and he or she who </a:t>
            </a:r>
            <a:r>
              <a:rPr lang="ja-JP" altLang="en-GB" sz="2000" dirty="0"/>
              <a:t>‘</a:t>
            </a:r>
            <a:r>
              <a:rPr lang="en-GB" altLang="ja-JP" sz="2000" dirty="0"/>
              <a:t>knows</a:t>
            </a:r>
            <a:r>
              <a:rPr lang="ja-JP" altLang="en-GB" sz="2000" dirty="0"/>
              <a:t>’</a:t>
            </a:r>
            <a:r>
              <a:rPr lang="en-GB" altLang="ja-JP" sz="2000" dirty="0"/>
              <a:t> more will get on</a:t>
            </a:r>
            <a:endParaRPr lang="en-GB" altLang="en-US" sz="2000" dirty="0"/>
          </a:p>
          <a:p>
            <a:r>
              <a:rPr lang="en-GB" altLang="en-US" sz="2000" dirty="0"/>
              <a:t>3 – Conceptual, knowledge is available easily – how can we make sense of it?</a:t>
            </a:r>
          </a:p>
          <a:p>
            <a:pPr algn="r"/>
            <a:r>
              <a:rPr lang="en-GB" altLang="en-US" sz="2000" dirty="0"/>
              <a:t>(Pink 2008)</a:t>
            </a:r>
          </a:p>
          <a:p>
            <a:endParaRPr lang="en-GB" altLang="en-US" sz="2000" dirty="0"/>
          </a:p>
          <a:p>
            <a:endParaRPr lang="en-GB" dirty="0"/>
          </a:p>
        </p:txBody>
      </p:sp>
    </p:spTree>
    <p:extLst>
      <p:ext uri="{BB962C8B-B14F-4D97-AF65-F5344CB8AC3E}">
        <p14:creationId xmlns:p14="http://schemas.microsoft.com/office/powerpoint/2010/main" val="2795509901"/>
      </p:ext>
    </p:extLst>
  </p:cSld>
  <p:clrMapOvr>
    <a:masterClrMapping/>
  </p:clrMapOvr>
  <p:transition>
    <p:strips/>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‘big’ context </a:t>
            </a:r>
          </a:p>
        </p:txBody>
      </p:sp>
      <p:sp>
        <p:nvSpPr>
          <p:cNvPr id="3" name="Content Placeholder 2"/>
          <p:cNvSpPr>
            <a:spLocks noGrp="1"/>
          </p:cNvSpPr>
          <p:nvPr>
            <p:ph idx="1"/>
          </p:nvPr>
        </p:nvSpPr>
        <p:spPr/>
        <p:txBody>
          <a:bodyPr>
            <a:normAutofit lnSpcReduction="10000"/>
          </a:bodyPr>
          <a:lstStyle/>
          <a:p>
            <a:endParaRPr lang="en-US" altLang="en-US" dirty="0">
              <a:solidFill>
                <a:srgbClr val="7F7F7F"/>
              </a:solidFill>
            </a:endParaRPr>
          </a:p>
          <a:p>
            <a:endParaRPr lang="en-US" altLang="en-US" dirty="0">
              <a:solidFill>
                <a:srgbClr val="7F7F7F"/>
              </a:solidFill>
            </a:endParaRPr>
          </a:p>
          <a:p>
            <a:endParaRPr lang="en-US" altLang="en-US" dirty="0">
              <a:solidFill>
                <a:srgbClr val="7F7F7F"/>
              </a:solidFill>
            </a:endParaRPr>
          </a:p>
          <a:p>
            <a:endParaRPr lang="en-US" altLang="en-US" dirty="0">
              <a:solidFill>
                <a:srgbClr val="7F7F7F"/>
              </a:solidFill>
            </a:endParaRPr>
          </a:p>
          <a:p>
            <a:endParaRPr lang="en-US" altLang="en-US" dirty="0">
              <a:solidFill>
                <a:srgbClr val="7F7F7F"/>
              </a:solidFill>
            </a:endParaRPr>
          </a:p>
          <a:p>
            <a:endParaRPr lang="en-US" altLang="en-US" dirty="0">
              <a:solidFill>
                <a:srgbClr val="7F7F7F"/>
              </a:solidFill>
            </a:endParaRPr>
          </a:p>
          <a:p>
            <a:r>
              <a:rPr lang="en-US" altLang="en-US" dirty="0">
                <a:solidFill>
                  <a:srgbClr val="7F7F7F"/>
                </a:solidFill>
              </a:rPr>
              <a:t>Now more than ever we </a:t>
            </a:r>
            <a:r>
              <a:rPr lang="en-US" altLang="en-US" dirty="0">
                <a:solidFill>
                  <a:srgbClr val="FF0000"/>
                </a:solidFill>
              </a:rPr>
              <a:t>need innovation</a:t>
            </a:r>
            <a:r>
              <a:rPr lang="en-US" altLang="en-US" dirty="0">
                <a:solidFill>
                  <a:srgbClr val="7F7F7F"/>
                </a:solidFill>
              </a:rPr>
              <a:t>, new solutions</a:t>
            </a:r>
            <a:r>
              <a:rPr lang="en-US" altLang="en-US" dirty="0"/>
              <a:t>, </a:t>
            </a:r>
            <a:r>
              <a:rPr lang="en-US" altLang="en-US" dirty="0">
                <a:solidFill>
                  <a:srgbClr val="FF0000"/>
                </a:solidFill>
              </a:rPr>
              <a:t>creative approaches </a:t>
            </a:r>
            <a:r>
              <a:rPr lang="en-US" altLang="en-US" dirty="0">
                <a:solidFill>
                  <a:srgbClr val="7F7F7F"/>
                </a:solidFill>
              </a:rPr>
              <a:t>and new ways of operating. We are in uncharted territory and </a:t>
            </a:r>
            <a:r>
              <a:rPr lang="en-US" altLang="en-US" dirty="0">
                <a:solidFill>
                  <a:srgbClr val="FF0000"/>
                </a:solidFill>
              </a:rPr>
              <a:t>need people in all sectors </a:t>
            </a:r>
            <a:r>
              <a:rPr lang="en-US" altLang="en-US" dirty="0">
                <a:solidFill>
                  <a:srgbClr val="7F7F7F"/>
                </a:solidFill>
              </a:rPr>
              <a:t>and at all ages who can “think out of the box” to </a:t>
            </a:r>
            <a:r>
              <a:rPr lang="en-US" altLang="en-US" dirty="0">
                <a:solidFill>
                  <a:srgbClr val="FF0000"/>
                </a:solidFill>
              </a:rPr>
              <a:t>identify and pursue opportunities </a:t>
            </a:r>
            <a:r>
              <a:rPr lang="en-US" altLang="en-US" dirty="0"/>
              <a:t>in new and </a:t>
            </a:r>
            <a:r>
              <a:rPr lang="en-US" altLang="en-US" dirty="0">
                <a:solidFill>
                  <a:srgbClr val="FF0000"/>
                </a:solidFill>
              </a:rPr>
              <a:t>paradigm-changing ways.</a:t>
            </a:r>
          </a:p>
          <a:p>
            <a:pPr algn="r"/>
            <a:r>
              <a:rPr lang="en-GB" b="1" dirty="0"/>
              <a:t>	(The World Economic Forum, 2009)</a:t>
            </a:r>
          </a:p>
          <a:p>
            <a:endParaRPr lang="en-GB" altLang="en-US" dirty="0">
              <a:solidFill>
                <a:srgbClr val="FF0000"/>
              </a:solidFill>
              <a:cs typeface="Arial" panose="020B0604020202020204" pitchFamily="34" charset="0"/>
            </a:endParaRPr>
          </a:p>
          <a:p>
            <a:endParaRPr lang="en-GB" dirty="0"/>
          </a:p>
        </p:txBody>
      </p:sp>
      <p:pic>
        <p:nvPicPr>
          <p:cNvPr id="4" name="Picture 2" descr="WEF logo 2.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926679" y="2234557"/>
            <a:ext cx="2344738"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13411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Why entrepreneurial education?</a:t>
            </a:r>
          </a:p>
        </p:txBody>
      </p:sp>
      <p:sp>
        <p:nvSpPr>
          <p:cNvPr id="3" name="Content Placeholder 2"/>
          <p:cNvSpPr>
            <a:spLocks noGrp="1"/>
          </p:cNvSpPr>
          <p:nvPr>
            <p:ph idx="1"/>
          </p:nvPr>
        </p:nvSpPr>
        <p:spPr/>
        <p:txBody>
          <a:bodyPr/>
          <a:lstStyle/>
          <a:p>
            <a:pPr>
              <a:buNone/>
            </a:pPr>
            <a:endParaRPr lang="en-GB" dirty="0"/>
          </a:p>
          <a:p>
            <a:pPr>
              <a:buNone/>
            </a:pPr>
            <a:endParaRPr lang="en-GB" dirty="0"/>
          </a:p>
          <a:p>
            <a:pPr>
              <a:buNone/>
            </a:pPr>
            <a:r>
              <a:rPr lang="en-GB" dirty="0"/>
              <a:t>	</a:t>
            </a:r>
            <a:r>
              <a:rPr lang="en-GB" b="1" dirty="0"/>
              <a:t>“Developing entrepreneurial teaching and learning practices demands a shift from transmission models of teaching (learning </a:t>
            </a:r>
            <a:r>
              <a:rPr lang="en-GB" b="1" i="1" dirty="0"/>
              <a:t>about</a:t>
            </a:r>
            <a:r>
              <a:rPr lang="en-GB" b="1" dirty="0"/>
              <a:t>) to experiential learning (learning </a:t>
            </a:r>
            <a:r>
              <a:rPr lang="en-GB" b="1" i="1" dirty="0"/>
              <a:t>for</a:t>
            </a:r>
            <a:r>
              <a:rPr lang="en-GB" b="1" dirty="0"/>
              <a:t>) and offers students techniques that can be applied in the real world.”</a:t>
            </a:r>
          </a:p>
          <a:p>
            <a:pPr>
              <a:buNone/>
            </a:pPr>
            <a:endParaRPr lang="en-GB" b="1" dirty="0"/>
          </a:p>
          <a:p>
            <a:pPr>
              <a:buNone/>
            </a:pPr>
            <a:r>
              <a:rPr lang="en-GB" b="1" dirty="0"/>
              <a:t>	(National Endowment for Science, Technology and the Arts (NESTA), 2008)</a:t>
            </a:r>
          </a:p>
          <a:p>
            <a:endParaRPr lang="en-GB" dirty="0"/>
          </a:p>
        </p:txBody>
      </p:sp>
    </p:spTree>
    <p:extLst>
      <p:ext uri="{BB962C8B-B14F-4D97-AF65-F5344CB8AC3E}">
        <p14:creationId xmlns:p14="http://schemas.microsoft.com/office/powerpoint/2010/main" val="36407903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Why entrepreneurial education?</a:t>
            </a:r>
          </a:p>
        </p:txBody>
      </p:sp>
      <p:sp>
        <p:nvSpPr>
          <p:cNvPr id="3" name="Content Placeholder 2"/>
          <p:cNvSpPr>
            <a:spLocks noGrp="1"/>
          </p:cNvSpPr>
          <p:nvPr>
            <p:ph idx="1"/>
          </p:nvPr>
        </p:nvSpPr>
        <p:spPr/>
        <p:txBody>
          <a:bodyPr/>
          <a:lstStyle/>
          <a:p>
            <a:pPr>
              <a:buNone/>
            </a:pPr>
            <a:endParaRPr lang="en-GB" b="1" dirty="0"/>
          </a:p>
          <a:p>
            <a:pPr>
              <a:buNone/>
            </a:pPr>
            <a:endParaRPr lang="en-GB" b="1" dirty="0"/>
          </a:p>
          <a:p>
            <a:pPr>
              <a:buNone/>
            </a:pPr>
            <a:endParaRPr lang="en-GB" b="1" dirty="0"/>
          </a:p>
          <a:p>
            <a:pPr>
              <a:buNone/>
            </a:pPr>
            <a:r>
              <a:rPr lang="en-GB" b="1" dirty="0"/>
              <a:t>“If it is to make a success of the Lisbon strategy for growth and employment, Europe needs to stimulate the entrepreneurial mindsets of young people ... The important role of education in promoting more entrepreneurial attitudes and behaviours is now widely recognised”.</a:t>
            </a:r>
          </a:p>
          <a:p>
            <a:pPr>
              <a:buNone/>
            </a:pPr>
            <a:r>
              <a:rPr lang="en-GB" b="1" dirty="0"/>
              <a:t>	(European Commission for Enterprise and Industry, 2010)</a:t>
            </a:r>
          </a:p>
          <a:p>
            <a:pPr marL="0" indent="0">
              <a:buNone/>
            </a:pPr>
            <a:endParaRPr lang="en-GB" dirty="0"/>
          </a:p>
        </p:txBody>
      </p:sp>
    </p:spTree>
    <p:extLst>
      <p:ext uri="{BB962C8B-B14F-4D97-AF65-F5344CB8AC3E}">
        <p14:creationId xmlns:p14="http://schemas.microsoft.com/office/powerpoint/2010/main" val="14701369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1426866"/>
            <a:ext cx="10058400" cy="2898246"/>
          </a:xfrm>
        </p:spPr>
        <p:txBody>
          <a:bodyPr>
            <a:noAutofit/>
          </a:bodyPr>
          <a:lstStyle/>
          <a:p>
            <a:r>
              <a:rPr lang="en-GB" sz="6600" dirty="0"/>
              <a:t>GWEITHGAREDD – Pa mor </a:t>
            </a:r>
            <a:r>
              <a:rPr lang="en-GB" sz="6600" dirty="0" err="1"/>
              <a:t>entrepreneuraidd</a:t>
            </a:r>
            <a:r>
              <a:rPr lang="en-GB" sz="6600" dirty="0"/>
              <a:t> </a:t>
            </a:r>
            <a:r>
              <a:rPr lang="en-GB" sz="6600" dirty="0" err="1"/>
              <a:t>ydych</a:t>
            </a:r>
            <a:r>
              <a:rPr lang="en-GB" sz="6600" dirty="0"/>
              <a:t> chi?</a:t>
            </a:r>
            <a:br>
              <a:rPr lang="en-GB" sz="6600" dirty="0"/>
            </a:br>
            <a:r>
              <a:rPr lang="en-GB" sz="6600" dirty="0"/>
              <a:t>ACTIVITY – How Entrepreneurial are you?</a:t>
            </a:r>
          </a:p>
        </p:txBody>
      </p:sp>
      <p:sp>
        <p:nvSpPr>
          <p:cNvPr id="3" name="Content Placeholder 2"/>
          <p:cNvSpPr>
            <a:spLocks noGrp="1"/>
          </p:cNvSpPr>
          <p:nvPr>
            <p:ph type="body" idx="1"/>
          </p:nvPr>
        </p:nvSpPr>
        <p:spPr>
          <a:xfrm>
            <a:off x="1097280" y="4453128"/>
            <a:ext cx="5886324" cy="1143000"/>
          </a:xfrm>
        </p:spPr>
        <p:txBody>
          <a:bodyPr>
            <a:normAutofit fontScale="85000" lnSpcReduction="20000"/>
          </a:bodyPr>
          <a:lstStyle/>
          <a:p>
            <a:endParaRPr lang="en-GB" dirty="0">
              <a:hlinkClick r:id="" action="ppaction://noaction"/>
            </a:endParaRPr>
          </a:p>
          <a:p>
            <a:endParaRPr lang="en-GB" dirty="0">
              <a:hlinkClick r:id="" action="ppaction://noaction"/>
            </a:endParaRPr>
          </a:p>
          <a:p>
            <a:r>
              <a:rPr lang="en-GB" dirty="0">
                <a:hlinkClick r:id="" action="ppaction://noaction"/>
              </a:rPr>
              <a:t>https://www.enterprisecatalyst.co.uk/</a:t>
            </a:r>
            <a:endParaRPr lang="en-GB" dirty="0"/>
          </a:p>
          <a:p>
            <a:endParaRPr lang="en-GB" dirty="0"/>
          </a:p>
        </p:txBody>
      </p:sp>
      <p:pic>
        <p:nvPicPr>
          <p:cNvPr id="5" name="Picture 4" descr="Qr code&#10;&#10;Description automatically generated">
            <a:extLst>
              <a:ext uri="{FF2B5EF4-FFF2-40B4-BE49-F238E27FC236}">
                <a16:creationId xmlns:a16="http://schemas.microsoft.com/office/drawing/2014/main" id="{C79BFF79-4B56-D6FA-BA88-D792834A23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07314" y="4325112"/>
            <a:ext cx="1956392" cy="1956392"/>
          </a:xfrm>
          <a:prstGeom prst="rect">
            <a:avLst/>
          </a:prstGeom>
        </p:spPr>
      </p:pic>
    </p:spTree>
    <p:extLst>
      <p:ext uri="{BB962C8B-B14F-4D97-AF65-F5344CB8AC3E}">
        <p14:creationId xmlns:p14="http://schemas.microsoft.com/office/powerpoint/2010/main" val="13160180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Entrepreneurship as an art</a:t>
            </a:r>
          </a:p>
        </p:txBody>
      </p:sp>
      <p:sp>
        <p:nvSpPr>
          <p:cNvPr id="8" name="Content Placeholder 7">
            <a:extLst>
              <a:ext uri="{FF2B5EF4-FFF2-40B4-BE49-F238E27FC236}">
                <a16:creationId xmlns:a16="http://schemas.microsoft.com/office/drawing/2014/main" id="{8D151717-5CA5-1C1C-3C0F-45DC360622FB}"/>
              </a:ext>
            </a:extLst>
          </p:cNvPr>
          <p:cNvSpPr>
            <a:spLocks noGrp="1"/>
          </p:cNvSpPr>
          <p:nvPr>
            <p:ph idx="1"/>
          </p:nvPr>
        </p:nvSpPr>
        <p:spPr/>
        <p:txBody>
          <a:bodyPr/>
          <a:lstStyle/>
          <a:p>
            <a:endParaRPr lang="en-GB"/>
          </a:p>
        </p:txBody>
      </p:sp>
      <p:pic>
        <p:nvPicPr>
          <p:cNvPr id="4" name="Online Media 3" title="The art of entrepreneurship: Julie Meyer at TEDxSalford">
            <a:hlinkClick r:id="" action="ppaction://media"/>
            <a:extLst>
              <a:ext uri="{FF2B5EF4-FFF2-40B4-BE49-F238E27FC236}">
                <a16:creationId xmlns:a16="http://schemas.microsoft.com/office/drawing/2014/main" id="{9FAEE540-6381-056D-742C-3879AF48F150}"/>
              </a:ext>
            </a:extLst>
          </p:cNvPr>
          <p:cNvPicPr>
            <a:picLocks noRot="1" noChangeAspect="1"/>
          </p:cNvPicPr>
          <p:nvPr>
            <a:videoFile r:link="rId1"/>
          </p:nvPr>
        </p:nvPicPr>
        <p:blipFill>
          <a:blip r:embed="rId3"/>
          <a:stretch>
            <a:fillRect/>
          </a:stretch>
        </p:blipFill>
        <p:spPr>
          <a:xfrm>
            <a:off x="2239581" y="1845734"/>
            <a:ext cx="7773798" cy="4392194"/>
          </a:xfrm>
          <a:prstGeom prst="rect">
            <a:avLst/>
          </a:prstGeom>
        </p:spPr>
      </p:pic>
    </p:spTree>
    <p:extLst>
      <p:ext uri="{BB962C8B-B14F-4D97-AF65-F5344CB8AC3E}">
        <p14:creationId xmlns:p14="http://schemas.microsoft.com/office/powerpoint/2010/main" val="3615390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br>
              <a:rPr lang="en-GB" dirty="0"/>
            </a:br>
            <a:br>
              <a:rPr lang="en-GB" dirty="0"/>
            </a:br>
            <a:r>
              <a:rPr lang="en-GB" dirty="0"/>
              <a:t>Sut </a:t>
            </a:r>
            <a:r>
              <a:rPr lang="en-GB" dirty="0" err="1"/>
              <a:t>ydych</a:t>
            </a:r>
            <a:r>
              <a:rPr lang="en-GB" dirty="0"/>
              <a:t> </a:t>
            </a:r>
            <a:r>
              <a:rPr lang="en-GB" dirty="0" err="1"/>
              <a:t>chi'n</a:t>
            </a:r>
            <a:r>
              <a:rPr lang="en-GB" dirty="0"/>
              <a:t> </a:t>
            </a:r>
            <a:r>
              <a:rPr lang="en-GB" dirty="0" err="1"/>
              <a:t>diffinio</a:t>
            </a:r>
            <a:r>
              <a:rPr lang="en-GB" dirty="0"/>
              <a:t> entrepreneur?</a:t>
            </a:r>
            <a:br>
              <a:rPr lang="en-GB" dirty="0"/>
            </a:br>
            <a:r>
              <a:rPr lang="en-GB" dirty="0"/>
              <a:t>How do you define an entrepreneur?</a:t>
            </a:r>
          </a:p>
        </p:txBody>
      </p:sp>
      <p:sp>
        <p:nvSpPr>
          <p:cNvPr id="5" name="Text Placeholder 4">
            <a:extLst>
              <a:ext uri="{FF2B5EF4-FFF2-40B4-BE49-F238E27FC236}">
                <a16:creationId xmlns:a16="http://schemas.microsoft.com/office/drawing/2014/main" id="{0D127651-AB3D-BA47-6C79-13E5BB092374}"/>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5060797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1" descr="Karl-and-stakeholders.jpg">
            <a:extLst>
              <a:ext uri="{FF2B5EF4-FFF2-40B4-BE49-F238E27FC236}">
                <a16:creationId xmlns:a16="http://schemas.microsoft.com/office/drawing/2014/main" id="{D882C3EF-C324-4883-8764-3D148C45725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34726" y="203479"/>
            <a:ext cx="7851112" cy="58883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5" name="TextBox 1">
            <a:extLst>
              <a:ext uri="{FF2B5EF4-FFF2-40B4-BE49-F238E27FC236}">
                <a16:creationId xmlns:a16="http://schemas.microsoft.com/office/drawing/2014/main" id="{343E56B6-8E35-4B71-82A3-C39AD06B5813}"/>
              </a:ext>
            </a:extLst>
          </p:cNvPr>
          <p:cNvSpPr txBox="1">
            <a:spLocks noChangeArrowheads="1"/>
          </p:cNvSpPr>
          <p:nvPr/>
        </p:nvSpPr>
        <p:spPr bwMode="auto">
          <a:xfrm>
            <a:off x="207117" y="6273225"/>
            <a:ext cx="1170633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ea typeface="ヒラギノ角ゴ Pro W3" charset="-128"/>
              </a:defRPr>
            </a:lvl1pPr>
            <a:lvl2pPr marL="742950" indent="-285750">
              <a:defRPr sz="2400">
                <a:solidFill>
                  <a:schemeClr val="tx1"/>
                </a:solidFill>
                <a:latin typeface="Arial" panose="020B0604020202020204" pitchFamily="34" charset="0"/>
                <a:ea typeface="ヒラギノ角ゴ Pro W3" charset="-128"/>
              </a:defRPr>
            </a:lvl2pPr>
            <a:lvl3pPr marL="1143000" indent="-228600">
              <a:defRPr sz="2400">
                <a:solidFill>
                  <a:schemeClr val="tx1"/>
                </a:solidFill>
                <a:latin typeface="Arial" panose="020B0604020202020204" pitchFamily="34" charset="0"/>
                <a:ea typeface="ヒラギノ角ゴ Pro W3" charset="-128"/>
              </a:defRPr>
            </a:lvl3pPr>
            <a:lvl4pPr marL="1600200" indent="-228600">
              <a:defRPr sz="2400">
                <a:solidFill>
                  <a:schemeClr val="tx1"/>
                </a:solidFill>
                <a:latin typeface="Arial" panose="020B0604020202020204" pitchFamily="34" charset="0"/>
                <a:ea typeface="ヒラギノ角ゴ Pro W3" charset="-128"/>
              </a:defRPr>
            </a:lvl4pPr>
            <a:lvl5pPr marL="2057400" indent="-228600">
              <a:defRPr sz="2400">
                <a:solidFill>
                  <a:schemeClr val="tx1"/>
                </a:solidFill>
                <a:latin typeface="Arial" panose="020B0604020202020204" pitchFamily="34" charset="0"/>
                <a:ea typeface="ヒラギノ角ゴ Pro W3"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9pPr>
          </a:lstStyle>
          <a:p>
            <a:pPr algn="ctr"/>
            <a:r>
              <a:rPr lang="en-US" altLang="en-US" sz="3200" dirty="0" err="1"/>
              <a:t>Wrth</a:t>
            </a:r>
            <a:r>
              <a:rPr lang="en-US" altLang="en-US" sz="3200" dirty="0"/>
              <a:t> </a:t>
            </a:r>
            <a:r>
              <a:rPr lang="en-US" altLang="en-US" sz="3200" dirty="0" err="1"/>
              <a:t>ymyl</a:t>
            </a:r>
            <a:r>
              <a:rPr lang="en-US" altLang="en-US" sz="3200" dirty="0"/>
              <a:t> </a:t>
            </a:r>
            <a:r>
              <a:rPr lang="en-US" altLang="en-US" sz="3200" dirty="0" err="1"/>
              <a:t>pwy</a:t>
            </a:r>
            <a:r>
              <a:rPr lang="en-US" altLang="en-US" sz="3200" dirty="0"/>
              <a:t> </a:t>
            </a:r>
            <a:r>
              <a:rPr lang="en-US" altLang="en-US" sz="3200" dirty="0" err="1"/>
              <a:t>ydych</a:t>
            </a:r>
            <a:r>
              <a:rPr lang="en-US" altLang="en-US" sz="3200" dirty="0"/>
              <a:t> </a:t>
            </a:r>
            <a:r>
              <a:rPr lang="en-US" altLang="en-US" sz="3200" dirty="0" err="1"/>
              <a:t>chi’n</a:t>
            </a:r>
            <a:r>
              <a:rPr lang="en-US" altLang="en-US" sz="3200" dirty="0"/>
              <a:t> </a:t>
            </a:r>
            <a:r>
              <a:rPr lang="en-US" altLang="en-US" sz="3200" dirty="0" err="1"/>
              <a:t>eistedd</a:t>
            </a:r>
            <a:r>
              <a:rPr lang="en-US" altLang="en-US" sz="3200" dirty="0"/>
              <a:t>? Who do you sit next to?</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2" name="Picture 18" descr="Image result for body shop found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86099" y="4128173"/>
            <a:ext cx="2964666" cy="2147482"/>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Image result for apple entrepreneu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19751" y="1778533"/>
            <a:ext cx="2539336" cy="1904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pPr algn="ctr"/>
            <a:r>
              <a:rPr lang="cy-GB" dirty="0"/>
              <a:t>Barn draddodiadol  </a:t>
            </a:r>
            <a:r>
              <a:rPr lang="en-GB" dirty="0"/>
              <a:t>Traditionalist views </a:t>
            </a:r>
          </a:p>
        </p:txBody>
      </p:sp>
      <p:sp>
        <p:nvSpPr>
          <p:cNvPr id="3" name="Content Placeholder 2"/>
          <p:cNvSpPr>
            <a:spLocks noGrp="1"/>
          </p:cNvSpPr>
          <p:nvPr>
            <p:ph idx="1"/>
          </p:nvPr>
        </p:nvSpPr>
        <p:spPr>
          <a:xfrm>
            <a:off x="981542" y="1881388"/>
            <a:ext cx="4296006" cy="3573007"/>
          </a:xfrm>
        </p:spPr>
        <p:txBody>
          <a:bodyPr/>
          <a:lstStyle/>
          <a:p>
            <a:r>
              <a:rPr lang="cy-GB" dirty="0"/>
              <a:t>A yw'r bobl hyn yn bodloni eich diffiniad?</a:t>
            </a:r>
          </a:p>
          <a:p>
            <a:r>
              <a:rPr lang="cy-GB" dirty="0"/>
              <a:t>Beth yw eu prif nodweddion?</a:t>
            </a:r>
          </a:p>
          <a:p>
            <a:r>
              <a:rPr lang="en-GB" dirty="0"/>
              <a:t>Do these people meet your definition?</a:t>
            </a:r>
          </a:p>
          <a:p>
            <a:r>
              <a:rPr lang="en-GB" dirty="0"/>
              <a:t>What are their main characteristics?</a:t>
            </a:r>
          </a:p>
          <a:p>
            <a:r>
              <a:rPr lang="en-GB" dirty="0">
                <a:hlinkClick r:id="rId5"/>
              </a:rPr>
              <a:t>Is this really an Entrepreneur?</a:t>
            </a:r>
            <a:endParaRPr lang="en-GB" dirty="0"/>
          </a:p>
        </p:txBody>
      </p:sp>
      <p:sp>
        <p:nvSpPr>
          <p:cNvPr id="5" name="Rectangle 4"/>
          <p:cNvSpPr/>
          <p:nvPr/>
        </p:nvSpPr>
        <p:spPr>
          <a:xfrm>
            <a:off x="579097" y="4976611"/>
            <a:ext cx="7323438" cy="1200329"/>
          </a:xfrm>
          <a:prstGeom prst="rect">
            <a:avLst/>
          </a:prstGeom>
        </p:spPr>
        <p:txBody>
          <a:bodyPr wrap="square">
            <a:spAutoFit/>
          </a:bodyPr>
          <a:lstStyle/>
          <a:p>
            <a:endParaRPr lang="en-GB" sz="3600" dirty="0">
              <a:solidFill>
                <a:srgbClr val="002060"/>
              </a:solidFill>
            </a:endParaRPr>
          </a:p>
          <a:p>
            <a:endParaRPr lang="en-GB" sz="3600" dirty="0"/>
          </a:p>
        </p:txBody>
      </p:sp>
      <p:pic>
        <p:nvPicPr>
          <p:cNvPr id="1026" name="Picture 2" descr="Image result for alan suga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86099" y="1778533"/>
            <a:ext cx="2645088" cy="1587052"/>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Image result for James Dyson"/>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977813" y="2955243"/>
            <a:ext cx="3095312" cy="174111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del boy"/>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277548" y="3840878"/>
            <a:ext cx="2271466" cy="2271466"/>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descr="Image result for heffalump"/>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27998" y="4764834"/>
            <a:ext cx="2912818" cy="1638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27744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cy-GB" dirty="0"/>
              <a:t>Felly sut mae eich diffiniad yn cymharu?</a:t>
            </a:r>
            <a:br>
              <a:rPr lang="cy-GB" dirty="0"/>
            </a:br>
            <a:r>
              <a:rPr lang="en-GB" dirty="0"/>
              <a:t>So how does your definition compare?</a:t>
            </a:r>
          </a:p>
        </p:txBody>
      </p:sp>
      <p:sp>
        <p:nvSpPr>
          <p:cNvPr id="3" name="Content Placeholder 2"/>
          <p:cNvSpPr>
            <a:spLocks noGrp="1"/>
          </p:cNvSpPr>
          <p:nvPr>
            <p:ph idx="1"/>
          </p:nvPr>
        </p:nvSpPr>
        <p:spPr/>
        <p:txBody>
          <a:bodyPr/>
          <a:lstStyle/>
          <a:p>
            <a:pPr>
              <a:buNone/>
            </a:pPr>
            <a:r>
              <a:rPr lang="en-GB" dirty="0"/>
              <a:t>Stevenson (1990) defines entrepreneurship as; </a:t>
            </a:r>
          </a:p>
          <a:p>
            <a:r>
              <a:rPr lang="en-GB" dirty="0"/>
              <a:t>Pursuing an opportunity regardless of the resources currently available. </a:t>
            </a:r>
          </a:p>
          <a:p>
            <a:pPr>
              <a:buNone/>
            </a:pPr>
            <a:r>
              <a:rPr lang="en-US" dirty="0"/>
              <a:t> </a:t>
            </a:r>
            <a:endParaRPr lang="en-GB" dirty="0"/>
          </a:p>
          <a:p>
            <a:pPr>
              <a:buNone/>
            </a:pPr>
            <a:r>
              <a:rPr lang="en-GB" dirty="0"/>
              <a:t>Timmons (1980) defines entrepreneurship as; </a:t>
            </a:r>
          </a:p>
          <a:p>
            <a:r>
              <a:rPr lang="en-GB" dirty="0"/>
              <a:t>A way of thinking and acting that is opportunity obsessed, holistic in approach and leadership balanced for the purpose of value creation and capture</a:t>
            </a:r>
          </a:p>
        </p:txBody>
      </p:sp>
    </p:spTree>
    <p:extLst>
      <p:ext uri="{BB962C8B-B14F-4D97-AF65-F5344CB8AC3E}">
        <p14:creationId xmlns:p14="http://schemas.microsoft.com/office/powerpoint/2010/main" val="25215245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4157" y="758952"/>
            <a:ext cx="10661301" cy="3566160"/>
          </a:xfrm>
        </p:spPr>
        <p:txBody>
          <a:bodyPr>
            <a:noAutofit/>
          </a:bodyPr>
          <a:lstStyle/>
          <a:p>
            <a:r>
              <a:rPr lang="cy-GB" sz="5400" dirty="0"/>
              <a:t>Beth mae'r academyddion yn ei ddweud am entrepreneuriaid ac Entrepreneuriaeth?</a:t>
            </a:r>
            <a:br>
              <a:rPr lang="cy-GB" sz="5400" dirty="0"/>
            </a:br>
            <a:r>
              <a:rPr lang="en-GB" sz="5400" dirty="0"/>
              <a:t>What do the academics say about entrepreneurs and Entrepreneurship?</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6690592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Teithi</a:t>
            </a:r>
            <a:r>
              <a:rPr lang="en-GB" dirty="0"/>
              <a:t> </a:t>
            </a:r>
            <a:r>
              <a:rPr lang="en-GB" dirty="0" err="1"/>
              <a:t>seicolegol</a:t>
            </a:r>
            <a:r>
              <a:rPr lang="en-GB" dirty="0"/>
              <a:t>         Psychological traits</a:t>
            </a:r>
          </a:p>
        </p:txBody>
      </p:sp>
      <p:sp>
        <p:nvSpPr>
          <p:cNvPr id="3" name="Content Placeholder 2"/>
          <p:cNvSpPr>
            <a:spLocks noGrp="1"/>
          </p:cNvSpPr>
          <p:nvPr>
            <p:ph sz="half" idx="1"/>
          </p:nvPr>
        </p:nvSpPr>
        <p:spPr/>
        <p:txBody>
          <a:bodyPr/>
          <a:lstStyle/>
          <a:p>
            <a:r>
              <a:rPr lang="cy-GB" dirty="0"/>
              <a:t>Gallu cymryd risg</a:t>
            </a:r>
          </a:p>
          <a:p>
            <a:r>
              <a:rPr lang="cy-GB" dirty="0"/>
              <a:t>Angen cyflawniad</a:t>
            </a:r>
          </a:p>
          <a:p>
            <a:r>
              <a:rPr lang="cy-GB" dirty="0"/>
              <a:t>Rheolaeth</a:t>
            </a:r>
          </a:p>
          <a:p>
            <a:r>
              <a:rPr lang="cy-GB" dirty="0"/>
              <a:t>Awydd am Ymreolaeth</a:t>
            </a:r>
          </a:p>
          <a:p>
            <a:r>
              <a:rPr lang="cy-GB" dirty="0" err="1"/>
              <a:t>Gwyredigaeth</a:t>
            </a:r>
            <a:endParaRPr lang="cy-GB" dirty="0"/>
          </a:p>
          <a:p>
            <a:r>
              <a:rPr lang="cy-GB" dirty="0"/>
              <a:t>Creadigrwydd a Chyfle</a:t>
            </a:r>
          </a:p>
          <a:p>
            <a:r>
              <a:rPr lang="cy-GB" dirty="0"/>
              <a:t>Greddf</a:t>
            </a:r>
          </a:p>
        </p:txBody>
      </p:sp>
      <p:sp>
        <p:nvSpPr>
          <p:cNvPr id="6" name="Content Placeholder 5">
            <a:extLst>
              <a:ext uri="{FF2B5EF4-FFF2-40B4-BE49-F238E27FC236}">
                <a16:creationId xmlns:a16="http://schemas.microsoft.com/office/drawing/2014/main" id="{5CEE6457-64F4-9A24-8FA0-CA1D0BB5A668}"/>
              </a:ext>
            </a:extLst>
          </p:cNvPr>
          <p:cNvSpPr>
            <a:spLocks noGrp="1"/>
          </p:cNvSpPr>
          <p:nvPr>
            <p:ph sz="half" idx="2"/>
          </p:nvPr>
        </p:nvSpPr>
        <p:spPr/>
        <p:txBody>
          <a:bodyPr/>
          <a:lstStyle/>
          <a:p>
            <a:r>
              <a:rPr lang="en-GB" dirty="0"/>
              <a:t>Risk taking ability</a:t>
            </a:r>
          </a:p>
          <a:p>
            <a:r>
              <a:rPr lang="en-GB" dirty="0"/>
              <a:t>Need for achievement</a:t>
            </a:r>
          </a:p>
          <a:p>
            <a:r>
              <a:rPr lang="en-GB" dirty="0"/>
              <a:t>Control</a:t>
            </a:r>
          </a:p>
          <a:p>
            <a:r>
              <a:rPr lang="en-GB" dirty="0"/>
              <a:t>Desire for Autonomy</a:t>
            </a:r>
          </a:p>
          <a:p>
            <a:r>
              <a:rPr lang="en-GB" dirty="0"/>
              <a:t>Deviancy</a:t>
            </a:r>
          </a:p>
          <a:p>
            <a:r>
              <a:rPr lang="en-GB" dirty="0"/>
              <a:t>Creativity and Opportunism</a:t>
            </a:r>
          </a:p>
          <a:p>
            <a:r>
              <a:rPr lang="en-GB" dirty="0"/>
              <a:t>Intuition</a:t>
            </a:r>
          </a:p>
          <a:p>
            <a:endParaRPr lang="en-GB" dirty="0"/>
          </a:p>
        </p:txBody>
      </p:sp>
    </p:spTree>
    <p:extLst>
      <p:ext uri="{BB962C8B-B14F-4D97-AF65-F5344CB8AC3E}">
        <p14:creationId xmlns:p14="http://schemas.microsoft.com/office/powerpoint/2010/main" val="42831532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Entrepreneur Personality Types</a:t>
            </a:r>
          </a:p>
        </p:txBody>
      </p:sp>
      <p:sp>
        <p:nvSpPr>
          <p:cNvPr id="3" name="Content Placeholder 2"/>
          <p:cNvSpPr>
            <a:spLocks noGrp="1"/>
          </p:cNvSpPr>
          <p:nvPr>
            <p:ph sz="half" idx="1"/>
          </p:nvPr>
        </p:nvSpPr>
        <p:spPr/>
        <p:txBody>
          <a:bodyPr>
            <a:normAutofit lnSpcReduction="10000"/>
          </a:bodyPr>
          <a:lstStyle/>
          <a:p>
            <a:r>
              <a:rPr lang="cy-GB" dirty="0"/>
              <a:t>Arloeswr - Dychymyg</a:t>
            </a:r>
          </a:p>
          <a:p>
            <a:r>
              <a:rPr lang="cy-GB" dirty="0"/>
              <a:t>Dylunydd/Galluogwr Newydd - Greddf</a:t>
            </a:r>
          </a:p>
          <a:p>
            <a:r>
              <a:rPr lang="cy-GB" dirty="0"/>
              <a:t>Arweinydd - Awdurdod</a:t>
            </a:r>
          </a:p>
          <a:p>
            <a:r>
              <a:rPr lang="cy-GB" dirty="0"/>
              <a:t>Entrepreneur Newydd - Ewyllys</a:t>
            </a:r>
          </a:p>
          <a:p>
            <a:r>
              <a:rPr lang="cy-GB" dirty="0" err="1"/>
              <a:t>Animateur</a:t>
            </a:r>
            <a:r>
              <a:rPr lang="cy-GB" dirty="0"/>
              <a:t> — </a:t>
            </a:r>
            <a:r>
              <a:rPr lang="cy-GB"/>
              <a:t>Sgiliau cymdeithasol</a:t>
            </a:r>
            <a:endParaRPr lang="cy-GB" dirty="0"/>
          </a:p>
          <a:p>
            <a:r>
              <a:rPr lang="cy-GB" dirty="0"/>
              <a:t>Anturiaethwr - Ynni</a:t>
            </a:r>
          </a:p>
          <a:p>
            <a:r>
              <a:rPr lang="cy-GB" dirty="0"/>
              <a:t>Asiant Newid - Hyblygrwydd</a:t>
            </a:r>
          </a:p>
          <a:p>
            <a:endParaRPr lang="cy-GB" dirty="0"/>
          </a:p>
          <a:p>
            <a:r>
              <a:rPr lang="cy-GB" dirty="0"/>
              <a:t>Allwch chi feddwl am enghreifftiau ar gyfer pob math?</a:t>
            </a:r>
          </a:p>
        </p:txBody>
      </p:sp>
      <p:sp>
        <p:nvSpPr>
          <p:cNvPr id="7" name="Content Placeholder 6">
            <a:extLst>
              <a:ext uri="{FF2B5EF4-FFF2-40B4-BE49-F238E27FC236}">
                <a16:creationId xmlns:a16="http://schemas.microsoft.com/office/drawing/2014/main" id="{2E2B389C-32BC-ECD5-302D-2B133203D340}"/>
              </a:ext>
            </a:extLst>
          </p:cNvPr>
          <p:cNvSpPr>
            <a:spLocks noGrp="1"/>
          </p:cNvSpPr>
          <p:nvPr>
            <p:ph sz="half" idx="2"/>
          </p:nvPr>
        </p:nvSpPr>
        <p:spPr/>
        <p:txBody>
          <a:bodyPr>
            <a:normAutofit lnSpcReduction="10000"/>
          </a:bodyPr>
          <a:lstStyle/>
          <a:p>
            <a:r>
              <a:rPr lang="en-GB" dirty="0"/>
              <a:t>Innovator - Imagination</a:t>
            </a:r>
          </a:p>
          <a:p>
            <a:r>
              <a:rPr lang="en-GB" dirty="0"/>
              <a:t>New Designer/Enabler - Intuition</a:t>
            </a:r>
          </a:p>
          <a:p>
            <a:r>
              <a:rPr lang="en-GB" dirty="0"/>
              <a:t>Leader - Authority</a:t>
            </a:r>
          </a:p>
          <a:p>
            <a:r>
              <a:rPr lang="en-GB" dirty="0"/>
              <a:t>New Entrepreneur - Will</a:t>
            </a:r>
          </a:p>
          <a:p>
            <a:r>
              <a:rPr lang="en-GB" dirty="0"/>
              <a:t>Animateur - Sociability</a:t>
            </a:r>
          </a:p>
          <a:p>
            <a:r>
              <a:rPr lang="en-GB" dirty="0"/>
              <a:t>Adventurer - Energy</a:t>
            </a:r>
          </a:p>
          <a:p>
            <a:r>
              <a:rPr lang="en-GB" dirty="0"/>
              <a:t>Change Agent - Flexibility</a:t>
            </a:r>
          </a:p>
          <a:p>
            <a:endParaRPr lang="en-GB" dirty="0"/>
          </a:p>
          <a:p>
            <a:r>
              <a:rPr lang="en-GB" dirty="0"/>
              <a:t>Can you think of examples for each type?</a:t>
            </a:r>
          </a:p>
          <a:p>
            <a:endParaRPr lang="en-GB" dirty="0"/>
          </a:p>
        </p:txBody>
      </p:sp>
      <p:sp>
        <p:nvSpPr>
          <p:cNvPr id="4" name="TextBox 3"/>
          <p:cNvSpPr txBox="1"/>
          <p:nvPr/>
        </p:nvSpPr>
        <p:spPr>
          <a:xfrm>
            <a:off x="9330626" y="6038015"/>
            <a:ext cx="1591056" cy="369332"/>
          </a:xfrm>
          <a:prstGeom prst="rect">
            <a:avLst/>
          </a:prstGeom>
          <a:noFill/>
        </p:spPr>
        <p:txBody>
          <a:bodyPr wrap="square" rtlCol="0">
            <a:spAutoFit/>
          </a:bodyPr>
          <a:lstStyle/>
          <a:p>
            <a:pPr algn="r"/>
            <a:r>
              <a:rPr lang="en-GB" dirty="0"/>
              <a:t> (Kirby 2003)</a:t>
            </a:r>
          </a:p>
        </p:txBody>
      </p:sp>
    </p:spTree>
    <p:extLst>
      <p:ext uri="{BB962C8B-B14F-4D97-AF65-F5344CB8AC3E}">
        <p14:creationId xmlns:p14="http://schemas.microsoft.com/office/powerpoint/2010/main" val="30114636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4449" y="286603"/>
            <a:ext cx="10478038" cy="1450757"/>
          </a:xfrm>
        </p:spPr>
        <p:txBody>
          <a:bodyPr>
            <a:normAutofit fontScale="90000"/>
          </a:bodyPr>
          <a:lstStyle/>
          <a:p>
            <a:r>
              <a:rPr lang="cy-GB" dirty="0"/>
              <a:t>Gwahanol safbwyntiau o fathau o </a:t>
            </a:r>
            <a:r>
              <a:rPr lang="en-GB" dirty="0"/>
              <a:t>Entrepreneur</a:t>
            </a:r>
            <a:br>
              <a:rPr lang="en-GB" dirty="0"/>
            </a:br>
            <a:r>
              <a:rPr lang="en-GB" dirty="0"/>
              <a:t>Different views of types of Entrepreneur</a:t>
            </a:r>
          </a:p>
        </p:txBody>
      </p:sp>
      <p:sp>
        <p:nvSpPr>
          <p:cNvPr id="3" name="Content Placeholder 2"/>
          <p:cNvSpPr>
            <a:spLocks noGrp="1"/>
          </p:cNvSpPr>
          <p:nvPr>
            <p:ph sz="half" idx="1"/>
          </p:nvPr>
        </p:nvSpPr>
        <p:spPr>
          <a:xfrm>
            <a:off x="1290912" y="1922026"/>
            <a:ext cx="2770632" cy="3977640"/>
          </a:xfrm>
        </p:spPr>
        <p:txBody>
          <a:bodyPr>
            <a:normAutofit fontScale="70000" lnSpcReduction="20000"/>
          </a:bodyPr>
          <a:lstStyle/>
          <a:p>
            <a:r>
              <a:rPr lang="en-GB" dirty="0"/>
              <a:t>Smith 1967</a:t>
            </a:r>
          </a:p>
          <a:p>
            <a:r>
              <a:rPr lang="en-GB" dirty="0" err="1"/>
              <a:t>Crefftwr</a:t>
            </a:r>
            <a:endParaRPr lang="en-GB" dirty="0"/>
          </a:p>
          <a:p>
            <a:r>
              <a:rPr lang="en-GB" dirty="0"/>
              <a:t>Craftsman</a:t>
            </a:r>
          </a:p>
          <a:p>
            <a:endParaRPr lang="en-GB" dirty="0"/>
          </a:p>
          <a:p>
            <a:r>
              <a:rPr lang="en-GB" dirty="0" err="1"/>
              <a:t>Dyfeiswyr</a:t>
            </a:r>
            <a:endParaRPr lang="en-GB" dirty="0"/>
          </a:p>
          <a:p>
            <a:r>
              <a:rPr lang="en-GB" dirty="0"/>
              <a:t>Inventors</a:t>
            </a:r>
          </a:p>
          <a:p>
            <a:endParaRPr lang="en-GB" dirty="0"/>
          </a:p>
          <a:p>
            <a:r>
              <a:rPr lang="en-GB" dirty="0" err="1"/>
              <a:t>Oportiwnydd</a:t>
            </a:r>
            <a:endParaRPr lang="en-GB" dirty="0"/>
          </a:p>
          <a:p>
            <a:r>
              <a:rPr lang="en-GB" dirty="0"/>
              <a:t>Opportunist</a:t>
            </a:r>
          </a:p>
          <a:p>
            <a:endParaRPr lang="en-GB" dirty="0"/>
          </a:p>
          <a:p>
            <a:endParaRPr lang="en-GB" dirty="0"/>
          </a:p>
          <a:p>
            <a:endParaRPr lang="en-GB" dirty="0"/>
          </a:p>
        </p:txBody>
      </p:sp>
      <p:sp>
        <p:nvSpPr>
          <p:cNvPr id="6" name="Content Placeholder 5"/>
          <p:cNvSpPr>
            <a:spLocks noGrp="1"/>
          </p:cNvSpPr>
          <p:nvPr>
            <p:ph sz="half" idx="2"/>
          </p:nvPr>
        </p:nvSpPr>
        <p:spPr>
          <a:xfrm>
            <a:off x="4836975" y="1965960"/>
            <a:ext cx="2910304" cy="3977640"/>
          </a:xfrm>
        </p:spPr>
        <p:txBody>
          <a:bodyPr>
            <a:normAutofit fontScale="70000" lnSpcReduction="20000"/>
          </a:bodyPr>
          <a:lstStyle/>
          <a:p>
            <a:r>
              <a:rPr lang="en-GB" dirty="0" err="1"/>
              <a:t>Chell</a:t>
            </a:r>
            <a:r>
              <a:rPr lang="en-GB" dirty="0"/>
              <a:t> Et al 1991</a:t>
            </a:r>
          </a:p>
          <a:p>
            <a:r>
              <a:rPr lang="en-GB" dirty="0" err="1"/>
              <a:t>Entrepreneuriaid</a:t>
            </a:r>
            <a:endParaRPr lang="en-GB" dirty="0"/>
          </a:p>
          <a:p>
            <a:r>
              <a:rPr lang="en-GB" dirty="0"/>
              <a:t>Entrepreneurs</a:t>
            </a:r>
          </a:p>
          <a:p>
            <a:endParaRPr lang="en-GB" dirty="0"/>
          </a:p>
          <a:p>
            <a:r>
              <a:rPr lang="en-GB" dirty="0" err="1"/>
              <a:t>Lled-entrepreneuriaid</a:t>
            </a:r>
            <a:endParaRPr lang="en-GB" dirty="0"/>
          </a:p>
          <a:p>
            <a:r>
              <a:rPr lang="en-GB" dirty="0"/>
              <a:t>Quasi-Entrepreneurs</a:t>
            </a:r>
          </a:p>
          <a:p>
            <a:endParaRPr lang="en-GB" dirty="0"/>
          </a:p>
          <a:p>
            <a:r>
              <a:rPr lang="en-GB" dirty="0" err="1"/>
              <a:t>Gweinyddwyr</a:t>
            </a:r>
            <a:endParaRPr lang="en-GB" dirty="0"/>
          </a:p>
          <a:p>
            <a:r>
              <a:rPr lang="en-GB" dirty="0"/>
              <a:t>Administrators</a:t>
            </a:r>
          </a:p>
          <a:p>
            <a:endParaRPr lang="en-GB" dirty="0"/>
          </a:p>
          <a:p>
            <a:r>
              <a:rPr lang="en-GB" dirty="0" err="1"/>
              <a:t>Gofalwyr</a:t>
            </a:r>
            <a:endParaRPr lang="en-GB" dirty="0"/>
          </a:p>
          <a:p>
            <a:r>
              <a:rPr lang="en-GB" dirty="0"/>
              <a:t>Caretakers</a:t>
            </a:r>
          </a:p>
          <a:p>
            <a:endParaRPr lang="en-GB" dirty="0"/>
          </a:p>
          <a:p>
            <a:endParaRPr lang="en-GB" dirty="0"/>
          </a:p>
          <a:p>
            <a:endParaRPr lang="en-GB" dirty="0"/>
          </a:p>
          <a:p>
            <a:endParaRPr lang="en-GB" dirty="0"/>
          </a:p>
          <a:p>
            <a:endParaRPr lang="en-GB" dirty="0"/>
          </a:p>
        </p:txBody>
      </p:sp>
      <p:sp>
        <p:nvSpPr>
          <p:cNvPr id="4" name="Text Placeholder 3"/>
          <p:cNvSpPr>
            <a:spLocks noGrp="1"/>
          </p:cNvSpPr>
          <p:nvPr>
            <p:ph type="body" idx="4294967295"/>
          </p:nvPr>
        </p:nvSpPr>
        <p:spPr>
          <a:xfrm>
            <a:off x="8743774" y="1942346"/>
            <a:ext cx="2658713" cy="3937000"/>
          </a:xfrm>
        </p:spPr>
        <p:txBody>
          <a:bodyPr>
            <a:normAutofit/>
          </a:bodyPr>
          <a:lstStyle/>
          <a:p>
            <a:r>
              <a:rPr lang="en-GB" dirty="0"/>
              <a:t>Davis 2013</a:t>
            </a:r>
          </a:p>
          <a:p>
            <a:endParaRPr lang="en-GB" dirty="0"/>
          </a:p>
          <a:p>
            <a:r>
              <a:rPr lang="en-GB" dirty="0"/>
              <a:t>Zombie</a:t>
            </a:r>
          </a:p>
        </p:txBody>
      </p:sp>
    </p:spTree>
    <p:extLst>
      <p:ext uri="{BB962C8B-B14F-4D97-AF65-F5344CB8AC3E}">
        <p14:creationId xmlns:p14="http://schemas.microsoft.com/office/powerpoint/2010/main" val="6465925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cy-GB" dirty="0"/>
              <a:t>Prif Nodweddion Entrepreneur</a:t>
            </a:r>
          </a:p>
        </p:txBody>
      </p:sp>
      <p:sp>
        <p:nvSpPr>
          <p:cNvPr id="4" name="Content Placeholder 3"/>
          <p:cNvSpPr>
            <a:spLocks noGrp="1"/>
          </p:cNvSpPr>
          <p:nvPr>
            <p:ph sz="half" idx="1"/>
          </p:nvPr>
        </p:nvSpPr>
        <p:spPr/>
        <p:txBody>
          <a:bodyPr/>
          <a:lstStyle/>
          <a:p>
            <a:r>
              <a:rPr lang="cy-GB" dirty="0"/>
              <a:t>Ymrwymiad</a:t>
            </a:r>
          </a:p>
          <a:p>
            <a:r>
              <a:rPr lang="cy-GB" dirty="0"/>
              <a:t>Gyrru</a:t>
            </a:r>
          </a:p>
          <a:p>
            <a:r>
              <a:rPr lang="cy-GB" dirty="0"/>
              <a:t>Cyfeiriadedd</a:t>
            </a:r>
          </a:p>
          <a:p>
            <a:r>
              <a:rPr lang="cy-GB" dirty="0"/>
              <a:t>Cyfrifoldeb personol</a:t>
            </a:r>
          </a:p>
          <a:p>
            <a:r>
              <a:rPr lang="cy-GB" dirty="0"/>
              <a:t>Datrys Problemau</a:t>
            </a:r>
          </a:p>
          <a:p>
            <a:r>
              <a:rPr lang="cy-GB" dirty="0"/>
              <a:t>Ymdeimlad o Hiwmor</a:t>
            </a:r>
          </a:p>
          <a:p>
            <a:r>
              <a:rPr lang="cy-GB" dirty="0"/>
              <a:t>Defnyddio Adborth</a:t>
            </a:r>
          </a:p>
          <a:p>
            <a:r>
              <a:rPr lang="cy-GB" dirty="0"/>
              <a:t>Goddefgar</a:t>
            </a:r>
          </a:p>
          <a:p>
            <a:r>
              <a:rPr lang="cy-GB" dirty="0"/>
              <a:t>Cymryd risg wedi'i gyfrifo</a:t>
            </a:r>
          </a:p>
        </p:txBody>
      </p:sp>
      <p:sp>
        <p:nvSpPr>
          <p:cNvPr id="5" name="Content Placeholder 4"/>
          <p:cNvSpPr>
            <a:spLocks noGrp="1"/>
          </p:cNvSpPr>
          <p:nvPr>
            <p:ph sz="half" idx="2"/>
          </p:nvPr>
        </p:nvSpPr>
        <p:spPr/>
        <p:txBody>
          <a:bodyPr/>
          <a:lstStyle/>
          <a:p>
            <a:r>
              <a:rPr lang="cy-GB" dirty="0"/>
              <a:t>Angen isel am statws</a:t>
            </a:r>
          </a:p>
          <a:p>
            <a:r>
              <a:rPr lang="cy-GB" dirty="0"/>
              <a:t>Uniondeb</a:t>
            </a:r>
          </a:p>
          <a:p>
            <a:r>
              <a:rPr lang="cy-GB" dirty="0"/>
              <a:t>Pendantrwydd</a:t>
            </a:r>
          </a:p>
          <a:p>
            <a:r>
              <a:rPr lang="cy-GB" dirty="0"/>
              <a:t>Delio â methiant</a:t>
            </a:r>
          </a:p>
          <a:p>
            <a:r>
              <a:rPr lang="cy-GB" dirty="0"/>
              <a:t>Adeiladwr tîm</a:t>
            </a:r>
          </a:p>
          <a:p>
            <a:r>
              <a:rPr lang="cy-GB" dirty="0"/>
              <a:t>Yn sefydlog yn emosiynol</a:t>
            </a:r>
          </a:p>
          <a:p>
            <a:r>
              <a:rPr lang="cy-GB" dirty="0"/>
              <a:t>Creadigol</a:t>
            </a:r>
          </a:p>
          <a:p>
            <a:r>
              <a:rPr lang="cy-GB" dirty="0"/>
              <a:t>Gallu cysyniadol uchel</a:t>
            </a:r>
          </a:p>
          <a:p>
            <a:r>
              <a:rPr lang="cy-GB" dirty="0"/>
              <a:t>Gweledigaeth</a:t>
            </a:r>
          </a:p>
        </p:txBody>
      </p:sp>
      <p:sp>
        <p:nvSpPr>
          <p:cNvPr id="6" name="TextBox 5"/>
          <p:cNvSpPr txBox="1"/>
          <p:nvPr/>
        </p:nvSpPr>
        <p:spPr>
          <a:xfrm>
            <a:off x="8584443" y="6172200"/>
            <a:ext cx="2543806" cy="369332"/>
          </a:xfrm>
          <a:prstGeom prst="rect">
            <a:avLst/>
          </a:prstGeom>
          <a:noFill/>
        </p:spPr>
        <p:txBody>
          <a:bodyPr wrap="square" rtlCol="0">
            <a:spAutoFit/>
          </a:bodyPr>
          <a:lstStyle/>
          <a:p>
            <a:r>
              <a:rPr lang="en-GB" dirty="0"/>
              <a:t>(Timmons Et al. 1985)</a:t>
            </a:r>
          </a:p>
        </p:txBody>
      </p:sp>
    </p:spTree>
    <p:extLst>
      <p:ext uri="{BB962C8B-B14F-4D97-AF65-F5344CB8AC3E}">
        <p14:creationId xmlns:p14="http://schemas.microsoft.com/office/powerpoint/2010/main" val="41146127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 Characteristics of an Entrepreneur</a:t>
            </a:r>
          </a:p>
        </p:txBody>
      </p:sp>
      <p:sp>
        <p:nvSpPr>
          <p:cNvPr id="4" name="Content Placeholder 3"/>
          <p:cNvSpPr>
            <a:spLocks noGrp="1"/>
          </p:cNvSpPr>
          <p:nvPr>
            <p:ph sz="half" idx="1"/>
          </p:nvPr>
        </p:nvSpPr>
        <p:spPr/>
        <p:txBody>
          <a:bodyPr/>
          <a:lstStyle/>
          <a:p>
            <a:r>
              <a:rPr lang="en-GB" dirty="0"/>
              <a:t>Commitment</a:t>
            </a:r>
          </a:p>
          <a:p>
            <a:r>
              <a:rPr lang="en-GB" dirty="0"/>
              <a:t>Drive</a:t>
            </a:r>
          </a:p>
          <a:p>
            <a:r>
              <a:rPr lang="en-GB" dirty="0"/>
              <a:t>Orientation</a:t>
            </a:r>
          </a:p>
          <a:p>
            <a:r>
              <a:rPr lang="en-GB" dirty="0"/>
              <a:t>Personal responsibility</a:t>
            </a:r>
          </a:p>
          <a:p>
            <a:r>
              <a:rPr lang="en-GB" dirty="0"/>
              <a:t>Problem Solving</a:t>
            </a:r>
          </a:p>
          <a:p>
            <a:r>
              <a:rPr lang="en-GB" dirty="0"/>
              <a:t>Sense of Humour</a:t>
            </a:r>
          </a:p>
          <a:p>
            <a:r>
              <a:rPr lang="en-GB" dirty="0"/>
              <a:t>Using Feedback</a:t>
            </a:r>
          </a:p>
          <a:p>
            <a:r>
              <a:rPr lang="en-GB" dirty="0"/>
              <a:t>Tolerant</a:t>
            </a:r>
          </a:p>
          <a:p>
            <a:r>
              <a:rPr lang="en-GB" dirty="0"/>
              <a:t>Calculated risk taking</a:t>
            </a:r>
          </a:p>
        </p:txBody>
      </p:sp>
      <p:sp>
        <p:nvSpPr>
          <p:cNvPr id="5" name="Content Placeholder 4"/>
          <p:cNvSpPr>
            <a:spLocks noGrp="1"/>
          </p:cNvSpPr>
          <p:nvPr>
            <p:ph sz="half" idx="2"/>
          </p:nvPr>
        </p:nvSpPr>
        <p:spPr/>
        <p:txBody>
          <a:bodyPr/>
          <a:lstStyle/>
          <a:p>
            <a:r>
              <a:rPr lang="en-GB" dirty="0"/>
              <a:t>Low need for status</a:t>
            </a:r>
          </a:p>
          <a:p>
            <a:r>
              <a:rPr lang="en-GB" dirty="0"/>
              <a:t>Integrity</a:t>
            </a:r>
          </a:p>
          <a:p>
            <a:r>
              <a:rPr lang="en-GB" dirty="0"/>
              <a:t>Decisiveness</a:t>
            </a:r>
          </a:p>
          <a:p>
            <a:r>
              <a:rPr lang="en-GB" dirty="0"/>
              <a:t>Dealing with failure</a:t>
            </a:r>
          </a:p>
          <a:p>
            <a:r>
              <a:rPr lang="en-GB" dirty="0"/>
              <a:t>Team builder</a:t>
            </a:r>
          </a:p>
          <a:p>
            <a:r>
              <a:rPr lang="en-GB" dirty="0"/>
              <a:t>Emotionally stable</a:t>
            </a:r>
          </a:p>
          <a:p>
            <a:r>
              <a:rPr lang="en-GB" dirty="0"/>
              <a:t>Creative</a:t>
            </a:r>
          </a:p>
          <a:p>
            <a:r>
              <a:rPr lang="en-GB" dirty="0"/>
              <a:t>High conceptual ability</a:t>
            </a:r>
          </a:p>
          <a:p>
            <a:r>
              <a:rPr lang="en-GB" dirty="0"/>
              <a:t>Vision</a:t>
            </a:r>
          </a:p>
        </p:txBody>
      </p:sp>
      <p:sp>
        <p:nvSpPr>
          <p:cNvPr id="6" name="TextBox 5"/>
          <p:cNvSpPr txBox="1"/>
          <p:nvPr/>
        </p:nvSpPr>
        <p:spPr>
          <a:xfrm>
            <a:off x="8584443" y="6172200"/>
            <a:ext cx="2543806" cy="369332"/>
          </a:xfrm>
          <a:prstGeom prst="rect">
            <a:avLst/>
          </a:prstGeom>
          <a:noFill/>
        </p:spPr>
        <p:txBody>
          <a:bodyPr wrap="square" rtlCol="0">
            <a:spAutoFit/>
          </a:bodyPr>
          <a:lstStyle/>
          <a:p>
            <a:r>
              <a:rPr lang="en-GB" dirty="0"/>
              <a:t>(Timmons Et al. 1985)</a:t>
            </a:r>
          </a:p>
        </p:txBody>
      </p:sp>
    </p:spTree>
    <p:extLst>
      <p:ext uri="{BB962C8B-B14F-4D97-AF65-F5344CB8AC3E}">
        <p14:creationId xmlns:p14="http://schemas.microsoft.com/office/powerpoint/2010/main" val="41993631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What do academics think?</a:t>
            </a:r>
          </a:p>
        </p:txBody>
      </p:sp>
      <p:sp>
        <p:nvSpPr>
          <p:cNvPr id="3" name="Content Placeholder 2"/>
          <p:cNvSpPr>
            <a:spLocks noGrp="1"/>
          </p:cNvSpPr>
          <p:nvPr>
            <p:ph sz="half" idx="1"/>
          </p:nvPr>
        </p:nvSpPr>
        <p:spPr/>
        <p:txBody>
          <a:bodyPr>
            <a:normAutofit fontScale="62500" lnSpcReduction="20000"/>
          </a:bodyPr>
          <a:lstStyle/>
          <a:p>
            <a:r>
              <a:rPr lang="cy-GB" dirty="0"/>
              <a:t>Yr Athro </a:t>
            </a:r>
            <a:r>
              <a:rPr lang="cy-GB" dirty="0" err="1"/>
              <a:t>Saras</a:t>
            </a:r>
            <a:r>
              <a:rPr lang="cy-GB" dirty="0"/>
              <a:t> </a:t>
            </a:r>
            <a:r>
              <a:rPr lang="cy-GB" dirty="0" err="1"/>
              <a:t>Sarasvathy</a:t>
            </a:r>
            <a:endParaRPr lang="cy-GB" dirty="0"/>
          </a:p>
          <a:p>
            <a:r>
              <a:rPr lang="cy-GB" dirty="0"/>
              <a:t>Mae'r cyfan yn cael ei esbonio yma</a:t>
            </a:r>
          </a:p>
          <a:p>
            <a:endParaRPr lang="cy-GB" dirty="0"/>
          </a:p>
          <a:p>
            <a:r>
              <a:rPr lang="cy-GB" dirty="0"/>
              <a:t>Ymchwil 1997 = 17 talaith, 30 sylfaenydd cwmni o wahanol ddiwydiannau</a:t>
            </a:r>
          </a:p>
          <a:p>
            <a:endParaRPr lang="cy-GB" dirty="0"/>
          </a:p>
          <a:p>
            <a:r>
              <a:rPr lang="cy-GB" dirty="0"/>
              <a:t> Gweithiodd yr entrepreneuriaid eu ffordd trwy set o broblemau 17 tudalen dros ddwy awr, gan siarad yn uchel yn barhaus wrth i bob un ohonynt ddatrys yr un deg problem yn union i adeiladu cwmni gan ddechrau gyda'r un syniad yn union am gynnyrch.</a:t>
            </a:r>
          </a:p>
          <a:p>
            <a:endParaRPr lang="cy-GB" dirty="0"/>
          </a:p>
          <a:p>
            <a:r>
              <a:rPr lang="cy-GB" dirty="0"/>
              <a:t>Mae entrepreneuriaid yn </a:t>
            </a:r>
            <a:r>
              <a:rPr lang="cy-GB" dirty="0" err="1"/>
              <a:t>entrepreneuraidd</a:t>
            </a:r>
            <a:r>
              <a:rPr lang="cy-GB" dirty="0"/>
              <a:t>, yn wahanol i reolwyr neu strategol, oherwydd eu bod yn meddwl yn effeithiol; maen nhw'n credu mewn dyfodol sydd eto i’w lunio ac a all gael ei lunio'n sylweddol gan weithred ddynol</a:t>
            </a:r>
          </a:p>
          <a:p>
            <a:r>
              <a:rPr lang="cy-GB" dirty="0"/>
              <a:t>Maent yn sylweddoli hynny i'r graddau y gall y weithred ddynol hon reoli'r dyfodol</a:t>
            </a:r>
          </a:p>
        </p:txBody>
      </p:sp>
      <p:sp>
        <p:nvSpPr>
          <p:cNvPr id="6" name="Content Placeholder 5">
            <a:extLst>
              <a:ext uri="{FF2B5EF4-FFF2-40B4-BE49-F238E27FC236}">
                <a16:creationId xmlns:a16="http://schemas.microsoft.com/office/drawing/2014/main" id="{5C6A5B0D-5A9F-B657-AF98-7E4D03F96A9D}"/>
              </a:ext>
            </a:extLst>
          </p:cNvPr>
          <p:cNvSpPr>
            <a:spLocks noGrp="1"/>
          </p:cNvSpPr>
          <p:nvPr>
            <p:ph sz="half" idx="2"/>
          </p:nvPr>
        </p:nvSpPr>
        <p:spPr/>
        <p:txBody>
          <a:bodyPr>
            <a:normAutofit fontScale="62500" lnSpcReduction="20000"/>
          </a:bodyPr>
          <a:lstStyle/>
          <a:p>
            <a:r>
              <a:rPr lang="en-GB" dirty="0"/>
              <a:t>Professor Saras </a:t>
            </a:r>
            <a:r>
              <a:rPr lang="en-GB" dirty="0" err="1"/>
              <a:t>Sarasvathy</a:t>
            </a:r>
            <a:endParaRPr lang="en-GB" dirty="0"/>
          </a:p>
          <a:p>
            <a:pPr lvl="1"/>
            <a:r>
              <a:rPr lang="en-GB" dirty="0">
                <a:hlinkClick r:id="rId3"/>
              </a:rPr>
              <a:t>Its all explained here</a:t>
            </a:r>
            <a:endParaRPr lang="en-GB" dirty="0"/>
          </a:p>
          <a:p>
            <a:pPr lvl="1"/>
            <a:endParaRPr lang="en-GB" dirty="0"/>
          </a:p>
          <a:p>
            <a:pPr lvl="1"/>
            <a:r>
              <a:rPr lang="en-GB" dirty="0"/>
              <a:t>Research 1997 = 17 states, 30 founders of companies from various industries</a:t>
            </a:r>
          </a:p>
          <a:p>
            <a:pPr lvl="1"/>
            <a:endParaRPr lang="en-GB" dirty="0"/>
          </a:p>
          <a:p>
            <a:r>
              <a:rPr lang="en-GB" dirty="0"/>
              <a:t> The entrepreneurs worked their way through a 17-page problem set over two hours, talking aloud continuously as they each solved exactly the same ten decision problems to build a company starting with exactly the same product idea.</a:t>
            </a:r>
          </a:p>
          <a:p>
            <a:pPr lvl="1"/>
            <a:endParaRPr lang="en-GB" dirty="0"/>
          </a:p>
          <a:p>
            <a:r>
              <a:rPr lang="en-GB" dirty="0"/>
              <a:t>Entrepreneurs are entrepreneurial, as differentiated from managerial or strategic, because they think effectually; they believe in a yet-to-be-made future that can substantially be shaped by human action</a:t>
            </a:r>
          </a:p>
          <a:p>
            <a:r>
              <a:rPr lang="en-GB" dirty="0"/>
              <a:t>they realize that to the extent that this human action can control the future</a:t>
            </a:r>
          </a:p>
          <a:p>
            <a:endParaRPr lang="en-GB" dirty="0"/>
          </a:p>
        </p:txBody>
      </p:sp>
    </p:spTree>
    <p:extLst>
      <p:ext uri="{BB962C8B-B14F-4D97-AF65-F5344CB8AC3E}">
        <p14:creationId xmlns:p14="http://schemas.microsoft.com/office/powerpoint/2010/main" val="26832591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Colin Jones</a:t>
            </a:r>
            <a:br>
              <a:rPr lang="en-GB" dirty="0"/>
            </a:br>
            <a:endParaRPr lang="en-GB" dirty="0"/>
          </a:p>
        </p:txBody>
      </p:sp>
      <p:sp>
        <p:nvSpPr>
          <p:cNvPr id="3" name="Content Placeholder 2"/>
          <p:cNvSpPr>
            <a:spLocks noGrp="1"/>
          </p:cNvSpPr>
          <p:nvPr>
            <p:ph sz="half" idx="1"/>
          </p:nvPr>
        </p:nvSpPr>
        <p:spPr/>
        <p:txBody>
          <a:bodyPr/>
          <a:lstStyle/>
          <a:p>
            <a:r>
              <a:rPr lang="cy-GB" dirty="0"/>
              <a:t>Yr anturiaethwr rhesymol - darllen</a:t>
            </a:r>
          </a:p>
          <a:p>
            <a:endParaRPr lang="cy-GB" dirty="0"/>
          </a:p>
          <a:p>
            <a:r>
              <a:rPr lang="cy-GB" dirty="0"/>
              <a:t>Entrepreneur = Pobl sy'n “Creu cyfleoedd ar gyfer boddhad”</a:t>
            </a:r>
          </a:p>
          <a:p>
            <a:endParaRPr lang="cy-GB" dirty="0"/>
          </a:p>
          <a:p>
            <a:r>
              <a:rPr lang="cy-GB" dirty="0"/>
              <a:t>Os ydych chi'n caru'r hyn rydych chi'n ei wneud a'ch bod chi'n caru lle rydych chi'n ei wneud - byddwch chi'n llwyddiannus</a:t>
            </a:r>
          </a:p>
        </p:txBody>
      </p:sp>
      <p:sp>
        <p:nvSpPr>
          <p:cNvPr id="6" name="Content Placeholder 5">
            <a:extLst>
              <a:ext uri="{FF2B5EF4-FFF2-40B4-BE49-F238E27FC236}">
                <a16:creationId xmlns:a16="http://schemas.microsoft.com/office/drawing/2014/main" id="{1AF67FAA-15A2-7F18-718E-F5B00F6B2644}"/>
              </a:ext>
            </a:extLst>
          </p:cNvPr>
          <p:cNvSpPr>
            <a:spLocks noGrp="1"/>
          </p:cNvSpPr>
          <p:nvPr>
            <p:ph sz="half" idx="2"/>
          </p:nvPr>
        </p:nvSpPr>
        <p:spPr/>
        <p:txBody>
          <a:bodyPr/>
          <a:lstStyle/>
          <a:p>
            <a:r>
              <a:rPr lang="en-GB" dirty="0"/>
              <a:t>The reasonable adventurer – reading </a:t>
            </a:r>
          </a:p>
          <a:p>
            <a:endParaRPr lang="en-GB" dirty="0"/>
          </a:p>
          <a:p>
            <a:r>
              <a:rPr lang="en-GB" dirty="0"/>
              <a:t>Entrepreneur = People who “Create opportunities for satisfaction”</a:t>
            </a:r>
          </a:p>
          <a:p>
            <a:pPr lvl="0"/>
            <a:endParaRPr lang="en-GB" dirty="0"/>
          </a:p>
          <a:p>
            <a:r>
              <a:rPr lang="en-GB" dirty="0"/>
              <a:t>If you love what you do and you love where you are doing it – then you will be successful</a:t>
            </a:r>
          </a:p>
          <a:p>
            <a:endParaRPr lang="en-GB" dirty="0"/>
          </a:p>
        </p:txBody>
      </p:sp>
    </p:spTree>
    <p:extLst>
      <p:ext uri="{BB962C8B-B14F-4D97-AF65-F5344CB8AC3E}">
        <p14:creationId xmlns:p14="http://schemas.microsoft.com/office/powerpoint/2010/main" val="551259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063" y="286603"/>
            <a:ext cx="10560816" cy="1450757"/>
          </a:xfrm>
        </p:spPr>
        <p:txBody>
          <a:bodyPr/>
          <a:lstStyle/>
          <a:p>
            <a:r>
              <a:rPr lang="cy-GB" dirty="0"/>
              <a:t>Nodweddion allweddol…neu nodweddion a arddangosir</a:t>
            </a:r>
          </a:p>
        </p:txBody>
      </p:sp>
      <p:sp>
        <p:nvSpPr>
          <p:cNvPr id="3" name="Content Placeholder 2"/>
          <p:cNvSpPr>
            <a:spLocks noGrp="1"/>
          </p:cNvSpPr>
          <p:nvPr>
            <p:ph sz="half" idx="1"/>
          </p:nvPr>
        </p:nvSpPr>
        <p:spPr/>
        <p:txBody>
          <a:bodyPr>
            <a:normAutofit fontScale="92500" lnSpcReduction="20000"/>
          </a:bodyPr>
          <a:lstStyle/>
          <a:p>
            <a:r>
              <a:rPr lang="cy-GB" sz="2000" dirty="0"/>
              <a:t>Deallusrwydd</a:t>
            </a:r>
          </a:p>
          <a:p>
            <a:r>
              <a:rPr lang="cy-GB" sz="2000" dirty="0"/>
              <a:t>Yr hyn y gallaf ei alw'n “Graddedig”</a:t>
            </a:r>
          </a:p>
          <a:p>
            <a:endParaRPr lang="cy-GB" sz="2000" dirty="0"/>
          </a:p>
          <a:p>
            <a:r>
              <a:rPr lang="cy-GB" sz="2000" dirty="0"/>
              <a:t>Cyfeillgarwch Agos</a:t>
            </a:r>
          </a:p>
          <a:p>
            <a:r>
              <a:rPr lang="cy-GB" sz="2000" dirty="0"/>
              <a:t>Sgiliau rhyngbersonol da, yn cael eu “hoffi”, CYFALAF CYMDEITHASOL</a:t>
            </a:r>
          </a:p>
          <a:p>
            <a:endParaRPr lang="cy-GB" sz="2000" dirty="0"/>
          </a:p>
          <a:p>
            <a:r>
              <a:rPr lang="cy-GB" sz="2000" dirty="0"/>
              <a:t>Annibyniaeth wrth Farnu Gwerthoedd</a:t>
            </a:r>
          </a:p>
          <a:p>
            <a:pPr marL="457200" lvl="1" indent="0">
              <a:buNone/>
            </a:pPr>
            <a:endParaRPr lang="en-GB" sz="2000" dirty="0"/>
          </a:p>
        </p:txBody>
      </p:sp>
      <p:sp>
        <p:nvSpPr>
          <p:cNvPr id="4" name="Content Placeholder 3"/>
          <p:cNvSpPr>
            <a:spLocks noGrp="1"/>
          </p:cNvSpPr>
          <p:nvPr>
            <p:ph sz="half" idx="2"/>
          </p:nvPr>
        </p:nvSpPr>
        <p:spPr/>
        <p:txBody>
          <a:bodyPr>
            <a:normAutofit fontScale="92500" lnSpcReduction="20000"/>
          </a:bodyPr>
          <a:lstStyle/>
          <a:p>
            <a:pPr>
              <a:spcBef>
                <a:spcPct val="20000"/>
              </a:spcBef>
              <a:buClrTx/>
              <a:buSzTx/>
            </a:pPr>
            <a:r>
              <a:rPr lang="cy-GB" dirty="0"/>
              <a:t>Dibynnu ar brofiad personol, ymddiried ynddynt eu hunain</a:t>
            </a:r>
          </a:p>
          <a:p>
            <a:pPr>
              <a:spcBef>
                <a:spcPct val="20000"/>
              </a:spcBef>
              <a:buClrTx/>
              <a:buSzTx/>
            </a:pPr>
            <a:endParaRPr lang="cy-GB" dirty="0"/>
          </a:p>
          <a:p>
            <a:pPr>
              <a:spcBef>
                <a:spcPct val="20000"/>
              </a:spcBef>
              <a:buClrTx/>
              <a:buSzTx/>
            </a:pPr>
            <a:r>
              <a:rPr lang="cy-GB" dirty="0"/>
              <a:t>Goddef amwysedd</a:t>
            </a:r>
          </a:p>
          <a:p>
            <a:pPr>
              <a:spcBef>
                <a:spcPct val="20000"/>
              </a:spcBef>
              <a:buClrTx/>
              <a:buSzTx/>
            </a:pPr>
            <a:r>
              <a:rPr lang="cy-GB" dirty="0"/>
              <a:t> Neu'n gallu atal dyfarniad nes eu bod yn gwybod rhagor, hyblygrwydd</a:t>
            </a:r>
          </a:p>
          <a:p>
            <a:pPr>
              <a:spcBef>
                <a:spcPct val="20000"/>
              </a:spcBef>
              <a:buClrTx/>
              <a:buSzTx/>
            </a:pPr>
            <a:endParaRPr lang="cy-GB" dirty="0"/>
          </a:p>
          <a:p>
            <a:pPr>
              <a:spcBef>
                <a:spcPct val="20000"/>
              </a:spcBef>
              <a:buClrTx/>
              <a:buSzTx/>
            </a:pPr>
            <a:r>
              <a:rPr lang="cy-GB" dirty="0"/>
              <a:t>Ehangder diddordeb</a:t>
            </a:r>
          </a:p>
          <a:p>
            <a:pPr>
              <a:spcBef>
                <a:spcPct val="20000"/>
              </a:spcBef>
              <a:buClrTx/>
              <a:buSzTx/>
            </a:pPr>
            <a:r>
              <a:rPr lang="cy-GB" dirty="0"/>
              <a:t>      meddwl agored, llygaid agored, meddwl </a:t>
            </a:r>
            <a:r>
              <a:rPr lang="cy-GB" dirty="0" err="1"/>
              <a:t>ymholgar</a:t>
            </a:r>
            <a:r>
              <a:rPr lang="cy-GB" dirty="0"/>
              <a:t> </a:t>
            </a:r>
          </a:p>
          <a:p>
            <a:pPr>
              <a:spcBef>
                <a:spcPct val="20000"/>
              </a:spcBef>
              <a:buClrTx/>
              <a:buSzTx/>
            </a:pPr>
            <a:endParaRPr lang="cy-GB" dirty="0"/>
          </a:p>
          <a:p>
            <a:pPr>
              <a:spcBef>
                <a:spcPct val="20000"/>
              </a:spcBef>
              <a:buClrTx/>
              <a:buSzTx/>
            </a:pPr>
            <a:r>
              <a:rPr lang="cy-GB" dirty="0"/>
              <a:t>Hiwmor</a:t>
            </a:r>
          </a:p>
          <a:p>
            <a:pPr>
              <a:spcBef>
                <a:spcPct val="20000"/>
              </a:spcBef>
              <a:buClrTx/>
              <a:buSzTx/>
            </a:pPr>
            <a:r>
              <a:rPr lang="cy-GB" dirty="0"/>
              <a:t>“Os na allwch chi gymryd jôc..”, mwynhewch fywyd, Gwydr yn hanner llawn</a:t>
            </a:r>
          </a:p>
        </p:txBody>
      </p:sp>
    </p:spTree>
    <p:extLst>
      <p:ext uri="{BB962C8B-B14F-4D97-AF65-F5344CB8AC3E}">
        <p14:creationId xmlns:p14="http://schemas.microsoft.com/office/powerpoint/2010/main" val="32466911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features…or characteristics exhibited</a:t>
            </a:r>
          </a:p>
        </p:txBody>
      </p:sp>
      <p:sp>
        <p:nvSpPr>
          <p:cNvPr id="3" name="Content Placeholder 2"/>
          <p:cNvSpPr>
            <a:spLocks noGrp="1"/>
          </p:cNvSpPr>
          <p:nvPr>
            <p:ph sz="half" idx="1"/>
          </p:nvPr>
        </p:nvSpPr>
        <p:spPr/>
        <p:txBody>
          <a:bodyPr>
            <a:normAutofit lnSpcReduction="10000"/>
          </a:bodyPr>
          <a:lstStyle/>
          <a:p>
            <a:r>
              <a:rPr lang="en-GB" sz="2000" dirty="0"/>
              <a:t>Intellectuality</a:t>
            </a:r>
          </a:p>
          <a:p>
            <a:pPr lvl="1"/>
            <a:r>
              <a:rPr lang="en-GB" sz="2000" dirty="0"/>
              <a:t>What I might call “</a:t>
            </a:r>
            <a:r>
              <a:rPr lang="en-GB" sz="2000" dirty="0" err="1"/>
              <a:t>Graduateness</a:t>
            </a:r>
            <a:r>
              <a:rPr lang="en-GB" sz="2000" dirty="0"/>
              <a:t>”</a:t>
            </a:r>
          </a:p>
          <a:p>
            <a:pPr marL="457200" lvl="1" indent="0">
              <a:buNone/>
            </a:pPr>
            <a:endParaRPr lang="en-GB" sz="2000" dirty="0"/>
          </a:p>
          <a:p>
            <a:r>
              <a:rPr lang="en-GB" sz="2000" dirty="0"/>
              <a:t>Close Friendships</a:t>
            </a:r>
          </a:p>
          <a:p>
            <a:pPr lvl="1"/>
            <a:r>
              <a:rPr lang="en-GB" sz="2000" dirty="0"/>
              <a:t>Good interpersonal skills, are “liked”, </a:t>
            </a:r>
            <a:r>
              <a:rPr lang="en-GB" sz="2000" dirty="0">
                <a:hlinkClick r:id="rId3"/>
              </a:rPr>
              <a:t>SOCIAL CAPITAL</a:t>
            </a:r>
            <a:endParaRPr lang="en-GB" sz="2000" dirty="0"/>
          </a:p>
          <a:p>
            <a:pPr marL="457200" lvl="1" indent="0">
              <a:buNone/>
            </a:pPr>
            <a:endParaRPr lang="en-GB" sz="2000" dirty="0"/>
          </a:p>
          <a:p>
            <a:r>
              <a:rPr lang="en-GB" sz="2000" dirty="0"/>
              <a:t>Independence in Value Judgement</a:t>
            </a:r>
          </a:p>
          <a:p>
            <a:pPr marL="0" indent="0">
              <a:buNone/>
            </a:pPr>
            <a:endParaRPr lang="en-GB" sz="2000" dirty="0"/>
          </a:p>
          <a:p>
            <a:pPr marL="457200" lvl="1" indent="0">
              <a:buNone/>
            </a:pPr>
            <a:endParaRPr lang="en-GB" sz="2000" dirty="0"/>
          </a:p>
        </p:txBody>
      </p:sp>
      <p:sp>
        <p:nvSpPr>
          <p:cNvPr id="4" name="Content Placeholder 3"/>
          <p:cNvSpPr>
            <a:spLocks noGrp="1"/>
          </p:cNvSpPr>
          <p:nvPr>
            <p:ph sz="half" idx="2"/>
          </p:nvPr>
        </p:nvSpPr>
        <p:spPr/>
        <p:txBody>
          <a:bodyPr>
            <a:normAutofit lnSpcReduction="10000"/>
          </a:bodyPr>
          <a:lstStyle/>
          <a:p>
            <a:pPr>
              <a:spcBef>
                <a:spcPct val="20000"/>
              </a:spcBef>
              <a:buClrTx/>
              <a:buSzTx/>
            </a:pPr>
            <a:r>
              <a:rPr lang="en-GB" dirty="0"/>
              <a:t>Rely on personal experience, trust themselves</a:t>
            </a:r>
          </a:p>
          <a:p>
            <a:pPr marL="0" indent="0">
              <a:spcBef>
                <a:spcPct val="20000"/>
              </a:spcBef>
              <a:buClrTx/>
              <a:buSzTx/>
              <a:buNone/>
            </a:pPr>
            <a:endParaRPr lang="en-GB" dirty="0"/>
          </a:p>
          <a:p>
            <a:pPr>
              <a:spcBef>
                <a:spcPct val="20000"/>
              </a:spcBef>
              <a:buClrTx/>
              <a:buSzTx/>
            </a:pPr>
            <a:r>
              <a:rPr lang="en-GB" dirty="0"/>
              <a:t>Tolerance of ambiguity</a:t>
            </a:r>
          </a:p>
          <a:p>
            <a:pPr marL="0" indent="0">
              <a:spcBef>
                <a:spcPct val="20000"/>
              </a:spcBef>
              <a:buClrTx/>
              <a:buSzTx/>
              <a:buNone/>
            </a:pPr>
            <a:r>
              <a:rPr lang="en-GB" dirty="0"/>
              <a:t>      Or able to suspend judgement until they know more, flexibility</a:t>
            </a:r>
          </a:p>
          <a:p>
            <a:pPr>
              <a:spcBef>
                <a:spcPct val="20000"/>
              </a:spcBef>
              <a:buClrTx/>
              <a:buSzTx/>
            </a:pPr>
            <a:endParaRPr lang="en-GB" dirty="0"/>
          </a:p>
          <a:p>
            <a:pPr>
              <a:spcBef>
                <a:spcPct val="20000"/>
              </a:spcBef>
              <a:buClrTx/>
              <a:buSzTx/>
            </a:pPr>
            <a:r>
              <a:rPr lang="en-GB" dirty="0"/>
              <a:t>Breadth of interest</a:t>
            </a:r>
          </a:p>
          <a:p>
            <a:pPr marL="0" indent="0">
              <a:spcBef>
                <a:spcPct val="20000"/>
              </a:spcBef>
              <a:buClrTx/>
              <a:buSzTx/>
              <a:buNone/>
            </a:pPr>
            <a:r>
              <a:rPr lang="en-GB" dirty="0"/>
              <a:t>      open mind, open eyes, enquiring mind</a:t>
            </a:r>
          </a:p>
          <a:p>
            <a:pPr>
              <a:spcBef>
                <a:spcPct val="20000"/>
              </a:spcBef>
              <a:buClrTx/>
              <a:buSzTx/>
            </a:pPr>
            <a:endParaRPr lang="en-GB" dirty="0"/>
          </a:p>
          <a:p>
            <a:pPr>
              <a:spcBef>
                <a:spcPct val="20000"/>
              </a:spcBef>
              <a:buClrTx/>
              <a:buSzTx/>
            </a:pPr>
            <a:r>
              <a:rPr lang="en-GB" dirty="0"/>
              <a:t>Humour</a:t>
            </a:r>
          </a:p>
          <a:p>
            <a:pPr lvl="1" indent="0">
              <a:buNone/>
            </a:pPr>
            <a:r>
              <a:rPr lang="en-GB" dirty="0"/>
              <a:t>“If you can’t take a joke..”,  enjoy life, Glass half full</a:t>
            </a:r>
          </a:p>
          <a:p>
            <a:endParaRPr lang="en-GB" dirty="0"/>
          </a:p>
        </p:txBody>
      </p:sp>
    </p:spTree>
    <p:extLst>
      <p:ext uri="{BB962C8B-B14F-4D97-AF65-F5344CB8AC3E}">
        <p14:creationId xmlns:p14="http://schemas.microsoft.com/office/powerpoint/2010/main" val="11990284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solidFill>
                  <a:schemeClr val="tx1"/>
                </a:solidFill>
              </a:rPr>
              <a:t>Felly beth rydyn ni wedi'i ddarganfod</a:t>
            </a:r>
          </a:p>
        </p:txBody>
      </p:sp>
      <p:sp>
        <p:nvSpPr>
          <p:cNvPr id="13" name="Text Placeholder 12">
            <a:extLst>
              <a:ext uri="{FF2B5EF4-FFF2-40B4-BE49-F238E27FC236}">
                <a16:creationId xmlns:a16="http://schemas.microsoft.com/office/drawing/2014/main" id="{60484356-8457-68B7-198D-989E5568A864}"/>
              </a:ext>
            </a:extLst>
          </p:cNvPr>
          <p:cNvSpPr>
            <a:spLocks noGrp="1"/>
          </p:cNvSpPr>
          <p:nvPr>
            <p:ph type="body" idx="1"/>
          </p:nvPr>
        </p:nvSpPr>
        <p:spPr/>
        <p:txBody>
          <a:bodyPr>
            <a:normAutofit fontScale="92500" lnSpcReduction="20000"/>
          </a:bodyPr>
          <a:lstStyle/>
          <a:p>
            <a:r>
              <a:rPr lang="cy-GB" sz="2000" b="1" u="sng" dirty="0">
                <a:latin typeface="Arial" panose="020B0604020202020204" pitchFamily="34" charset="0"/>
                <a:cs typeface="Arial" panose="020B0604020202020204" pitchFamily="34" charset="0"/>
              </a:rPr>
              <a:t>Colin Jones</a:t>
            </a:r>
          </a:p>
          <a:p>
            <a:r>
              <a:rPr lang="cy-GB" dirty="0"/>
              <a:t>Proffil Adnoddau</a:t>
            </a:r>
          </a:p>
        </p:txBody>
      </p:sp>
      <p:sp>
        <p:nvSpPr>
          <p:cNvPr id="4" name="Content Placeholder 4"/>
          <p:cNvSpPr>
            <a:spLocks noGrp="1"/>
          </p:cNvSpPr>
          <p:nvPr>
            <p:ph sz="half" idx="2"/>
          </p:nvPr>
        </p:nvSpPr>
        <p:spPr/>
        <p:txBody>
          <a:bodyPr/>
          <a:lstStyle/>
          <a:p>
            <a:r>
              <a:rPr lang="cy-GB" dirty="0"/>
              <a:t>Cyfalaf Cymdeithasol</a:t>
            </a:r>
          </a:p>
          <a:p>
            <a:pPr lvl="1"/>
            <a:r>
              <a:rPr lang="cy-GB" dirty="0"/>
              <a:t>Pwy wyddoch chi</a:t>
            </a:r>
          </a:p>
          <a:p>
            <a:pPr lvl="1"/>
            <a:r>
              <a:rPr lang="cy-GB" dirty="0"/>
              <a:t>Cyfalaf Dynol</a:t>
            </a:r>
          </a:p>
          <a:p>
            <a:pPr lvl="1"/>
            <a:r>
              <a:rPr lang="cy-GB" dirty="0"/>
              <a:t>Beth wyddoch chi</a:t>
            </a:r>
          </a:p>
          <a:p>
            <a:endParaRPr lang="cy-GB" dirty="0"/>
          </a:p>
          <a:p>
            <a:r>
              <a:rPr lang="cy-GB" dirty="0"/>
              <a:t>Cyfalaf Ariannol</a:t>
            </a:r>
          </a:p>
          <a:p>
            <a:pPr lvl="1"/>
            <a:r>
              <a:rPr lang="cy-GB" dirty="0"/>
              <a:t>Mynediad i Adnoddau, yr hyn y gallwch chi fanteisio arno</a:t>
            </a:r>
          </a:p>
        </p:txBody>
      </p:sp>
      <p:sp>
        <p:nvSpPr>
          <p:cNvPr id="14" name="Text Placeholder 13">
            <a:extLst>
              <a:ext uri="{FF2B5EF4-FFF2-40B4-BE49-F238E27FC236}">
                <a16:creationId xmlns:a16="http://schemas.microsoft.com/office/drawing/2014/main" id="{454C1EC0-EFAF-8F59-8323-AAEA5A0BFB5F}"/>
              </a:ext>
            </a:extLst>
          </p:cNvPr>
          <p:cNvSpPr>
            <a:spLocks noGrp="1"/>
          </p:cNvSpPr>
          <p:nvPr>
            <p:ph type="body" sz="quarter" idx="3"/>
          </p:nvPr>
        </p:nvSpPr>
        <p:spPr/>
        <p:txBody>
          <a:bodyPr>
            <a:normAutofit fontScale="92500" lnSpcReduction="20000"/>
          </a:bodyPr>
          <a:lstStyle/>
          <a:p>
            <a:r>
              <a:rPr lang="en-GB" sz="2000" b="1" u="sng" dirty="0">
                <a:latin typeface="Arial" panose="020B0604020202020204" pitchFamily="34" charset="0"/>
                <a:cs typeface="Arial" panose="020B0604020202020204" pitchFamily="34" charset="0"/>
              </a:rPr>
              <a:t>Saras </a:t>
            </a:r>
            <a:r>
              <a:rPr lang="en-GB" sz="2000" b="1" u="sng" dirty="0" err="1">
                <a:latin typeface="Arial" panose="020B0604020202020204" pitchFamily="34" charset="0"/>
                <a:cs typeface="Arial" panose="020B0604020202020204" pitchFamily="34" charset="0"/>
              </a:rPr>
              <a:t>Sarasvathy</a:t>
            </a:r>
            <a:endParaRPr lang="en-GB" sz="2000" b="1" u="sng" dirty="0">
              <a:latin typeface="Arial" panose="020B0604020202020204" pitchFamily="34" charset="0"/>
              <a:cs typeface="Arial" panose="020B0604020202020204" pitchFamily="34" charset="0"/>
            </a:endParaRPr>
          </a:p>
          <a:p>
            <a:r>
              <a:rPr lang="cy-GB" sz="2000" b="1" dirty="0"/>
              <a:t>Effaith</a:t>
            </a:r>
            <a:endParaRPr lang="cy-GB" dirty="0"/>
          </a:p>
        </p:txBody>
      </p:sp>
      <p:sp>
        <p:nvSpPr>
          <p:cNvPr id="15" name="Content Placeholder 14">
            <a:extLst>
              <a:ext uri="{FF2B5EF4-FFF2-40B4-BE49-F238E27FC236}">
                <a16:creationId xmlns:a16="http://schemas.microsoft.com/office/drawing/2014/main" id="{99DE633C-DC66-071E-1080-A6CBC1732231}"/>
              </a:ext>
            </a:extLst>
          </p:cNvPr>
          <p:cNvSpPr>
            <a:spLocks noGrp="1"/>
          </p:cNvSpPr>
          <p:nvPr>
            <p:ph sz="quarter" idx="4"/>
          </p:nvPr>
        </p:nvSpPr>
        <p:spPr/>
        <p:txBody>
          <a:bodyPr/>
          <a:lstStyle/>
          <a:p>
            <a:r>
              <a:rPr lang="cy-GB" dirty="0"/>
              <a:t>Pwy ydyn nhw – gwybod beth yw eu cryfderau, gwendidau ac ati – </a:t>
            </a:r>
            <a:r>
              <a:rPr lang="cy-GB" dirty="0" err="1"/>
              <a:t>Hunaneffeithiolrwydd</a:t>
            </a:r>
            <a:endParaRPr lang="cy-GB" dirty="0"/>
          </a:p>
          <a:p>
            <a:endParaRPr lang="cy-GB" dirty="0"/>
          </a:p>
          <a:p>
            <a:r>
              <a:rPr lang="cy-GB" dirty="0"/>
              <a:t>Beth maen nhw'n ei wybod - archwiliwch hwn - rydych chi'n gwybod llawer o bethau.</a:t>
            </a:r>
          </a:p>
          <a:p>
            <a:endParaRPr lang="cy-GB" dirty="0"/>
          </a:p>
          <a:p>
            <a:r>
              <a:rPr lang="cy-GB" dirty="0"/>
              <a:t>Pwy maen nhw'n ei wybod - adeiladu a datblygu eich rhwydweithiau.</a:t>
            </a:r>
          </a:p>
        </p:txBody>
      </p:sp>
      <p:sp>
        <p:nvSpPr>
          <p:cNvPr id="6" name="Text Placeholder 3"/>
          <p:cNvSpPr txBox="1">
            <a:spLocks/>
          </p:cNvSpPr>
          <p:nvPr/>
        </p:nvSpPr>
        <p:spPr>
          <a:xfrm>
            <a:off x="457200" y="1535113"/>
            <a:ext cx="4040188" cy="63976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GB" sz="2400" b="1" u="sng" dirty="0">
              <a:latin typeface="Arial" panose="020B0604020202020204" pitchFamily="34" charset="0"/>
              <a:cs typeface="Arial" panose="020B0604020202020204" pitchFamily="34" charset="0"/>
            </a:endParaRPr>
          </a:p>
        </p:txBody>
      </p:sp>
      <p:sp>
        <p:nvSpPr>
          <p:cNvPr id="7" name="Text Placeholder 5"/>
          <p:cNvSpPr txBox="1">
            <a:spLocks/>
          </p:cNvSpPr>
          <p:nvPr/>
        </p:nvSpPr>
        <p:spPr>
          <a:xfrm>
            <a:off x="4645025" y="1535113"/>
            <a:ext cx="4041775" cy="639762"/>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GB" sz="24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7978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 have we found</a:t>
            </a:r>
          </a:p>
        </p:txBody>
      </p:sp>
      <p:sp>
        <p:nvSpPr>
          <p:cNvPr id="13" name="Text Placeholder 12">
            <a:extLst>
              <a:ext uri="{FF2B5EF4-FFF2-40B4-BE49-F238E27FC236}">
                <a16:creationId xmlns:a16="http://schemas.microsoft.com/office/drawing/2014/main" id="{60484356-8457-68B7-198D-989E5568A864}"/>
              </a:ext>
            </a:extLst>
          </p:cNvPr>
          <p:cNvSpPr>
            <a:spLocks noGrp="1"/>
          </p:cNvSpPr>
          <p:nvPr>
            <p:ph type="body" idx="1"/>
          </p:nvPr>
        </p:nvSpPr>
        <p:spPr/>
        <p:txBody>
          <a:bodyPr>
            <a:normAutofit fontScale="92500" lnSpcReduction="20000"/>
          </a:bodyPr>
          <a:lstStyle/>
          <a:p>
            <a:r>
              <a:rPr lang="en-GB" sz="2000" b="1" u="sng" dirty="0">
                <a:latin typeface="Arial" panose="020B0604020202020204" pitchFamily="34" charset="0"/>
                <a:cs typeface="Arial" panose="020B0604020202020204" pitchFamily="34" charset="0"/>
              </a:rPr>
              <a:t>Colin Jones</a:t>
            </a:r>
          </a:p>
          <a:p>
            <a:r>
              <a:rPr lang="en-GB" dirty="0"/>
              <a:t>Resource Profile</a:t>
            </a:r>
          </a:p>
        </p:txBody>
      </p:sp>
      <p:sp>
        <p:nvSpPr>
          <p:cNvPr id="4" name="Content Placeholder 4"/>
          <p:cNvSpPr>
            <a:spLocks noGrp="1"/>
          </p:cNvSpPr>
          <p:nvPr>
            <p:ph sz="half" idx="2"/>
          </p:nvPr>
        </p:nvSpPr>
        <p:spPr/>
        <p:txBody>
          <a:bodyPr/>
          <a:lstStyle/>
          <a:p>
            <a:r>
              <a:rPr lang="en-GB" dirty="0"/>
              <a:t>Social Capital</a:t>
            </a:r>
          </a:p>
          <a:p>
            <a:pPr lvl="1"/>
            <a:r>
              <a:rPr lang="en-GB" dirty="0"/>
              <a:t>Who you know</a:t>
            </a:r>
          </a:p>
          <a:p>
            <a:pPr lvl="1"/>
            <a:r>
              <a:rPr lang="en-GB" dirty="0"/>
              <a:t>Human Capital</a:t>
            </a:r>
          </a:p>
          <a:p>
            <a:pPr lvl="1"/>
            <a:r>
              <a:rPr lang="en-GB" dirty="0"/>
              <a:t>What you know</a:t>
            </a:r>
          </a:p>
          <a:p>
            <a:pPr marL="201168" lvl="1" indent="0">
              <a:buNone/>
            </a:pPr>
            <a:endParaRPr lang="en-GB" dirty="0"/>
          </a:p>
          <a:p>
            <a:r>
              <a:rPr lang="en-GB" dirty="0"/>
              <a:t>Financial Capital</a:t>
            </a:r>
          </a:p>
          <a:p>
            <a:pPr lvl="1"/>
            <a:r>
              <a:rPr lang="en-GB" dirty="0"/>
              <a:t>Access to Resources, what you can get your hands on</a:t>
            </a:r>
          </a:p>
          <a:p>
            <a:endParaRPr lang="en-GB" dirty="0"/>
          </a:p>
        </p:txBody>
      </p:sp>
      <p:sp>
        <p:nvSpPr>
          <p:cNvPr id="14" name="Text Placeholder 13">
            <a:extLst>
              <a:ext uri="{FF2B5EF4-FFF2-40B4-BE49-F238E27FC236}">
                <a16:creationId xmlns:a16="http://schemas.microsoft.com/office/drawing/2014/main" id="{454C1EC0-EFAF-8F59-8323-AAEA5A0BFB5F}"/>
              </a:ext>
            </a:extLst>
          </p:cNvPr>
          <p:cNvSpPr>
            <a:spLocks noGrp="1"/>
          </p:cNvSpPr>
          <p:nvPr>
            <p:ph type="body" sz="quarter" idx="3"/>
          </p:nvPr>
        </p:nvSpPr>
        <p:spPr/>
        <p:txBody>
          <a:bodyPr>
            <a:normAutofit fontScale="92500" lnSpcReduction="20000"/>
          </a:bodyPr>
          <a:lstStyle/>
          <a:p>
            <a:r>
              <a:rPr lang="en-GB" sz="2000" b="1" u="sng" dirty="0">
                <a:latin typeface="Arial" panose="020B0604020202020204" pitchFamily="34" charset="0"/>
                <a:cs typeface="Arial" panose="020B0604020202020204" pitchFamily="34" charset="0"/>
              </a:rPr>
              <a:t>Saras </a:t>
            </a:r>
            <a:r>
              <a:rPr lang="en-GB" sz="2000" b="1" u="sng" dirty="0" err="1">
                <a:latin typeface="Arial" panose="020B0604020202020204" pitchFamily="34" charset="0"/>
                <a:cs typeface="Arial" panose="020B0604020202020204" pitchFamily="34" charset="0"/>
              </a:rPr>
              <a:t>Sarasvathy</a:t>
            </a:r>
            <a:endParaRPr lang="en-GB" sz="2000" b="1" u="sng" dirty="0">
              <a:latin typeface="Arial" panose="020B0604020202020204" pitchFamily="34" charset="0"/>
              <a:cs typeface="Arial" panose="020B0604020202020204" pitchFamily="34" charset="0"/>
            </a:endParaRPr>
          </a:p>
          <a:p>
            <a:r>
              <a:rPr lang="en-GB" sz="2000" b="1" dirty="0"/>
              <a:t>Effectuation</a:t>
            </a:r>
            <a:endParaRPr lang="en-GB" dirty="0"/>
          </a:p>
        </p:txBody>
      </p:sp>
      <p:sp>
        <p:nvSpPr>
          <p:cNvPr id="15" name="Content Placeholder 14">
            <a:extLst>
              <a:ext uri="{FF2B5EF4-FFF2-40B4-BE49-F238E27FC236}">
                <a16:creationId xmlns:a16="http://schemas.microsoft.com/office/drawing/2014/main" id="{99DE633C-DC66-071E-1080-A6CBC1732231}"/>
              </a:ext>
            </a:extLst>
          </p:cNvPr>
          <p:cNvSpPr>
            <a:spLocks noGrp="1"/>
          </p:cNvSpPr>
          <p:nvPr>
            <p:ph sz="quarter" idx="4"/>
          </p:nvPr>
        </p:nvSpPr>
        <p:spPr/>
        <p:txBody>
          <a:bodyPr/>
          <a:lstStyle/>
          <a:p>
            <a:r>
              <a:rPr lang="en-GB" dirty="0"/>
              <a:t>Who they are – know themselves their strengths, weaknesses etc – Self Efficacy</a:t>
            </a:r>
          </a:p>
          <a:p>
            <a:endParaRPr lang="en-GB" dirty="0"/>
          </a:p>
          <a:p>
            <a:r>
              <a:rPr lang="en-GB" dirty="0"/>
              <a:t>What they know – audit this – you know loads of things..</a:t>
            </a:r>
          </a:p>
          <a:p>
            <a:endParaRPr lang="en-GB" dirty="0"/>
          </a:p>
          <a:p>
            <a:r>
              <a:rPr lang="en-GB" dirty="0"/>
              <a:t>Who they know – build and develop your networks..</a:t>
            </a:r>
          </a:p>
          <a:p>
            <a:endParaRPr lang="en-GB" dirty="0"/>
          </a:p>
        </p:txBody>
      </p:sp>
      <p:sp>
        <p:nvSpPr>
          <p:cNvPr id="6" name="Text Placeholder 3"/>
          <p:cNvSpPr txBox="1">
            <a:spLocks/>
          </p:cNvSpPr>
          <p:nvPr/>
        </p:nvSpPr>
        <p:spPr>
          <a:xfrm>
            <a:off x="457200" y="1535113"/>
            <a:ext cx="4040188" cy="63976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GB" sz="2400" b="1" u="sng" dirty="0">
              <a:latin typeface="Arial" panose="020B0604020202020204" pitchFamily="34" charset="0"/>
              <a:cs typeface="Arial" panose="020B0604020202020204" pitchFamily="34" charset="0"/>
            </a:endParaRPr>
          </a:p>
        </p:txBody>
      </p:sp>
      <p:sp>
        <p:nvSpPr>
          <p:cNvPr id="7" name="Text Placeholder 5"/>
          <p:cNvSpPr txBox="1">
            <a:spLocks/>
          </p:cNvSpPr>
          <p:nvPr/>
        </p:nvSpPr>
        <p:spPr>
          <a:xfrm>
            <a:off x="4645025" y="1535113"/>
            <a:ext cx="4041775" cy="639762"/>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GB" sz="24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17707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Datblygu</a:t>
            </a:r>
            <a:r>
              <a:rPr lang="en-GB" dirty="0"/>
              <a:t> </a:t>
            </a:r>
            <a:r>
              <a:rPr lang="en-GB" dirty="0" err="1"/>
              <a:t>Meddylfryd</a:t>
            </a:r>
            <a:r>
              <a:rPr lang="en-GB" dirty="0"/>
              <a:t> Entrepreneur</a:t>
            </a:r>
            <a:br>
              <a:rPr lang="en-GB" dirty="0"/>
            </a:br>
            <a:r>
              <a:rPr lang="en-GB" dirty="0"/>
              <a:t>Developing an Entrepreneur Mindset</a:t>
            </a:r>
          </a:p>
        </p:txBody>
      </p:sp>
      <p:sp>
        <p:nvSpPr>
          <p:cNvPr id="3" name="Content Placeholder 2"/>
          <p:cNvSpPr>
            <a:spLocks noGrp="1"/>
          </p:cNvSpPr>
          <p:nvPr>
            <p:ph sz="half" idx="1"/>
          </p:nvPr>
        </p:nvSpPr>
        <p:spPr/>
        <p:txBody>
          <a:bodyPr>
            <a:normAutofit lnSpcReduction="10000"/>
          </a:bodyPr>
          <a:lstStyle/>
          <a:p>
            <a:r>
              <a:rPr lang="cy-GB" dirty="0"/>
              <a:t>Mae meddylfryd </a:t>
            </a:r>
            <a:r>
              <a:rPr lang="cy-GB" dirty="0" err="1"/>
              <a:t>entrepreneuraidd</a:t>
            </a:r>
            <a:r>
              <a:rPr lang="cy-GB" dirty="0"/>
              <a:t> yn cynnwys:</a:t>
            </a:r>
          </a:p>
          <a:p>
            <a:pPr lvl="1"/>
            <a:r>
              <a:rPr lang="cy-GB" dirty="0"/>
              <a:t>agweddau ar bersonoliaeth a hunaniaeth gymdeithasol</a:t>
            </a:r>
          </a:p>
          <a:p>
            <a:pPr lvl="1"/>
            <a:r>
              <a:rPr lang="cy-GB" dirty="0"/>
              <a:t>uchelgais a nodau personol</a:t>
            </a:r>
          </a:p>
          <a:p>
            <a:pPr lvl="1"/>
            <a:r>
              <a:rPr lang="cy-GB" dirty="0"/>
              <a:t>hyder personol a gwydnwch</a:t>
            </a:r>
          </a:p>
          <a:p>
            <a:pPr lvl="1"/>
            <a:r>
              <a:rPr lang="cy-GB" dirty="0"/>
              <a:t>hunanddisgyblaeth a threfniadaeth bersonol</a:t>
            </a:r>
          </a:p>
          <a:p>
            <a:pPr lvl="1"/>
            <a:r>
              <a:rPr lang="cy-GB" dirty="0"/>
              <a:t>dealltwriaeth o'ch cymhelliant eich hun</a:t>
            </a:r>
          </a:p>
          <a:p>
            <a:pPr lvl="1"/>
            <a:r>
              <a:rPr lang="cy-GB" dirty="0"/>
              <a:t>y gallu i fynd y tu hwnt i gyfyngiadau </a:t>
            </a:r>
            <a:r>
              <a:rPr lang="cy-GB" dirty="0" err="1"/>
              <a:t>canfyddedig</a:t>
            </a:r>
            <a:r>
              <a:rPr lang="cy-GB" dirty="0"/>
              <a:t> a chyflawni canlyniadau</a:t>
            </a:r>
          </a:p>
          <a:p>
            <a:pPr lvl="1"/>
            <a:r>
              <a:rPr lang="cy-GB" dirty="0"/>
              <a:t>goddef ansicrwydd, amwysedd, risg a methiant</a:t>
            </a:r>
          </a:p>
          <a:p>
            <a:pPr lvl="1"/>
            <a:r>
              <a:rPr lang="cy-GB" dirty="0"/>
              <a:t>gwerthoedd personol: ymwybyddiaeth foesegol, gymdeithasol ac amgylcheddol.</a:t>
            </a:r>
          </a:p>
        </p:txBody>
      </p:sp>
      <p:sp>
        <p:nvSpPr>
          <p:cNvPr id="6" name="Content Placeholder 5">
            <a:extLst>
              <a:ext uri="{FF2B5EF4-FFF2-40B4-BE49-F238E27FC236}">
                <a16:creationId xmlns:a16="http://schemas.microsoft.com/office/drawing/2014/main" id="{D487D6C8-E26A-20D9-EA0C-0CD1A84F7AF0}"/>
              </a:ext>
            </a:extLst>
          </p:cNvPr>
          <p:cNvSpPr>
            <a:spLocks noGrp="1"/>
          </p:cNvSpPr>
          <p:nvPr>
            <p:ph sz="half" idx="2"/>
          </p:nvPr>
        </p:nvSpPr>
        <p:spPr/>
        <p:txBody>
          <a:bodyPr>
            <a:normAutofit lnSpcReduction="10000"/>
          </a:bodyPr>
          <a:lstStyle/>
          <a:p>
            <a:r>
              <a:rPr lang="en-GB" dirty="0"/>
              <a:t>An entrepreneurial mind-set includes:</a:t>
            </a:r>
          </a:p>
          <a:p>
            <a:pPr lvl="1"/>
            <a:r>
              <a:rPr lang="en-GB" dirty="0"/>
              <a:t>aspects of personality and social identity</a:t>
            </a:r>
          </a:p>
          <a:p>
            <a:pPr lvl="1"/>
            <a:r>
              <a:rPr lang="en-GB" dirty="0"/>
              <a:t>personal ambition and goals</a:t>
            </a:r>
          </a:p>
          <a:p>
            <a:pPr lvl="1"/>
            <a:r>
              <a:rPr lang="en-GB" dirty="0"/>
              <a:t>personal confidence and resilience</a:t>
            </a:r>
          </a:p>
          <a:p>
            <a:pPr lvl="1"/>
            <a:r>
              <a:rPr lang="en-GB" dirty="0"/>
              <a:t>self-discipline and personal organisation</a:t>
            </a:r>
          </a:p>
          <a:p>
            <a:pPr lvl="1"/>
            <a:r>
              <a:rPr lang="en-GB" dirty="0"/>
              <a:t>understanding of one's own motivation</a:t>
            </a:r>
          </a:p>
          <a:p>
            <a:pPr lvl="1"/>
            <a:r>
              <a:rPr lang="en-GB" dirty="0"/>
              <a:t>ability to go beyond perceived limitations and achieve results</a:t>
            </a:r>
          </a:p>
          <a:p>
            <a:pPr lvl="1"/>
            <a:r>
              <a:rPr lang="en-GB" dirty="0"/>
              <a:t>tolerance of uncertainty, ambiguity, risk, and failure</a:t>
            </a:r>
          </a:p>
          <a:p>
            <a:pPr lvl="1"/>
            <a:r>
              <a:rPr lang="en-GB" dirty="0"/>
              <a:t>personal values: ethical, social and environmental awareness.                                  </a:t>
            </a:r>
          </a:p>
          <a:p>
            <a:pPr algn="r"/>
            <a:r>
              <a:rPr lang="en-GB" dirty="0"/>
              <a:t>QAA (2012)</a:t>
            </a:r>
          </a:p>
          <a:p>
            <a:endParaRPr lang="en-GB" dirty="0"/>
          </a:p>
        </p:txBody>
      </p:sp>
    </p:spTree>
    <p:extLst>
      <p:ext uri="{BB962C8B-B14F-4D97-AF65-F5344CB8AC3E}">
        <p14:creationId xmlns:p14="http://schemas.microsoft.com/office/powerpoint/2010/main" val="53687487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Ymddygiadau</a:t>
            </a:r>
            <a:r>
              <a:rPr lang="en-GB" dirty="0"/>
              <a:t>, </a:t>
            </a:r>
            <a:r>
              <a:rPr lang="en-GB" dirty="0" err="1"/>
              <a:t>Agweddau</a:t>
            </a:r>
            <a:r>
              <a:rPr lang="en-GB" dirty="0"/>
              <a:t>, </a:t>
            </a:r>
            <a:r>
              <a:rPr lang="en-GB" dirty="0" err="1"/>
              <a:t>Sgiliau</a:t>
            </a:r>
            <a:br>
              <a:rPr lang="en-GB" dirty="0"/>
            </a:br>
            <a:r>
              <a:rPr lang="en-GB" dirty="0"/>
              <a:t>Behaviours, Attitudes, Skills</a:t>
            </a:r>
          </a:p>
        </p:txBody>
      </p:sp>
      <p:sp>
        <p:nvSpPr>
          <p:cNvPr id="3" name="Content Placeholder 2"/>
          <p:cNvSpPr>
            <a:spLocks noGrp="1"/>
          </p:cNvSpPr>
          <p:nvPr>
            <p:ph sz="half" idx="1"/>
          </p:nvPr>
        </p:nvSpPr>
        <p:spPr/>
        <p:txBody>
          <a:bodyPr>
            <a:normAutofit fontScale="85000" lnSpcReduction="10000"/>
          </a:bodyPr>
          <a:lstStyle/>
          <a:p>
            <a:r>
              <a:rPr lang="cy-GB" dirty="0"/>
              <a:t>Ymddygiadau</a:t>
            </a:r>
          </a:p>
          <a:p>
            <a:r>
              <a:rPr lang="cy-GB" dirty="0"/>
              <a:t>Dylai myfyrwyr allu dangos:</a:t>
            </a:r>
          </a:p>
          <a:p>
            <a:pPr lvl="1"/>
            <a:r>
              <a:rPr lang="cy-GB" dirty="0"/>
              <a:t>y gallu i chwilio am gyfleoedd, bod yn effro iddynt a’u hadnabod (cydnabod cyfleoedd)</a:t>
            </a:r>
          </a:p>
          <a:p>
            <a:pPr lvl="1"/>
            <a:r>
              <a:rPr lang="cy-GB" dirty="0"/>
              <a:t>dulliau creadigol ac arloesol (datrys problemau)</a:t>
            </a:r>
          </a:p>
          <a:p>
            <a:pPr lvl="1"/>
            <a:r>
              <a:rPr lang="cy-GB" dirty="0"/>
              <a:t>y fenter i weithredu ar gyfleoedd </a:t>
            </a:r>
            <a:r>
              <a:rPr lang="cy-GB" dirty="0" err="1"/>
              <a:t>canfyddedig</a:t>
            </a:r>
            <a:r>
              <a:rPr lang="cy-GB" dirty="0"/>
              <a:t> wrth ystyried ffactorau risg (gweithredu)</a:t>
            </a:r>
          </a:p>
          <a:p>
            <a:pPr lvl="1"/>
            <a:r>
              <a:rPr lang="cy-GB" dirty="0"/>
              <a:t>cyfrifoldeb annibynnol am reoli prosiectau (rheoli’n annibynnol)</a:t>
            </a:r>
          </a:p>
          <a:p>
            <a:pPr lvl="1"/>
            <a:r>
              <a:rPr lang="cy-GB" dirty="0"/>
              <a:t>y gallu i fyfyrio a dyfalbarhau mewn amgylcheddau heriol wrth geisio cyflawni amcanion neu nodau dymunol (ymwybyddiaeth bersonol)</a:t>
            </a:r>
          </a:p>
          <a:p>
            <a:pPr lvl="1"/>
            <a:r>
              <a:rPr lang="cy-GB" dirty="0"/>
              <a:t>defnyddio sgiliau cymdeithasol i feithrin ymddiriedaeth, perthnasoedd a rhwydweithiau ac i gyfleu syniadau a gwybodaeth (rhwydweithio a chyfathrebu).</a:t>
            </a:r>
          </a:p>
        </p:txBody>
      </p:sp>
      <p:sp>
        <p:nvSpPr>
          <p:cNvPr id="7" name="Content Placeholder 6">
            <a:extLst>
              <a:ext uri="{FF2B5EF4-FFF2-40B4-BE49-F238E27FC236}">
                <a16:creationId xmlns:a16="http://schemas.microsoft.com/office/drawing/2014/main" id="{2B8FA4DD-E7DE-BEDB-F516-2ECF074CAC15}"/>
              </a:ext>
            </a:extLst>
          </p:cNvPr>
          <p:cNvSpPr>
            <a:spLocks noGrp="1"/>
          </p:cNvSpPr>
          <p:nvPr>
            <p:ph sz="half" idx="2"/>
          </p:nvPr>
        </p:nvSpPr>
        <p:spPr/>
        <p:txBody>
          <a:bodyPr>
            <a:normAutofit fontScale="85000" lnSpcReduction="10000"/>
          </a:bodyPr>
          <a:lstStyle/>
          <a:p>
            <a:r>
              <a:rPr lang="en-GB" dirty="0"/>
              <a:t>Behaviours</a:t>
            </a:r>
          </a:p>
          <a:p>
            <a:r>
              <a:rPr lang="en-GB" dirty="0"/>
              <a:t>Students should be able to demonstrate:</a:t>
            </a:r>
          </a:p>
          <a:p>
            <a:pPr lvl="1"/>
            <a:r>
              <a:rPr lang="en-GB" dirty="0"/>
              <a:t>the ability to seek out, be alert to, and identify opportunities (opportunity recognition)</a:t>
            </a:r>
          </a:p>
          <a:p>
            <a:pPr lvl="1"/>
            <a:r>
              <a:rPr lang="en-GB" dirty="0"/>
              <a:t>creative and innovative approaches (problem solving)</a:t>
            </a:r>
          </a:p>
          <a:p>
            <a:pPr lvl="1"/>
            <a:r>
              <a:rPr lang="en-GB" dirty="0"/>
              <a:t>the initiative to act on perceived opportunities while considering risk factors (taking action)</a:t>
            </a:r>
          </a:p>
          <a:p>
            <a:pPr lvl="1"/>
            <a:r>
              <a:rPr lang="en-GB" dirty="0"/>
              <a:t>independent responsibility for managing projects (managing autonomously)</a:t>
            </a:r>
          </a:p>
          <a:p>
            <a:pPr lvl="1"/>
            <a:r>
              <a:rPr lang="en-GB" dirty="0"/>
              <a:t>the ability to reflect and persevere in challenging environments in pursuit of achieving desired objectives or goals (personal awareness)</a:t>
            </a:r>
          </a:p>
          <a:p>
            <a:pPr lvl="1"/>
            <a:r>
              <a:rPr lang="en-GB" dirty="0"/>
              <a:t>use of social skills to build trust, relationships and networks and to communicate ideas and information (networking and communication).                                         </a:t>
            </a:r>
          </a:p>
          <a:p>
            <a:pPr algn="r"/>
            <a:r>
              <a:rPr lang="en-GB" dirty="0"/>
              <a:t>QAA (2012)</a:t>
            </a:r>
          </a:p>
          <a:p>
            <a:endParaRPr lang="en-GB" dirty="0"/>
          </a:p>
        </p:txBody>
      </p:sp>
    </p:spTree>
    <p:extLst>
      <p:ext uri="{BB962C8B-B14F-4D97-AF65-F5344CB8AC3E}">
        <p14:creationId xmlns:p14="http://schemas.microsoft.com/office/powerpoint/2010/main" val="18176394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Priodoleddau</a:t>
            </a:r>
            <a:r>
              <a:rPr lang="en-GB" dirty="0"/>
              <a:t>               Attributes</a:t>
            </a:r>
          </a:p>
        </p:txBody>
      </p:sp>
      <p:sp>
        <p:nvSpPr>
          <p:cNvPr id="3" name="Content Placeholder 2"/>
          <p:cNvSpPr>
            <a:spLocks noGrp="1"/>
          </p:cNvSpPr>
          <p:nvPr>
            <p:ph sz="half" idx="1"/>
          </p:nvPr>
        </p:nvSpPr>
        <p:spPr/>
        <p:txBody>
          <a:bodyPr>
            <a:normAutofit fontScale="85000" lnSpcReduction="10000"/>
          </a:bodyPr>
          <a:lstStyle/>
          <a:p>
            <a:r>
              <a:rPr lang="cy-GB" dirty="0"/>
              <a:t>Dylai myfyrwyr allu:</a:t>
            </a:r>
          </a:p>
          <a:p>
            <a:pPr lvl="1"/>
            <a:r>
              <a:rPr lang="cy-GB" dirty="0"/>
              <a:t>cydnabod a chyflawni nodau ac uchelgeisiau, yn enwedig mewn ymateb i her (nodau ac uchelgeisiau)</a:t>
            </a:r>
          </a:p>
          <a:p>
            <a:pPr lvl="1"/>
            <a:r>
              <a:rPr lang="cy-GB" dirty="0"/>
              <a:t>gwella hunanhyder a chred trwy ymarfer sgiliau ac ymddygiadau mentrus (hunanhyder)</a:t>
            </a:r>
          </a:p>
          <a:p>
            <a:pPr lvl="1"/>
            <a:r>
              <a:rPr lang="cy-GB" dirty="0"/>
              <a:t>dangos dyfalbarhad, gwytnwch a phenderfyniad i gyflawni nodau, yn enwedig mewn sefyllfaoedd heriol (dyfalbarhad)</a:t>
            </a:r>
          </a:p>
          <a:p>
            <a:pPr lvl="1"/>
            <a:r>
              <a:rPr lang="cy-GB" dirty="0"/>
              <a:t>cydnabod eu bod yn rheoli eu tynged eu hunain (locws rheolaeth fewnol) a defnyddio’r ddealltwriaeth hon yn effeithiol mewn sefyllfaoedd mentrus</a:t>
            </a:r>
          </a:p>
          <a:p>
            <a:pPr lvl="1"/>
            <a:r>
              <a:rPr lang="cy-GB" dirty="0"/>
              <a:t>gweithredu a dysgu o gamau gweithredu ac arbrofi gweithredol (cyfeiriadedd gweithredu)</a:t>
            </a:r>
          </a:p>
          <a:p>
            <a:pPr lvl="1"/>
            <a:r>
              <a:rPr lang="cy-GB" dirty="0"/>
              <a:t>arloesi a chynnig atebion creadigol i broblemau heriol a chymhleth (arloesi a chreadigedd).</a:t>
            </a:r>
          </a:p>
        </p:txBody>
      </p:sp>
      <p:sp>
        <p:nvSpPr>
          <p:cNvPr id="6" name="Content Placeholder 5">
            <a:extLst>
              <a:ext uri="{FF2B5EF4-FFF2-40B4-BE49-F238E27FC236}">
                <a16:creationId xmlns:a16="http://schemas.microsoft.com/office/drawing/2014/main" id="{7250B5A7-2357-D77B-B954-5E7606D5238F}"/>
              </a:ext>
            </a:extLst>
          </p:cNvPr>
          <p:cNvSpPr>
            <a:spLocks noGrp="1"/>
          </p:cNvSpPr>
          <p:nvPr>
            <p:ph sz="half" idx="2"/>
          </p:nvPr>
        </p:nvSpPr>
        <p:spPr/>
        <p:txBody>
          <a:bodyPr>
            <a:normAutofit fontScale="85000" lnSpcReduction="10000"/>
          </a:bodyPr>
          <a:lstStyle/>
          <a:p>
            <a:r>
              <a:rPr lang="en-GB" dirty="0"/>
              <a:t>Students should be able to:</a:t>
            </a:r>
          </a:p>
          <a:p>
            <a:pPr lvl="1"/>
            <a:r>
              <a:rPr lang="en-GB" dirty="0"/>
              <a:t>recognise and achieve goals and ambitions, especially in response to challenge (goals and ambitions)</a:t>
            </a:r>
          </a:p>
          <a:p>
            <a:pPr lvl="1"/>
            <a:r>
              <a:rPr lang="en-GB" dirty="0"/>
              <a:t>enhance self-confidence and belief through practice of enterprising skills and behaviours (self-confidence)</a:t>
            </a:r>
          </a:p>
          <a:p>
            <a:pPr lvl="1"/>
            <a:r>
              <a:rPr lang="en-GB" dirty="0"/>
              <a:t>demonstrate perseverance, resilience and determination to achieve goals, especially within challenging situations (perseverance)</a:t>
            </a:r>
          </a:p>
          <a:p>
            <a:pPr lvl="1"/>
            <a:r>
              <a:rPr lang="en-GB" dirty="0"/>
              <a:t>recognise that they are in control of their own destiny (internal locus of control) and use this understanding effectively within enterprising situations</a:t>
            </a:r>
          </a:p>
          <a:p>
            <a:pPr lvl="1"/>
            <a:r>
              <a:rPr lang="en-GB" dirty="0"/>
              <a:t>take action and learn both from actions and active experimentation (action orientation)</a:t>
            </a:r>
          </a:p>
          <a:p>
            <a:pPr lvl="1"/>
            <a:r>
              <a:rPr lang="en-GB" dirty="0"/>
              <a:t>innovate and offer creative solutions to challenging and complex problems (innovation and creativity).                                                </a:t>
            </a:r>
          </a:p>
          <a:p>
            <a:pPr algn="r"/>
            <a:r>
              <a:rPr lang="en-GB" dirty="0"/>
              <a:t>QAA (2012)</a:t>
            </a:r>
          </a:p>
          <a:p>
            <a:endParaRPr lang="en-GB" dirty="0"/>
          </a:p>
        </p:txBody>
      </p:sp>
    </p:spTree>
    <p:extLst>
      <p:ext uri="{BB962C8B-B14F-4D97-AF65-F5344CB8AC3E}">
        <p14:creationId xmlns:p14="http://schemas.microsoft.com/office/powerpoint/2010/main" val="32801805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Sgiliau</a:t>
            </a:r>
            <a:r>
              <a:rPr lang="en-GB" dirty="0"/>
              <a:t>:                          Skills:</a:t>
            </a:r>
          </a:p>
        </p:txBody>
      </p:sp>
      <p:sp>
        <p:nvSpPr>
          <p:cNvPr id="3" name="Content Placeholder 2"/>
          <p:cNvSpPr>
            <a:spLocks noGrp="1"/>
          </p:cNvSpPr>
          <p:nvPr>
            <p:ph sz="half" idx="1"/>
          </p:nvPr>
        </p:nvSpPr>
        <p:spPr/>
        <p:txBody>
          <a:bodyPr>
            <a:normAutofit fontScale="77500" lnSpcReduction="20000"/>
          </a:bodyPr>
          <a:lstStyle/>
          <a:p>
            <a:r>
              <a:rPr lang="cy-GB" dirty="0"/>
              <a:t>Dylai myfyrwyr allu dangos y gallu i:</a:t>
            </a:r>
          </a:p>
          <a:p>
            <a:pPr lvl="1"/>
            <a:r>
              <a:rPr lang="cy-GB" dirty="0"/>
              <a:t>ddefnyddio dulliau creadigol ac arloesol y ceir tystiolaeth ohonynt trwy atebion lluosog a phrosesau myfyriol (creadigrwydd ac </a:t>
            </a:r>
            <a:r>
              <a:rPr lang="cy-GB" dirty="0" err="1"/>
              <a:t>arloesedd</a:t>
            </a:r>
            <a:r>
              <a:rPr lang="cy-GB" dirty="0"/>
              <a:t>)</a:t>
            </a:r>
          </a:p>
          <a:p>
            <a:pPr lvl="1"/>
            <a:r>
              <a:rPr lang="cy-GB" dirty="0"/>
              <a:t>perswadio eraill trwy farn wybodus a thrafod cymorth ar gyfer syniadau (perswadio a thrafod)</a:t>
            </a:r>
          </a:p>
          <a:p>
            <a:pPr lvl="1"/>
            <a:r>
              <a:rPr lang="cy-GB" dirty="0"/>
              <a:t>rheoli amrywiaeth o brosiectau a sefyllfaoedd menter yn briodol, er enghraifft trwy gynnig dewisiadau amgen neu gymryd agwedd gyfannol (agwedd at reoli)</a:t>
            </a:r>
          </a:p>
          <a:p>
            <a:pPr lvl="1"/>
            <a:r>
              <a:rPr lang="cy-GB" dirty="0"/>
              <a:t>gwerthuso materion a gwneud penderfyniadau mewn sefyllfaoedd o amwysedd, ansicrwydd a risg (gwneud penderfyniadau)</a:t>
            </a:r>
          </a:p>
          <a:p>
            <a:pPr lvl="1"/>
            <a:r>
              <a:rPr lang="cy-GB" dirty="0"/>
              <a:t>defnyddio sgiliau rhwydweithio yn effeithiol, er enghraifft i adeiladu neu ddilysu syniadau neu adeiladu cymorth ar gyfer syniadau gyda chydweithwyr neu </a:t>
            </a:r>
            <a:r>
              <a:rPr lang="cy-GB" dirty="0" err="1"/>
              <a:t>randdeiliaid</a:t>
            </a:r>
            <a:r>
              <a:rPr lang="cy-GB" dirty="0"/>
              <a:t> posibl (rhwydweithio)</a:t>
            </a:r>
          </a:p>
          <a:p>
            <a:pPr lvl="1"/>
            <a:r>
              <a:rPr lang="cy-GB" dirty="0"/>
              <a:t>adnabod patrymau a chyfleoedd mewn sefyllfaoedd ac amgylcheddau cymhleth (adnabod cyfleoedd)</a:t>
            </a:r>
          </a:p>
          <a:p>
            <a:pPr lvl="1"/>
            <a:r>
              <a:rPr lang="cy-GB" dirty="0"/>
              <a:t>modelu a chynnig cyfleoedd busnes sy'n ystyried goblygiadau ariannol, goblygiadau cyfreithiol a materion eiddo deallusol (llythrennedd ariannol a busnes).                       </a:t>
            </a:r>
          </a:p>
        </p:txBody>
      </p:sp>
      <p:sp>
        <p:nvSpPr>
          <p:cNvPr id="7" name="Content Placeholder 6">
            <a:extLst>
              <a:ext uri="{FF2B5EF4-FFF2-40B4-BE49-F238E27FC236}">
                <a16:creationId xmlns:a16="http://schemas.microsoft.com/office/drawing/2014/main" id="{324C3AA0-1360-3080-A467-19094D60F204}"/>
              </a:ext>
            </a:extLst>
          </p:cNvPr>
          <p:cNvSpPr>
            <a:spLocks noGrp="1"/>
          </p:cNvSpPr>
          <p:nvPr>
            <p:ph sz="half" idx="2"/>
          </p:nvPr>
        </p:nvSpPr>
        <p:spPr/>
        <p:txBody>
          <a:bodyPr>
            <a:normAutofit fontScale="77500" lnSpcReduction="20000"/>
          </a:bodyPr>
          <a:lstStyle/>
          <a:p>
            <a:r>
              <a:rPr lang="en-GB" dirty="0"/>
              <a:t>Students should be able to demonstrate the ability to:</a:t>
            </a:r>
          </a:p>
          <a:p>
            <a:pPr lvl="1"/>
            <a:r>
              <a:rPr lang="en-GB" dirty="0"/>
              <a:t>take creative and innovative approaches that are evidenced through multiple solutions and reflective processes (creativity and innovation)</a:t>
            </a:r>
          </a:p>
          <a:p>
            <a:pPr lvl="1"/>
            <a:r>
              <a:rPr lang="en-GB" dirty="0"/>
              <a:t>persuade others through informed opinion and negotiate support for ideas (persuasion and negotiation)</a:t>
            </a:r>
          </a:p>
          <a:p>
            <a:pPr lvl="1"/>
            <a:r>
              <a:rPr lang="en-GB" dirty="0"/>
              <a:t>manage a range of enterprise projects and situations appropriately, for example by proposing alternatives or taking a holistic approach (approach to management)</a:t>
            </a:r>
          </a:p>
          <a:p>
            <a:pPr lvl="1"/>
            <a:r>
              <a:rPr lang="en-GB" dirty="0"/>
              <a:t>evaluate issues and make decisions in situations of ambiguity, uncertainty and risk (decision making)</a:t>
            </a:r>
          </a:p>
          <a:p>
            <a:pPr lvl="1"/>
            <a:r>
              <a:rPr lang="en-GB" dirty="0"/>
              <a:t>use networking skills effectively, for example to build or validate ideas or to build support for ideas with potential colleagues or stakeholders (networking)</a:t>
            </a:r>
          </a:p>
          <a:p>
            <a:pPr lvl="1"/>
            <a:r>
              <a:rPr lang="en-GB" dirty="0"/>
              <a:t>recognise patterns and opportunities in complex situations and environments (opportunity recognition)</a:t>
            </a:r>
          </a:p>
          <a:p>
            <a:pPr lvl="1"/>
            <a:r>
              <a:rPr lang="en-GB" dirty="0"/>
              <a:t>model and propose business opportunities that take account of financial implications, legal implications and issues of intellectual property (financial and business literacy).          </a:t>
            </a:r>
          </a:p>
          <a:p>
            <a:pPr algn="r"/>
            <a:r>
              <a:rPr lang="en-GB" dirty="0"/>
              <a:t>(QAA 2012)</a:t>
            </a:r>
          </a:p>
        </p:txBody>
      </p:sp>
    </p:spTree>
    <p:extLst>
      <p:ext uri="{BB962C8B-B14F-4D97-AF65-F5344CB8AC3E}">
        <p14:creationId xmlns:p14="http://schemas.microsoft.com/office/powerpoint/2010/main" val="224817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Yr entrepreneur          The entrepreneur </a:t>
            </a:r>
          </a:p>
        </p:txBody>
      </p:sp>
      <p:sp>
        <p:nvSpPr>
          <p:cNvPr id="3" name="Content Placeholder 2"/>
          <p:cNvSpPr>
            <a:spLocks noGrp="1"/>
          </p:cNvSpPr>
          <p:nvPr>
            <p:ph sz="half" idx="1"/>
          </p:nvPr>
        </p:nvSpPr>
        <p:spPr/>
        <p:txBody>
          <a:bodyPr>
            <a:normAutofit/>
          </a:bodyPr>
          <a:lstStyle/>
          <a:p>
            <a:r>
              <a:rPr lang="cy-GB" dirty="0"/>
              <a:t>Gall yr holl entrepreneuriaid ateb y canlynol</a:t>
            </a:r>
          </a:p>
          <a:p>
            <a:pPr lvl="1"/>
            <a:r>
              <a:rPr lang="cy-GB" dirty="0"/>
              <a:t>Pwy ydw i?</a:t>
            </a:r>
          </a:p>
          <a:p>
            <a:pPr lvl="1"/>
            <a:r>
              <a:rPr lang="cy-GB" dirty="0"/>
              <a:t>Pwy ydw i’n ei adnabod?</a:t>
            </a:r>
          </a:p>
          <a:p>
            <a:pPr lvl="1"/>
            <a:r>
              <a:rPr lang="cy-GB" dirty="0"/>
              <a:t>Beth ydw i'n ei wybod?</a:t>
            </a:r>
          </a:p>
          <a:p>
            <a:endParaRPr lang="cy-GB" dirty="0"/>
          </a:p>
          <a:p>
            <a:r>
              <a:rPr lang="cy-GB" dirty="0"/>
              <a:t>Allwch chi adeiladu eich Proffil Adnoddau eich hun?</a:t>
            </a:r>
          </a:p>
          <a:p>
            <a:pPr lvl="1"/>
            <a:r>
              <a:rPr lang="cy-GB" dirty="0"/>
              <a:t>Cyfalaf Dynol</a:t>
            </a:r>
          </a:p>
          <a:p>
            <a:pPr lvl="1"/>
            <a:r>
              <a:rPr lang="cy-GB" dirty="0"/>
              <a:t>Cyfalaf Cymdeithasol</a:t>
            </a:r>
          </a:p>
          <a:p>
            <a:pPr lvl="1"/>
            <a:r>
              <a:rPr lang="cy-GB" dirty="0"/>
              <a:t>Cyfalaf Ariannol</a:t>
            </a:r>
          </a:p>
        </p:txBody>
      </p:sp>
      <p:sp>
        <p:nvSpPr>
          <p:cNvPr id="6" name="Content Placeholder 5">
            <a:extLst>
              <a:ext uri="{FF2B5EF4-FFF2-40B4-BE49-F238E27FC236}">
                <a16:creationId xmlns:a16="http://schemas.microsoft.com/office/drawing/2014/main" id="{297F38B5-46B0-BDCB-4F46-D3105D88A624}"/>
              </a:ext>
            </a:extLst>
          </p:cNvPr>
          <p:cNvSpPr>
            <a:spLocks noGrp="1"/>
          </p:cNvSpPr>
          <p:nvPr>
            <p:ph sz="half" idx="2"/>
          </p:nvPr>
        </p:nvSpPr>
        <p:spPr/>
        <p:txBody>
          <a:bodyPr>
            <a:normAutofit/>
          </a:bodyPr>
          <a:lstStyle/>
          <a:p>
            <a:r>
              <a:rPr lang="en-GB" dirty="0"/>
              <a:t>Entrepreneurs can all answer the following</a:t>
            </a:r>
          </a:p>
          <a:p>
            <a:pPr lvl="1"/>
            <a:r>
              <a:rPr lang="en-GB" dirty="0"/>
              <a:t>Who am I?</a:t>
            </a:r>
          </a:p>
          <a:p>
            <a:pPr lvl="1"/>
            <a:r>
              <a:rPr lang="en-GB" dirty="0"/>
              <a:t>Who do I know?</a:t>
            </a:r>
          </a:p>
          <a:p>
            <a:pPr lvl="1"/>
            <a:r>
              <a:rPr lang="en-GB" dirty="0"/>
              <a:t>What do I know?</a:t>
            </a:r>
          </a:p>
          <a:p>
            <a:pPr lvl="1"/>
            <a:endParaRPr lang="en-GB" dirty="0"/>
          </a:p>
          <a:p>
            <a:r>
              <a:rPr lang="en-GB" dirty="0"/>
              <a:t>Can you construct your own Resource Profile?</a:t>
            </a:r>
          </a:p>
          <a:p>
            <a:pPr lvl="1"/>
            <a:r>
              <a:rPr lang="en-GB" dirty="0"/>
              <a:t>Human Capital</a:t>
            </a:r>
          </a:p>
          <a:p>
            <a:pPr lvl="1"/>
            <a:r>
              <a:rPr lang="en-GB" dirty="0"/>
              <a:t>Social Capital</a:t>
            </a:r>
          </a:p>
          <a:p>
            <a:pPr lvl="1"/>
            <a:r>
              <a:rPr lang="en-GB" dirty="0"/>
              <a:t>Financial Capital</a:t>
            </a:r>
          </a:p>
        </p:txBody>
      </p:sp>
    </p:spTree>
    <p:extLst>
      <p:ext uri="{BB962C8B-B14F-4D97-AF65-F5344CB8AC3E}">
        <p14:creationId xmlns:p14="http://schemas.microsoft.com/office/powerpoint/2010/main" val="13239626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Tasg</a:t>
            </a:r>
            <a:r>
              <a:rPr lang="en-GB" dirty="0"/>
              <a:t> / Task</a:t>
            </a:r>
          </a:p>
        </p:txBody>
      </p:sp>
      <p:sp>
        <p:nvSpPr>
          <p:cNvPr id="3" name="Content Placeholder 2"/>
          <p:cNvSpPr>
            <a:spLocks noGrp="1"/>
          </p:cNvSpPr>
          <p:nvPr>
            <p:ph idx="1"/>
          </p:nvPr>
        </p:nvSpPr>
        <p:spPr/>
        <p:txBody>
          <a:bodyPr>
            <a:normAutofit/>
          </a:bodyPr>
          <a:lstStyle/>
          <a:p>
            <a:endParaRPr lang="en-GB" dirty="0"/>
          </a:p>
          <a:p>
            <a:r>
              <a:rPr lang="en-GB" sz="4000" dirty="0" err="1"/>
              <a:t>Ysgrifennwch</a:t>
            </a:r>
            <a:r>
              <a:rPr lang="en-GB" sz="4000" dirty="0"/>
              <a:t> </a:t>
            </a:r>
            <a:r>
              <a:rPr lang="en-GB" sz="4000" dirty="0" err="1"/>
              <a:t>eich</a:t>
            </a:r>
            <a:r>
              <a:rPr lang="en-GB" sz="4000" dirty="0"/>
              <a:t> </a:t>
            </a:r>
            <a:r>
              <a:rPr lang="en-GB" sz="4000" dirty="0" err="1"/>
              <a:t>nodweddion</a:t>
            </a:r>
            <a:r>
              <a:rPr lang="en-GB" sz="4000" dirty="0"/>
              <a:t> </a:t>
            </a:r>
            <a:r>
              <a:rPr lang="en-GB" sz="4000" dirty="0" err="1"/>
              <a:t>personol</a:t>
            </a:r>
            <a:r>
              <a:rPr lang="en-GB" sz="4000" dirty="0"/>
              <a:t>, </a:t>
            </a:r>
            <a:r>
              <a:rPr lang="en-GB" sz="4000" dirty="0" err="1"/>
              <a:t>sgiliau</a:t>
            </a:r>
            <a:r>
              <a:rPr lang="en-GB" sz="4000" dirty="0"/>
              <a:t>, </a:t>
            </a:r>
            <a:r>
              <a:rPr lang="en-GB" sz="4000" dirty="0" err="1"/>
              <a:t>gwerthoedd</a:t>
            </a:r>
            <a:r>
              <a:rPr lang="en-GB" sz="4000" dirty="0"/>
              <a:t> a </a:t>
            </a:r>
            <a:r>
              <a:rPr lang="en-GB" sz="4000" dirty="0" err="1"/>
              <a:t>chred</a:t>
            </a:r>
            <a:endParaRPr lang="en-GB" sz="4000" dirty="0"/>
          </a:p>
          <a:p>
            <a:r>
              <a:rPr lang="en-GB" sz="4000" dirty="0"/>
              <a:t>Write down your personal characteristics, skills, values and beliefs</a:t>
            </a:r>
          </a:p>
          <a:p>
            <a:endParaRPr lang="en-GB" dirty="0"/>
          </a:p>
          <a:p>
            <a:endParaRPr lang="en-GB" dirty="0"/>
          </a:p>
          <a:p>
            <a:endParaRPr lang="en-GB" dirty="0"/>
          </a:p>
        </p:txBody>
      </p:sp>
    </p:spTree>
    <p:extLst>
      <p:ext uri="{BB962C8B-B14F-4D97-AF65-F5344CB8AC3E}">
        <p14:creationId xmlns:p14="http://schemas.microsoft.com/office/powerpoint/2010/main" val="418983812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Teithi</a:t>
            </a:r>
            <a:r>
              <a:rPr lang="en-GB" dirty="0"/>
              <a:t> </a:t>
            </a:r>
            <a:r>
              <a:rPr lang="en-GB" dirty="0" err="1"/>
              <a:t>Entrepreneuriaeth</a:t>
            </a:r>
            <a:r>
              <a:rPr lang="en-GB" dirty="0"/>
              <a:t>                      Traits of Entrepreneurship</a:t>
            </a:r>
          </a:p>
        </p:txBody>
      </p:sp>
      <p:sp>
        <p:nvSpPr>
          <p:cNvPr id="3" name="Content Placeholder 2"/>
          <p:cNvSpPr>
            <a:spLocks noGrp="1"/>
          </p:cNvSpPr>
          <p:nvPr>
            <p:ph sz="half" idx="1"/>
          </p:nvPr>
        </p:nvSpPr>
        <p:spPr/>
        <p:txBody>
          <a:bodyPr>
            <a:normAutofit/>
          </a:bodyPr>
          <a:lstStyle/>
          <a:p>
            <a:pPr>
              <a:buFont typeface="Wingdings" panose="05000000000000000000" pitchFamily="2" charset="2"/>
              <a:buChar char="Ø"/>
            </a:pPr>
            <a:r>
              <a:rPr lang="cy-GB" dirty="0"/>
              <a:t>Nodweddion personol.</a:t>
            </a:r>
          </a:p>
          <a:p>
            <a:pPr>
              <a:buFont typeface="Wingdings" panose="05000000000000000000" pitchFamily="2" charset="2"/>
              <a:buChar char="Ø"/>
            </a:pPr>
            <a:r>
              <a:rPr lang="cy-GB" dirty="0"/>
              <a:t>Sgiliau rhyngbersonol.</a:t>
            </a:r>
          </a:p>
          <a:p>
            <a:pPr>
              <a:buFont typeface="Wingdings" panose="05000000000000000000" pitchFamily="2" charset="2"/>
              <a:buChar char="Ø"/>
            </a:pPr>
            <a:r>
              <a:rPr lang="cy-GB" dirty="0"/>
              <a:t>Sgiliau meddwl beirniadol a chreadigol.</a:t>
            </a:r>
          </a:p>
          <a:p>
            <a:pPr>
              <a:buFont typeface="Wingdings" panose="05000000000000000000" pitchFamily="2" charset="2"/>
              <a:buChar char="Ø"/>
            </a:pPr>
            <a:r>
              <a:rPr lang="cy-GB" dirty="0"/>
              <a:t>Sgiliau ymarferol</a:t>
            </a:r>
            <a:r>
              <a:rPr lang="en-GB" dirty="0"/>
              <a:t>.</a:t>
            </a:r>
          </a:p>
          <a:p>
            <a:endParaRPr lang="en-GB" dirty="0"/>
          </a:p>
          <a:p>
            <a:endParaRPr lang="en-GB" dirty="0"/>
          </a:p>
          <a:p>
            <a:endParaRPr lang="en-GB" dirty="0"/>
          </a:p>
        </p:txBody>
      </p:sp>
      <p:sp>
        <p:nvSpPr>
          <p:cNvPr id="5" name="Content Placeholder 4">
            <a:extLst>
              <a:ext uri="{FF2B5EF4-FFF2-40B4-BE49-F238E27FC236}">
                <a16:creationId xmlns:a16="http://schemas.microsoft.com/office/drawing/2014/main" id="{85FCFAFF-B845-A0F7-3C93-D216057963E0}"/>
              </a:ext>
            </a:extLst>
          </p:cNvPr>
          <p:cNvSpPr>
            <a:spLocks noGrp="1"/>
          </p:cNvSpPr>
          <p:nvPr>
            <p:ph sz="half" idx="2"/>
          </p:nvPr>
        </p:nvSpPr>
        <p:spPr/>
        <p:txBody>
          <a:bodyPr>
            <a:normAutofit/>
          </a:bodyPr>
          <a:lstStyle/>
          <a:p>
            <a:pPr>
              <a:buFont typeface="Wingdings" panose="05000000000000000000" pitchFamily="2" charset="2"/>
              <a:buChar char="Ø"/>
            </a:pPr>
            <a:r>
              <a:rPr lang="en-GB" dirty="0"/>
              <a:t>Personal characteristics.</a:t>
            </a:r>
          </a:p>
          <a:p>
            <a:pPr>
              <a:buFont typeface="Wingdings" panose="05000000000000000000" pitchFamily="2" charset="2"/>
              <a:buChar char="Ø"/>
            </a:pPr>
            <a:r>
              <a:rPr lang="en-GB" dirty="0"/>
              <a:t>Interpersonal skills.</a:t>
            </a:r>
          </a:p>
          <a:p>
            <a:pPr>
              <a:buFont typeface="Wingdings" panose="05000000000000000000" pitchFamily="2" charset="2"/>
              <a:buChar char="Ø"/>
            </a:pPr>
            <a:r>
              <a:rPr lang="en-GB" dirty="0"/>
              <a:t>Critical and creative thinking skills.</a:t>
            </a:r>
          </a:p>
          <a:p>
            <a:pPr>
              <a:buFont typeface="Wingdings" panose="05000000000000000000" pitchFamily="2" charset="2"/>
              <a:buChar char="Ø"/>
            </a:pPr>
            <a:r>
              <a:rPr lang="en-GB" dirty="0"/>
              <a:t>Practical skills.</a:t>
            </a:r>
          </a:p>
          <a:p>
            <a:pPr algn="r"/>
            <a:r>
              <a:rPr lang="en-GB" dirty="0"/>
              <a:t>Drucker (2007) </a:t>
            </a:r>
          </a:p>
          <a:p>
            <a:r>
              <a:rPr lang="en-GB" b="1" u="sng" dirty="0">
                <a:solidFill>
                  <a:srgbClr val="09BFFF"/>
                </a:solidFill>
              </a:rPr>
              <a:t>Drucker, P.F. (2007</a:t>
            </a:r>
            <a:r>
              <a:rPr lang="en-GB" b="1" i="1" u="sng" dirty="0">
                <a:solidFill>
                  <a:srgbClr val="09BFFF"/>
                </a:solidFill>
              </a:rPr>
              <a:t>) "</a:t>
            </a:r>
            <a:r>
              <a:rPr lang="en-GB" b="1" i="1" u="sng" dirty="0">
                <a:solidFill>
                  <a:srgbClr val="09BFFF"/>
                </a:solidFill>
                <a:hlinkClick r:id="rId2"/>
              </a:rPr>
              <a:t>Innovation and Entrepreneurship</a:t>
            </a:r>
            <a:r>
              <a:rPr lang="en-GB" b="1" i="1" u="sng" dirty="0">
                <a:solidFill>
                  <a:srgbClr val="09BFFF"/>
                </a:solidFill>
              </a:rPr>
              <a:t>," </a:t>
            </a:r>
            <a:r>
              <a:rPr lang="en-GB" b="1" u="sng" dirty="0">
                <a:solidFill>
                  <a:srgbClr val="09BFFF"/>
                </a:solidFill>
              </a:rPr>
              <a:t>2nd Revised Edition, Oxford: Elsevier</a:t>
            </a:r>
          </a:p>
          <a:p>
            <a:endParaRPr lang="en-GB" dirty="0"/>
          </a:p>
        </p:txBody>
      </p:sp>
      <p:pic>
        <p:nvPicPr>
          <p:cNvPr id="4" name="Picture 3"/>
          <p:cNvPicPr>
            <a:picLocks noChangeAspect="1"/>
          </p:cNvPicPr>
          <p:nvPr/>
        </p:nvPicPr>
        <p:blipFill>
          <a:blip r:embed="rId3"/>
          <a:stretch>
            <a:fillRect/>
          </a:stretch>
        </p:blipFill>
        <p:spPr>
          <a:xfrm>
            <a:off x="10193102" y="375956"/>
            <a:ext cx="1163436" cy="1073628"/>
          </a:xfrm>
          <a:prstGeom prst="rect">
            <a:avLst/>
          </a:prstGeom>
        </p:spPr>
      </p:pic>
    </p:spTree>
    <p:extLst>
      <p:ext uri="{BB962C8B-B14F-4D97-AF65-F5344CB8AC3E}">
        <p14:creationId xmlns:p14="http://schemas.microsoft.com/office/powerpoint/2010/main" val="392907324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solidFill>
                  <a:schemeClr val="tx1"/>
                </a:solidFill>
              </a:rPr>
              <a:t>Rhowch</a:t>
            </a:r>
            <a:r>
              <a:rPr lang="en-GB" dirty="0">
                <a:solidFill>
                  <a:schemeClr val="tx1"/>
                </a:solidFill>
              </a:rPr>
              <a:t> </a:t>
            </a:r>
            <a:r>
              <a:rPr lang="en-GB" dirty="0" err="1">
                <a:solidFill>
                  <a:schemeClr val="tx1"/>
                </a:solidFill>
              </a:rPr>
              <a:t>bwynt</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chi'ch</a:t>
            </a:r>
            <a:r>
              <a:rPr lang="en-GB" dirty="0">
                <a:solidFill>
                  <a:schemeClr val="tx1"/>
                </a:solidFill>
              </a:rPr>
              <a:t> </a:t>
            </a:r>
            <a:r>
              <a:rPr lang="en-GB" dirty="0" err="1">
                <a:solidFill>
                  <a:schemeClr val="tx1"/>
                </a:solidFill>
              </a:rPr>
              <a:t>hun</a:t>
            </a:r>
            <a:r>
              <a:rPr lang="en-GB" dirty="0">
                <a:solidFill>
                  <a:schemeClr val="tx1"/>
                </a:solidFill>
              </a:rPr>
              <a:t> am bob un </a:t>
            </a:r>
            <a:r>
              <a:rPr lang="en-GB" dirty="0" err="1">
                <a:solidFill>
                  <a:schemeClr val="tx1"/>
                </a:solidFill>
              </a:rPr>
              <a:t>sy'n</a:t>
            </a:r>
            <a:r>
              <a:rPr lang="en-GB" dirty="0">
                <a:solidFill>
                  <a:schemeClr val="tx1"/>
                </a:solidFill>
              </a:rPr>
              <a:t> </a:t>
            </a:r>
            <a:r>
              <a:rPr lang="en-GB" dirty="0" err="1">
                <a:solidFill>
                  <a:schemeClr val="tx1"/>
                </a:solidFill>
              </a:rPr>
              <a:t>cyfateb</a:t>
            </a:r>
            <a:endParaRPr lang="en-GB" dirty="0">
              <a:solidFill>
                <a:schemeClr val="tx1"/>
              </a:solidFill>
            </a:endParaRPr>
          </a:p>
        </p:txBody>
      </p:sp>
      <p:sp>
        <p:nvSpPr>
          <p:cNvPr id="6" name="Content Placeholder 5">
            <a:extLst>
              <a:ext uri="{FF2B5EF4-FFF2-40B4-BE49-F238E27FC236}">
                <a16:creationId xmlns:a16="http://schemas.microsoft.com/office/drawing/2014/main" id="{E671F958-E70C-6A3A-7A13-734193160629}"/>
              </a:ext>
            </a:extLst>
          </p:cNvPr>
          <p:cNvSpPr>
            <a:spLocks noGrp="1"/>
          </p:cNvSpPr>
          <p:nvPr>
            <p:ph idx="1"/>
          </p:nvPr>
        </p:nvSpPr>
        <p:spPr/>
        <p:txBody>
          <a:bodyPr/>
          <a:lstStyle/>
          <a:p>
            <a:endParaRPr lang="en-GB"/>
          </a:p>
        </p:txBody>
      </p:sp>
      <p:graphicFrame>
        <p:nvGraphicFramePr>
          <p:cNvPr id="5" name="Table 4"/>
          <p:cNvGraphicFramePr>
            <a:graphicFrameLocks noGrp="1"/>
          </p:cNvGraphicFramePr>
          <p:nvPr>
            <p:extLst>
              <p:ext uri="{D42A27DB-BD31-4B8C-83A1-F6EECF244321}">
                <p14:modId xmlns:p14="http://schemas.microsoft.com/office/powerpoint/2010/main" val="2915446143"/>
              </p:ext>
            </p:extLst>
          </p:nvPr>
        </p:nvGraphicFramePr>
        <p:xfrm>
          <a:off x="2343150" y="1840456"/>
          <a:ext cx="8036799" cy="4335974"/>
        </p:xfrm>
        <a:graphic>
          <a:graphicData uri="http://schemas.openxmlformats.org/drawingml/2006/table">
            <a:tbl>
              <a:tblPr firstRow="1" bandRow="1">
                <a:tableStyleId>{5C22544A-7EE6-4342-B048-85BDC9FD1C3A}</a:tableStyleId>
              </a:tblPr>
              <a:tblGrid>
                <a:gridCol w="1977642">
                  <a:extLst>
                    <a:ext uri="{9D8B030D-6E8A-4147-A177-3AD203B41FA5}">
                      <a16:colId xmlns:a16="http://schemas.microsoft.com/office/drawing/2014/main" val="20000"/>
                    </a:ext>
                  </a:extLst>
                </a:gridCol>
                <a:gridCol w="2019719">
                  <a:extLst>
                    <a:ext uri="{9D8B030D-6E8A-4147-A177-3AD203B41FA5}">
                      <a16:colId xmlns:a16="http://schemas.microsoft.com/office/drawing/2014/main" val="20001"/>
                    </a:ext>
                  </a:extLst>
                </a:gridCol>
                <a:gridCol w="2019719">
                  <a:extLst>
                    <a:ext uri="{9D8B030D-6E8A-4147-A177-3AD203B41FA5}">
                      <a16:colId xmlns:a16="http://schemas.microsoft.com/office/drawing/2014/main" val="20002"/>
                    </a:ext>
                  </a:extLst>
                </a:gridCol>
                <a:gridCol w="2019719">
                  <a:extLst>
                    <a:ext uri="{9D8B030D-6E8A-4147-A177-3AD203B41FA5}">
                      <a16:colId xmlns:a16="http://schemas.microsoft.com/office/drawing/2014/main" val="20003"/>
                    </a:ext>
                  </a:extLst>
                </a:gridCol>
              </a:tblGrid>
              <a:tr h="826053">
                <a:tc>
                  <a:txBody>
                    <a:bodyPr/>
                    <a:lstStyle/>
                    <a:p>
                      <a:r>
                        <a:rPr lang="cy-GB" noProof="0"/>
                        <a:t>Nodweddion Personol</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Sgiliau</a:t>
                      </a:r>
                    </a:p>
                    <a:p>
                      <a:r>
                        <a:rPr lang="cy-GB" noProof="0" dirty="0"/>
                        <a:t>Rhyngbersonol</a:t>
                      </a:r>
                    </a:p>
                  </a:txBody>
                  <a:tcPr/>
                </a:tc>
                <a:tc>
                  <a:txBody>
                    <a:bodyPr/>
                    <a:lstStyle/>
                    <a:p>
                      <a:r>
                        <a:rPr lang="cy-GB" noProof="0"/>
                        <a:t>Sgiliau Meddwl Beirniadol a Chreadigol</a:t>
                      </a:r>
                    </a:p>
                  </a:txBody>
                  <a:tcPr/>
                </a:tc>
                <a:tc>
                  <a:txBody>
                    <a:bodyPr/>
                    <a:lstStyle/>
                    <a:p>
                      <a:r>
                        <a:rPr lang="cy-GB" noProof="0"/>
                        <a:t>Sgiliau Ymarferol</a:t>
                      </a:r>
                    </a:p>
                  </a:txBody>
                  <a:tcPr/>
                </a:tc>
                <a:extLst>
                  <a:ext uri="{0D108BD9-81ED-4DB2-BD59-A6C34878D82A}">
                    <a16:rowId xmlns:a16="http://schemas.microsoft.com/office/drawing/2014/main" val="10000"/>
                  </a:ext>
                </a:extLst>
              </a:tr>
              <a:tr h="57823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noProof="0"/>
                        <a:t>Optimistiaeth</a:t>
                      </a:r>
                    </a:p>
                  </a:txBody>
                  <a:tcPr/>
                </a:tc>
                <a:tc>
                  <a:txBody>
                    <a:bodyPr/>
                    <a:lstStyle/>
                    <a:p>
                      <a:r>
                        <a:rPr lang="cy-GB" sz="1800" b="0" kern="1200" noProof="0">
                          <a:solidFill>
                            <a:schemeClr val="dk1"/>
                          </a:solidFill>
                          <a:effectLst/>
                          <a:latin typeface="+mn-lt"/>
                          <a:ea typeface="+mn-ea"/>
                          <a:cs typeface="+mn-cs"/>
                        </a:rPr>
                        <a:t>Arweinyddiaeth a Chymhelliant</a:t>
                      </a:r>
                      <a:endParaRPr lang="cy-GB" b="0" noProof="0"/>
                    </a:p>
                  </a:txBody>
                  <a:tcPr/>
                </a:tc>
                <a:tc>
                  <a:txBody>
                    <a:bodyPr/>
                    <a:lstStyle/>
                    <a:p>
                      <a:r>
                        <a:rPr lang="cy-GB" sz="1800" b="0" kern="1200" noProof="0">
                          <a:solidFill>
                            <a:schemeClr val="dk1"/>
                          </a:solidFill>
                          <a:effectLst/>
                          <a:latin typeface="+mn-lt"/>
                          <a:ea typeface="+mn-ea"/>
                          <a:cs typeface="+mn-cs"/>
                        </a:rPr>
                        <a:t>Meddwl Creadigol</a:t>
                      </a:r>
                      <a:endParaRPr lang="cy-GB" b="0" noProof="0"/>
                    </a:p>
                  </a:txBody>
                  <a:tcPr/>
                </a:tc>
                <a:tc>
                  <a:txBody>
                    <a:bodyPr/>
                    <a:lstStyle/>
                    <a:p>
                      <a:r>
                        <a:rPr lang="cy-GB" sz="1800" b="0" kern="1200" noProof="0">
                          <a:solidFill>
                            <a:schemeClr val="dk1"/>
                          </a:solidFill>
                          <a:effectLst/>
                          <a:latin typeface="+mn-lt"/>
                          <a:ea typeface="+mn-ea"/>
                          <a:cs typeface="+mn-cs"/>
                        </a:rPr>
                        <a:t>Gosod nodau</a:t>
                      </a:r>
                      <a:endParaRPr lang="cy-GB" b="0" noProof="0"/>
                    </a:p>
                  </a:txBody>
                  <a:tcPr/>
                </a:tc>
                <a:extLst>
                  <a:ext uri="{0D108BD9-81ED-4DB2-BD59-A6C34878D82A}">
                    <a16:rowId xmlns:a16="http://schemas.microsoft.com/office/drawing/2014/main" val="10001"/>
                  </a:ext>
                </a:extLst>
              </a:tr>
              <a:tr h="76981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noProof="0"/>
                        <a:t>Gweledigaeth</a:t>
                      </a:r>
                    </a:p>
                  </a:txBody>
                  <a:tcPr/>
                </a:tc>
                <a:tc>
                  <a:txBody>
                    <a:bodyPr/>
                    <a:lstStyle/>
                    <a:p>
                      <a:r>
                        <a:rPr lang="cy-GB" sz="1800" b="0" kern="1200" noProof="0">
                          <a:solidFill>
                            <a:schemeClr val="dk1"/>
                          </a:solidFill>
                          <a:effectLst/>
                          <a:latin typeface="+mn-lt"/>
                          <a:ea typeface="+mn-ea"/>
                          <a:cs typeface="+mn-cs"/>
                        </a:rPr>
                        <a:t>Sgiliau cyfathrebu</a:t>
                      </a:r>
                      <a:endParaRPr lang="cy-GB" b="0" noProof="0"/>
                    </a:p>
                  </a:txBody>
                  <a:tcPr/>
                </a:tc>
                <a:tc>
                  <a:txBody>
                    <a:bodyPr/>
                    <a:lstStyle/>
                    <a:p>
                      <a:r>
                        <a:rPr lang="cy-GB" sz="1800" b="0" kern="1200" noProof="0">
                          <a:solidFill>
                            <a:schemeClr val="dk1"/>
                          </a:solidFill>
                          <a:effectLst/>
                          <a:latin typeface="+mn-lt"/>
                          <a:ea typeface="+mn-ea"/>
                          <a:cs typeface="+mn-cs"/>
                        </a:rPr>
                        <a:t>Datrys Problemau</a:t>
                      </a:r>
                      <a:endParaRPr lang="cy-GB" b="0" noProof="0"/>
                    </a:p>
                  </a:txBody>
                  <a:tcPr/>
                </a:tc>
                <a:tc>
                  <a:txBody>
                    <a:bodyPr/>
                    <a:lstStyle/>
                    <a:p>
                      <a:r>
                        <a:rPr lang="cy-GB" noProof="0"/>
                        <a:t>Gwneud penderfyniadau</a:t>
                      </a:r>
                    </a:p>
                  </a:txBody>
                  <a:tcPr/>
                </a:tc>
                <a:extLst>
                  <a:ext uri="{0D108BD9-81ED-4DB2-BD59-A6C34878D82A}">
                    <a16:rowId xmlns:a16="http://schemas.microsoft.com/office/drawing/2014/main" val="10002"/>
                  </a:ext>
                </a:extLst>
              </a:tr>
              <a:tr h="578237">
                <a:tc>
                  <a:txBody>
                    <a:bodyPr/>
                    <a:lstStyle/>
                    <a:p>
                      <a:r>
                        <a:rPr lang="cy-GB" noProof="0"/>
                        <a:t>Awydd am reolaeth</a:t>
                      </a:r>
                    </a:p>
                  </a:txBody>
                  <a:tcPr/>
                </a:tc>
                <a:tc>
                  <a:txBody>
                    <a:bodyPr/>
                    <a:lstStyle/>
                    <a:p>
                      <a:r>
                        <a:rPr lang="cy-GB" sz="1800" b="0" kern="1200" noProof="0">
                          <a:solidFill>
                            <a:schemeClr val="dk1"/>
                          </a:solidFill>
                          <a:effectLst/>
                          <a:latin typeface="+mn-lt"/>
                          <a:ea typeface="+mn-ea"/>
                          <a:cs typeface="+mn-cs"/>
                        </a:rPr>
                        <a:t>Gwrando</a:t>
                      </a:r>
                      <a:endParaRPr lang="cy-GB" b="0" noProof="0"/>
                    </a:p>
                  </a:txBody>
                  <a:tcPr/>
                </a:tc>
                <a:tc>
                  <a:txBody>
                    <a:bodyPr/>
                    <a:lstStyle/>
                    <a:p>
                      <a:r>
                        <a:rPr lang="cy-GB" sz="1800" b="0" kern="1200" noProof="0">
                          <a:solidFill>
                            <a:schemeClr val="dk1"/>
                          </a:solidFill>
                          <a:effectLst/>
                          <a:latin typeface="+mn-lt"/>
                          <a:ea typeface="+mn-ea"/>
                          <a:cs typeface="+mn-cs"/>
                        </a:rPr>
                        <a:t>Cydnabod Cyfleoedd</a:t>
                      </a:r>
                      <a:endParaRPr lang="cy-GB" b="0" noProof="0"/>
                    </a:p>
                  </a:txBody>
                  <a:tcPr/>
                </a:tc>
                <a:tc>
                  <a:txBody>
                    <a:bodyPr/>
                    <a:lstStyle/>
                    <a:p>
                      <a:r>
                        <a:rPr lang="cy-GB" noProof="0"/>
                        <a:t>Cynllunio a threfnu</a:t>
                      </a:r>
                    </a:p>
                  </a:txBody>
                  <a:tcPr/>
                </a:tc>
                <a:extLst>
                  <a:ext uri="{0D108BD9-81ED-4DB2-BD59-A6C34878D82A}">
                    <a16:rowId xmlns:a16="http://schemas.microsoft.com/office/drawing/2014/main" val="10003"/>
                  </a:ext>
                </a:extLst>
              </a:tr>
              <a:tr h="578237">
                <a:tc>
                  <a:txBody>
                    <a:bodyPr/>
                    <a:lstStyle/>
                    <a:p>
                      <a:r>
                        <a:rPr lang="cy-GB" noProof="0" dirty="0"/>
                        <a:t>Menter</a:t>
                      </a:r>
                    </a:p>
                  </a:txBody>
                  <a:tcPr/>
                </a:tc>
                <a:tc>
                  <a:txBody>
                    <a:bodyPr/>
                    <a:lstStyle/>
                    <a:p>
                      <a:r>
                        <a:rPr lang="cy-GB" sz="1800" b="0" kern="1200" noProof="0">
                          <a:solidFill>
                            <a:schemeClr val="dk1"/>
                          </a:solidFill>
                          <a:effectLst/>
                          <a:latin typeface="+mn-lt"/>
                          <a:ea typeface="+mn-ea"/>
                          <a:cs typeface="+mn-cs"/>
                        </a:rPr>
                        <a:t>Cysylltiadau Personol</a:t>
                      </a:r>
                      <a:endParaRPr lang="cy-GB" b="0" noProof="0"/>
                    </a:p>
                  </a:txBody>
                  <a:tcPr/>
                </a:tc>
                <a:tc>
                  <a:txBody>
                    <a:bodyPr/>
                    <a:lstStyle/>
                    <a:p>
                      <a:endParaRPr lang="cy-GB" noProof="0"/>
                    </a:p>
                  </a:txBody>
                  <a:tcPr/>
                </a:tc>
                <a:tc>
                  <a:txBody>
                    <a:bodyPr/>
                    <a:lstStyle/>
                    <a:p>
                      <a:r>
                        <a:rPr lang="cy-GB" noProof="0"/>
                        <a:t>Amrywiaeth o wybodaeth</a:t>
                      </a:r>
                    </a:p>
                  </a:txBody>
                  <a:tcPr/>
                </a:tc>
                <a:extLst>
                  <a:ext uri="{0D108BD9-81ED-4DB2-BD59-A6C34878D82A}">
                    <a16:rowId xmlns:a16="http://schemas.microsoft.com/office/drawing/2014/main" val="10004"/>
                  </a:ext>
                </a:extLst>
              </a:tr>
              <a:tr h="330421">
                <a:tc>
                  <a:txBody>
                    <a:bodyPr/>
                    <a:lstStyle/>
                    <a:p>
                      <a:r>
                        <a:rPr lang="cy-GB" noProof="0"/>
                        <a:t>Goddefgarwch risg</a:t>
                      </a:r>
                    </a:p>
                  </a:txBody>
                  <a:tcPr/>
                </a:tc>
                <a:tc>
                  <a:txBody>
                    <a:bodyPr/>
                    <a:lstStyle/>
                    <a:p>
                      <a:r>
                        <a:rPr lang="cy-GB" sz="1800" b="0" kern="1200" noProof="0">
                          <a:solidFill>
                            <a:schemeClr val="dk1"/>
                          </a:solidFill>
                          <a:effectLst/>
                          <a:latin typeface="+mn-lt"/>
                          <a:ea typeface="+mn-ea"/>
                          <a:cs typeface="+mn-cs"/>
                        </a:rPr>
                        <a:t>Negodi</a:t>
                      </a:r>
                      <a:endParaRPr lang="cy-GB" b="0" noProof="0"/>
                    </a:p>
                  </a:txBody>
                  <a:tcPr/>
                </a:tc>
                <a:tc>
                  <a:txBody>
                    <a:bodyPr/>
                    <a:lstStyle/>
                    <a:p>
                      <a:endParaRPr lang="cy-GB" noProof="0"/>
                    </a:p>
                  </a:txBody>
                  <a:tcPr/>
                </a:tc>
                <a:tc>
                  <a:txBody>
                    <a:bodyPr/>
                    <a:lstStyle/>
                    <a:p>
                      <a:endParaRPr lang="cy-GB" noProof="0"/>
                    </a:p>
                  </a:txBody>
                  <a:tcPr/>
                </a:tc>
                <a:extLst>
                  <a:ext uri="{0D108BD9-81ED-4DB2-BD59-A6C34878D82A}">
                    <a16:rowId xmlns:a16="http://schemas.microsoft.com/office/drawing/2014/main" val="10005"/>
                  </a:ext>
                </a:extLst>
              </a:tr>
              <a:tr h="330421">
                <a:tc>
                  <a:txBody>
                    <a:bodyPr/>
                    <a:lstStyle/>
                    <a:p>
                      <a:r>
                        <a:rPr lang="cy-GB" noProof="0"/>
                        <a:t>Gwydnwch</a:t>
                      </a:r>
                      <a:r>
                        <a:rPr lang="cy-GB" baseline="0" noProof="0"/>
                        <a:t> </a:t>
                      </a:r>
                      <a:endParaRPr lang="cy-GB" noProof="0"/>
                    </a:p>
                  </a:txBody>
                  <a:tcPr/>
                </a:tc>
                <a:tc>
                  <a:txBody>
                    <a:bodyPr/>
                    <a:lstStyle/>
                    <a:p>
                      <a:r>
                        <a:rPr lang="cy-GB" sz="1800" b="0" kern="1200" noProof="0">
                          <a:solidFill>
                            <a:schemeClr val="dk1"/>
                          </a:solidFill>
                          <a:effectLst/>
                          <a:latin typeface="+mn-lt"/>
                          <a:ea typeface="+mn-ea"/>
                          <a:cs typeface="+mn-cs"/>
                        </a:rPr>
                        <a:t>Moeseg</a:t>
                      </a:r>
                      <a:endParaRPr lang="cy-GB" b="0" noProof="0"/>
                    </a:p>
                  </a:txBody>
                  <a:tcPr/>
                </a:tc>
                <a:tc>
                  <a:txBody>
                    <a:bodyPr/>
                    <a:lstStyle/>
                    <a:p>
                      <a:endParaRPr lang="cy-GB" noProof="0"/>
                    </a:p>
                  </a:txBody>
                  <a:tcPr/>
                </a:tc>
                <a:tc>
                  <a:txBody>
                    <a:bodyPr/>
                    <a:lstStyle/>
                    <a:p>
                      <a:endParaRPr lang="cy-GB" noProof="0" dirty="0"/>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5580225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Give yourself a point for every one matched</a:t>
            </a:r>
          </a:p>
        </p:txBody>
      </p:sp>
      <p:sp>
        <p:nvSpPr>
          <p:cNvPr id="4" name="Content Placeholder 3">
            <a:extLst>
              <a:ext uri="{FF2B5EF4-FFF2-40B4-BE49-F238E27FC236}">
                <a16:creationId xmlns:a16="http://schemas.microsoft.com/office/drawing/2014/main" id="{9D0DE37F-6A3F-7531-180E-FFA576FC3239}"/>
              </a:ext>
            </a:extLst>
          </p:cNvPr>
          <p:cNvSpPr>
            <a:spLocks noGrp="1"/>
          </p:cNvSpPr>
          <p:nvPr>
            <p:ph idx="1"/>
          </p:nvPr>
        </p:nvSpPr>
        <p:spPr/>
        <p:txBody>
          <a:bodyPr/>
          <a:lstStyle/>
          <a:p>
            <a:endParaRPr lang="en-GB"/>
          </a:p>
        </p:txBody>
      </p:sp>
      <p:graphicFrame>
        <p:nvGraphicFramePr>
          <p:cNvPr id="5" name="Table 4"/>
          <p:cNvGraphicFramePr>
            <a:graphicFrameLocks noGrp="1"/>
          </p:cNvGraphicFramePr>
          <p:nvPr>
            <p:extLst>
              <p:ext uri="{D42A27DB-BD31-4B8C-83A1-F6EECF244321}">
                <p14:modId xmlns:p14="http://schemas.microsoft.com/office/powerpoint/2010/main" val="1803914393"/>
              </p:ext>
            </p:extLst>
          </p:nvPr>
        </p:nvGraphicFramePr>
        <p:xfrm>
          <a:off x="2301073" y="1840456"/>
          <a:ext cx="8078876" cy="4335974"/>
        </p:xfrm>
        <a:graphic>
          <a:graphicData uri="http://schemas.openxmlformats.org/drawingml/2006/table">
            <a:tbl>
              <a:tblPr firstRow="1" bandRow="1">
                <a:tableStyleId>{5C22544A-7EE6-4342-B048-85BDC9FD1C3A}</a:tableStyleId>
              </a:tblPr>
              <a:tblGrid>
                <a:gridCol w="2019719">
                  <a:extLst>
                    <a:ext uri="{9D8B030D-6E8A-4147-A177-3AD203B41FA5}">
                      <a16:colId xmlns:a16="http://schemas.microsoft.com/office/drawing/2014/main" val="20000"/>
                    </a:ext>
                  </a:extLst>
                </a:gridCol>
                <a:gridCol w="2019719">
                  <a:extLst>
                    <a:ext uri="{9D8B030D-6E8A-4147-A177-3AD203B41FA5}">
                      <a16:colId xmlns:a16="http://schemas.microsoft.com/office/drawing/2014/main" val="20001"/>
                    </a:ext>
                  </a:extLst>
                </a:gridCol>
                <a:gridCol w="2019719">
                  <a:extLst>
                    <a:ext uri="{9D8B030D-6E8A-4147-A177-3AD203B41FA5}">
                      <a16:colId xmlns:a16="http://schemas.microsoft.com/office/drawing/2014/main" val="20002"/>
                    </a:ext>
                  </a:extLst>
                </a:gridCol>
                <a:gridCol w="2019719">
                  <a:extLst>
                    <a:ext uri="{9D8B030D-6E8A-4147-A177-3AD203B41FA5}">
                      <a16:colId xmlns:a16="http://schemas.microsoft.com/office/drawing/2014/main" val="20003"/>
                    </a:ext>
                  </a:extLst>
                </a:gridCol>
              </a:tblGrid>
              <a:tr h="826053">
                <a:tc>
                  <a:txBody>
                    <a:bodyPr/>
                    <a:lstStyle/>
                    <a:p>
                      <a:r>
                        <a:rPr lang="en-GB" dirty="0"/>
                        <a:t>Personal Characteristics </a:t>
                      </a:r>
                    </a:p>
                  </a:txBody>
                  <a:tcPr/>
                </a:tc>
                <a:tc>
                  <a:txBody>
                    <a:bodyPr/>
                    <a:lstStyle/>
                    <a:p>
                      <a:r>
                        <a:rPr lang="en-GB" dirty="0"/>
                        <a:t>Interpersonal </a:t>
                      </a:r>
                    </a:p>
                    <a:p>
                      <a:r>
                        <a:rPr lang="en-GB" dirty="0"/>
                        <a:t>Skills </a:t>
                      </a:r>
                    </a:p>
                  </a:txBody>
                  <a:tcPr/>
                </a:tc>
                <a:tc>
                  <a:txBody>
                    <a:bodyPr/>
                    <a:lstStyle/>
                    <a:p>
                      <a:r>
                        <a:rPr lang="en-GB" dirty="0"/>
                        <a:t>Critical and Creative Thinking Skills</a:t>
                      </a:r>
                    </a:p>
                  </a:txBody>
                  <a:tcPr/>
                </a:tc>
                <a:tc>
                  <a:txBody>
                    <a:bodyPr/>
                    <a:lstStyle/>
                    <a:p>
                      <a:r>
                        <a:rPr lang="en-GB" dirty="0"/>
                        <a:t>Practical Skills</a:t>
                      </a:r>
                    </a:p>
                  </a:txBody>
                  <a:tcPr/>
                </a:tc>
                <a:extLst>
                  <a:ext uri="{0D108BD9-81ED-4DB2-BD59-A6C34878D82A}">
                    <a16:rowId xmlns:a16="http://schemas.microsoft.com/office/drawing/2014/main" val="10000"/>
                  </a:ext>
                </a:extLst>
              </a:tr>
              <a:tr h="57823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Optimism</a:t>
                      </a:r>
                    </a:p>
                  </a:txBody>
                  <a:tcPr/>
                </a:tc>
                <a:tc>
                  <a:txBody>
                    <a:bodyPr/>
                    <a:lstStyle/>
                    <a:p>
                      <a:r>
                        <a:rPr lang="en-GB" sz="1800" b="0" kern="1200" dirty="0">
                          <a:solidFill>
                            <a:schemeClr val="dk1"/>
                          </a:solidFill>
                          <a:effectLst/>
                          <a:latin typeface="+mn-lt"/>
                          <a:ea typeface="+mn-ea"/>
                          <a:cs typeface="+mn-cs"/>
                        </a:rPr>
                        <a:t>Leadership and Motivation</a:t>
                      </a:r>
                      <a:endParaRPr lang="en-GB" b="0" dirty="0"/>
                    </a:p>
                  </a:txBody>
                  <a:tcPr/>
                </a:tc>
                <a:tc>
                  <a:txBody>
                    <a:bodyPr/>
                    <a:lstStyle/>
                    <a:p>
                      <a:r>
                        <a:rPr lang="en-GB" sz="1800" b="0" kern="1200" dirty="0">
                          <a:solidFill>
                            <a:schemeClr val="dk1"/>
                          </a:solidFill>
                          <a:effectLst/>
                          <a:latin typeface="+mn-lt"/>
                          <a:ea typeface="+mn-ea"/>
                          <a:cs typeface="+mn-cs"/>
                        </a:rPr>
                        <a:t>Creative Thinking</a:t>
                      </a:r>
                      <a:endParaRPr lang="en-GB" b="0" dirty="0"/>
                    </a:p>
                  </a:txBody>
                  <a:tcPr/>
                </a:tc>
                <a:tc>
                  <a:txBody>
                    <a:bodyPr/>
                    <a:lstStyle/>
                    <a:p>
                      <a:r>
                        <a:rPr lang="en-GB" sz="1800" b="1" kern="1200" dirty="0">
                          <a:solidFill>
                            <a:schemeClr val="dk1"/>
                          </a:solidFill>
                          <a:effectLst/>
                          <a:latin typeface="+mn-lt"/>
                          <a:ea typeface="+mn-ea"/>
                          <a:cs typeface="+mn-cs"/>
                        </a:rPr>
                        <a:t>Goal Setting</a:t>
                      </a:r>
                      <a:endParaRPr lang="en-GB" dirty="0"/>
                    </a:p>
                  </a:txBody>
                  <a:tcPr/>
                </a:tc>
                <a:extLst>
                  <a:ext uri="{0D108BD9-81ED-4DB2-BD59-A6C34878D82A}">
                    <a16:rowId xmlns:a16="http://schemas.microsoft.com/office/drawing/2014/main" val="10001"/>
                  </a:ext>
                </a:extLst>
              </a:tr>
              <a:tr h="76981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Vision</a:t>
                      </a:r>
                    </a:p>
                  </a:txBody>
                  <a:tcPr/>
                </a:tc>
                <a:tc>
                  <a:txBody>
                    <a:bodyPr/>
                    <a:lstStyle/>
                    <a:p>
                      <a:r>
                        <a:rPr lang="en-GB" sz="1800" b="0" kern="1200" dirty="0">
                          <a:solidFill>
                            <a:schemeClr val="dk1"/>
                          </a:solidFill>
                          <a:effectLst/>
                          <a:latin typeface="+mn-lt"/>
                          <a:ea typeface="+mn-ea"/>
                          <a:cs typeface="+mn-cs"/>
                        </a:rPr>
                        <a:t>Communication Skills</a:t>
                      </a:r>
                      <a:endParaRPr lang="en-GB" b="0" dirty="0"/>
                    </a:p>
                  </a:txBody>
                  <a:tcPr/>
                </a:tc>
                <a:tc>
                  <a:txBody>
                    <a:bodyPr/>
                    <a:lstStyle/>
                    <a:p>
                      <a:r>
                        <a:rPr lang="en-GB" sz="1800" b="0" kern="1200" dirty="0">
                          <a:solidFill>
                            <a:schemeClr val="dk1"/>
                          </a:solidFill>
                          <a:effectLst/>
                          <a:latin typeface="+mn-lt"/>
                          <a:ea typeface="+mn-ea"/>
                          <a:cs typeface="+mn-cs"/>
                        </a:rPr>
                        <a:t>Problem Solving</a:t>
                      </a:r>
                      <a:endParaRPr lang="en-GB" b="0" dirty="0"/>
                    </a:p>
                  </a:txBody>
                  <a:tcPr/>
                </a:tc>
                <a:tc>
                  <a:txBody>
                    <a:bodyPr/>
                    <a:lstStyle/>
                    <a:p>
                      <a:r>
                        <a:rPr lang="en-GB" dirty="0"/>
                        <a:t>Decision</a:t>
                      </a:r>
                      <a:r>
                        <a:rPr lang="en-GB" baseline="0" dirty="0"/>
                        <a:t> Making</a:t>
                      </a:r>
                      <a:endParaRPr lang="en-GB" dirty="0"/>
                    </a:p>
                  </a:txBody>
                  <a:tcPr/>
                </a:tc>
                <a:extLst>
                  <a:ext uri="{0D108BD9-81ED-4DB2-BD59-A6C34878D82A}">
                    <a16:rowId xmlns:a16="http://schemas.microsoft.com/office/drawing/2014/main" val="10002"/>
                  </a:ext>
                </a:extLst>
              </a:tr>
              <a:tr h="578237">
                <a:tc>
                  <a:txBody>
                    <a:bodyPr/>
                    <a:lstStyle/>
                    <a:p>
                      <a:r>
                        <a:rPr lang="en-GB" dirty="0"/>
                        <a:t>Desire for control</a:t>
                      </a:r>
                    </a:p>
                  </a:txBody>
                  <a:tcPr/>
                </a:tc>
                <a:tc>
                  <a:txBody>
                    <a:bodyPr/>
                    <a:lstStyle/>
                    <a:p>
                      <a:r>
                        <a:rPr lang="en-GB" sz="1800" b="0" kern="1200" dirty="0">
                          <a:solidFill>
                            <a:schemeClr val="dk1"/>
                          </a:solidFill>
                          <a:effectLst/>
                          <a:latin typeface="+mn-lt"/>
                          <a:ea typeface="+mn-ea"/>
                          <a:cs typeface="+mn-cs"/>
                        </a:rPr>
                        <a:t>Listening</a:t>
                      </a:r>
                      <a:endParaRPr lang="en-GB" b="0" dirty="0"/>
                    </a:p>
                  </a:txBody>
                  <a:tcPr/>
                </a:tc>
                <a:tc>
                  <a:txBody>
                    <a:bodyPr/>
                    <a:lstStyle/>
                    <a:p>
                      <a:r>
                        <a:rPr lang="en-GB" sz="1800" b="0" kern="1200" dirty="0">
                          <a:solidFill>
                            <a:schemeClr val="dk1"/>
                          </a:solidFill>
                          <a:effectLst/>
                          <a:latin typeface="+mn-lt"/>
                          <a:ea typeface="+mn-ea"/>
                          <a:cs typeface="+mn-cs"/>
                        </a:rPr>
                        <a:t>Recognising Opportunities</a:t>
                      </a:r>
                      <a:endParaRPr lang="en-GB" b="0" dirty="0"/>
                    </a:p>
                  </a:txBody>
                  <a:tcPr/>
                </a:tc>
                <a:tc>
                  <a:txBody>
                    <a:bodyPr/>
                    <a:lstStyle/>
                    <a:p>
                      <a:r>
                        <a:rPr lang="en-GB" dirty="0"/>
                        <a:t>Planning and organising</a:t>
                      </a:r>
                      <a:r>
                        <a:rPr lang="en-GB" baseline="0" dirty="0"/>
                        <a:t> </a:t>
                      </a:r>
                      <a:endParaRPr lang="en-GB" dirty="0"/>
                    </a:p>
                  </a:txBody>
                  <a:tcPr/>
                </a:tc>
                <a:extLst>
                  <a:ext uri="{0D108BD9-81ED-4DB2-BD59-A6C34878D82A}">
                    <a16:rowId xmlns:a16="http://schemas.microsoft.com/office/drawing/2014/main" val="10003"/>
                  </a:ext>
                </a:extLst>
              </a:tr>
              <a:tr h="578237">
                <a:tc>
                  <a:txBody>
                    <a:bodyPr/>
                    <a:lstStyle/>
                    <a:p>
                      <a:r>
                        <a:rPr lang="en-GB" dirty="0"/>
                        <a:t>initiative</a:t>
                      </a:r>
                    </a:p>
                  </a:txBody>
                  <a:tcPr/>
                </a:tc>
                <a:tc>
                  <a:txBody>
                    <a:bodyPr/>
                    <a:lstStyle/>
                    <a:p>
                      <a:r>
                        <a:rPr lang="en-GB" sz="1800" b="0" kern="1200" dirty="0">
                          <a:solidFill>
                            <a:schemeClr val="dk1"/>
                          </a:solidFill>
                          <a:effectLst/>
                          <a:latin typeface="+mn-lt"/>
                          <a:ea typeface="+mn-ea"/>
                          <a:cs typeface="+mn-cs"/>
                        </a:rPr>
                        <a:t>Personal Relations</a:t>
                      </a:r>
                      <a:endParaRPr lang="en-GB" b="0" dirty="0"/>
                    </a:p>
                  </a:txBody>
                  <a:tcPr/>
                </a:tc>
                <a:tc>
                  <a:txBody>
                    <a:bodyPr/>
                    <a:lstStyle/>
                    <a:p>
                      <a:endParaRPr lang="en-GB"/>
                    </a:p>
                  </a:txBody>
                  <a:tcPr/>
                </a:tc>
                <a:tc>
                  <a:txBody>
                    <a:bodyPr/>
                    <a:lstStyle/>
                    <a:p>
                      <a:r>
                        <a:rPr lang="en-GB" dirty="0"/>
                        <a:t>Variety</a:t>
                      </a:r>
                      <a:r>
                        <a:rPr lang="en-GB" baseline="0" dirty="0"/>
                        <a:t> of knowledge</a:t>
                      </a:r>
                      <a:endParaRPr lang="en-GB" dirty="0"/>
                    </a:p>
                  </a:txBody>
                  <a:tcPr/>
                </a:tc>
                <a:extLst>
                  <a:ext uri="{0D108BD9-81ED-4DB2-BD59-A6C34878D82A}">
                    <a16:rowId xmlns:a16="http://schemas.microsoft.com/office/drawing/2014/main" val="10004"/>
                  </a:ext>
                </a:extLst>
              </a:tr>
              <a:tr h="330421">
                <a:tc>
                  <a:txBody>
                    <a:bodyPr/>
                    <a:lstStyle/>
                    <a:p>
                      <a:r>
                        <a:rPr lang="en-GB" dirty="0"/>
                        <a:t>Risk tolerance</a:t>
                      </a:r>
                    </a:p>
                  </a:txBody>
                  <a:tcPr/>
                </a:tc>
                <a:tc>
                  <a:txBody>
                    <a:bodyPr/>
                    <a:lstStyle/>
                    <a:p>
                      <a:r>
                        <a:rPr lang="en-GB" sz="1800" b="0" kern="1200" dirty="0">
                          <a:solidFill>
                            <a:schemeClr val="dk1"/>
                          </a:solidFill>
                          <a:effectLst/>
                          <a:latin typeface="+mn-lt"/>
                          <a:ea typeface="+mn-ea"/>
                          <a:cs typeface="+mn-cs"/>
                        </a:rPr>
                        <a:t>Negotiation</a:t>
                      </a:r>
                      <a:endParaRPr lang="en-GB" b="0"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5"/>
                  </a:ext>
                </a:extLst>
              </a:tr>
              <a:tr h="330421">
                <a:tc>
                  <a:txBody>
                    <a:bodyPr/>
                    <a:lstStyle/>
                    <a:p>
                      <a:r>
                        <a:rPr lang="en-GB" dirty="0"/>
                        <a:t>Resilience</a:t>
                      </a:r>
                      <a:r>
                        <a:rPr lang="en-GB" baseline="0" dirty="0"/>
                        <a:t> </a:t>
                      </a:r>
                      <a:endParaRPr lang="en-GB" dirty="0"/>
                    </a:p>
                  </a:txBody>
                  <a:tcPr/>
                </a:tc>
                <a:tc>
                  <a:txBody>
                    <a:bodyPr/>
                    <a:lstStyle/>
                    <a:p>
                      <a:r>
                        <a:rPr lang="en-GB" sz="1800" b="0" kern="1200" dirty="0">
                          <a:solidFill>
                            <a:schemeClr val="dk1"/>
                          </a:solidFill>
                          <a:effectLst/>
                          <a:latin typeface="+mn-lt"/>
                          <a:ea typeface="+mn-ea"/>
                          <a:cs typeface="+mn-cs"/>
                        </a:rPr>
                        <a:t>Ethics</a:t>
                      </a:r>
                      <a:endParaRPr lang="en-GB" b="0"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27304534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Eich proffil adnoddau                             </a:t>
            </a:r>
            <a:r>
              <a:rPr lang="en-GB" dirty="0"/>
              <a:t>Your resource profile</a:t>
            </a:r>
          </a:p>
        </p:txBody>
      </p:sp>
      <p:sp>
        <p:nvSpPr>
          <p:cNvPr id="3" name="Content Placeholder 2"/>
          <p:cNvSpPr>
            <a:spLocks noGrp="1"/>
          </p:cNvSpPr>
          <p:nvPr>
            <p:ph sz="half" idx="1"/>
          </p:nvPr>
        </p:nvSpPr>
        <p:spPr/>
        <p:txBody>
          <a:bodyPr/>
          <a:lstStyle/>
          <a:p>
            <a:r>
              <a:rPr lang="cy-GB" dirty="0"/>
              <a:t>Pa brofiadau yn eich bywyd y byddwch yn tynnu arnynt wrth i chi ddatblygu fel addysgwr?</a:t>
            </a:r>
          </a:p>
          <a:p>
            <a:endParaRPr lang="cy-GB" dirty="0"/>
          </a:p>
          <a:p>
            <a:r>
              <a:rPr lang="cy-GB" dirty="0"/>
              <a:t>Sut gallwch chi gynaeafu eich profiadau?</a:t>
            </a:r>
          </a:p>
          <a:p>
            <a:endParaRPr lang="cy-GB" dirty="0"/>
          </a:p>
          <a:p>
            <a:r>
              <a:rPr lang="cy-GB" dirty="0"/>
              <a:t>Pa rai y byddwch chi'n dewis eu defnyddio a pha rai y byddwch chi'n dewis cadw'n dawel yn eu cylch?</a:t>
            </a:r>
          </a:p>
        </p:txBody>
      </p:sp>
      <p:sp>
        <p:nvSpPr>
          <p:cNvPr id="6" name="Content Placeholder 5">
            <a:extLst>
              <a:ext uri="{FF2B5EF4-FFF2-40B4-BE49-F238E27FC236}">
                <a16:creationId xmlns:a16="http://schemas.microsoft.com/office/drawing/2014/main" id="{DF758520-FD51-BD85-02D0-1DDD08C57593}"/>
              </a:ext>
            </a:extLst>
          </p:cNvPr>
          <p:cNvSpPr>
            <a:spLocks noGrp="1"/>
          </p:cNvSpPr>
          <p:nvPr>
            <p:ph sz="half" idx="2"/>
          </p:nvPr>
        </p:nvSpPr>
        <p:spPr/>
        <p:txBody>
          <a:bodyPr/>
          <a:lstStyle/>
          <a:p>
            <a:r>
              <a:rPr lang="en-GB" dirty="0"/>
              <a:t>What experiences in your life will you be drawing upon as you develop as an educator?</a:t>
            </a:r>
          </a:p>
          <a:p>
            <a:endParaRPr lang="en-GB" dirty="0"/>
          </a:p>
          <a:p>
            <a:r>
              <a:rPr lang="en-GB" dirty="0"/>
              <a:t>How can you harvest your experiences?</a:t>
            </a:r>
          </a:p>
          <a:p>
            <a:endParaRPr lang="en-GB" dirty="0"/>
          </a:p>
          <a:p>
            <a:r>
              <a:rPr lang="en-GB" dirty="0"/>
              <a:t>Which will you choose to use and which will you choose to keep quiet about?</a:t>
            </a:r>
          </a:p>
          <a:p>
            <a:endParaRPr lang="en-GB" dirty="0"/>
          </a:p>
        </p:txBody>
      </p:sp>
    </p:spTree>
    <p:extLst>
      <p:ext uri="{BB962C8B-B14F-4D97-AF65-F5344CB8AC3E}">
        <p14:creationId xmlns:p14="http://schemas.microsoft.com/office/powerpoint/2010/main" val="206509831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Further information from Saras </a:t>
            </a:r>
            <a:r>
              <a:rPr lang="en-GB" dirty="0" err="1"/>
              <a:t>Saravathy</a:t>
            </a:r>
            <a:r>
              <a:rPr lang="en-GB" dirty="0"/>
              <a:t> </a:t>
            </a:r>
          </a:p>
        </p:txBody>
      </p:sp>
      <p:sp>
        <p:nvSpPr>
          <p:cNvPr id="3" name="Content Placeholder 2"/>
          <p:cNvSpPr>
            <a:spLocks noGrp="1"/>
          </p:cNvSpPr>
          <p:nvPr>
            <p:ph idx="1"/>
          </p:nvPr>
        </p:nvSpPr>
        <p:spPr/>
        <p:txBody>
          <a:bodyPr/>
          <a:lstStyle/>
          <a:p>
            <a:r>
              <a:rPr lang="en-GB" dirty="0">
                <a:hlinkClick r:id="rId3"/>
              </a:rPr>
              <a:t>https://www.youtube.com/watch?v=3xvKkvdAzYs</a:t>
            </a:r>
            <a:endParaRPr lang="en-GB" dirty="0"/>
          </a:p>
          <a:p>
            <a:endParaRPr lang="en-GB" dirty="0"/>
          </a:p>
          <a:p>
            <a:pPr marL="0" indent="0">
              <a:buNone/>
            </a:pPr>
            <a:r>
              <a:rPr lang="en-GB" dirty="0"/>
              <a:t>“If you always do what you have always done, you will always get what you always got.”</a:t>
            </a:r>
          </a:p>
          <a:p>
            <a:pPr marL="0" indent="0">
              <a:buNone/>
            </a:pPr>
            <a:endParaRPr lang="en-GB" dirty="0"/>
          </a:p>
        </p:txBody>
      </p:sp>
    </p:spTree>
    <p:extLst>
      <p:ext uri="{BB962C8B-B14F-4D97-AF65-F5344CB8AC3E}">
        <p14:creationId xmlns:p14="http://schemas.microsoft.com/office/powerpoint/2010/main" val="227166209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One more thought.</a:t>
            </a:r>
          </a:p>
        </p:txBody>
      </p:sp>
      <p:sp>
        <p:nvSpPr>
          <p:cNvPr id="3" name="Content Placeholder 2"/>
          <p:cNvSpPr>
            <a:spLocks noGrp="1"/>
          </p:cNvSpPr>
          <p:nvPr>
            <p:ph idx="1"/>
          </p:nvPr>
        </p:nvSpPr>
        <p:spPr/>
        <p:txBody>
          <a:bodyPr/>
          <a:lstStyle/>
          <a:p>
            <a:endParaRPr lang="en-GB" dirty="0"/>
          </a:p>
          <a:p>
            <a:r>
              <a:rPr lang="en-GB" dirty="0"/>
              <a:t>“Your time is limited, so don’t waste it living someone else’s life. Don’t be trapped by dogma – which is living with the results of other people’s thinking. Don’t let the noise of other people’s opinions drown out your own inner voice. And most important, have the courage to follow your heart and intuition. They somehow already know what you truly want to become. Everything else is secondary”  </a:t>
            </a:r>
            <a:r>
              <a:rPr lang="en-GB" b="1" dirty="0"/>
              <a:t>Steve Jobs</a:t>
            </a:r>
          </a:p>
        </p:txBody>
      </p:sp>
    </p:spTree>
    <p:extLst>
      <p:ext uri="{BB962C8B-B14F-4D97-AF65-F5344CB8AC3E}">
        <p14:creationId xmlns:p14="http://schemas.microsoft.com/office/powerpoint/2010/main" val="256257894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A425D-8E67-01FB-9147-EBFB9584CBE6}"/>
              </a:ext>
            </a:extLst>
          </p:cNvPr>
          <p:cNvSpPr>
            <a:spLocks noGrp="1"/>
          </p:cNvSpPr>
          <p:nvPr>
            <p:ph type="title"/>
          </p:nvPr>
        </p:nvSpPr>
        <p:spPr/>
        <p:txBody>
          <a:bodyPr/>
          <a:lstStyle/>
          <a:p>
            <a:r>
              <a:rPr lang="cy-GB" dirty="0"/>
              <a:t>Amcanion</a:t>
            </a:r>
            <a:r>
              <a:rPr lang="en-GB" dirty="0"/>
              <a:t>                      Objectives</a:t>
            </a:r>
          </a:p>
        </p:txBody>
      </p:sp>
      <p:sp>
        <p:nvSpPr>
          <p:cNvPr id="3" name="Content Placeholder 2">
            <a:extLst>
              <a:ext uri="{FF2B5EF4-FFF2-40B4-BE49-F238E27FC236}">
                <a16:creationId xmlns:a16="http://schemas.microsoft.com/office/drawing/2014/main" id="{406FFDA2-4A60-16CF-614C-90273F4E5FD1}"/>
              </a:ext>
            </a:extLst>
          </p:cNvPr>
          <p:cNvSpPr>
            <a:spLocks noGrp="1"/>
          </p:cNvSpPr>
          <p:nvPr>
            <p:ph sz="half" idx="1"/>
          </p:nvPr>
        </p:nvSpPr>
        <p:spPr/>
        <p:txBody>
          <a:bodyPr/>
          <a:lstStyle/>
          <a:p>
            <a:r>
              <a:rPr lang="cy-GB" dirty="0"/>
              <a:t>Ar ddiwedd y sesiwn hon allwch chi;</a:t>
            </a:r>
          </a:p>
          <a:p>
            <a:pPr lvl="1"/>
            <a:r>
              <a:rPr lang="cy-GB" dirty="0"/>
              <a:t>Diffinio Menter, Entrepreneuriaeth, Addysg </a:t>
            </a:r>
            <a:r>
              <a:rPr lang="cy-GB" dirty="0" err="1"/>
              <a:t>Entrepreneuraidd</a:t>
            </a:r>
            <a:endParaRPr lang="cy-GB" dirty="0"/>
          </a:p>
          <a:p>
            <a:pPr lvl="1"/>
            <a:r>
              <a:rPr lang="cy-GB" dirty="0"/>
              <a:t>Gwerthuso nodweddion allweddol entrepreneur.</a:t>
            </a:r>
          </a:p>
          <a:p>
            <a:pPr lvl="1"/>
            <a:r>
              <a:rPr lang="cy-GB" dirty="0"/>
              <a:t>Disgrifiwch eich nodweddion </a:t>
            </a:r>
            <a:r>
              <a:rPr lang="cy-GB" dirty="0" err="1"/>
              <a:t>entrepreneuraidd</a:t>
            </a:r>
            <a:r>
              <a:rPr lang="cy-GB" dirty="0"/>
              <a:t> eich hun</a:t>
            </a:r>
          </a:p>
        </p:txBody>
      </p:sp>
      <p:sp>
        <p:nvSpPr>
          <p:cNvPr id="4" name="Content Placeholder 3">
            <a:extLst>
              <a:ext uri="{FF2B5EF4-FFF2-40B4-BE49-F238E27FC236}">
                <a16:creationId xmlns:a16="http://schemas.microsoft.com/office/drawing/2014/main" id="{45267E2C-E3B4-674E-FE1B-5C390B28471E}"/>
              </a:ext>
            </a:extLst>
          </p:cNvPr>
          <p:cNvSpPr>
            <a:spLocks noGrp="1"/>
          </p:cNvSpPr>
          <p:nvPr>
            <p:ph sz="half" idx="2"/>
          </p:nvPr>
        </p:nvSpPr>
        <p:spPr/>
        <p:txBody>
          <a:bodyPr/>
          <a:lstStyle/>
          <a:p>
            <a:r>
              <a:rPr lang="en-GB" dirty="0"/>
              <a:t>At the end of this session can you;</a:t>
            </a:r>
          </a:p>
          <a:p>
            <a:pPr lvl="1"/>
            <a:r>
              <a:rPr lang="en-GB" dirty="0"/>
              <a:t>Define Enterprise, Entrepreneurship, Entrepreneurial Education</a:t>
            </a:r>
          </a:p>
          <a:p>
            <a:pPr lvl="1"/>
            <a:r>
              <a:rPr lang="en-GB" dirty="0"/>
              <a:t>Evaluate the key characteristics of an entrepreneur.</a:t>
            </a:r>
          </a:p>
          <a:p>
            <a:pPr lvl="1"/>
            <a:r>
              <a:rPr lang="en-GB" dirty="0"/>
              <a:t>Describe your own entrepreneurial characteristics</a:t>
            </a:r>
          </a:p>
        </p:txBody>
      </p:sp>
    </p:spTree>
    <p:extLst>
      <p:ext uri="{BB962C8B-B14F-4D97-AF65-F5344CB8AC3E}">
        <p14:creationId xmlns:p14="http://schemas.microsoft.com/office/powerpoint/2010/main" val="166094241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08537" y="640081"/>
            <a:ext cx="3969099" cy="3686015"/>
          </a:xfrm>
        </p:spPr>
        <p:txBody>
          <a:bodyPr vert="horz" lIns="91440" tIns="45720" rIns="91440" bIns="45720" rtlCol="0" anchor="b">
            <a:normAutofit/>
          </a:bodyPr>
          <a:lstStyle/>
          <a:p>
            <a:r>
              <a:rPr lang="en-US" sz="5600" dirty="0" err="1"/>
              <a:t>Cwestiynau</a:t>
            </a:r>
            <a:r>
              <a:rPr lang="en-US" sz="5600" dirty="0"/>
              <a:t>?</a:t>
            </a:r>
            <a:br>
              <a:rPr lang="en-US" sz="5600" dirty="0"/>
            </a:br>
            <a:r>
              <a:rPr lang="en-US" sz="5600" dirty="0"/>
              <a:t>Questions?</a:t>
            </a:r>
          </a:p>
        </p:txBody>
      </p:sp>
      <p:sp>
        <p:nvSpPr>
          <p:cNvPr id="4" name="Text Placeholder 3">
            <a:extLst>
              <a:ext uri="{FF2B5EF4-FFF2-40B4-BE49-F238E27FC236}">
                <a16:creationId xmlns:a16="http://schemas.microsoft.com/office/drawing/2014/main" id="{CD683B3A-2948-867B-EF1A-E09F180C4CCB}"/>
              </a:ext>
            </a:extLst>
          </p:cNvPr>
          <p:cNvSpPr>
            <a:spLocks noGrp="1"/>
          </p:cNvSpPr>
          <p:nvPr>
            <p:ph type="body" idx="1"/>
          </p:nvPr>
        </p:nvSpPr>
        <p:spPr>
          <a:xfrm>
            <a:off x="8141110" y="4455621"/>
            <a:ext cx="3417990" cy="1238616"/>
          </a:xfrm>
        </p:spPr>
        <p:txBody>
          <a:bodyPr vert="horz" lIns="91440" tIns="45720" rIns="91440" bIns="45720" rtlCol="0">
            <a:normAutofit/>
          </a:bodyPr>
          <a:lstStyle/>
          <a:p>
            <a:endParaRPr lang="en-US" sz="2000">
              <a:solidFill>
                <a:schemeClr val="tx1">
                  <a:lumMod val="85000"/>
                  <a:lumOff val="15000"/>
                </a:schemeClr>
              </a:solidFill>
            </a:endParaRPr>
          </a:p>
        </p:txBody>
      </p:sp>
      <p:pic>
        <p:nvPicPr>
          <p:cNvPr id="8" name="Graphic 7" descr="Question mark">
            <a:extLst>
              <a:ext uri="{FF2B5EF4-FFF2-40B4-BE49-F238E27FC236}">
                <a16:creationId xmlns:a16="http://schemas.microsoft.com/office/drawing/2014/main" id="{22A8647D-8711-F4C3-1BAE-F250711EDC3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3029" y="640081"/>
            <a:ext cx="5054156" cy="5054156"/>
          </a:xfrm>
          <a:prstGeom prst="rect">
            <a:avLst/>
          </a:prstGeom>
        </p:spPr>
      </p:pic>
      <p:cxnSp>
        <p:nvCxnSpPr>
          <p:cNvPr id="19" name="Straight Connector 18">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3455735"/>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948</TotalTime>
  <Words>4627</Words>
  <Application>Microsoft Office PowerPoint</Application>
  <PresentationFormat>Widescreen</PresentationFormat>
  <Paragraphs>656</Paragraphs>
  <Slides>57</Slides>
  <Notes>25</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57</vt:i4>
      </vt:variant>
    </vt:vector>
  </HeadingPairs>
  <TitlesOfParts>
    <vt:vector size="64" baseType="lpstr">
      <vt:lpstr>Arial</vt:lpstr>
      <vt:lpstr>Calibri</vt:lpstr>
      <vt:lpstr>Calibri Light</vt:lpstr>
      <vt:lpstr>Times</vt:lpstr>
      <vt:lpstr>Wingdings</vt:lpstr>
      <vt:lpstr>Wingdings 3</vt:lpstr>
      <vt:lpstr>Retrospect</vt:lpstr>
      <vt:lpstr>Addysg Entrepreneuraidd Entrepreneurial education </vt:lpstr>
      <vt:lpstr>Atgoffa                          Recap</vt:lpstr>
      <vt:lpstr>Amcanion                    Objectives</vt:lpstr>
      <vt:lpstr>gweithgaredd ‘cynhesu’ ‘warm up’ activity </vt:lpstr>
      <vt:lpstr>Cynhesu                           Warm up</vt:lpstr>
      <vt:lpstr>Warm up – google metal coat hanger =</vt:lpstr>
      <vt:lpstr>Tasg                              Task</vt:lpstr>
      <vt:lpstr>Menter, Entrepreneuriaeth Enterprise,Entrepreneurship </vt:lpstr>
      <vt:lpstr>Menter                        Enterprise</vt:lpstr>
      <vt:lpstr>Definitions</vt:lpstr>
      <vt:lpstr>Addysg Menter            Enterprise Education </vt:lpstr>
      <vt:lpstr>Entrepreneuriaeth     Entrepreneurship</vt:lpstr>
      <vt:lpstr>Entrepreneurship</vt:lpstr>
      <vt:lpstr>Entrepreneurial Education</vt:lpstr>
      <vt:lpstr>Entrepreneurship and Education</vt:lpstr>
      <vt:lpstr>Entrepreneurship and Education </vt:lpstr>
      <vt:lpstr>Diffiniad                       Definition </vt:lpstr>
      <vt:lpstr>Why is it important? </vt:lpstr>
      <vt:lpstr>Contexts and triggers for thought</vt:lpstr>
      <vt:lpstr>Contexts and triggers for thought </vt:lpstr>
      <vt:lpstr>PowerPoint Presentation</vt:lpstr>
      <vt:lpstr>Y darlun mwy              The bigger picture</vt:lpstr>
      <vt:lpstr>The ‘big’ context </vt:lpstr>
      <vt:lpstr>Why entrepreneurial education?</vt:lpstr>
      <vt:lpstr>Why entrepreneurial education?</vt:lpstr>
      <vt:lpstr>GWEITHGAREDD – Pa mor entrepreneuraidd ydych chi? ACTIVITY – How Entrepreneurial are you?</vt:lpstr>
      <vt:lpstr>Entrepreneurship as an art</vt:lpstr>
      <vt:lpstr>    Sut ydych chi'n diffinio entrepreneur? How do you define an entrepreneur?</vt:lpstr>
      <vt:lpstr>PowerPoint Presentation</vt:lpstr>
      <vt:lpstr>Barn draddodiadol  Traditionalist views </vt:lpstr>
      <vt:lpstr>Felly sut mae eich diffiniad yn cymharu? So how does your definition compare?</vt:lpstr>
      <vt:lpstr>Beth mae'r academyddion yn ei ddweud am entrepreneuriaid ac Entrepreneuriaeth? What do the academics say about entrepreneurs and Entrepreneurship?</vt:lpstr>
      <vt:lpstr>Teithi seicolegol         Psychological traits</vt:lpstr>
      <vt:lpstr>Entrepreneur Personality Types</vt:lpstr>
      <vt:lpstr>Gwahanol safbwyntiau o fathau o Entrepreneur Different views of types of Entrepreneur</vt:lpstr>
      <vt:lpstr> Prif Nodweddion Entrepreneur</vt:lpstr>
      <vt:lpstr>Main Characteristics of an Entrepreneur</vt:lpstr>
      <vt:lpstr> What do academics think?</vt:lpstr>
      <vt:lpstr>Colin Jones </vt:lpstr>
      <vt:lpstr>Nodweddion allweddol…neu nodweddion a arddangosir</vt:lpstr>
      <vt:lpstr>Key features…or characteristics exhibited</vt:lpstr>
      <vt:lpstr>Felly beth rydyn ni wedi'i ddarganfod</vt:lpstr>
      <vt:lpstr>So what have we found</vt:lpstr>
      <vt:lpstr>Datblygu Meddylfryd Entrepreneur Developing an Entrepreneur Mindset</vt:lpstr>
      <vt:lpstr>Ymddygiadau, Agweddau, Sgiliau Behaviours, Attitudes, Skills</vt:lpstr>
      <vt:lpstr>Priodoleddau               Attributes</vt:lpstr>
      <vt:lpstr>Sgiliau:                          Skills:</vt:lpstr>
      <vt:lpstr>Yr entrepreneur          The entrepreneur </vt:lpstr>
      <vt:lpstr>Tasg / Task</vt:lpstr>
      <vt:lpstr>Teithi Entrepreneuriaeth                      Traits of Entrepreneurship</vt:lpstr>
      <vt:lpstr>Rhowch bwynt i chi'ch hun am bob un sy'n cyfateb</vt:lpstr>
      <vt:lpstr>Give yourself a point for every one matched</vt:lpstr>
      <vt:lpstr>Eich proffil adnoddau                             Your resource profile</vt:lpstr>
      <vt:lpstr>Further information from Saras Saravathy </vt:lpstr>
      <vt:lpstr>One more thought.</vt:lpstr>
      <vt:lpstr>Amcanion                      Objectives</vt:lpstr>
      <vt:lpstr>Cwestiynau?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Geraint Lloyd</cp:lastModifiedBy>
  <cp:revision>2</cp:revision>
  <dcterms:created xsi:type="dcterms:W3CDTF">2022-08-09T12:57:39Z</dcterms:created>
  <dcterms:modified xsi:type="dcterms:W3CDTF">2023-01-03T09:37:45Z</dcterms:modified>
</cp:coreProperties>
</file>