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zooplus.co.uk/shop/pet_supplies_specials/gift_certificates/zooplus_voucher_code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74815"/>
            <a:ext cx="8915399" cy="1338349"/>
          </a:xfrm>
        </p:spPr>
        <p:txBody>
          <a:bodyPr>
            <a:normAutofit fontScale="90000"/>
          </a:bodyPr>
          <a:lstStyle/>
          <a:p>
            <a:r>
              <a:rPr lang="en-GB" sz="4900" dirty="0" smtClean="0">
                <a:solidFill>
                  <a:srgbClr val="00B0F0"/>
                </a:solidFill>
                <a:latin typeface="Calibri"/>
              </a:rPr>
              <a:t>                 MY </a:t>
            </a:r>
            <a:r>
              <a:rPr lang="en-GB" sz="4900" dirty="0">
                <a:solidFill>
                  <a:srgbClr val="00B0F0"/>
                </a:solidFill>
                <a:latin typeface="Calibri"/>
              </a:rPr>
              <a:t>PET WORLD</a:t>
            </a:r>
            <a:br>
              <a:rPr lang="en-GB" sz="4900" dirty="0">
                <a:solidFill>
                  <a:srgbClr val="00B0F0"/>
                </a:solidFill>
                <a:latin typeface="Calibri"/>
              </a:rPr>
            </a:br>
            <a:r>
              <a:rPr lang="en-GB" sz="4900" dirty="0">
                <a:solidFill>
                  <a:srgbClr val="00B0F0"/>
                </a:solidFill>
                <a:latin typeface="Calibri"/>
              </a:rPr>
              <a:t>                 </a:t>
            </a:r>
            <a:r>
              <a:rPr lang="en-GB" sz="4900" dirty="0" smtClean="0">
                <a:solidFill>
                  <a:srgbClr val="00B0F0"/>
                </a:solidFill>
                <a:latin typeface="Calibri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Calibri"/>
              </a:rPr>
              <a:t>providers </a:t>
            </a:r>
            <a:r>
              <a:rPr lang="en-GB" sz="2400" dirty="0">
                <a:solidFill>
                  <a:srgbClr val="FF0000"/>
                </a:solidFill>
                <a:latin typeface="Calibri"/>
              </a:rPr>
              <a:t>of happiness and Joy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1512917"/>
            <a:ext cx="8915399" cy="5145578"/>
          </a:xfrm>
        </p:spPr>
        <p:txBody>
          <a:bodyPr/>
          <a:lstStyle/>
          <a:p>
            <a:pPr lvl="0" defTabSz="914400">
              <a:lnSpc>
                <a:spcPct val="90000"/>
              </a:lnSpc>
              <a:buClrTx/>
              <a:buSzPct val="100000"/>
            </a:pPr>
            <a:endParaRPr lang="en-GB" sz="3300" dirty="0" smtClean="0">
              <a:solidFill>
                <a:srgbClr val="000000"/>
              </a:solidFill>
              <a:latin typeface="Calibri"/>
            </a:endParaRPr>
          </a:p>
          <a:p>
            <a:pPr lvl="0" defTabSz="914400">
              <a:lnSpc>
                <a:spcPct val="90000"/>
              </a:lnSpc>
              <a:buClrTx/>
              <a:buSzPct val="100000"/>
            </a:pPr>
            <a:endParaRPr lang="en-GB" sz="3300" dirty="0">
              <a:solidFill>
                <a:srgbClr val="000000"/>
              </a:solidFill>
              <a:latin typeface="Calibri"/>
            </a:endParaRPr>
          </a:p>
          <a:p>
            <a:pPr lvl="0" defTabSz="914400">
              <a:lnSpc>
                <a:spcPct val="90000"/>
              </a:lnSpc>
              <a:buClrTx/>
              <a:buSzPct val="100000"/>
            </a:pPr>
            <a:r>
              <a:rPr lang="en-GB" sz="3300" dirty="0" smtClean="0">
                <a:solidFill>
                  <a:srgbClr val="000000"/>
                </a:solidFill>
                <a:latin typeface="Calibri"/>
              </a:rPr>
              <a:t>                            A </a:t>
            </a:r>
            <a:r>
              <a:rPr lang="en-GB" sz="3300" dirty="0">
                <a:solidFill>
                  <a:srgbClr val="000000"/>
                </a:solidFill>
                <a:latin typeface="Calibri"/>
              </a:rPr>
              <a:t>ONE STOP SHOP </a:t>
            </a:r>
          </a:p>
          <a:p>
            <a:pPr lvl="0" defTabSz="914400">
              <a:lnSpc>
                <a:spcPct val="90000"/>
              </a:lnSpc>
              <a:buClrTx/>
              <a:buSzPct val="100000"/>
            </a:pPr>
            <a:r>
              <a:rPr lang="en-GB" sz="3300" dirty="0">
                <a:solidFill>
                  <a:srgbClr val="000000"/>
                </a:solidFill>
                <a:latin typeface="Calibri"/>
              </a:rPr>
              <a:t>                                        FOR </a:t>
            </a:r>
          </a:p>
          <a:p>
            <a:pPr lvl="0" defTabSz="914400">
              <a:lnSpc>
                <a:spcPct val="90000"/>
              </a:lnSpc>
              <a:buClrTx/>
              <a:buSzPct val="100000"/>
            </a:pPr>
            <a:r>
              <a:rPr lang="en-GB" sz="3300" dirty="0">
                <a:solidFill>
                  <a:srgbClr val="000000"/>
                </a:solidFill>
                <a:latin typeface="Calibri"/>
              </a:rPr>
              <a:t>                        ALL YOU NEED FOR PETS</a:t>
            </a:r>
          </a:p>
          <a:p>
            <a:pPr lvl="0" defTabSz="914400">
              <a:lnSpc>
                <a:spcPct val="90000"/>
              </a:lnSpc>
              <a:buClrTx/>
              <a:buSzPct val="100000"/>
            </a:pPr>
            <a:endParaRPr lang="en-GB" sz="3300" dirty="0">
              <a:solidFill>
                <a:srgbClr val="000000"/>
              </a:solidFill>
              <a:latin typeface="Calibri Light"/>
            </a:endParaRPr>
          </a:p>
          <a:p>
            <a:pPr lvl="0" defTabSz="914400">
              <a:lnSpc>
                <a:spcPct val="90000"/>
              </a:lnSpc>
              <a:buClrTx/>
              <a:buSzPct val="100000"/>
            </a:pPr>
            <a:endParaRPr lang="en-GB" sz="3300" dirty="0">
              <a:solidFill>
                <a:srgbClr val="000000"/>
              </a:solidFill>
              <a:latin typeface="Calibri Light"/>
            </a:endParaRPr>
          </a:p>
          <a:p>
            <a:pPr lvl="0" defTabSz="914400">
              <a:lnSpc>
                <a:spcPct val="90000"/>
              </a:lnSpc>
              <a:buClrTx/>
              <a:buSzPct val="100000"/>
            </a:pPr>
            <a:r>
              <a:rPr lang="en-GB" sz="4100" dirty="0">
                <a:solidFill>
                  <a:srgbClr val="000000"/>
                </a:solidFill>
                <a:latin typeface="Calibri Light"/>
              </a:rPr>
              <a:t>                                        </a:t>
            </a:r>
            <a:r>
              <a:rPr lang="en-GB" sz="3000" dirty="0" smtClean="0">
                <a:solidFill>
                  <a:srgbClr val="000000"/>
                </a:solidFill>
                <a:latin typeface="Calibri Light"/>
              </a:rPr>
              <a:t>Presenter</a:t>
            </a:r>
            <a:r>
              <a:rPr lang="en-GB" sz="3000" dirty="0">
                <a:solidFill>
                  <a:srgbClr val="000000"/>
                </a:solidFill>
                <a:latin typeface="Calibri Light"/>
              </a:rPr>
              <a:t>:  Chibueze Duru</a:t>
            </a:r>
            <a:endParaRPr lang="en-GB" sz="3000" dirty="0">
              <a:solidFill>
                <a:srgbClr val="000000"/>
              </a:solidFill>
              <a:latin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8863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13745"/>
          </a:xfrm>
        </p:spPr>
        <p:txBody>
          <a:bodyPr/>
          <a:lstStyle/>
          <a:p>
            <a:r>
              <a:rPr lang="en-GB" sz="4400" b="1" dirty="0" smtClean="0">
                <a:solidFill>
                  <a:srgbClr val="00B0F0"/>
                </a:solidFill>
                <a:latin typeface="Calibri Light"/>
              </a:rPr>
              <a:t>        UK </a:t>
            </a:r>
            <a:r>
              <a:rPr lang="en-GB" sz="4400" b="1" dirty="0">
                <a:solidFill>
                  <a:srgbClr val="00B0F0"/>
                </a:solidFill>
                <a:latin typeface="Calibri Light"/>
              </a:rPr>
              <a:t>2017 Market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549" y="1612669"/>
            <a:ext cx="9709063" cy="4746567"/>
          </a:xfrm>
        </p:spPr>
        <p:txBody>
          <a:bodyPr/>
          <a:lstStyle/>
          <a:p>
            <a:pPr marL="228600" lvl="0" indent="-228600" defTabSz="914400">
              <a:lnSpc>
                <a:spcPct val="70000"/>
              </a:lnSpc>
              <a:buClrTx/>
              <a:buSzPct val="100000"/>
              <a:buFont typeface="Arial" pitchFamily="34"/>
              <a:buChar char="•"/>
            </a:pPr>
            <a:r>
              <a:rPr lang="en-GB" sz="40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8.5 million dogs and 7.5 million cats </a:t>
            </a:r>
            <a:endParaRPr lang="en-GB" sz="4000" dirty="0">
              <a:solidFill>
                <a:srgbClr val="000000"/>
              </a:solidFill>
              <a:latin typeface="Roboto"/>
            </a:endParaRPr>
          </a:p>
          <a:p>
            <a:pPr marL="228600" lvl="0" indent="-228600" defTabSz="914400">
              <a:lnSpc>
                <a:spcPct val="70000"/>
              </a:lnSpc>
              <a:buClrTx/>
              <a:buSzPct val="100000"/>
              <a:buFont typeface="Arial" pitchFamily="34"/>
              <a:buChar char="•"/>
            </a:pPr>
            <a:endParaRPr lang="en-GB" sz="4000" dirty="0">
              <a:solidFill>
                <a:srgbClr val="000000"/>
              </a:solidFill>
              <a:latin typeface="Roboto"/>
            </a:endParaRPr>
          </a:p>
          <a:p>
            <a:pPr marL="228600" lvl="0" indent="-228600" defTabSz="914400">
              <a:lnSpc>
                <a:spcPct val="70000"/>
              </a:lnSpc>
              <a:buClrTx/>
              <a:buSzPct val="100000"/>
              <a:buFont typeface="Arial" pitchFamily="34"/>
              <a:buChar char="•"/>
            </a:pPr>
            <a:r>
              <a:rPr lang="en-GB" sz="4000" dirty="0">
                <a:solidFill>
                  <a:srgbClr val="000000"/>
                </a:solidFill>
                <a:latin typeface="Roboto"/>
              </a:rPr>
              <a:t>Brits spend £1,150 yearly on their pets</a:t>
            </a:r>
            <a:r>
              <a:rPr lang="en-GB" sz="40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</a:t>
            </a:r>
            <a:endParaRPr lang="en-GB" sz="4000" dirty="0">
              <a:solidFill>
                <a:srgbClr val="000000"/>
              </a:solidFill>
              <a:latin typeface="Roboto"/>
            </a:endParaRPr>
          </a:p>
          <a:p>
            <a:pPr marL="228600" lvl="0" indent="-228600" defTabSz="914400">
              <a:lnSpc>
                <a:spcPct val="70000"/>
              </a:lnSpc>
              <a:buClrTx/>
              <a:buSzPct val="100000"/>
              <a:buFont typeface="Arial" pitchFamily="34"/>
              <a:buChar char="•"/>
            </a:pPr>
            <a:endParaRPr lang="en-GB" sz="4000" dirty="0">
              <a:solidFill>
                <a:srgbClr val="000000"/>
              </a:solidFill>
              <a:latin typeface="Roboto"/>
            </a:endParaRPr>
          </a:p>
          <a:p>
            <a:pPr marL="228600" lvl="0" indent="-228600" defTabSz="914400">
              <a:lnSpc>
                <a:spcPct val="70000"/>
              </a:lnSpc>
              <a:buClrTx/>
              <a:buSzPct val="100000"/>
              <a:buFont typeface="Arial" pitchFamily="34"/>
              <a:buChar char="•"/>
            </a:pPr>
            <a:r>
              <a:rPr lang="en-GB" sz="4000" dirty="0">
                <a:solidFill>
                  <a:srgbClr val="000000"/>
                </a:solidFill>
                <a:latin typeface="Roboto"/>
              </a:rPr>
              <a:t>UK spends over £18 billion a year on their pets</a:t>
            </a:r>
          </a:p>
          <a:p>
            <a:pPr marL="228600" lvl="0" indent="-228600" defTabSz="914400">
              <a:lnSpc>
                <a:spcPct val="70000"/>
              </a:lnSpc>
              <a:buClrTx/>
              <a:buSzPct val="100000"/>
              <a:buFont typeface="Arial" pitchFamily="34"/>
              <a:buChar char="•"/>
            </a:pPr>
            <a:endParaRPr lang="en-GB" sz="4000" dirty="0">
              <a:solidFill>
                <a:srgbClr val="000000"/>
              </a:solidFill>
              <a:latin typeface="Roboto"/>
            </a:endParaRPr>
          </a:p>
          <a:p>
            <a:pPr marL="228600" lvl="0" indent="-228600" defTabSz="914400">
              <a:lnSpc>
                <a:spcPct val="70000"/>
              </a:lnSpc>
              <a:buClrTx/>
              <a:buSzPct val="100000"/>
              <a:buFont typeface="Arial" pitchFamily="34"/>
              <a:buChar char="•"/>
            </a:pPr>
            <a:r>
              <a:rPr lang="en-GB" sz="4000" dirty="0">
                <a:solidFill>
                  <a:srgbClr val="000000"/>
                </a:solidFill>
                <a:latin typeface="Roboto"/>
              </a:rPr>
              <a:t>The forecast is that it amount to £30 billion in 2025 </a:t>
            </a:r>
            <a:endParaRPr lang="en-GB" sz="4000" dirty="0">
              <a:solidFill>
                <a:srgbClr val="000000"/>
              </a:solidFill>
              <a:latin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6702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solidFill>
                  <a:srgbClr val="00B0F0"/>
                </a:solidFill>
                <a:latin typeface="Arial" pitchFamily="34"/>
                <a:ea typeface="Verdana" pitchFamily="34"/>
              </a:rPr>
              <a:t>Company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2051" y="1554481"/>
            <a:ext cx="9642561" cy="4995948"/>
          </a:xfrm>
        </p:spPr>
        <p:txBody>
          <a:bodyPr>
            <a:normAutofit lnSpcReduction="10000"/>
          </a:bodyPr>
          <a:lstStyle/>
          <a:p>
            <a:pPr marL="0" lvl="0" indent="0" defTabSz="914400">
              <a:lnSpc>
                <a:spcPct val="96000"/>
              </a:lnSpc>
              <a:spcBef>
                <a:spcPts val="500"/>
              </a:spcBef>
              <a:spcAft>
                <a:spcPts val="500"/>
              </a:spcAft>
              <a:buClrTx/>
              <a:buSzPct val="100000"/>
              <a:buNone/>
            </a:pPr>
            <a:r>
              <a:rPr lang="en-GB" sz="3200" dirty="0">
                <a:solidFill>
                  <a:srgbClr val="000000"/>
                </a:solidFill>
                <a:latin typeface="Arial" pitchFamily="34"/>
                <a:cs typeface="Times New Roman" pitchFamily="18"/>
              </a:rPr>
              <a:t>My Pet World are providers of all pets and everything that keep them happy and healthy. </a:t>
            </a:r>
            <a:endParaRPr lang="en-GB" sz="3200" dirty="0" smtClean="0">
              <a:solidFill>
                <a:srgbClr val="000000"/>
              </a:solidFill>
              <a:latin typeface="Arial" pitchFamily="34"/>
              <a:cs typeface="Times New Roman" pitchFamily="18"/>
            </a:endParaRPr>
          </a:p>
          <a:p>
            <a:pPr marL="0" lvl="0" indent="0" defTabSz="914400">
              <a:lnSpc>
                <a:spcPct val="96000"/>
              </a:lnSpc>
              <a:spcBef>
                <a:spcPts val="500"/>
              </a:spcBef>
              <a:spcAft>
                <a:spcPts val="500"/>
              </a:spcAft>
              <a:buClrTx/>
              <a:buSzPct val="100000"/>
              <a:buNone/>
            </a:pPr>
            <a:r>
              <a:rPr lang="en-GB" sz="3200" dirty="0" smtClean="0">
                <a:solidFill>
                  <a:srgbClr val="000000"/>
                </a:solidFill>
                <a:latin typeface="Arial" pitchFamily="34"/>
                <a:cs typeface="Times New Roman" pitchFamily="18"/>
              </a:rPr>
              <a:t>We </a:t>
            </a:r>
            <a:r>
              <a:rPr lang="en-GB" sz="3200" dirty="0">
                <a:solidFill>
                  <a:srgbClr val="000000"/>
                </a:solidFill>
                <a:latin typeface="Arial" pitchFamily="34"/>
                <a:cs typeface="Times New Roman" pitchFamily="18"/>
              </a:rPr>
              <a:t>Offer Happiness and Joy</a:t>
            </a:r>
          </a:p>
          <a:p>
            <a:pPr marL="0" lvl="0" indent="0" defTabSz="914400">
              <a:lnSpc>
                <a:spcPct val="107000"/>
              </a:lnSpc>
              <a:spcAft>
                <a:spcPts val="750"/>
              </a:spcAft>
              <a:buClrTx/>
              <a:buSzPct val="100000"/>
              <a:buNone/>
            </a:pPr>
            <a:r>
              <a:rPr lang="en-GB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Other product and service offerings are;</a:t>
            </a:r>
            <a:endParaRPr lang="en-GB" sz="3200" dirty="0">
              <a:solidFill>
                <a:srgbClr val="000000"/>
              </a:solidFill>
              <a:latin typeface="Calibri" pitchFamily="34"/>
              <a:cs typeface="Arial" pitchFamily="34"/>
            </a:endParaRPr>
          </a:p>
          <a:p>
            <a:pPr lvl="0" defTabSz="914400">
              <a:lnSpc>
                <a:spcPct val="107000"/>
              </a:lnSpc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Retailing pets</a:t>
            </a:r>
            <a:endParaRPr lang="en-GB" sz="3200" dirty="0">
              <a:solidFill>
                <a:srgbClr val="333333"/>
              </a:solidFill>
              <a:latin typeface="Calibri" pitchFamily="34"/>
              <a:cs typeface="Arial" pitchFamily="34"/>
            </a:endParaRPr>
          </a:p>
          <a:p>
            <a:pPr lvl="0" defTabSz="914400">
              <a:lnSpc>
                <a:spcPct val="107000"/>
              </a:lnSpc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Retailing pet food and supplies</a:t>
            </a:r>
            <a:endParaRPr lang="en-GB" sz="3200" dirty="0">
              <a:solidFill>
                <a:srgbClr val="333333"/>
              </a:solidFill>
              <a:latin typeface="Calibri" pitchFamily="34"/>
              <a:cs typeface="Arial" pitchFamily="34"/>
            </a:endParaRPr>
          </a:p>
          <a:p>
            <a:pPr lvl="0" defTabSz="914400">
              <a:lnSpc>
                <a:spcPct val="107000"/>
              </a:lnSpc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3200" dirty="0" smtClean="0">
                <a:solidFill>
                  <a:srgbClr val="333333"/>
                </a:solidFill>
                <a:latin typeface="Arial" pitchFamily="34"/>
                <a:cs typeface="Arial" pitchFamily="34"/>
              </a:rPr>
              <a:t>Boarding</a:t>
            </a:r>
            <a:r>
              <a:rPr lang="en-GB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, Grooming, Training and Animal health Services</a:t>
            </a:r>
            <a:endParaRPr lang="en-GB" sz="3200" dirty="0">
              <a:solidFill>
                <a:srgbClr val="333333"/>
              </a:solidFill>
              <a:latin typeface="Calibri" pitchFamily="34"/>
              <a:cs typeface="Arial" pitchFamily="34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290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srgbClr val="00B0F0"/>
                </a:solidFill>
                <a:latin typeface="Arial" pitchFamily="34"/>
                <a:ea typeface="Verdana" pitchFamily="34"/>
              </a:rPr>
              <a:t>Key To Success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2175" y="1496291"/>
            <a:ext cx="9692437" cy="5054138"/>
          </a:xfrm>
        </p:spPr>
        <p:txBody>
          <a:bodyPr>
            <a:normAutofit lnSpcReduction="10000"/>
          </a:bodyPr>
          <a:lstStyle/>
          <a:p>
            <a:pPr marL="228600" lvl="0" indent="-228600" defTabSz="914400" hangingPunct="0">
              <a:spcBef>
                <a:spcPts val="0"/>
              </a:spcBef>
              <a:buClrTx/>
              <a:buSzPct val="100000"/>
              <a:buFont typeface="Arial" pitchFamily="34"/>
              <a:buChar char="•"/>
            </a:pPr>
            <a:r>
              <a:rPr lang="en-US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Experience and Professionalism</a:t>
            </a:r>
          </a:p>
          <a:p>
            <a:pPr marL="0" lvl="0" indent="0" defTabSz="914400" hangingPunct="0">
              <a:spcBef>
                <a:spcPts val="0"/>
              </a:spcBef>
              <a:buClrTx/>
              <a:buSzPct val="100000"/>
              <a:buFont typeface="Arial" pitchFamily="34"/>
              <a:buChar char="•"/>
            </a:pPr>
            <a:r>
              <a:rPr lang="en-US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Quality customer relationship</a:t>
            </a:r>
          </a:p>
          <a:p>
            <a:pPr marL="0" lvl="0" indent="0" defTabSz="914400" hangingPunct="0">
              <a:spcBef>
                <a:spcPts val="0"/>
              </a:spcBef>
              <a:buClrTx/>
              <a:buSzPct val="100000"/>
              <a:buFont typeface="Arial" pitchFamily="34"/>
              <a:buChar char="•"/>
            </a:pPr>
            <a:r>
              <a:rPr lang="en-US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Niche Market:</a:t>
            </a:r>
          </a:p>
          <a:p>
            <a:pPr marL="0" lvl="0" indent="0" defTabSz="914400" hangingPunct="0">
              <a:spcBef>
                <a:spcPts val="0"/>
              </a:spcBef>
              <a:buClrTx/>
              <a:buSzPct val="100000"/>
              <a:buNone/>
            </a:pPr>
            <a:r>
              <a:rPr lang="en-US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      </a:t>
            </a:r>
            <a:r>
              <a:rPr lang="en-US" sz="320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&gt;</a:t>
            </a:r>
            <a:r>
              <a:rPr lang="en-US" sz="3200" dirty="0">
                <a:solidFill>
                  <a:srgbClr val="333333"/>
                </a:solidFill>
                <a:latin typeface="Arial" pitchFamily="34"/>
                <a:cs typeface="Arial" pitchFamily="34"/>
              </a:rPr>
              <a:t>Pet Restaurant </a:t>
            </a:r>
            <a:endParaRPr lang="en-US" sz="3200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marL="0" lvl="0" indent="0" defTabSz="914400" hangingPunct="0">
              <a:spcBef>
                <a:spcPts val="0"/>
              </a:spcBef>
              <a:buClrTx/>
              <a:buSzPct val="100000"/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/>
                <a:ea typeface="Verdana" pitchFamily="34"/>
                <a:cs typeface="Arial" pitchFamily="34"/>
              </a:rPr>
              <a:t>      </a:t>
            </a:r>
            <a:r>
              <a:rPr lang="en-US" sz="3200" dirty="0">
                <a:solidFill>
                  <a:srgbClr val="FF0000"/>
                </a:solidFill>
                <a:latin typeface="Arial" pitchFamily="34"/>
                <a:ea typeface="Verdana" pitchFamily="34"/>
                <a:cs typeface="Arial" pitchFamily="34"/>
              </a:rPr>
              <a:t>&gt;</a:t>
            </a:r>
            <a:r>
              <a:rPr lang="en-US" sz="3200" dirty="0">
                <a:solidFill>
                  <a:srgbClr val="000000"/>
                </a:solidFill>
                <a:latin typeface="Arial" pitchFamily="34"/>
                <a:ea typeface="Verdana" pitchFamily="34"/>
                <a:cs typeface="Arial" pitchFamily="34"/>
              </a:rPr>
              <a:t>Pet care kit</a:t>
            </a:r>
          </a:p>
          <a:p>
            <a:pPr marL="0" lvl="0" indent="0" defTabSz="914400" hangingPunct="0">
              <a:spcBef>
                <a:spcPts val="0"/>
              </a:spcBef>
              <a:buClrTx/>
              <a:buSzPct val="100000"/>
              <a:buFont typeface="Arial" pitchFamily="34"/>
              <a:buChar char="•"/>
            </a:pP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Strategic Partnership with: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      </a:t>
            </a:r>
            <a:r>
              <a:rPr lang="en-GB" sz="3200" dirty="0">
                <a:solidFill>
                  <a:srgbClr val="FF0000"/>
                </a:solidFill>
                <a:latin typeface="Arial" pitchFamily="34"/>
                <a:ea typeface="Verdana" pitchFamily="34"/>
              </a:rPr>
              <a:t>&gt;</a:t>
            </a: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Manufacturers and Service providers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      </a:t>
            </a:r>
            <a:r>
              <a:rPr lang="en-GB" sz="3200" dirty="0">
                <a:solidFill>
                  <a:srgbClr val="FF0000"/>
                </a:solidFill>
                <a:latin typeface="Arial" pitchFamily="34"/>
                <a:ea typeface="Verdana" pitchFamily="34"/>
              </a:rPr>
              <a:t>&gt;</a:t>
            </a: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Employees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      </a:t>
            </a:r>
            <a:r>
              <a:rPr lang="en-GB" sz="3200" dirty="0">
                <a:solidFill>
                  <a:srgbClr val="FF0000"/>
                </a:solidFill>
                <a:latin typeface="Arial" pitchFamily="34"/>
                <a:ea typeface="Verdana" pitchFamily="34"/>
              </a:rPr>
              <a:t>&gt;</a:t>
            </a: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Marketers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      </a:t>
            </a:r>
            <a:r>
              <a:rPr lang="en-GB" sz="3200" dirty="0">
                <a:solidFill>
                  <a:srgbClr val="FF0000"/>
                </a:solidFill>
                <a:latin typeface="Arial" pitchFamily="34"/>
                <a:ea typeface="Verdana" pitchFamily="34"/>
              </a:rPr>
              <a:t>&gt;</a:t>
            </a:r>
            <a:r>
              <a:rPr lang="en-GB" sz="3200" dirty="0">
                <a:solidFill>
                  <a:srgbClr val="000000"/>
                </a:solidFill>
                <a:latin typeface="Arial" pitchFamily="34"/>
                <a:ea typeface="Verdana" pitchFamily="34"/>
              </a:rPr>
              <a:t>Customers</a:t>
            </a:r>
            <a:endParaRPr lang="en-GB" sz="3200" dirty="0">
              <a:solidFill>
                <a:srgbClr val="000000"/>
              </a:solidFill>
              <a:latin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619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srgbClr val="00B0F0"/>
                </a:solidFill>
                <a:latin typeface="Calibri Light"/>
              </a:rPr>
              <a:t>Start-up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GB" sz="4000" dirty="0">
                <a:solidFill>
                  <a:srgbClr val="000000"/>
                </a:solidFill>
                <a:latin typeface="Calibri"/>
              </a:rPr>
              <a:t>Some of the initial expenses are: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endParaRPr lang="en-GB" sz="2800" dirty="0">
              <a:solidFill>
                <a:srgbClr val="000000"/>
              </a:solidFill>
              <a:latin typeface="Calibri"/>
            </a:endParaRP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4800" dirty="0">
                <a:solidFill>
                  <a:srgbClr val="000000"/>
                </a:solidFill>
                <a:latin typeface="Calibri"/>
              </a:rPr>
              <a:t>Renting of a large premises</a:t>
            </a: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4800" dirty="0">
                <a:solidFill>
                  <a:srgbClr val="000000"/>
                </a:solidFill>
                <a:latin typeface="Calibri"/>
              </a:rPr>
              <a:t>Provision of pets the allied materials</a:t>
            </a: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4800" dirty="0">
                <a:solidFill>
                  <a:srgbClr val="000000"/>
                </a:solidFill>
                <a:latin typeface="Calibri"/>
              </a:rPr>
              <a:t>Legal cost</a:t>
            </a: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4800" dirty="0">
                <a:solidFill>
                  <a:srgbClr val="000000"/>
                </a:solidFill>
                <a:latin typeface="Calibri"/>
              </a:rPr>
              <a:t>Website and online store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343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srgbClr val="00B0F0"/>
                </a:solidFill>
                <a:latin typeface="Open Sans"/>
                <a:cs typeface="Times New Roman" pitchFamily="18"/>
              </a:rPr>
              <a:t>Sales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0" indent="-228600" algn="just" defTabSz="914400">
              <a:lnSpc>
                <a:spcPct val="107000"/>
              </a:lnSpc>
              <a:spcAft>
                <a:spcPts val="800"/>
              </a:spcAft>
              <a:buClrTx/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3600" dirty="0">
                <a:solidFill>
                  <a:srgbClr val="000000"/>
                </a:solidFill>
                <a:latin typeface="Open Sans"/>
                <a:cs typeface="Times New Roman" pitchFamily="18"/>
              </a:rPr>
              <a:t>In Store and </a:t>
            </a:r>
            <a:r>
              <a:rPr lang="en-GB" sz="3600" dirty="0">
                <a:solidFill>
                  <a:srgbClr val="000000"/>
                </a:solidFill>
                <a:latin typeface="Calibri" pitchFamily="34"/>
                <a:cs typeface="Arial" pitchFamily="34"/>
              </a:rPr>
              <a:t>Online</a:t>
            </a:r>
          </a:p>
          <a:p>
            <a:pPr marL="228600" lvl="0" indent="-228600" algn="just" defTabSz="914400">
              <a:lnSpc>
                <a:spcPct val="107000"/>
              </a:lnSpc>
              <a:spcAft>
                <a:spcPts val="800"/>
              </a:spcAft>
              <a:buClrTx/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3600" dirty="0">
                <a:solidFill>
                  <a:srgbClr val="000000"/>
                </a:solidFill>
                <a:latin typeface="Calibri" pitchFamily="34"/>
                <a:cs typeface="Arial" pitchFamily="34"/>
              </a:rPr>
              <a:t>Mobile Units</a:t>
            </a:r>
          </a:p>
          <a:p>
            <a:pPr marL="228600" lvl="0" indent="-228600" algn="just" defTabSz="914400">
              <a:lnSpc>
                <a:spcPct val="107000"/>
              </a:lnSpc>
              <a:spcAft>
                <a:spcPts val="800"/>
              </a:spcAft>
              <a:buClrTx/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3600" dirty="0">
                <a:solidFill>
                  <a:srgbClr val="000000"/>
                </a:solidFill>
                <a:latin typeface="Calibri" pitchFamily="34"/>
                <a:cs typeface="Arial" pitchFamily="34"/>
              </a:rPr>
              <a:t>Free delivery if spend more than £25</a:t>
            </a:r>
          </a:p>
          <a:p>
            <a:pPr marL="228600" lvl="0" indent="-228600" algn="just" defTabSz="914400">
              <a:lnSpc>
                <a:spcPct val="107000"/>
              </a:lnSpc>
              <a:spcAft>
                <a:spcPts val="800"/>
              </a:spcAft>
              <a:buClrTx/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3600" dirty="0">
                <a:solidFill>
                  <a:srgbClr val="000000"/>
                </a:solidFill>
                <a:latin typeface="Arial" pitchFamily="34"/>
              </a:rPr>
              <a:t>Thank you customer loyalty discount voucher </a:t>
            </a:r>
            <a:r>
              <a:rPr lang="en-GB" sz="3600" b="1" dirty="0">
                <a:solidFill>
                  <a:srgbClr val="000000"/>
                </a:solidFill>
                <a:latin typeface="Arial" pitchFamily="34"/>
                <a:hlinkClick r:id="rId2"/>
              </a:rPr>
              <a:t> </a:t>
            </a:r>
            <a:r>
              <a:rPr lang="en-GB" sz="3600" b="1" dirty="0">
                <a:solidFill>
                  <a:srgbClr val="000000"/>
                </a:solidFill>
                <a:latin typeface="Arial" pitchFamily="34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781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  <a:latin typeface="Open Sans"/>
                <a:cs typeface="Times New Roman" pitchFamily="18"/>
              </a:rPr>
              <a:t>Publicity and Advertising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28600" lvl="0" indent="-228600" defTabSz="914400">
              <a:lnSpc>
                <a:spcPct val="97000"/>
              </a:lnSpc>
              <a:spcAft>
                <a:spcPts val="800"/>
              </a:spcAft>
              <a:buClrTx/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3200" dirty="0">
                <a:solidFill>
                  <a:srgbClr val="333333"/>
                </a:solidFill>
                <a:latin typeface="Open Sans"/>
                <a:cs typeface="Times New Roman" pitchFamily="18"/>
              </a:rPr>
              <a:t>Community-based newspapers, pet magazines, radio stations and TV stations.</a:t>
            </a:r>
          </a:p>
          <a:p>
            <a:pPr marL="228600" lvl="0" indent="-228600" algn="just" defTabSz="914400">
              <a:lnSpc>
                <a:spcPct val="97000"/>
              </a:lnSpc>
              <a:spcAft>
                <a:spcPts val="800"/>
              </a:spcAft>
              <a:buClrTx/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3200" dirty="0">
                <a:solidFill>
                  <a:srgbClr val="333333"/>
                </a:solidFill>
                <a:latin typeface="Open Sans"/>
                <a:cs typeface="Times New Roman" pitchFamily="18"/>
              </a:rPr>
              <a:t> Brochures to pet grooming and boarding service companies,  </a:t>
            </a:r>
          </a:p>
          <a:p>
            <a:pPr marL="228600" lvl="0" indent="-228600" algn="just" defTabSz="914400">
              <a:lnSpc>
                <a:spcPct val="97000"/>
              </a:lnSpc>
              <a:spcAft>
                <a:spcPts val="800"/>
              </a:spcAft>
              <a:buClrTx/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3200" dirty="0">
                <a:solidFill>
                  <a:srgbClr val="333333"/>
                </a:solidFill>
                <a:latin typeface="Open Sans"/>
                <a:cs typeface="Times New Roman" pitchFamily="18"/>
              </a:rPr>
              <a:t>Word of mouth publicity from our loyal customers</a:t>
            </a:r>
            <a:endParaRPr lang="en-GB" sz="3200" dirty="0">
              <a:solidFill>
                <a:srgbClr val="333333"/>
              </a:solidFill>
              <a:latin typeface="Calibri" pitchFamily="34"/>
              <a:cs typeface="Arial" pitchFamily="34"/>
            </a:endParaRPr>
          </a:p>
          <a:p>
            <a:pPr marL="228600" lvl="0" indent="-228600" defTabSz="914400">
              <a:lnSpc>
                <a:spcPct val="97000"/>
              </a:lnSpc>
              <a:spcAft>
                <a:spcPts val="800"/>
              </a:spcAft>
              <a:buClrTx/>
              <a:buSzPts val="1000"/>
              <a:buFont typeface="Wingdings" pitchFamily="2"/>
              <a:buChar char="Ø"/>
              <a:tabLst>
                <a:tab pos="457200" algn="l"/>
              </a:tabLst>
            </a:pPr>
            <a:r>
              <a:rPr lang="en-GB" sz="3200" dirty="0">
                <a:solidFill>
                  <a:srgbClr val="333333"/>
                </a:solidFill>
                <a:latin typeface="Open Sans"/>
                <a:cs typeface="Times New Roman" pitchFamily="18"/>
              </a:rPr>
              <a:t>Social Media Platforms like; YouTube, Instagram, Facebook and Twitter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800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srgbClr val="00B0F0"/>
                </a:solidFill>
                <a:latin typeface="Calibri Light"/>
              </a:rPr>
              <a:t>Key Competitors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4000" dirty="0">
                <a:solidFill>
                  <a:srgbClr val="000000"/>
                </a:solidFill>
                <a:latin typeface="Arial" pitchFamily="34"/>
              </a:rPr>
              <a:t>Zooplus pet supplies &amp; accessories</a:t>
            </a: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endParaRPr lang="en-GB" sz="4000" dirty="0">
              <a:solidFill>
                <a:srgbClr val="000000"/>
              </a:solidFill>
              <a:latin typeface="Arial" pitchFamily="34"/>
            </a:endParaRP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4000" dirty="0">
                <a:solidFill>
                  <a:srgbClr val="000000"/>
                </a:solidFill>
                <a:latin typeface="Arial" pitchFamily="34"/>
              </a:rPr>
              <a:t>Pet planet 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endParaRPr lang="en-GB" sz="4000" dirty="0">
              <a:solidFill>
                <a:srgbClr val="000000"/>
              </a:solidFill>
              <a:latin typeface="Arial" pitchFamily="34"/>
            </a:endParaRP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4000" dirty="0">
                <a:solidFill>
                  <a:srgbClr val="000000"/>
                </a:solidFill>
                <a:latin typeface="Arial" pitchFamily="34"/>
              </a:rPr>
              <a:t>Monster pet supplies</a:t>
            </a:r>
            <a:endParaRPr lang="en-GB" sz="4000" dirty="0">
              <a:solidFill>
                <a:srgbClr val="000000"/>
              </a:solidFill>
              <a:latin typeface="Arial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3790746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Calibri"/>
              </a:rPr>
              <a:t>Expansion/Sales Forecast</a:t>
            </a:r>
            <a:r>
              <a:rPr lang="en-GB" sz="2800" dirty="0">
                <a:solidFill>
                  <a:srgbClr val="000000"/>
                </a:solidFill>
                <a:latin typeface="Calibri"/>
              </a:rPr>
              <a:t/>
            </a:r>
            <a:br>
              <a:rPr lang="en-GB" sz="2800" dirty="0">
                <a:solidFill>
                  <a:srgbClr val="000000"/>
                </a:solidFill>
                <a:latin typeface="Calibri"/>
              </a:rPr>
            </a:br>
            <a:r>
              <a:rPr lang="en-GB" sz="4400" dirty="0">
                <a:solidFill>
                  <a:srgbClr val="00B050"/>
                </a:solidFill>
                <a:latin typeface="Calibri"/>
              </a:rPr>
              <a:t>To open 6 shops in 3 years from Profit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US" sz="4400" dirty="0">
                <a:solidFill>
                  <a:srgbClr val="000000"/>
                </a:solidFill>
                <a:latin typeface="Calibri"/>
              </a:rPr>
              <a:t>1</a:t>
            </a:r>
            <a:r>
              <a:rPr lang="en-US" sz="4400" baseline="30000" dirty="0">
                <a:solidFill>
                  <a:srgbClr val="000000"/>
                </a:solidFill>
                <a:latin typeface="Calibri"/>
              </a:rPr>
              <a:t>st</a:t>
            </a:r>
            <a:r>
              <a:rPr lang="en-US" sz="4400" dirty="0">
                <a:solidFill>
                  <a:srgbClr val="000000"/>
                </a:solidFill>
                <a:latin typeface="Calibri"/>
              </a:rPr>
              <a:t> Year to open 1 &amp; 2 shops  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US" sz="4400" dirty="0">
                <a:solidFill>
                  <a:srgbClr val="000000"/>
                </a:solidFill>
                <a:latin typeface="Calibri"/>
              </a:rPr>
              <a:t>  Total Sales £2.5 million. </a:t>
            </a:r>
            <a:endParaRPr lang="en-GB" sz="4400" dirty="0">
              <a:solidFill>
                <a:srgbClr val="000000"/>
              </a:solidFill>
              <a:latin typeface="Calibri"/>
            </a:endParaRP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US" sz="4400" dirty="0">
                <a:solidFill>
                  <a:srgbClr val="000000"/>
                </a:solidFill>
                <a:latin typeface="Calibri"/>
              </a:rPr>
              <a:t>2</a:t>
            </a:r>
            <a:r>
              <a:rPr lang="en-US" sz="4400" baseline="30000" dirty="0">
                <a:solidFill>
                  <a:srgbClr val="000000"/>
                </a:solidFill>
                <a:latin typeface="Calibri"/>
              </a:rPr>
              <a:t>nd</a:t>
            </a:r>
            <a:r>
              <a:rPr lang="en-US" sz="4400" dirty="0">
                <a:solidFill>
                  <a:srgbClr val="000000"/>
                </a:solidFill>
                <a:latin typeface="Calibri"/>
              </a:rPr>
              <a:t> Year to open shop 3 &amp; </a:t>
            </a:r>
            <a:r>
              <a:rPr lang="en-GB" sz="4400" dirty="0">
                <a:solidFill>
                  <a:srgbClr val="000000"/>
                </a:solidFill>
                <a:latin typeface="Calibri"/>
              </a:rPr>
              <a:t>4 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GB" sz="4400" dirty="0">
                <a:solidFill>
                  <a:srgbClr val="000000"/>
                </a:solidFill>
                <a:latin typeface="Calibri"/>
              </a:rPr>
              <a:t>  Total </a:t>
            </a:r>
            <a:r>
              <a:rPr lang="en-US" sz="4400" dirty="0">
                <a:solidFill>
                  <a:srgbClr val="000000"/>
                </a:solidFill>
                <a:latin typeface="Calibri"/>
              </a:rPr>
              <a:t>Sales £6.2 million. </a:t>
            </a:r>
            <a:endParaRPr lang="en-GB" sz="4400" dirty="0">
              <a:solidFill>
                <a:srgbClr val="000000"/>
              </a:solidFill>
              <a:latin typeface="Calibri"/>
            </a:endParaRP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US" sz="4400" dirty="0">
                <a:solidFill>
                  <a:srgbClr val="000000"/>
                </a:solidFill>
                <a:latin typeface="Calibri"/>
              </a:rPr>
              <a:t>3</a:t>
            </a:r>
            <a:r>
              <a:rPr lang="en-US" sz="4400" baseline="30000" dirty="0">
                <a:solidFill>
                  <a:srgbClr val="000000"/>
                </a:solidFill>
                <a:latin typeface="Calibri"/>
              </a:rPr>
              <a:t>rd</a:t>
            </a:r>
            <a:r>
              <a:rPr lang="en-US" sz="4400" dirty="0">
                <a:solidFill>
                  <a:srgbClr val="000000"/>
                </a:solidFill>
                <a:latin typeface="Calibri"/>
              </a:rPr>
              <a:t> Year shop 5 &amp; 6 </a:t>
            </a:r>
            <a:r>
              <a:rPr lang="en-GB" sz="4400" dirty="0">
                <a:solidFill>
                  <a:srgbClr val="000000"/>
                </a:solidFill>
                <a:latin typeface="Calibri"/>
              </a:rPr>
              <a:t> 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US" sz="4400" dirty="0">
                <a:solidFill>
                  <a:srgbClr val="000000"/>
                </a:solidFill>
                <a:latin typeface="Calibri"/>
              </a:rPr>
              <a:t>  Total Sales £18 million. </a:t>
            </a:r>
            <a:endParaRPr lang="en-GB" sz="4400" dirty="0">
              <a:solidFill>
                <a:srgbClr val="000000"/>
              </a:solidFill>
              <a:latin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345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dirty="0">
                <a:solidFill>
                  <a:srgbClr val="00B0F0"/>
                </a:solidFill>
                <a:latin typeface="Calibri Light"/>
              </a:rPr>
              <a:t>Start up Investment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3200" dirty="0">
                <a:solidFill>
                  <a:srgbClr val="000000"/>
                </a:solidFill>
                <a:latin typeface="Calibri"/>
              </a:rPr>
              <a:t>Total investment:£500,000</a:t>
            </a: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3200" dirty="0">
                <a:solidFill>
                  <a:srgbClr val="000000"/>
                </a:solidFill>
                <a:latin typeface="Arial" pitchFamily="34"/>
              </a:rPr>
              <a:t>Owners’ investment: £200,000</a:t>
            </a:r>
            <a:endParaRPr lang="en-GB" sz="3200" dirty="0">
              <a:solidFill>
                <a:srgbClr val="000000"/>
              </a:solidFill>
              <a:latin typeface="Calibri"/>
            </a:endParaRP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3200" dirty="0">
                <a:solidFill>
                  <a:srgbClr val="000000"/>
                </a:solidFill>
                <a:latin typeface="Calibri"/>
              </a:rPr>
              <a:t>Family member: £30,000</a:t>
            </a:r>
            <a:endParaRPr lang="en-GB" sz="3200" b="1" dirty="0">
              <a:solidFill>
                <a:srgbClr val="FF0000"/>
              </a:solidFill>
              <a:latin typeface="Calibri Light"/>
            </a:endParaRP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GB" sz="3200" b="1" dirty="0">
                <a:solidFill>
                  <a:srgbClr val="FF0000"/>
                </a:solidFill>
                <a:latin typeface="Calibri Light"/>
              </a:rPr>
              <a:t>INVESTOR:</a:t>
            </a:r>
            <a:endParaRPr lang="en-GB" sz="3200" dirty="0">
              <a:solidFill>
                <a:srgbClr val="000000"/>
              </a:solidFill>
              <a:latin typeface="Calibri"/>
            </a:endParaRP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3200" dirty="0">
                <a:solidFill>
                  <a:srgbClr val="000000"/>
                </a:solidFill>
                <a:latin typeface="Calibri"/>
              </a:rPr>
              <a:t>Expertise and Connections</a:t>
            </a:r>
          </a:p>
          <a:p>
            <a:pPr marL="228600" lvl="0" indent="-228600" defTabSz="914400">
              <a:lnSpc>
                <a:spcPct val="90000"/>
              </a:lnSpc>
              <a:buClrTx/>
              <a:buSzPct val="100000"/>
              <a:buFont typeface="Arial" pitchFamily="34"/>
              <a:buChar char="•"/>
            </a:pPr>
            <a:r>
              <a:rPr lang="en-GB" sz="3200" dirty="0">
                <a:solidFill>
                  <a:srgbClr val="000000"/>
                </a:solidFill>
                <a:latin typeface="Calibri"/>
              </a:rPr>
              <a:t>£270,000</a:t>
            </a:r>
          </a:p>
          <a:p>
            <a:pPr marL="0" lvl="0" indent="0" defTabSz="914400">
              <a:lnSpc>
                <a:spcPct val="90000"/>
              </a:lnSpc>
              <a:buClrTx/>
              <a:buSzPct val="100000"/>
              <a:buNone/>
            </a:pPr>
            <a:r>
              <a:rPr lang="en-GB" sz="3200" dirty="0">
                <a:solidFill>
                  <a:srgbClr val="000000"/>
                </a:solidFill>
                <a:latin typeface="Calibri"/>
              </a:rPr>
              <a:t>                                                                          THANK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0731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</TotalTime>
  <Words>332</Words>
  <Application>Microsoft Office PowerPoint</Application>
  <PresentationFormat>Widescreen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1" baseType="lpstr">
      <vt:lpstr>Arial</vt:lpstr>
      <vt:lpstr>Calibri</vt:lpstr>
      <vt:lpstr>Calibri Light</vt:lpstr>
      <vt:lpstr>Century Gothic</vt:lpstr>
      <vt:lpstr>Open Sans</vt:lpstr>
      <vt:lpstr>Roboto</vt:lpstr>
      <vt:lpstr>Times New Roman</vt:lpstr>
      <vt:lpstr>Verdana</vt:lpstr>
      <vt:lpstr>Wingdings</vt:lpstr>
      <vt:lpstr>Wingdings 3</vt:lpstr>
      <vt:lpstr>Wisp</vt:lpstr>
      <vt:lpstr>                 MY PET WORLD                   providers of happiness and Joy </vt:lpstr>
      <vt:lpstr>        UK 2017 Market Analysis</vt:lpstr>
      <vt:lpstr>Company Summary</vt:lpstr>
      <vt:lpstr>Key To Success</vt:lpstr>
      <vt:lpstr>Start-up Summary</vt:lpstr>
      <vt:lpstr>Sales Strategy</vt:lpstr>
      <vt:lpstr>Publicity and Advertising Strategy</vt:lpstr>
      <vt:lpstr>Key Competitors</vt:lpstr>
      <vt:lpstr>Expansion/Sales Forecast To open 6 shops in 3 years from Profit</vt:lpstr>
      <vt:lpstr>Start up Investment 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PET WORLD                   providers of happiness and Joy</dc:title>
  <dc:creator>Chibueze Duru (1709607)</dc:creator>
  <cp:lastModifiedBy>Chibueze Duru (1709607)</cp:lastModifiedBy>
  <cp:revision>2</cp:revision>
  <dcterms:created xsi:type="dcterms:W3CDTF">2018-08-21T12:33:05Z</dcterms:created>
  <dcterms:modified xsi:type="dcterms:W3CDTF">2018-08-21T12:47:17Z</dcterms:modified>
</cp:coreProperties>
</file>