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1" d="100"/>
          <a:sy n="91" d="100"/>
        </p:scale>
        <p:origin x="-126"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3/7/2017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plato.stanford.edu/entries/value-intrinsic-extrinsi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Environmental philosophy  </a:t>
            </a:r>
            <a:endParaRPr lang="en-GB" dirty="0"/>
          </a:p>
        </p:txBody>
      </p:sp>
      <p:sp>
        <p:nvSpPr>
          <p:cNvPr id="3" name="Subtitle 2"/>
          <p:cNvSpPr>
            <a:spLocks noGrp="1"/>
          </p:cNvSpPr>
          <p:nvPr>
            <p:ph type="subTitle" idx="1"/>
          </p:nvPr>
        </p:nvSpPr>
        <p:spPr/>
        <p:txBody>
          <a:bodyPr/>
          <a:lstStyle/>
          <a:p>
            <a:r>
              <a:rPr lang="en-GB" dirty="0" smtClean="0"/>
              <a:t>Ethics and activism.</a:t>
            </a:r>
            <a:endParaRPr lang="en-GB" dirty="0"/>
          </a:p>
        </p:txBody>
      </p:sp>
    </p:spTree>
    <p:extLst>
      <p:ext uri="{BB962C8B-B14F-4D97-AF65-F5344CB8AC3E}">
        <p14:creationId xmlns:p14="http://schemas.microsoft.com/office/powerpoint/2010/main" val="1005676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environmental philosophy? What is its problematic?</a:t>
            </a:r>
            <a:endParaRPr lang="en-GB" dirty="0"/>
          </a:p>
        </p:txBody>
      </p:sp>
      <p:sp>
        <p:nvSpPr>
          <p:cNvPr id="3" name="Content Placeholder 2"/>
          <p:cNvSpPr>
            <a:spLocks noGrp="1"/>
          </p:cNvSpPr>
          <p:nvPr>
            <p:ph idx="1"/>
          </p:nvPr>
        </p:nvSpPr>
        <p:spPr>
          <a:xfrm>
            <a:off x="685801" y="2128620"/>
            <a:ext cx="10131425" cy="4325968"/>
          </a:xfrm>
        </p:spPr>
        <p:txBody>
          <a:bodyPr>
            <a:normAutofit/>
          </a:bodyPr>
          <a:lstStyle/>
          <a:p>
            <a:r>
              <a:rPr lang="en-GB" sz="2400" dirty="0" smtClean="0"/>
              <a:t>In his popular introduction to environmental ethics and environmental philosophy, Professor Robin Attfield  (2003) remarks that </a:t>
            </a:r>
          </a:p>
          <a:p>
            <a:r>
              <a:rPr lang="en-GB" sz="2400" dirty="0" smtClean="0"/>
              <a:t>‘Environmental problems are those problems that arise from human dealings with the natural world and its systems. Human beings cannot help using and modifying tracts of the natural world, since we depend on nature for food, clothing and shelter, for our water supply, and for the air we breathe. But the unintended impacts of human actions are now creating problems like global warming and the extinction of multitudes of species, problems which raise profound issues about how we should live our lives and organize our societies      </a:t>
            </a:r>
            <a:endParaRPr lang="en-GB" sz="2400" dirty="0"/>
          </a:p>
        </p:txBody>
      </p:sp>
    </p:spTree>
    <p:extLst>
      <p:ext uri="{BB962C8B-B14F-4D97-AF65-F5344CB8AC3E}">
        <p14:creationId xmlns:p14="http://schemas.microsoft.com/office/powerpoint/2010/main" val="214144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do we mean by the environment 1?</a:t>
            </a:r>
            <a:endParaRPr lang="en-GB" dirty="0"/>
          </a:p>
        </p:txBody>
      </p:sp>
      <p:sp>
        <p:nvSpPr>
          <p:cNvPr id="3" name="Content Placeholder 2"/>
          <p:cNvSpPr>
            <a:spLocks noGrp="1"/>
          </p:cNvSpPr>
          <p:nvPr>
            <p:ph idx="1"/>
          </p:nvPr>
        </p:nvSpPr>
        <p:spPr>
          <a:xfrm>
            <a:off x="685801" y="2142067"/>
            <a:ext cx="10131425" cy="4083921"/>
          </a:xfrm>
        </p:spPr>
        <p:txBody>
          <a:bodyPr>
            <a:normAutofit fontScale="85000" lnSpcReduction="20000"/>
          </a:bodyPr>
          <a:lstStyle/>
          <a:p>
            <a:endParaRPr lang="en-GB" sz="2400" dirty="0" smtClean="0"/>
          </a:p>
          <a:p>
            <a:endParaRPr lang="en-GB" sz="2400" dirty="0"/>
          </a:p>
          <a:p>
            <a:endParaRPr lang="en-GB" sz="2400" dirty="0" smtClean="0"/>
          </a:p>
          <a:p>
            <a:r>
              <a:rPr lang="en-GB" sz="2400" dirty="0" smtClean="0"/>
              <a:t>Attfield  (2003:2) introduces a threefold definition of the environment which is important when the problems it currently faces are discussed and presented.  These are:</a:t>
            </a:r>
          </a:p>
          <a:p>
            <a:pPr marL="457200" indent="-457200">
              <a:buFont typeface="+mj-lt"/>
              <a:buAutoNum type="arabicPeriod"/>
            </a:pPr>
            <a:r>
              <a:rPr lang="en-GB" sz="2400" dirty="0" smtClean="0"/>
              <a:t>‘… “the surroundings”, natural or otherwise, either of an individual for the duration of her life, or of a society for the duration of its existence …’ </a:t>
            </a:r>
          </a:p>
          <a:p>
            <a:pPr marL="457200" indent="-457200">
              <a:buFont typeface="+mj-lt"/>
              <a:buAutoNum type="arabicPeriod"/>
            </a:pPr>
            <a:r>
              <a:rPr lang="en-GB" sz="2400" dirty="0" smtClean="0"/>
              <a:t>Or ‘ … the objective system of nature that encompasses either local society or human society in general, and that precedes and succeeds it’</a:t>
            </a:r>
          </a:p>
          <a:p>
            <a:pPr marL="457200" indent="-457200">
              <a:buFont typeface="+mj-lt"/>
              <a:buAutoNum type="arabicPeriod"/>
            </a:pPr>
            <a:r>
              <a:rPr lang="en-GB" sz="2400" dirty="0" smtClean="0"/>
              <a:t>Or ‘… alternatively … the perceived surroundings or familiar </a:t>
            </a:r>
            <a:r>
              <a:rPr lang="en-GB" sz="2400" i="1" dirty="0" smtClean="0"/>
              <a:t>milieu</a:t>
            </a:r>
            <a:r>
              <a:rPr lang="en-GB" sz="2400" dirty="0" smtClean="0"/>
              <a:t> of an individual person or animal, the territory or pathways that give that individual a sense of belonging and comprise her home.   </a:t>
            </a:r>
          </a:p>
          <a:p>
            <a:endParaRPr lang="en-GB" dirty="0"/>
          </a:p>
          <a:p>
            <a:pPr marL="342900" indent="-342900">
              <a:buFont typeface="+mj-lt"/>
              <a:buAutoNum type="arabicPeriod"/>
            </a:pPr>
            <a:endParaRPr lang="en-GB" dirty="0" smtClean="0"/>
          </a:p>
          <a:p>
            <a:pPr marL="342900" indent="-342900">
              <a:buFont typeface="+mj-lt"/>
              <a:buAutoNum type="arabicPeriod"/>
            </a:pPr>
            <a:endParaRPr lang="en-GB" dirty="0" smtClean="0"/>
          </a:p>
          <a:p>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1560350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Defining the environment (2)</a:t>
            </a:r>
            <a:endParaRPr lang="en-GB" dirty="0"/>
          </a:p>
        </p:txBody>
      </p:sp>
      <p:sp>
        <p:nvSpPr>
          <p:cNvPr id="3" name="Content Placeholder 2"/>
          <p:cNvSpPr>
            <a:spLocks noGrp="1"/>
          </p:cNvSpPr>
          <p:nvPr>
            <p:ph idx="1"/>
          </p:nvPr>
        </p:nvSpPr>
        <p:spPr>
          <a:xfrm>
            <a:off x="685801" y="1707777"/>
            <a:ext cx="10131425" cy="4948518"/>
          </a:xfrm>
        </p:spPr>
        <p:txBody>
          <a:bodyPr/>
          <a:lstStyle/>
          <a:p>
            <a:r>
              <a:rPr lang="en-GB" sz="2400" dirty="0" smtClean="0"/>
              <a:t>Attfield (2003) goes onto argue that 2 or the ‘objective system of nature’ is the usual default setting for ethical and philosophical discussion of the environment in so far as 1 and 3 (while hugely important)  are nonetheless parasitic on what Attfield terms these  ‘systems of nature’ (2). Moreover, ‘these objective systems both precede and outlive individuals, and, while they are far from immune from human action and its impacts, the supply [constitute] the shared settings of our lives, and thus the very possibility of perceived environments and of familiar surroundings’ (ibid).  </a:t>
            </a:r>
          </a:p>
          <a:p>
            <a:r>
              <a:rPr lang="en-GB" sz="2400" dirty="0" smtClean="0"/>
              <a:t>Defining the environment in terms of ‘systems of nature’ permit the environment to be characterised in bigger and more encompassing terms such as the ‘global environment’ or ‘ecosystems’ and in terms of large and holistic theories such as the ‘Gaia hypothesis’ advanced by James Lovelock.    </a:t>
            </a:r>
            <a:endParaRPr lang="en-GB" sz="2400" dirty="0"/>
          </a:p>
        </p:txBody>
      </p:sp>
    </p:spTree>
    <p:extLst>
      <p:ext uri="{BB962C8B-B14F-4D97-AF65-F5344CB8AC3E}">
        <p14:creationId xmlns:p14="http://schemas.microsoft.com/office/powerpoint/2010/main" val="1728241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34472"/>
            <a:ext cx="10131425" cy="1183340"/>
          </a:xfrm>
        </p:spPr>
        <p:txBody>
          <a:bodyPr>
            <a:normAutofit fontScale="90000"/>
          </a:bodyPr>
          <a:lstStyle/>
          <a:p>
            <a:pPr algn="ctr"/>
            <a:r>
              <a:rPr lang="en-GB" dirty="0" smtClean="0"/>
              <a:t>Characterising the environment in the normative (the 1960s and 70s)</a:t>
            </a:r>
            <a:endParaRPr lang="en-GB" dirty="0"/>
          </a:p>
        </p:txBody>
      </p:sp>
      <p:sp>
        <p:nvSpPr>
          <p:cNvPr id="3" name="Content Placeholder 2"/>
          <p:cNvSpPr>
            <a:spLocks noGrp="1"/>
          </p:cNvSpPr>
          <p:nvPr>
            <p:ph idx="1"/>
          </p:nvPr>
        </p:nvSpPr>
        <p:spPr>
          <a:xfrm>
            <a:off x="685801" y="1317812"/>
            <a:ext cx="10131425" cy="5325035"/>
          </a:xfrm>
        </p:spPr>
        <p:txBody>
          <a:bodyPr>
            <a:normAutofit fontScale="70000" lnSpcReduction="20000"/>
          </a:bodyPr>
          <a:lstStyle/>
          <a:p>
            <a:endParaRPr lang="en-GB" sz="2600" dirty="0" smtClean="0"/>
          </a:p>
          <a:p>
            <a:r>
              <a:rPr lang="en-GB" sz="3100" dirty="0" smtClean="0"/>
              <a:t>The 1960 and 70s saw the emergence of environmental activism and instead of the more formal and whole scale descriptive definitions of the environment i.e. as an ‘objective system of nature’ (Attfield 2003) we find the environmentalist and the beginnings of ‘value theory’. The key move here is  and the attribution (or withholding )of ‘moral standing’ as a key ethical idea in environmental philosophy i.e. what has ‘moral standing’ (such as animals and ‘speciesism’ or ‘animal welfarism’ - see Singer) or only ‘humans’ (see Anthropocentrism and humanism) or can we attribute ‘moral standing’ to the environment itself via the ecological holism of writers like Arne Naess or the earlier ‘land ethic’ of one of the founding fathers of environmentalism Aldo Leopold.</a:t>
            </a:r>
          </a:p>
          <a:p>
            <a:endParaRPr lang="en-GB" sz="2400" dirty="0"/>
          </a:p>
          <a:p>
            <a:endParaRPr lang="en-GB" sz="2400" dirty="0" smtClean="0"/>
          </a:p>
          <a:p>
            <a:endParaRPr lang="en-GB" sz="2400" dirty="0"/>
          </a:p>
          <a:p>
            <a:endParaRPr lang="en-GB" sz="2400" dirty="0" smtClean="0"/>
          </a:p>
          <a:p>
            <a:endParaRPr lang="en-GB" sz="2400" dirty="0" smtClean="0"/>
          </a:p>
          <a:p>
            <a:r>
              <a:rPr lang="en-GB" dirty="0" smtClean="0"/>
              <a:t>  </a:t>
            </a:r>
            <a:endParaRPr lang="en-GB" dirty="0"/>
          </a:p>
        </p:txBody>
      </p:sp>
    </p:spTree>
    <p:extLst>
      <p:ext uri="{BB962C8B-B14F-4D97-AF65-F5344CB8AC3E}">
        <p14:creationId xmlns:p14="http://schemas.microsoft.com/office/powerpoint/2010/main" val="3937686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Intrinsic value vs extrinsic value </a:t>
            </a:r>
            <a:endParaRPr lang="en-GB" dirty="0"/>
          </a:p>
        </p:txBody>
      </p:sp>
      <p:sp>
        <p:nvSpPr>
          <p:cNvPr id="3" name="Content Placeholder 2"/>
          <p:cNvSpPr>
            <a:spLocks noGrp="1"/>
          </p:cNvSpPr>
          <p:nvPr>
            <p:ph idx="1"/>
          </p:nvPr>
        </p:nvSpPr>
        <p:spPr/>
        <p:txBody>
          <a:bodyPr>
            <a:normAutofit/>
          </a:bodyPr>
          <a:lstStyle/>
          <a:p>
            <a:r>
              <a:rPr lang="en-GB" sz="2400" dirty="0" smtClean="0"/>
              <a:t>In environmental discussions or when attributing ‘moral standing’ a criterion is usually required so ‘…. in </a:t>
            </a:r>
            <a:r>
              <a:rPr lang="en-GB" sz="2400" dirty="0"/>
              <a:t>the literature on environmental ethics the distinction between </a:t>
            </a:r>
            <a:r>
              <a:rPr lang="en-GB" sz="2400" i="1" dirty="0"/>
              <a:t>instrumental value</a:t>
            </a:r>
            <a:r>
              <a:rPr lang="en-GB" sz="2400" dirty="0"/>
              <a:t> and </a:t>
            </a:r>
            <a:r>
              <a:rPr lang="en-GB" sz="2400" i="1" dirty="0">
                <a:hlinkClick r:id="rId2"/>
              </a:rPr>
              <a:t>intrinsic value</a:t>
            </a:r>
            <a:r>
              <a:rPr lang="en-GB" sz="2400" dirty="0"/>
              <a:t> (in the sense of “non-instrumental value”) has been of considerable importance. The former is the value of things as </a:t>
            </a:r>
            <a:r>
              <a:rPr lang="en-GB" sz="2400" i="1" dirty="0"/>
              <a:t>means</a:t>
            </a:r>
            <a:r>
              <a:rPr lang="en-GB" sz="2400" dirty="0"/>
              <a:t> to further some other ends, whereas the latter is the value of things as </a:t>
            </a:r>
            <a:r>
              <a:rPr lang="en-GB" sz="2400" i="1" dirty="0"/>
              <a:t>ends in themselves</a:t>
            </a:r>
            <a:r>
              <a:rPr lang="en-GB" sz="2400" dirty="0"/>
              <a:t> regardless of whether they are also useful as means to other </a:t>
            </a:r>
            <a:r>
              <a:rPr lang="en-GB" sz="2400" dirty="0" smtClean="0"/>
              <a:t>ends (Andrew Brennan 2015).</a:t>
            </a:r>
            <a:r>
              <a:rPr lang="en-GB" sz="2400" dirty="0"/>
              <a:t> </a:t>
            </a:r>
          </a:p>
        </p:txBody>
      </p:sp>
    </p:spTree>
    <p:extLst>
      <p:ext uri="{BB962C8B-B14F-4D97-AF65-F5344CB8AC3E}">
        <p14:creationId xmlns:p14="http://schemas.microsoft.com/office/powerpoint/2010/main" val="1188271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Proto environmental activism and key ‘movers and shakers’</a:t>
            </a:r>
            <a:endParaRPr lang="en-GB" dirty="0"/>
          </a:p>
        </p:txBody>
      </p:sp>
      <p:sp>
        <p:nvSpPr>
          <p:cNvPr id="3" name="Content Placeholder 2"/>
          <p:cNvSpPr>
            <a:spLocks noGrp="1"/>
          </p:cNvSpPr>
          <p:nvPr>
            <p:ph idx="1"/>
          </p:nvPr>
        </p:nvSpPr>
        <p:spPr>
          <a:xfrm>
            <a:off x="685801" y="2142067"/>
            <a:ext cx="10131425" cy="4393204"/>
          </a:xfrm>
        </p:spPr>
        <p:txBody>
          <a:bodyPr>
            <a:normAutofit lnSpcReduction="10000"/>
          </a:bodyPr>
          <a:lstStyle/>
          <a:p>
            <a:r>
              <a:rPr lang="en-GB" sz="2400" dirty="0" smtClean="0"/>
              <a:t>The earlier writers founded their thoughts on the sorts of distinction we find in the distinction between ‘intrinsic value’ and ‘instrumental value’.</a:t>
            </a:r>
          </a:p>
          <a:p>
            <a:r>
              <a:rPr lang="en-GB" sz="2400" dirty="0" smtClean="0"/>
              <a:t>In Aldo Leopold’s ‘land ethic’ we find seminal quotes such as ‘… a thing is right when it tends to promote the integrity, stability and beauty  of the biotic community. It is wrong when it tends otherwise’ (1949: 224-5) in ‘</a:t>
            </a:r>
            <a:r>
              <a:rPr lang="en-GB" sz="2400" i="1" dirty="0" smtClean="0"/>
              <a:t>A Sand County Almanac and Sketches Here and There</a:t>
            </a:r>
            <a:r>
              <a:rPr lang="en-GB" sz="2400" dirty="0" smtClean="0"/>
              <a:t>’ </a:t>
            </a:r>
          </a:p>
          <a:p>
            <a:r>
              <a:rPr lang="en-GB" sz="2400" dirty="0" smtClean="0"/>
              <a:t>Arne Naess introduced ‘…deep </a:t>
            </a:r>
            <a:r>
              <a:rPr lang="en-GB" sz="2400" dirty="0"/>
              <a:t>ecology </a:t>
            </a:r>
            <a:r>
              <a:rPr lang="en-GB" sz="2400" dirty="0" smtClean="0"/>
              <a:t>[which] is </a:t>
            </a:r>
            <a:r>
              <a:rPr lang="en-GB" sz="2400" dirty="0"/>
              <a:t>the rejection of atomistic individualism. The idea that a human being is such an individual possessing a separate essence, </a:t>
            </a:r>
            <a:r>
              <a:rPr lang="en-GB" sz="2400" dirty="0" err="1"/>
              <a:t>Næss</a:t>
            </a:r>
            <a:r>
              <a:rPr lang="en-GB" sz="2400" dirty="0"/>
              <a:t> argues, radically separates the human self from the rest of the world. To make such a separation not only leads to selfishness towards other people, but also induces human selfishness towards </a:t>
            </a:r>
            <a:r>
              <a:rPr lang="en-GB" sz="2400" dirty="0" smtClean="0"/>
              <a:t>nature’ (Brennan 2015) .</a:t>
            </a:r>
            <a:endParaRPr lang="en-GB" sz="2400" dirty="0"/>
          </a:p>
        </p:txBody>
      </p:sp>
    </p:spTree>
    <p:extLst>
      <p:ext uri="{BB962C8B-B14F-4D97-AF65-F5344CB8AC3E}">
        <p14:creationId xmlns:p14="http://schemas.microsoft.com/office/powerpoint/2010/main" val="3115540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Deep ecology and shallow ecology</a:t>
            </a:r>
            <a:endParaRPr lang="en-GB" dirty="0"/>
          </a:p>
        </p:txBody>
      </p:sp>
      <p:sp>
        <p:nvSpPr>
          <p:cNvPr id="3" name="Content Placeholder 2"/>
          <p:cNvSpPr>
            <a:spLocks noGrp="1"/>
          </p:cNvSpPr>
          <p:nvPr>
            <p:ph idx="1"/>
          </p:nvPr>
        </p:nvSpPr>
        <p:spPr>
          <a:xfrm>
            <a:off x="685801" y="2142067"/>
            <a:ext cx="10131425" cy="4568015"/>
          </a:xfrm>
        </p:spPr>
        <p:txBody>
          <a:bodyPr>
            <a:normAutofit/>
          </a:bodyPr>
          <a:lstStyle/>
          <a:p>
            <a:r>
              <a:rPr lang="en-GB" sz="2000" dirty="0" smtClean="0"/>
              <a:t>Naess maintained that ‘deep ecology’ was a cornerstone of his environmental philosophy or ecosophy inasmuch as ‘the </a:t>
            </a:r>
            <a:r>
              <a:rPr lang="en-GB" sz="2000" dirty="0"/>
              <a:t>identity of a living thing is essentially constituted by its relations to other things in the world, especially its ecological relations to other living things. If people conceptualise themselves and the world in relational terms, the deep ecologists argue, then people will take better care of nature and the world in </a:t>
            </a:r>
            <a:r>
              <a:rPr lang="en-GB" sz="2000" dirty="0" smtClean="0"/>
              <a:t>general’ (Brennan 2015).</a:t>
            </a:r>
          </a:p>
          <a:p>
            <a:r>
              <a:rPr lang="en-GB" sz="2000" dirty="0" smtClean="0"/>
              <a:t>This commitment to a ‘deep ecology’ is predicated on Naess’ principle of </a:t>
            </a:r>
            <a:r>
              <a:rPr lang="en-GB" sz="2000" dirty="0"/>
              <a:t>“</a:t>
            </a:r>
            <a:r>
              <a:rPr lang="en-GB" sz="2000" dirty="0" err="1"/>
              <a:t>biospheric</a:t>
            </a:r>
            <a:r>
              <a:rPr lang="en-GB" sz="2000" dirty="0"/>
              <a:t> egalitarianism”—that all living things whatsoever had a similar right to live and flourish—was an indeterminate principle in practical terms. It also remains unclear in what sense rivers, mountains and forests can be regarded as possessors of any kind of </a:t>
            </a:r>
            <a:r>
              <a:rPr lang="en-GB" sz="2000" dirty="0" smtClean="0"/>
              <a:t>interests’ (ibid).</a:t>
            </a:r>
          </a:p>
          <a:p>
            <a:r>
              <a:rPr lang="en-GB" sz="2000" dirty="0" smtClean="0"/>
              <a:t>Shallow ecology on the other hand argues for a form of environmentalism that we should only act in the interests of the environment when it protects our (human) interests which is considered to be ‘instrumental’ thinking and ultimately anthropocentric.</a:t>
            </a:r>
            <a:endParaRPr lang="en-GB" sz="2000" dirty="0"/>
          </a:p>
        </p:txBody>
      </p:sp>
    </p:spTree>
    <p:extLst>
      <p:ext uri="{BB962C8B-B14F-4D97-AF65-F5344CB8AC3E}">
        <p14:creationId xmlns:p14="http://schemas.microsoft.com/office/powerpoint/2010/main" val="3876970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Is Anthropocentrism at the heart of the problem </a:t>
            </a:r>
            <a:endParaRPr lang="en-GB" dirty="0"/>
          </a:p>
        </p:txBody>
      </p:sp>
      <p:sp>
        <p:nvSpPr>
          <p:cNvPr id="3" name="Content Placeholder 2"/>
          <p:cNvSpPr>
            <a:spLocks noGrp="1"/>
          </p:cNvSpPr>
          <p:nvPr>
            <p:ph idx="1"/>
          </p:nvPr>
        </p:nvSpPr>
        <p:spPr>
          <a:xfrm>
            <a:off x="685801" y="2142067"/>
            <a:ext cx="10131425" cy="4420098"/>
          </a:xfrm>
        </p:spPr>
        <p:txBody>
          <a:bodyPr/>
          <a:lstStyle/>
          <a:p>
            <a:r>
              <a:rPr lang="en-GB" dirty="0" smtClean="0"/>
              <a:t>While environmentalist thinkers might disagree with concepts like ‘bio egalitarianism’ or whether to promote a deep holistic ecology or a much more pragmatic ‘shallow ecology’ there is usually little disagreement over the cause of damage and problems to the environment or ‘the genesis of the problems’ (Attfield 2003: 17) which are typically seen as the ‘fruits’ of ‘population, affluence, technology, capitalism, absence of markets, patriarchy, growth and religion’.</a:t>
            </a:r>
          </a:p>
          <a:p>
            <a:endParaRPr lang="en-GB" dirty="0"/>
          </a:p>
          <a:p>
            <a:r>
              <a:rPr lang="en-GB" dirty="0" smtClean="0"/>
              <a:t>Much of environmental ethics and in it applied form; environmentalism or environmental activism seeks to address anthropocentrism and its fundamentally instrumentalist orientation towards the environment. Hence we have alternatives in the form of eco-centrism, bio-centrism  and animal welfarism.   </a:t>
            </a:r>
          </a:p>
          <a:p>
            <a:r>
              <a:rPr lang="en-GB" dirty="0" smtClean="0"/>
              <a:t>However, are there any real credible alternatives to anthropocentrism?</a:t>
            </a:r>
            <a:endParaRPr lang="en-GB" dirty="0"/>
          </a:p>
        </p:txBody>
      </p:sp>
    </p:spTree>
    <p:extLst>
      <p:ext uri="{BB962C8B-B14F-4D97-AF65-F5344CB8AC3E}">
        <p14:creationId xmlns:p14="http://schemas.microsoft.com/office/powerpoint/2010/main" val="4013181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Environmental Alternatives to anthropocentrism</a:t>
            </a:r>
            <a:endParaRPr lang="en-GB" dirty="0"/>
          </a:p>
        </p:txBody>
      </p:sp>
      <p:sp>
        <p:nvSpPr>
          <p:cNvPr id="3" name="Content Placeholder 2"/>
          <p:cNvSpPr>
            <a:spLocks noGrp="1"/>
          </p:cNvSpPr>
          <p:nvPr>
            <p:ph idx="1"/>
          </p:nvPr>
        </p:nvSpPr>
        <p:spPr/>
        <p:txBody>
          <a:bodyPr/>
          <a:lstStyle/>
          <a:p>
            <a:r>
              <a:rPr lang="en-GB" dirty="0" smtClean="0"/>
              <a:t>Biocentrism, a normative stance that holds that all living creatures have a good of their own and have a moral standing accordingly.</a:t>
            </a:r>
          </a:p>
          <a:p>
            <a:r>
              <a:rPr lang="en-GB" dirty="0" smtClean="0"/>
              <a:t>Ecocentrism,  a normative stance that holds that ecosystems have a good independent of that of their component individuals, and as such have their own moral standing, and that their attaining or sustaining their good has intrinsic value.</a:t>
            </a:r>
          </a:p>
          <a:p>
            <a:r>
              <a:rPr lang="en-GB" dirty="0" smtClean="0"/>
              <a:t>Sentientism, the normative stance that holds that all sentient creatures should be given moral consideration, but that creatures lacking sentience have no good of their own [they may have extrinsic value foe example] and thus lack moral standing as well.</a:t>
            </a:r>
          </a:p>
          <a:p>
            <a:r>
              <a:rPr lang="en-GB" dirty="0" smtClean="0"/>
              <a:t>Sustainability; a practice or social system is sustainable if it is capable of being practised or maintained indefinitely, regard being had to ecological </a:t>
            </a:r>
            <a:r>
              <a:rPr lang="en-GB" dirty="0" smtClean="0"/>
              <a:t>limits (Attfield 2003).      </a:t>
            </a:r>
            <a:endParaRPr lang="en-GB" dirty="0"/>
          </a:p>
        </p:txBody>
      </p:sp>
    </p:spTree>
    <p:extLst>
      <p:ext uri="{BB962C8B-B14F-4D97-AF65-F5344CB8AC3E}">
        <p14:creationId xmlns:p14="http://schemas.microsoft.com/office/powerpoint/2010/main" val="83679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last man argument</a:t>
            </a:r>
            <a:endParaRPr lang="en-GB" dirty="0"/>
          </a:p>
        </p:txBody>
      </p:sp>
      <p:sp>
        <p:nvSpPr>
          <p:cNvPr id="3" name="Content Placeholder 2"/>
          <p:cNvSpPr>
            <a:spLocks noGrp="1"/>
          </p:cNvSpPr>
          <p:nvPr>
            <p:ph idx="1"/>
          </p:nvPr>
        </p:nvSpPr>
        <p:spPr/>
        <p:txBody>
          <a:bodyPr/>
          <a:lstStyle/>
          <a:p>
            <a:r>
              <a:rPr lang="en-GB" dirty="0" smtClean="0"/>
              <a:t>A much quoted argument against anthropocentrism would  Richard Routley’s  ‘last man argument’ in which ‘… the last  human survivor of a global catastrophe needlessly and aimlessly destroys the living animals and plants around him. Most people who consider this scenario condemn what the Last Man does. Their judgement is difficult to reconcile with anthropocentric value theories’ (Attfield 2003: 197).  </a:t>
            </a:r>
            <a:endParaRPr lang="en-GB" dirty="0"/>
          </a:p>
        </p:txBody>
      </p:sp>
    </p:spTree>
    <p:extLst>
      <p:ext uri="{BB962C8B-B14F-4D97-AF65-F5344CB8AC3E}">
        <p14:creationId xmlns:p14="http://schemas.microsoft.com/office/powerpoint/2010/main" val="2257609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concept of Intergenerational justice</a:t>
            </a:r>
            <a:endParaRPr lang="en-GB" dirty="0"/>
          </a:p>
        </p:txBody>
      </p:sp>
      <p:sp>
        <p:nvSpPr>
          <p:cNvPr id="3" name="Content Placeholder 2"/>
          <p:cNvSpPr>
            <a:spLocks noGrp="1"/>
          </p:cNvSpPr>
          <p:nvPr>
            <p:ph idx="1"/>
          </p:nvPr>
        </p:nvSpPr>
        <p:spPr/>
        <p:txBody>
          <a:bodyPr/>
          <a:lstStyle/>
          <a:p>
            <a:r>
              <a:rPr lang="en-GB" dirty="0" smtClean="0"/>
              <a:t>In so far as we have now moved firmly into the ‘Anthropocene’ – </a:t>
            </a:r>
            <a:r>
              <a:rPr lang="en-GB" dirty="0" smtClean="0"/>
              <a:t> or the </a:t>
            </a:r>
            <a:r>
              <a:rPr lang="en-GB" dirty="0" smtClean="0"/>
              <a:t>current geologic time </a:t>
            </a:r>
            <a:r>
              <a:rPr lang="en-GB" dirty="0" smtClean="0"/>
              <a:t>that is </a:t>
            </a:r>
            <a:r>
              <a:rPr lang="en-GB" dirty="0" smtClean="0"/>
              <a:t>deemed to be fundamentally human </a:t>
            </a:r>
            <a:r>
              <a:rPr lang="en-GB" dirty="0" smtClean="0"/>
              <a:t>influenced, </a:t>
            </a:r>
            <a:r>
              <a:rPr lang="en-GB" dirty="0" smtClean="0"/>
              <a:t>the issue of </a:t>
            </a:r>
            <a:r>
              <a:rPr lang="en-GB" dirty="0" smtClean="0"/>
              <a:t> ‘intergenerational justice’ or providing  ‘environmental stewardship’ for generations who do not  yet exist  becomes of primary concern. </a:t>
            </a:r>
          </a:p>
          <a:p>
            <a:r>
              <a:rPr lang="en-GB" dirty="0" smtClean="0"/>
              <a:t>This  thought is closely related to the idea of the ‘precautionary principle’ which  ‘holds that where there are risks of serious or irreversible damage, lack of full scientific certainty should not be used as a reason against taking measures to prevent environmental or other degradation’ (Attfield 2003). </a:t>
            </a:r>
            <a:endParaRPr lang="en-GB" dirty="0"/>
          </a:p>
        </p:txBody>
      </p:sp>
    </p:spTree>
    <p:extLst>
      <p:ext uri="{BB962C8B-B14F-4D97-AF65-F5344CB8AC3E}">
        <p14:creationId xmlns:p14="http://schemas.microsoft.com/office/powerpoint/2010/main" val="3260250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Questions</a:t>
            </a:r>
            <a:endParaRPr lang="en-GB" dirty="0"/>
          </a:p>
        </p:txBody>
      </p:sp>
      <p:sp>
        <p:nvSpPr>
          <p:cNvPr id="3" name="Content Placeholder 2"/>
          <p:cNvSpPr>
            <a:spLocks noGrp="1"/>
          </p:cNvSpPr>
          <p:nvPr>
            <p:ph idx="1"/>
          </p:nvPr>
        </p:nvSpPr>
        <p:spPr/>
        <p:txBody>
          <a:bodyPr>
            <a:normAutofit lnSpcReduction="10000"/>
          </a:bodyPr>
          <a:lstStyle/>
          <a:p>
            <a:r>
              <a:rPr lang="en-GB" dirty="0" smtClean="0"/>
              <a:t>Do generations who do not exist yet have rights or should they be protected only in principle?</a:t>
            </a:r>
          </a:p>
          <a:p>
            <a:r>
              <a:rPr lang="en-GB" dirty="0" smtClean="0"/>
              <a:t>What can we say about those who deny climate change  and what is the force of the word deny or denial?</a:t>
            </a:r>
          </a:p>
          <a:p>
            <a:r>
              <a:rPr lang="en-GB" dirty="0" smtClean="0"/>
              <a:t>Is it ever justifiable to refer to population growth as a cancer or ‘cancerous ‘? What do make of the neo Malthusian  arguments </a:t>
            </a:r>
            <a:r>
              <a:rPr lang="en-GB" dirty="0"/>
              <a:t>(an 18</a:t>
            </a:r>
            <a:r>
              <a:rPr lang="en-GB" baseline="30000" dirty="0"/>
              <a:t>th</a:t>
            </a:r>
            <a:r>
              <a:rPr lang="en-GB" dirty="0"/>
              <a:t> century economist who associated  fundamental problems with the exponential growth of populations) </a:t>
            </a:r>
            <a:r>
              <a:rPr lang="en-GB" dirty="0" smtClean="0"/>
              <a:t>i.e. Paul Elrich in his book ‘The Population Bomb’ who see population increase as the fundamental problem? What political , social and juridical  options are open to us?</a:t>
            </a:r>
          </a:p>
          <a:p>
            <a:r>
              <a:rPr lang="en-GB" dirty="0" smtClean="0"/>
              <a:t>Is Biocentrism and  egalitarianism   of the type argued for by pioneers like Arne </a:t>
            </a:r>
            <a:r>
              <a:rPr lang="en-GB" dirty="0" err="1" smtClean="0"/>
              <a:t>Naess</a:t>
            </a:r>
            <a:r>
              <a:rPr lang="en-GB" dirty="0" smtClean="0"/>
              <a:t>  which affords moral standing or ‘interests’ to all life forms – even viruses or bacteria (and with ecocentric views; all biological systems)  ever truly realisable and if not, does this condemn us to a form </a:t>
            </a:r>
            <a:r>
              <a:rPr lang="en-GB" smtClean="0"/>
              <a:t>of anthropocentrism?</a:t>
            </a:r>
            <a:endParaRPr lang="en-GB" dirty="0"/>
          </a:p>
        </p:txBody>
      </p:sp>
    </p:spTree>
    <p:extLst>
      <p:ext uri="{BB962C8B-B14F-4D97-AF65-F5344CB8AC3E}">
        <p14:creationId xmlns:p14="http://schemas.microsoft.com/office/powerpoint/2010/main" val="16730004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xmlns=""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734</TotalTime>
  <Words>1635</Words>
  <Application>Microsoft Office PowerPoint</Application>
  <PresentationFormat>Custom</PresentationFormat>
  <Paragraphs>58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Celestial</vt:lpstr>
      <vt:lpstr>Environmental philosophy  </vt:lpstr>
      <vt:lpstr>What is environmental philosophy? What is its problematic?</vt:lpstr>
      <vt:lpstr>What do we mean by the environment 1?</vt:lpstr>
      <vt:lpstr>Defining the environment (2)</vt:lpstr>
      <vt:lpstr>Characterising the environment in the normative (the 1960s and 70s)</vt:lpstr>
      <vt:lpstr>Intrinsic value vs extrinsic value </vt:lpstr>
      <vt:lpstr>Proto environmental activism and key ‘movers and shakers’</vt:lpstr>
      <vt:lpstr>Deep ecology and shallow ecology</vt:lpstr>
      <vt:lpstr>Is Anthropocentrism at the heart of the problem </vt:lpstr>
      <vt:lpstr>Environmental Alternatives to anthropocentrism</vt:lpstr>
      <vt:lpstr>The last man argument</vt:lpstr>
      <vt:lpstr>The concept of Intergenerational justice</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ethics</dc:title>
  <dc:creator>Adrian</dc:creator>
  <cp:lastModifiedBy>Administrator</cp:lastModifiedBy>
  <cp:revision>33</cp:revision>
  <dcterms:created xsi:type="dcterms:W3CDTF">2017-03-06T21:08:32Z</dcterms:created>
  <dcterms:modified xsi:type="dcterms:W3CDTF">2017-03-07T10:01:19Z</dcterms:modified>
</cp:coreProperties>
</file>