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1" r:id="rId5"/>
    <p:sldId id="264" r:id="rId6"/>
    <p:sldId id="260" r:id="rId7"/>
    <p:sldId id="263" r:id="rId8"/>
    <p:sldId id="265" r:id="rId9"/>
    <p:sldId id="269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BFF097A-5501-4FA5-8FC0-E2E7553F0367}" type="datetimeFigureOut">
              <a:rPr lang="en-GB" smtClean="0"/>
              <a:t>17/06/2013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DAE8C96-5FF8-45C6-B01B-580BA5D7AEC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FF097A-5501-4FA5-8FC0-E2E7553F0367}" type="datetimeFigureOut">
              <a:rPr lang="en-GB" smtClean="0"/>
              <a:t>17/06/2013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E8C96-5FF8-45C6-B01B-580BA5D7AEC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FF097A-5501-4FA5-8FC0-E2E7553F0367}" type="datetimeFigureOut">
              <a:rPr lang="en-GB" smtClean="0"/>
              <a:t>17/06/2013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E8C96-5FF8-45C6-B01B-580BA5D7AEC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FF097A-5501-4FA5-8FC0-E2E7553F0367}" type="datetimeFigureOut">
              <a:rPr lang="en-GB" smtClean="0"/>
              <a:t>17/06/2013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E8C96-5FF8-45C6-B01B-580BA5D7AEC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FF097A-5501-4FA5-8FC0-E2E7553F0367}" type="datetimeFigureOut">
              <a:rPr lang="en-GB" smtClean="0"/>
              <a:t>17/06/2013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E8C96-5FF8-45C6-B01B-580BA5D7AEC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FF097A-5501-4FA5-8FC0-E2E7553F0367}" type="datetimeFigureOut">
              <a:rPr lang="en-GB" smtClean="0"/>
              <a:t>17/06/2013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E8C96-5FF8-45C6-B01B-580BA5D7AEC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FF097A-5501-4FA5-8FC0-E2E7553F0367}" type="datetimeFigureOut">
              <a:rPr lang="en-GB" smtClean="0"/>
              <a:t>17/06/2013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E8C96-5FF8-45C6-B01B-580BA5D7AEC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BFF097A-5501-4FA5-8FC0-E2E7553F0367}" type="datetimeFigureOut">
              <a:rPr lang="en-GB" smtClean="0"/>
              <a:t>17/06/2013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E8C96-5FF8-45C6-B01B-580BA5D7AEC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BFF097A-5501-4FA5-8FC0-E2E7553F0367}" type="datetimeFigureOut">
              <a:rPr lang="en-GB" smtClean="0"/>
              <a:t>17/06/2013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DAE8C96-5FF8-45C6-B01B-580BA5D7AEC7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FF097A-5501-4FA5-8FC0-E2E7553F0367}" type="datetimeFigureOut">
              <a:rPr lang="en-GB" smtClean="0"/>
              <a:t>17/06/2013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E8C96-5FF8-45C6-B01B-580BA5D7AEC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FF097A-5501-4FA5-8FC0-E2E7553F0367}" type="datetimeFigureOut">
              <a:rPr lang="en-GB" smtClean="0"/>
              <a:t>17/06/2013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E8C96-5FF8-45C6-B01B-580BA5D7AEC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BFF097A-5501-4FA5-8FC0-E2E7553F0367}" type="datetimeFigureOut">
              <a:rPr lang="en-GB" smtClean="0"/>
              <a:t>17/06/2013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DAE8C96-5FF8-45C6-B01B-580BA5D7AEC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Data Collection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9880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importance of data to your dissertation</a:t>
            </a:r>
          </a:p>
          <a:p>
            <a:r>
              <a:rPr lang="en-GB" dirty="0"/>
              <a:t>Developing a plan to collect the data you need</a:t>
            </a:r>
          </a:p>
          <a:p>
            <a:r>
              <a:rPr lang="en-GB" dirty="0"/>
              <a:t>Identifying the data needed to write your dissertation</a:t>
            </a:r>
          </a:p>
          <a:p>
            <a:r>
              <a:rPr lang="en-GB" dirty="0"/>
              <a:t>Obtaining the right data </a:t>
            </a:r>
          </a:p>
          <a:p>
            <a:r>
              <a:rPr lang="en-GB" dirty="0"/>
              <a:t>Primary and secondary data</a:t>
            </a:r>
          </a:p>
          <a:p>
            <a:r>
              <a:rPr lang="en-GB" dirty="0"/>
              <a:t>Qualitative and quantitative data</a:t>
            </a:r>
          </a:p>
          <a:p>
            <a:r>
              <a:rPr lang="en-GB" dirty="0"/>
              <a:t>Data collection methods 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Collection - objectives</a:t>
            </a:r>
          </a:p>
        </p:txBody>
      </p:sp>
    </p:spTree>
    <p:extLst>
      <p:ext uri="{BB962C8B-B14F-4D97-AF65-F5344CB8AC3E}">
        <p14:creationId xmlns:p14="http://schemas.microsoft.com/office/powerpoint/2010/main" val="27217435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Collection methods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99592" y="1988841"/>
            <a:ext cx="595840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/>
              <a:t>“Demonstrates </a:t>
            </a:r>
            <a:r>
              <a:rPr lang="en-GB" sz="2800" dirty="0"/>
              <a:t>clearly how the data was collected. Assesses the validity and reliability of the data </a:t>
            </a:r>
            <a:r>
              <a:rPr lang="en-GB" sz="2800" dirty="0" smtClean="0"/>
              <a:t>obtained”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55651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Links to aims and methodology (chapter 3 in your dissertation)</a:t>
            </a:r>
          </a:p>
          <a:p>
            <a:r>
              <a:rPr lang="en-GB" dirty="0" smtClean="0"/>
              <a:t>Accounts for 20% of the marks</a:t>
            </a:r>
          </a:p>
          <a:p>
            <a:r>
              <a:rPr lang="en-GB" dirty="0" smtClean="0"/>
              <a:t>Describe and justify your chosen research approach to include data collection methods</a:t>
            </a:r>
          </a:p>
          <a:p>
            <a:r>
              <a:rPr lang="en-GB" dirty="0" smtClean="0"/>
              <a:t>Primary and secondary data collection methods</a:t>
            </a:r>
          </a:p>
          <a:p>
            <a:r>
              <a:rPr lang="en-GB" dirty="0" smtClean="0"/>
              <a:t>The design of data collection methods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Collection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595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481329"/>
            <a:ext cx="8291264" cy="230771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Working in small groups, complete the activity on the hand out</a:t>
            </a:r>
          </a:p>
          <a:p>
            <a:r>
              <a:rPr lang="en-GB" sz="3200" dirty="0" smtClean="0"/>
              <a:t>We will share the outcomes of the activity and discuss further</a:t>
            </a:r>
            <a:endParaRPr lang="en-GB" sz="3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8624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“Designs </a:t>
            </a:r>
            <a:r>
              <a:rPr lang="en-GB" dirty="0"/>
              <a:t>the instrument of collection </a:t>
            </a:r>
            <a:r>
              <a:rPr lang="en-GB" dirty="0" smtClean="0"/>
              <a:t>appropriately” 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Collection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5129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000" dirty="0" smtClean="0"/>
              <a:t>What data do you need to collect?</a:t>
            </a:r>
          </a:p>
          <a:p>
            <a:r>
              <a:rPr lang="en-GB" sz="3000" dirty="0" smtClean="0"/>
              <a:t>Remember your research objectives</a:t>
            </a:r>
          </a:p>
          <a:p>
            <a:r>
              <a:rPr lang="en-GB" sz="3000" dirty="0" smtClean="0"/>
              <a:t>Qualitative and quantitative data or a mixture of both?</a:t>
            </a:r>
          </a:p>
          <a:p>
            <a:r>
              <a:rPr lang="en-GB" sz="3000" dirty="0" smtClean="0"/>
              <a:t>Primary data can be a mixture of qualitative and quantitative data</a:t>
            </a:r>
          </a:p>
          <a:p>
            <a:r>
              <a:rPr lang="en-GB" sz="3000" dirty="0" smtClean="0"/>
              <a:t>Secondary data can also contain both  </a:t>
            </a:r>
            <a:r>
              <a:rPr lang="en-GB" sz="3000" dirty="0"/>
              <a:t>qualitative and quantitative </a:t>
            </a:r>
            <a:r>
              <a:rPr lang="en-GB" sz="3000" dirty="0" smtClean="0"/>
              <a:t>data</a:t>
            </a:r>
          </a:p>
          <a:p>
            <a:r>
              <a:rPr lang="en-GB" sz="3000" dirty="0"/>
              <a:t>When designing your primary data collection methods always discuss this with your supervisor</a:t>
            </a:r>
          </a:p>
          <a:p>
            <a:endParaRPr lang="en-GB" sz="2800" dirty="0"/>
          </a:p>
          <a:p>
            <a:pPr marL="109728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Designing data collection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6877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Remember your research objectives</a:t>
            </a:r>
          </a:p>
          <a:p>
            <a:r>
              <a:rPr lang="en-GB" sz="2800" dirty="0" smtClean="0"/>
              <a:t>How much information do you need to gather?</a:t>
            </a:r>
          </a:p>
          <a:p>
            <a:r>
              <a:rPr lang="en-GB" sz="2800" dirty="0" smtClean="0"/>
              <a:t>Who are you going to interview?</a:t>
            </a:r>
          </a:p>
          <a:p>
            <a:r>
              <a:rPr lang="en-GB" sz="2800" dirty="0" smtClean="0"/>
              <a:t>Writing suitable questions</a:t>
            </a:r>
          </a:p>
          <a:p>
            <a:r>
              <a:rPr lang="en-GB" sz="2800" dirty="0" smtClean="0"/>
              <a:t>Using open and closed questions or a combination of both</a:t>
            </a:r>
          </a:p>
          <a:p>
            <a:r>
              <a:rPr lang="en-GB" sz="2800" dirty="0" smtClean="0"/>
              <a:t>Qualitative data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interview questions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415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small groups, discuss your ideas for your primary data collection methods.</a:t>
            </a:r>
          </a:p>
          <a:p>
            <a:r>
              <a:rPr lang="en-GB" dirty="0" smtClean="0"/>
              <a:t>Who will you involve?</a:t>
            </a:r>
          </a:p>
          <a:p>
            <a:r>
              <a:rPr lang="en-GB" dirty="0" smtClean="0"/>
              <a:t>Which methods will you use for the different stakeholders?</a:t>
            </a:r>
          </a:p>
          <a:p>
            <a:r>
              <a:rPr lang="en-GB" dirty="0" smtClean="0"/>
              <a:t>Is it reliable and valid?</a:t>
            </a:r>
          </a:p>
          <a:p>
            <a:r>
              <a:rPr lang="en-GB" dirty="0" smtClean="0"/>
              <a:t>How long will it take?</a:t>
            </a:r>
          </a:p>
          <a:p>
            <a:r>
              <a:rPr lang="en-GB" dirty="0" smtClean="0"/>
              <a:t>Do you have a back up plan in case you cannot obtain the data from your preferred source? 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282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000" dirty="0" smtClean="0"/>
              <a:t>Sample size, you will need to justify this in your methodology</a:t>
            </a:r>
          </a:p>
          <a:p>
            <a:r>
              <a:rPr lang="en-GB" sz="3000" dirty="0" smtClean="0"/>
              <a:t>Keep it simple and short</a:t>
            </a:r>
          </a:p>
          <a:p>
            <a:r>
              <a:rPr lang="en-GB" sz="3000" dirty="0" smtClean="0"/>
              <a:t>Are you going to do a pilot?</a:t>
            </a:r>
          </a:p>
          <a:p>
            <a:r>
              <a:rPr lang="en-GB" sz="3000" dirty="0" smtClean="0"/>
              <a:t>Ask relevant questions linked to your research objectives</a:t>
            </a:r>
          </a:p>
          <a:p>
            <a:r>
              <a:rPr lang="en-GB" sz="3000" dirty="0" smtClean="0"/>
              <a:t>Use of rating scales, </a:t>
            </a:r>
            <a:r>
              <a:rPr lang="en-GB" sz="3000" dirty="0" err="1" smtClean="0"/>
              <a:t>Likert</a:t>
            </a:r>
            <a:r>
              <a:rPr lang="en-GB" sz="3000" dirty="0" smtClean="0"/>
              <a:t> scale</a:t>
            </a:r>
          </a:p>
          <a:p>
            <a:r>
              <a:rPr lang="en-GB" sz="3000" dirty="0" smtClean="0"/>
              <a:t>Yes/ No options</a:t>
            </a:r>
          </a:p>
          <a:p>
            <a:r>
              <a:rPr lang="en-GB" sz="3000" dirty="0" smtClean="0"/>
              <a:t>Can process the data into quantitative information</a:t>
            </a:r>
          </a:p>
          <a:p>
            <a:pPr marL="109728" indent="0">
              <a:buNone/>
            </a:pPr>
            <a:r>
              <a:rPr lang="en-GB" dirty="0" smtClean="0"/>
              <a:t>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6137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Cross check questions with your literature review</a:t>
            </a:r>
          </a:p>
          <a:p>
            <a:r>
              <a:rPr lang="en-GB" dirty="0" smtClean="0"/>
              <a:t>Chapter 5 in your dissertation is where you will present the findings of your primary research</a:t>
            </a:r>
          </a:p>
          <a:p>
            <a:r>
              <a:rPr lang="en-GB" dirty="0" smtClean="0"/>
              <a:t>Chapter 6 is where you will discuss and analyse your findings in the context of the literature review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the data you have gathered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7195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Remember what it is you want to find out</a:t>
            </a:r>
          </a:p>
          <a:p>
            <a:r>
              <a:rPr lang="en-GB" dirty="0" smtClean="0"/>
              <a:t>Take time to plan how you are going to gather the data</a:t>
            </a:r>
          </a:p>
          <a:p>
            <a:r>
              <a:rPr lang="en-GB" dirty="0" smtClean="0"/>
              <a:t>Allow plenty of time to organise/ process the primary research when you have carried out your primary data collection</a:t>
            </a:r>
          </a:p>
          <a:p>
            <a:r>
              <a:rPr lang="en-GB" dirty="0" smtClean="0"/>
              <a:t>Remember the primary research is obtained so you can analyse your findings against the literature review (secondary research)</a:t>
            </a:r>
          </a:p>
          <a:p>
            <a:r>
              <a:rPr lang="en-GB" dirty="0" smtClean="0"/>
              <a:t>Enjoy it!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9217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104</TotalTime>
  <Words>474</Words>
  <Application>Microsoft Office PowerPoint</Application>
  <PresentationFormat>On-screen Show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Concourse</vt:lpstr>
      <vt:lpstr>Research methodology</vt:lpstr>
      <vt:lpstr>Data Collection - objectives</vt:lpstr>
      <vt:lpstr>Data Collection methods</vt:lpstr>
      <vt:lpstr>Data Collection methods</vt:lpstr>
      <vt:lpstr>Activity</vt:lpstr>
      <vt:lpstr>Data Collection methods</vt:lpstr>
      <vt:lpstr>Designing data collection methods</vt:lpstr>
      <vt:lpstr>Designing interview questions</vt:lpstr>
      <vt:lpstr>Activity</vt:lpstr>
      <vt:lpstr>Questionnaires</vt:lpstr>
      <vt:lpstr>Using the data you have gathered</vt:lpstr>
      <vt:lpstr>Summary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methodology</dc:title>
  <dc:creator>suewade</dc:creator>
  <cp:lastModifiedBy>suewade</cp:lastModifiedBy>
  <cp:revision>12</cp:revision>
  <dcterms:created xsi:type="dcterms:W3CDTF">2013-06-17T13:16:49Z</dcterms:created>
  <dcterms:modified xsi:type="dcterms:W3CDTF">2013-06-17T15:01:02Z</dcterms:modified>
</cp:coreProperties>
</file>