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8" r:id="rId3"/>
    <p:sldId id="269" r:id="rId4"/>
    <p:sldId id="270" r:id="rId5"/>
    <p:sldId id="271" r:id="rId6"/>
    <p:sldId id="272" r:id="rId7"/>
    <p:sldId id="273" r:id="rId8"/>
    <p:sldId id="274" r:id="rId9"/>
    <p:sldId id="275" r:id="rId10"/>
    <p:sldId id="276" r:id="rId11"/>
    <p:sldId id="277" r:id="rId12"/>
    <p:sldId id="27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44" d="100"/>
          <a:sy n="44" d="100"/>
        </p:scale>
        <p:origin x="3150" y="150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609145-F120-4CD5-A01D-9A165DBED468}" type="datetimeFigureOut">
              <a:rPr lang="en-US" smtClean="0"/>
              <a:t>11/20/2025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6F8997-D975-4E28-80E2-314B3F167226}" type="slidenum">
              <a:rPr lang="en-US" smtClean="0"/>
              <a:t>‹#›</a:t>
            </a:fld>
            <a:endParaRPr lang="en-US"/>
          </a:p>
        </p:txBody>
      </p:sp>
    </p:spTree>
    <p:extLst>
      <p:ext uri="{BB962C8B-B14F-4D97-AF65-F5344CB8AC3E}">
        <p14:creationId xmlns:p14="http://schemas.microsoft.com/office/powerpoint/2010/main" val="2215144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definition allows policy makers</a:t>
            </a:r>
            <a:r>
              <a:rPr lang="en-US" baseline="0" dirty="0" smtClean="0"/>
              <a:t> to shift their focus on creating and environment that can ensure sustainability and well being. </a:t>
            </a:r>
          </a:p>
          <a:p>
            <a:r>
              <a:rPr lang="en-US" baseline="0" dirty="0" smtClean="0"/>
              <a:t>Well being includes both physical and social well being, as poor mental health lead towards minimal participation which can then affect the physical health. Thus well being is holistic concept </a:t>
            </a:r>
            <a:br>
              <a:rPr lang="en-US" baseline="0" dirty="0" smtClean="0"/>
            </a:br>
            <a:r>
              <a:rPr lang="en-US" baseline="0" dirty="0" smtClean="0"/>
              <a:t>Sustainable development includes improving policies and frameworks that can improve overall environment and can promote well being </a:t>
            </a:r>
          </a:p>
          <a:p>
            <a:endParaRPr lang="en-US" baseline="0" dirty="0" smtClean="0"/>
          </a:p>
          <a:p>
            <a:r>
              <a:rPr lang="en-US" baseline="0" dirty="0" smtClean="0"/>
              <a:t>For example the life style can be promoted through different kinds of social programs such as connecting patients to the physical activity groups and social circles in order to improve their physical and mental health.  </a:t>
            </a:r>
            <a:br>
              <a:rPr lang="en-US" baseline="0" dirty="0" smtClean="0"/>
            </a:br>
            <a:endParaRPr lang="en-US" dirty="0"/>
          </a:p>
        </p:txBody>
      </p:sp>
      <p:sp>
        <p:nvSpPr>
          <p:cNvPr id="4" name="Slide Number Placeholder 3"/>
          <p:cNvSpPr>
            <a:spLocks noGrp="1"/>
          </p:cNvSpPr>
          <p:nvPr>
            <p:ph type="sldNum" sz="quarter" idx="10"/>
          </p:nvPr>
        </p:nvSpPr>
        <p:spPr/>
        <p:txBody>
          <a:bodyPr/>
          <a:lstStyle/>
          <a:p>
            <a:fld id="{586F8997-D975-4E28-80E2-314B3F167226}" type="slidenum">
              <a:rPr lang="en-US" smtClean="0"/>
              <a:t>3</a:t>
            </a:fld>
            <a:endParaRPr lang="en-US"/>
          </a:p>
        </p:txBody>
      </p:sp>
    </p:spTree>
    <p:extLst>
      <p:ext uri="{BB962C8B-B14F-4D97-AF65-F5344CB8AC3E}">
        <p14:creationId xmlns:p14="http://schemas.microsoft.com/office/powerpoint/2010/main" val="228953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10988DD-8488-414B-827E-6A82FC2F6648}"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802233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0988DD-8488-414B-827E-6A82FC2F6648}"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2858115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0988DD-8488-414B-827E-6A82FC2F6648}"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2202424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10988DD-8488-414B-827E-6A82FC2F6648}"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378109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10988DD-8488-414B-827E-6A82FC2F6648}" type="datetimeFigureOut">
              <a:rPr lang="en-US" smtClean="0"/>
              <a:t>11/20/2025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4170621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0988DD-8488-414B-827E-6A82FC2F6648}" type="datetimeFigureOut">
              <a:rPr lang="en-US" smtClean="0"/>
              <a:t>11/20/2025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51261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0988DD-8488-414B-827E-6A82FC2F6648}" type="datetimeFigureOut">
              <a:rPr lang="en-US" smtClean="0"/>
              <a:t>11/20/2025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3403093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988DD-8488-414B-827E-6A82FC2F6648}"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431659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988DD-8488-414B-827E-6A82FC2F6648}"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3482017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0988DD-8488-414B-827E-6A82FC2F6648}"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3441112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0988DD-8488-414B-827E-6A82FC2F6648}"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20A74B-3BB3-4CA0-8752-929A1536839C}" type="slidenum">
              <a:rPr lang="en-US" smtClean="0"/>
              <a:t>‹#›</a:t>
            </a:fld>
            <a:endParaRPr lang="en-US"/>
          </a:p>
        </p:txBody>
      </p:sp>
    </p:spTree>
    <p:extLst>
      <p:ext uri="{BB962C8B-B14F-4D97-AF65-F5344CB8AC3E}">
        <p14:creationId xmlns:p14="http://schemas.microsoft.com/office/powerpoint/2010/main" val="2007397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0988DD-8488-414B-827E-6A82FC2F6648}" type="datetimeFigureOut">
              <a:rPr lang="en-US" smtClean="0"/>
              <a:t>11/20/2025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0A74B-3BB3-4CA0-8752-929A1536839C}" type="slidenum">
              <a:rPr lang="en-US" smtClean="0"/>
              <a:t>‹#›</a:t>
            </a:fld>
            <a:endParaRPr lang="en-US"/>
          </a:p>
        </p:txBody>
      </p:sp>
    </p:spTree>
    <p:extLst>
      <p:ext uri="{BB962C8B-B14F-4D97-AF65-F5344CB8AC3E}">
        <p14:creationId xmlns:p14="http://schemas.microsoft.com/office/powerpoint/2010/main" val="2305043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hdl.handle.net/10023/2417" TargetMode="External"/><Relationship Id="rId3" Type="http://schemas.openxmlformats.org/officeDocument/2006/relationships/hyperlink" Target="https://www.ncbi.nlm.nih.gov/pmc/articles/PMC10226005/" TargetMode="External"/><Relationship Id="rId7" Type="http://schemas.openxmlformats.org/officeDocument/2006/relationships/hyperlink" Target="https://www.instituteofhealthequity.org/resources-reports/fair-society-healthy-lives-the-marmot-review" TargetMode="External"/><Relationship Id="rId2" Type="http://schemas.openxmlformats.org/officeDocument/2006/relationships/hyperlink" Target="https://doi.org/10.61838/ijbmc.v12i2.950" TargetMode="External"/><Relationship Id="rId1" Type="http://schemas.openxmlformats.org/officeDocument/2006/relationships/slideLayout" Target="../slideLayouts/slideLayout2.xml"/><Relationship Id="rId6" Type="http://schemas.openxmlformats.org/officeDocument/2006/relationships/hyperlink" Target="https://doi.org/10.3390/su17188375" TargetMode="External"/><Relationship Id="rId11" Type="http://schemas.openxmlformats.org/officeDocument/2006/relationships/hyperlink" Target="https://www.who.int/health-topics/sustainable-development-goals" TargetMode="External"/><Relationship Id="rId5" Type="http://schemas.openxmlformats.org/officeDocument/2006/relationships/hyperlink" Target="https://doi.org/10.1186/s12913-" TargetMode="External"/><Relationship Id="rId10" Type="http://schemas.openxmlformats.org/officeDocument/2006/relationships/hyperlink" Target="https://sdgs.un.org/2030agenda" TargetMode="External"/><Relationship Id="rId4" Type="http://schemas.openxmlformats.org/officeDocument/2006/relationships/hyperlink" Target="https://www.heec.co.uk/resource/making-health-in-all-policies-a-reality-a-call-for-health-impact-assessments-across-government-to-improve-health-and-address-health-inequalities/" TargetMode="External"/><Relationship Id="rId9" Type="http://schemas.openxmlformats.org/officeDocument/2006/relationships/hyperlink" Target="https://www.gov.uk/government/publications/health-inequalities-in-health-protection-repor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8963696" y="5061397"/>
            <a:ext cx="2732468" cy="1460076"/>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dirty="0"/>
          </a:p>
        </p:txBody>
      </p:sp>
      <p:sp>
        <p:nvSpPr>
          <p:cNvPr id="5" name="Rectangle 4"/>
          <p:cNvSpPr/>
          <p:nvPr/>
        </p:nvSpPr>
        <p:spPr>
          <a:xfrm>
            <a:off x="9668576" y="5329770"/>
            <a:ext cx="341760"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1"/>
          <p:cNvSpPr>
            <a:spLocks noGrp="1" noChangeArrowheads="1"/>
          </p:cNvSpPr>
          <p:nvPr>
            <p:ph type="ctrTitle"/>
          </p:nvPr>
        </p:nvSpPr>
        <p:spPr bwMode="auto">
          <a:xfrm>
            <a:off x="1371599" y="-63854"/>
            <a:ext cx="10167257" cy="757130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smtClean="0">
                <a:ln>
                  <a:noFill/>
                </a:ln>
                <a:solidFill>
                  <a:schemeClr val="tx1"/>
                </a:solidFill>
                <a:effectLst/>
              </a:rPr>
              <a:t>Health</a:t>
            </a:r>
            <a:r>
              <a:rPr kumimoji="0" lang="en-US" altLang="en-US" sz="3200" b="0" i="0" u="none" strike="noStrike" cap="none" normalizeH="0" dirty="0" smtClean="0">
                <a:ln>
                  <a:noFill/>
                </a:ln>
                <a:solidFill>
                  <a:schemeClr val="tx1"/>
                </a:solidFill>
                <a:effectLst/>
              </a:rPr>
              <a:t> Wellbeing Sustainable Development </a:t>
            </a:r>
            <a:br>
              <a:rPr kumimoji="0" lang="en-US" altLang="en-US" sz="3200" b="0" i="0" u="none" strike="noStrike" cap="none" normalizeH="0" dirty="0" smtClean="0">
                <a:ln>
                  <a:noFill/>
                </a:ln>
                <a:solidFill>
                  <a:schemeClr val="tx1"/>
                </a:solidFill>
                <a:effectLst/>
              </a:rPr>
            </a:br>
            <a:r>
              <a:rPr lang="en-US" altLang="en-US" sz="3200" dirty="0" smtClean="0"/>
              <a:t>BMHP6030</a:t>
            </a:r>
            <a:br>
              <a:rPr lang="en-US" altLang="en-US" sz="3200" dirty="0" smtClean="0"/>
            </a:br>
            <a:r>
              <a:rPr lang="en-US" altLang="en-US" sz="3200" dirty="0"/>
              <a:t/>
            </a:r>
            <a:br>
              <a:rPr lang="en-US" altLang="en-US" sz="3200" dirty="0"/>
            </a:br>
            <a:r>
              <a:rPr lang="en-US" altLang="en-US" sz="1800" dirty="0" smtClean="0"/>
              <a:t/>
            </a:r>
            <a:br>
              <a:rPr lang="en-US" altLang="en-US" sz="1800" dirty="0" smtClean="0"/>
            </a:br>
            <a:r>
              <a:rPr lang="en-US" altLang="en-US" sz="2400" b="1" dirty="0" smtClean="0"/>
              <a:t>Student Name </a:t>
            </a:r>
            <a:r>
              <a:rPr lang="en-US" altLang="en-US" sz="2400" dirty="0" smtClean="0"/>
              <a:t>:  </a:t>
            </a:r>
            <a:r>
              <a:rPr lang="en-US" altLang="en-US" sz="2400" dirty="0" err="1" smtClean="0"/>
              <a:t>Segun</a:t>
            </a:r>
            <a:r>
              <a:rPr lang="en-US" altLang="en-US" sz="2400" dirty="0" smtClean="0"/>
              <a:t> </a:t>
            </a:r>
            <a:r>
              <a:rPr lang="en-US" altLang="en-US" sz="2400" dirty="0" err="1" smtClean="0"/>
              <a:t>Ikudehinbu</a:t>
            </a:r>
            <a:r>
              <a:rPr lang="en-US" altLang="en-US" sz="2400" dirty="0"/>
              <a:t/>
            </a:r>
            <a:br>
              <a:rPr lang="en-US" altLang="en-US" sz="2400" dirty="0"/>
            </a:br>
            <a:r>
              <a:rPr lang="en-US" altLang="en-US" sz="2400" dirty="0" smtClean="0"/>
              <a:t/>
            </a:r>
            <a:br>
              <a:rPr lang="en-US" altLang="en-US" sz="2400" dirty="0" smtClean="0"/>
            </a:br>
            <a:r>
              <a:rPr lang="en-US" altLang="en-US" sz="2400" b="1" dirty="0" smtClean="0"/>
              <a:t>Student ID</a:t>
            </a:r>
            <a:r>
              <a:rPr lang="en-US" altLang="en-US" sz="2400" dirty="0" smtClean="0"/>
              <a:t>: 2120097</a:t>
            </a:r>
            <a:br>
              <a:rPr lang="en-US" altLang="en-US" sz="2400" dirty="0" smtClean="0"/>
            </a:br>
            <a:r>
              <a:rPr lang="en-US" altLang="en-US" sz="1800" dirty="0" smtClean="0"/>
              <a:t/>
            </a:r>
            <a:br>
              <a:rPr lang="en-US" altLang="en-US" sz="1800" dirty="0" smtClean="0"/>
            </a:br>
            <a:r>
              <a:rPr lang="en-US" altLang="en-US" sz="2400" b="1" dirty="0" smtClean="0"/>
              <a:t>Lecturer’s Name</a:t>
            </a:r>
            <a:r>
              <a:rPr lang="en-US" altLang="en-US" sz="2400" dirty="0" smtClean="0"/>
              <a:t>: Shepherd Zico</a:t>
            </a:r>
            <a:br>
              <a:rPr lang="en-US" altLang="en-US" sz="2400" dirty="0" smtClean="0"/>
            </a:br>
            <a:r>
              <a:rPr lang="en-US" altLang="en-US" sz="2400" dirty="0"/>
              <a:t/>
            </a:r>
            <a:br>
              <a:rPr lang="en-US" altLang="en-US" sz="2400" dirty="0"/>
            </a:br>
            <a:r>
              <a:rPr lang="en-US" altLang="en-US" sz="1800" dirty="0" smtClean="0"/>
              <a:t/>
            </a:r>
            <a:br>
              <a:rPr lang="en-US" altLang="en-US" sz="1800" dirty="0" smtClean="0"/>
            </a:br>
            <a:r>
              <a:rPr lang="en-US" altLang="en-US" sz="1800" dirty="0"/>
              <a:t/>
            </a:r>
            <a:br>
              <a:rPr lang="en-US" altLang="en-US" sz="1800" dirty="0"/>
            </a:br>
            <a:r>
              <a:rPr lang="en-US" altLang="en-US" sz="1800" dirty="0" smtClean="0"/>
              <a:t>Use of AI</a:t>
            </a:r>
            <a:br>
              <a:rPr lang="en-US" altLang="en-US" sz="1800" dirty="0" smtClean="0"/>
            </a:br>
            <a:r>
              <a:rPr lang="en-US" altLang="en-US" sz="1800" dirty="0"/>
              <a:t> </a:t>
            </a:r>
            <a:r>
              <a:rPr lang="en-US" altLang="en-US" sz="1800" dirty="0" smtClean="0"/>
              <a:t>I confirm that I have not used any AI tools in the research and creation of this assignment.  I confirm that I have not presented any AI-generated materials as my own work. I confirm I have not copies of drafts, notes, and other resources I used, which I may be asked to provide in evidence </a:t>
            </a:r>
            <a:br>
              <a:rPr lang="en-US" altLang="en-US" sz="1800" dirty="0" smtClean="0"/>
            </a:br>
            <a:r>
              <a:rPr lang="en-US" altLang="en-US" sz="1800" dirty="0"/>
              <a:t/>
            </a:r>
            <a:br>
              <a:rPr lang="en-US" altLang="en-US" sz="1800" dirty="0"/>
            </a:br>
            <a:r>
              <a:rPr lang="en-US" altLang="en-US" sz="1800" dirty="0" smtClean="0"/>
              <a:t/>
            </a:r>
            <a:br>
              <a:rPr lang="en-US" altLang="en-US" sz="1800" dirty="0" smtClean="0"/>
            </a:br>
            <a:r>
              <a:rPr lang="en-US" altLang="en-US" sz="1800" dirty="0"/>
              <a:t/>
            </a:r>
            <a:br>
              <a:rPr lang="en-US" altLang="en-US" sz="1800" dirty="0"/>
            </a:br>
            <a:r>
              <a:rPr lang="en-US" altLang="en-US" sz="1800" dirty="0" smtClean="0"/>
              <a:t/>
            </a:r>
            <a:br>
              <a:rPr lang="en-US" altLang="en-US" sz="1800" dirty="0" smtClean="0"/>
            </a:br>
            <a:r>
              <a:rPr lang="en-US" altLang="en-US" sz="1800" dirty="0"/>
              <a:t/>
            </a:r>
            <a:br>
              <a:rPr lang="en-US" altLang="en-US" sz="1800" dirty="0"/>
            </a:br>
            <a:r>
              <a:rPr lang="en-US" altLang="en-US" sz="1800" dirty="0" smtClean="0"/>
              <a:t/>
            </a:r>
            <a:br>
              <a:rPr lang="en-US" altLang="en-US" sz="1800" dirty="0" smtClean="0"/>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45241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2246"/>
            <a:ext cx="10515600" cy="1325563"/>
          </a:xfrm>
        </p:spPr>
        <p:txBody>
          <a:bodyPr>
            <a:normAutofit/>
          </a:bodyPr>
          <a:lstStyle/>
          <a:p>
            <a:r>
              <a:rPr lang="en-US" sz="4000" b="1" dirty="0" smtClean="0">
                <a:latin typeface="Times New Roman" panose="02020603050405020304" pitchFamily="18" charset="0"/>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10166" y="1825625"/>
            <a:ext cx="6721699" cy="4351338"/>
          </a:xfrm>
        </p:spPr>
        <p:txBody>
          <a:bodyPr>
            <a:normAutofit/>
          </a:bodyPr>
          <a:lstStyle/>
          <a:p>
            <a:pPr marL="0" indent="0">
              <a:buNone/>
            </a:pPr>
            <a:r>
              <a:rPr lang="en-US" sz="1800" dirty="0" smtClean="0">
                <a:latin typeface="Times New Roman" panose="02020603050405020304" pitchFamily="18" charset="0"/>
                <a:cs typeface="Times New Roman" panose="02020603050405020304" pitchFamily="18" charset="0"/>
              </a:rPr>
              <a:t>In </a:t>
            </a:r>
            <a:r>
              <a:rPr lang="en-US" sz="1800" dirty="0">
                <a:latin typeface="Times New Roman" panose="02020603050405020304" pitchFamily="18" charset="0"/>
                <a:cs typeface="Times New Roman" panose="02020603050405020304" pitchFamily="18" charset="0"/>
              </a:rPr>
              <a:t>modern health and social care, the interrelatedness between physical, mental, and social well-being and the necessity of sustainable development has become a key contributor to effective service delivery (WHO</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2023). </a:t>
            </a:r>
          </a:p>
          <a:p>
            <a:pPr marL="0" indent="0">
              <a:buNone/>
            </a:pPr>
            <a:r>
              <a:rPr lang="en-US" sz="1800" dirty="0">
                <a:latin typeface="Times New Roman" panose="02020603050405020304" pitchFamily="18" charset="0"/>
                <a:cs typeface="Times New Roman" panose="02020603050405020304" pitchFamily="18" charset="0"/>
              </a:rPr>
              <a:t>This presentation will </a:t>
            </a:r>
            <a:r>
              <a:rPr lang="en-US" sz="1800" dirty="0" smtClean="0">
                <a:latin typeface="Times New Roman" panose="02020603050405020304" pitchFamily="18" charset="0"/>
                <a:cs typeface="Times New Roman" panose="02020603050405020304" pitchFamily="18" charset="0"/>
              </a:rPr>
              <a:t>include</a:t>
            </a:r>
          </a:p>
          <a:p>
            <a:r>
              <a:rPr lang="en-US" sz="1800" dirty="0" smtClean="0">
                <a:latin typeface="Times New Roman" panose="02020603050405020304" pitchFamily="18" charset="0"/>
                <a:cs typeface="Times New Roman" panose="02020603050405020304" pitchFamily="18" charset="0"/>
              </a:rPr>
              <a:t>Key Concepts: Health, Well-being &amp; Sustainable Development	</a:t>
            </a:r>
          </a:p>
          <a:p>
            <a:r>
              <a:rPr lang="en-US" sz="1800" dirty="0" smtClean="0">
                <a:latin typeface="Times New Roman" panose="02020603050405020304" pitchFamily="18" charset="0"/>
                <a:cs typeface="Times New Roman" panose="02020603050405020304" pitchFamily="18" charset="0"/>
              </a:rPr>
              <a:t>Theoretical Perspectives and Integration Frameworks	</a:t>
            </a:r>
          </a:p>
          <a:p>
            <a:r>
              <a:rPr lang="en-US" sz="1800" dirty="0" smtClean="0">
                <a:latin typeface="Times New Roman" panose="02020603050405020304" pitchFamily="18" charset="0"/>
                <a:cs typeface="Times New Roman" panose="02020603050405020304" pitchFamily="18" charset="0"/>
              </a:rPr>
              <a:t>Policy and Governance: Enabling Integration	</a:t>
            </a:r>
          </a:p>
          <a:p>
            <a:r>
              <a:rPr lang="en-US" sz="1800" dirty="0" smtClean="0">
                <a:latin typeface="Times New Roman" panose="02020603050405020304" pitchFamily="18" charset="0"/>
                <a:cs typeface="Times New Roman" panose="02020603050405020304" pitchFamily="18" charset="0"/>
              </a:rPr>
              <a:t>Service Delivery: Models, Initiatives and Case Examples	</a:t>
            </a:r>
          </a:p>
          <a:p>
            <a:r>
              <a:rPr lang="en-US" sz="1800" dirty="0" smtClean="0">
                <a:latin typeface="Times New Roman" panose="02020603050405020304" pitchFamily="18" charset="0"/>
                <a:cs typeface="Times New Roman" panose="02020603050405020304" pitchFamily="18" charset="0"/>
              </a:rPr>
              <a:t>Public Health Initiatives and Equity of Access	</a:t>
            </a:r>
          </a:p>
          <a:p>
            <a:r>
              <a:rPr lang="en-US" sz="1800" dirty="0" smtClean="0">
                <a:latin typeface="Times New Roman" panose="02020603050405020304" pitchFamily="18" charset="0"/>
                <a:cs typeface="Times New Roman" panose="02020603050405020304" pitchFamily="18" charset="0"/>
              </a:rPr>
              <a:t>Critical Reflection: Challenges, Limitations &amp; Opportunities	</a:t>
            </a:r>
          </a:p>
          <a:p>
            <a:endParaRPr lang="en-US" sz="1800" dirty="0"/>
          </a:p>
        </p:txBody>
      </p:sp>
      <p:pic>
        <p:nvPicPr>
          <p:cNvPr id="7" name="Picture 6"/>
          <p:cNvPicPr>
            <a:picLocks noChangeAspect="1"/>
          </p:cNvPicPr>
          <p:nvPr/>
        </p:nvPicPr>
        <p:blipFill>
          <a:blip r:embed="rId2"/>
          <a:stretch>
            <a:fillRect/>
          </a:stretch>
        </p:blipFill>
        <p:spPr>
          <a:xfrm>
            <a:off x="7443989" y="0"/>
            <a:ext cx="4748011" cy="6858000"/>
          </a:xfrm>
          <a:prstGeom prst="rect">
            <a:avLst/>
          </a:prstGeom>
        </p:spPr>
      </p:pic>
    </p:spTree>
    <p:extLst>
      <p:ext uri="{BB962C8B-B14F-4D97-AF65-F5344CB8AC3E}">
        <p14:creationId xmlns:p14="http://schemas.microsoft.com/office/powerpoint/2010/main" val="259816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741" y="365125"/>
            <a:ext cx="11353800" cy="1325563"/>
          </a:xfrm>
        </p:spPr>
        <p:txBody>
          <a:bodyPr>
            <a:normAutofit fontScale="90000"/>
          </a:bodyPr>
          <a:lstStyle/>
          <a:p>
            <a:pPr algn="ctr"/>
            <a:r>
              <a:rPr lang="en-US" b="1" dirty="0" smtClean="0">
                <a:latin typeface="Times New Roman" panose="02020603050405020304" pitchFamily="18" charset="0"/>
                <a:cs typeface="Times New Roman" panose="02020603050405020304" pitchFamily="18" charset="0"/>
              </a:rPr>
              <a:t>Key Concepts: Health, Well-being &amp; Sustainable Development</a:t>
            </a:r>
            <a:br>
              <a:rPr lang="en-US" b="1" dirty="0" smtClean="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1433" y="1493950"/>
            <a:ext cx="5923208" cy="5017864"/>
          </a:xfrm>
        </p:spPr>
        <p:txBody>
          <a:bodyPr>
            <a:normAutofit fontScale="47500" lnSpcReduction="20000"/>
          </a:bodyPr>
          <a:lstStyle/>
          <a:p>
            <a:pPr marL="0" indent="0">
              <a:buNone/>
            </a:pPr>
            <a:endParaRPr lang="en-US" sz="2900" dirty="0" smtClean="0">
              <a:latin typeface="Times New Roman" panose="02020603050405020304" pitchFamily="18" charset="0"/>
              <a:cs typeface="Times New Roman" panose="02020603050405020304" pitchFamily="18" charset="0"/>
            </a:endParaRPr>
          </a:p>
          <a:p>
            <a:pPr algn="just">
              <a:lnSpc>
                <a:spcPct val="120000"/>
              </a:lnSpc>
            </a:pPr>
            <a:r>
              <a:rPr lang="en-US" sz="2900" b="1" dirty="0" smtClean="0">
                <a:latin typeface="Times New Roman" panose="02020603050405020304" pitchFamily="18" charset="0"/>
                <a:cs typeface="Times New Roman" panose="02020603050405020304" pitchFamily="18" charset="0"/>
              </a:rPr>
              <a:t>Health</a:t>
            </a:r>
            <a:r>
              <a:rPr lang="en-US" sz="2900" dirty="0" smtClean="0">
                <a:latin typeface="Times New Roman" panose="02020603050405020304" pitchFamily="18" charset="0"/>
                <a:cs typeface="Times New Roman" panose="02020603050405020304" pitchFamily="18" charset="0"/>
              </a:rPr>
              <a:t> : Health goes </a:t>
            </a:r>
            <a:r>
              <a:rPr lang="en-US" sz="2900" dirty="0">
                <a:latin typeface="Times New Roman" panose="02020603050405020304" pitchFamily="18" charset="0"/>
                <a:cs typeface="Times New Roman" panose="02020603050405020304" pitchFamily="18" charset="0"/>
              </a:rPr>
              <a:t>beyond the absence </a:t>
            </a:r>
            <a:r>
              <a:rPr lang="en-US" sz="2900" dirty="0" smtClean="0">
                <a:latin typeface="Times New Roman" panose="02020603050405020304" pitchFamily="18" charset="0"/>
                <a:cs typeface="Times New Roman" panose="02020603050405020304" pitchFamily="18" charset="0"/>
              </a:rPr>
              <a:t>of </a:t>
            </a:r>
            <a:r>
              <a:rPr lang="en-US" sz="2900" dirty="0">
                <a:latin typeface="Times New Roman" panose="02020603050405020304" pitchFamily="18" charset="0"/>
                <a:cs typeface="Times New Roman" panose="02020603050405020304" pitchFamily="18" charset="0"/>
              </a:rPr>
              <a:t>disease and </a:t>
            </a:r>
            <a:r>
              <a:rPr lang="en-US" sz="2900" dirty="0" smtClean="0">
                <a:latin typeface="Times New Roman" panose="02020603050405020304" pitchFamily="18" charset="0"/>
                <a:cs typeface="Times New Roman" panose="02020603050405020304" pitchFamily="18" charset="0"/>
              </a:rPr>
              <a:t>includes </a:t>
            </a:r>
            <a:r>
              <a:rPr lang="en-US" sz="2900" dirty="0">
                <a:latin typeface="Times New Roman" panose="02020603050405020304" pitchFamily="18" charset="0"/>
                <a:cs typeface="Times New Roman" panose="02020603050405020304" pitchFamily="18" charset="0"/>
              </a:rPr>
              <a:t>physical, mental, and social well-being(WHO, </a:t>
            </a:r>
            <a:r>
              <a:rPr lang="en-US" sz="2900" dirty="0" smtClean="0">
                <a:latin typeface="Times New Roman" panose="02020603050405020304" pitchFamily="18" charset="0"/>
                <a:cs typeface="Times New Roman" panose="02020603050405020304" pitchFamily="18" charset="0"/>
              </a:rPr>
              <a:t>2023). </a:t>
            </a:r>
          </a:p>
          <a:p>
            <a:pPr algn="just">
              <a:lnSpc>
                <a:spcPct val="120000"/>
              </a:lnSpc>
            </a:pPr>
            <a:r>
              <a:rPr lang="en-US" sz="2900" b="1" dirty="0" smtClean="0">
                <a:latin typeface="Times New Roman" panose="02020603050405020304" pitchFamily="18" charset="0"/>
                <a:cs typeface="Times New Roman" panose="02020603050405020304" pitchFamily="18" charset="0"/>
              </a:rPr>
              <a:t>Well-Being</a:t>
            </a:r>
            <a:r>
              <a:rPr lang="en-US" sz="2900" dirty="0" smtClean="0">
                <a:latin typeface="Times New Roman" panose="02020603050405020304" pitchFamily="18" charset="0"/>
                <a:cs typeface="Times New Roman" panose="02020603050405020304" pitchFamily="18" charset="0"/>
              </a:rPr>
              <a:t>: It </a:t>
            </a:r>
            <a:r>
              <a:rPr lang="en-US" sz="2900" dirty="0">
                <a:latin typeface="Times New Roman" panose="02020603050405020304" pitchFamily="18" charset="0"/>
                <a:cs typeface="Times New Roman" panose="02020603050405020304" pitchFamily="18" charset="0"/>
              </a:rPr>
              <a:t>addresses the holistic notion: the physical health, </a:t>
            </a:r>
            <a:r>
              <a:rPr lang="en-US" sz="2900" dirty="0" smtClean="0">
                <a:latin typeface="Times New Roman" panose="02020603050405020304" pitchFamily="18" charset="0"/>
                <a:cs typeface="Times New Roman" panose="02020603050405020304" pitchFamily="18" charset="0"/>
              </a:rPr>
              <a:t>mental </a:t>
            </a:r>
            <a:r>
              <a:rPr lang="en-US" sz="2900" dirty="0">
                <a:latin typeface="Times New Roman" panose="02020603050405020304" pitchFamily="18" charset="0"/>
                <a:cs typeface="Times New Roman" panose="02020603050405020304" pitchFamily="18" charset="0"/>
              </a:rPr>
              <a:t>and emotional resilience, social connectedness, and satisfaction with life.</a:t>
            </a:r>
            <a:endParaRPr lang="en-US" sz="2900" dirty="0" smtClean="0">
              <a:latin typeface="Times New Roman" panose="02020603050405020304" pitchFamily="18" charset="0"/>
              <a:cs typeface="Times New Roman" panose="02020603050405020304" pitchFamily="18" charset="0"/>
            </a:endParaRPr>
          </a:p>
          <a:p>
            <a:pPr algn="just">
              <a:lnSpc>
                <a:spcPct val="120000"/>
              </a:lnSpc>
            </a:pPr>
            <a:r>
              <a:rPr lang="en-US" sz="2900" b="1" dirty="0" smtClean="0">
                <a:latin typeface="Times New Roman" panose="02020603050405020304" pitchFamily="18" charset="0"/>
                <a:cs typeface="Times New Roman" panose="02020603050405020304" pitchFamily="18" charset="0"/>
              </a:rPr>
              <a:t>Sustainable Development</a:t>
            </a:r>
            <a:r>
              <a:rPr lang="en-US" sz="2900" dirty="0" smtClean="0">
                <a:latin typeface="Times New Roman" panose="02020603050405020304" pitchFamily="18" charset="0"/>
                <a:cs typeface="Times New Roman" panose="02020603050405020304" pitchFamily="18" charset="0"/>
              </a:rPr>
              <a:t>: Sustainable </a:t>
            </a:r>
            <a:r>
              <a:rPr lang="en-US" sz="2900" dirty="0">
                <a:latin typeface="Times New Roman" panose="02020603050405020304" pitchFamily="18" charset="0"/>
                <a:cs typeface="Times New Roman" panose="02020603050405020304" pitchFamily="18" charset="0"/>
              </a:rPr>
              <a:t>development </a:t>
            </a:r>
            <a:r>
              <a:rPr lang="en-US" sz="2900" dirty="0" smtClean="0">
                <a:latin typeface="Times New Roman" panose="02020603050405020304" pitchFamily="18" charset="0"/>
                <a:cs typeface="Times New Roman" panose="02020603050405020304" pitchFamily="18" charset="0"/>
              </a:rPr>
              <a:t>is </a:t>
            </a:r>
            <a:r>
              <a:rPr lang="en-US" sz="2900" dirty="0">
                <a:latin typeface="Times New Roman" panose="02020603050405020304" pitchFamily="18" charset="0"/>
                <a:cs typeface="Times New Roman" panose="02020603050405020304" pitchFamily="18" charset="0"/>
              </a:rPr>
              <a:t>defined as being able to fulfil the needs of the current generation without jeopardizing the potential of the future generation to fulfil their </a:t>
            </a:r>
            <a:r>
              <a:rPr lang="en-US" sz="2900" dirty="0" smtClean="0">
                <a:latin typeface="Times New Roman" panose="02020603050405020304" pitchFamily="18" charset="0"/>
                <a:cs typeface="Times New Roman" panose="02020603050405020304" pitchFamily="18" charset="0"/>
              </a:rPr>
              <a:t>requirements (SD Commission, 2010). </a:t>
            </a:r>
          </a:p>
          <a:p>
            <a:pPr algn="just">
              <a:lnSpc>
                <a:spcPct val="120000"/>
              </a:lnSpc>
            </a:pPr>
            <a:r>
              <a:rPr lang="en-US" sz="2900" dirty="0" smtClean="0">
                <a:latin typeface="Times New Roman" panose="02020603050405020304" pitchFamily="18" charset="0"/>
                <a:cs typeface="Times New Roman" panose="02020603050405020304" pitchFamily="18" charset="0"/>
              </a:rPr>
              <a:t>The idea focuses on  UN Sustainable Development Goals (SDGs), which includes  </a:t>
            </a:r>
          </a:p>
          <a:p>
            <a:pPr lvl="1" algn="just">
              <a:lnSpc>
                <a:spcPct val="120000"/>
              </a:lnSpc>
            </a:pPr>
            <a:r>
              <a:rPr lang="en-US" sz="2900" dirty="0">
                <a:latin typeface="Times New Roman" panose="02020603050405020304" pitchFamily="18" charset="0"/>
                <a:cs typeface="Times New Roman" panose="02020603050405020304" pitchFamily="18" charset="0"/>
              </a:rPr>
              <a:t>SDG 13: Climate Action; </a:t>
            </a:r>
          </a:p>
          <a:p>
            <a:pPr lvl="1" algn="just">
              <a:lnSpc>
                <a:spcPct val="120000"/>
              </a:lnSpc>
            </a:pPr>
            <a:r>
              <a:rPr lang="en-US" sz="2900" dirty="0">
                <a:latin typeface="Times New Roman" panose="02020603050405020304" pitchFamily="18" charset="0"/>
                <a:cs typeface="Times New Roman" panose="02020603050405020304" pitchFamily="18" charset="0"/>
              </a:rPr>
              <a:t>SDG 3: Good Health and Well-being; </a:t>
            </a:r>
          </a:p>
          <a:p>
            <a:pPr lvl="1" algn="just">
              <a:lnSpc>
                <a:spcPct val="120000"/>
              </a:lnSpc>
            </a:pPr>
            <a:r>
              <a:rPr lang="en-US" sz="2900" dirty="0">
                <a:latin typeface="Times New Roman" panose="02020603050405020304" pitchFamily="18" charset="0"/>
                <a:cs typeface="Times New Roman" panose="02020603050405020304" pitchFamily="18" charset="0"/>
              </a:rPr>
              <a:t>SDG 10: Reduced Inequalities) (United Nations, </a:t>
            </a:r>
            <a:r>
              <a:rPr lang="en-US" sz="2900" dirty="0" smtClean="0">
                <a:latin typeface="Times New Roman" panose="02020603050405020304" pitchFamily="18" charset="0"/>
                <a:cs typeface="Times New Roman" panose="02020603050405020304" pitchFamily="18" charset="0"/>
              </a:rPr>
              <a:t>2025)</a:t>
            </a:r>
          </a:p>
          <a:p>
            <a:pPr algn="just">
              <a:lnSpc>
                <a:spcPct val="120000"/>
              </a:lnSpc>
            </a:pPr>
            <a:r>
              <a:rPr lang="en-US" sz="2900" dirty="0" smtClean="0">
                <a:latin typeface="Times New Roman" panose="02020603050405020304" pitchFamily="18" charset="0"/>
                <a:cs typeface="Times New Roman" panose="02020603050405020304" pitchFamily="18" charset="0"/>
              </a:rPr>
              <a:t>The </a:t>
            </a:r>
            <a:r>
              <a:rPr lang="en-US" sz="2900" dirty="0">
                <a:latin typeface="Times New Roman" panose="02020603050405020304" pitchFamily="18" charset="0"/>
                <a:cs typeface="Times New Roman" panose="02020603050405020304" pitchFamily="18" charset="0"/>
              </a:rPr>
              <a:t>applicability of those concepts is twofold </a:t>
            </a:r>
          </a:p>
          <a:p>
            <a:pPr lvl="1" algn="just">
              <a:lnSpc>
                <a:spcPct val="120000"/>
              </a:lnSpc>
            </a:pPr>
            <a:r>
              <a:rPr lang="en-US" sz="2900" dirty="0">
                <a:latin typeface="Times New Roman" panose="02020603050405020304" pitchFamily="18" charset="0"/>
                <a:cs typeface="Times New Roman" panose="02020603050405020304" pitchFamily="18" charset="0"/>
              </a:rPr>
              <a:t>Responsibility of not only treating disease </a:t>
            </a:r>
          </a:p>
          <a:p>
            <a:pPr lvl="1" algn="just">
              <a:lnSpc>
                <a:spcPct val="120000"/>
              </a:lnSpc>
            </a:pPr>
            <a:r>
              <a:rPr lang="en-US" sz="2900" dirty="0">
                <a:latin typeface="Times New Roman" panose="02020603050405020304" pitchFamily="18" charset="0"/>
                <a:cs typeface="Times New Roman" panose="02020603050405020304" pitchFamily="18" charset="0"/>
              </a:rPr>
              <a:t>P</a:t>
            </a:r>
            <a:r>
              <a:rPr lang="en-US" sz="2900" dirty="0" smtClean="0">
                <a:latin typeface="Times New Roman" panose="02020603050405020304" pitchFamily="18" charset="0"/>
                <a:cs typeface="Times New Roman" panose="02020603050405020304" pitchFamily="18" charset="0"/>
              </a:rPr>
              <a:t>romoting </a:t>
            </a:r>
            <a:r>
              <a:rPr lang="en-US" sz="2900" dirty="0">
                <a:latin typeface="Times New Roman" panose="02020603050405020304" pitchFamily="18" charset="0"/>
                <a:cs typeface="Times New Roman" panose="02020603050405020304" pitchFamily="18" charset="0"/>
              </a:rPr>
              <a:t>healthy lifestyles, illness prevention, and improving social determinants of health. </a:t>
            </a:r>
            <a:endParaRPr lang="en-US" sz="2900"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2052" name="Picture 4" descr="Social Sustainabilit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5930" y="1027906"/>
            <a:ext cx="4084023" cy="3267218"/>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8" descr="Health Images - Free Download on Freepi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p:cNvPicPr>
            <a:picLocks noChangeAspect="1"/>
          </p:cNvPicPr>
          <p:nvPr/>
        </p:nvPicPr>
        <p:blipFill>
          <a:blip r:embed="rId4"/>
          <a:stretch>
            <a:fillRect/>
          </a:stretch>
        </p:blipFill>
        <p:spPr>
          <a:xfrm>
            <a:off x="8002192" y="4557298"/>
            <a:ext cx="2143125" cy="2143125"/>
          </a:xfrm>
          <a:prstGeom prst="rect">
            <a:avLst/>
          </a:prstGeom>
        </p:spPr>
      </p:pic>
    </p:spTree>
    <p:extLst>
      <p:ext uri="{BB962C8B-B14F-4D97-AF65-F5344CB8AC3E}">
        <p14:creationId xmlns:p14="http://schemas.microsoft.com/office/powerpoint/2010/main" val="3102711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3456"/>
            <a:ext cx="10515600" cy="132556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Theoretical Perspectives and Integration Frameworks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5975" y="2020312"/>
            <a:ext cx="5730025" cy="4351338"/>
          </a:xfrm>
        </p:spPr>
        <p:txBody>
          <a:bodyPr>
            <a:noAutofit/>
          </a:bodyPr>
          <a:lstStyle/>
          <a:p>
            <a:r>
              <a:rPr lang="en-US" sz="1800" dirty="0" smtClean="0">
                <a:latin typeface="Times New Roman" panose="02020603050405020304" pitchFamily="18" charset="0"/>
                <a:cs typeface="Times New Roman" panose="02020603050405020304" pitchFamily="18" charset="0"/>
              </a:rPr>
              <a:t>The </a:t>
            </a:r>
            <a:r>
              <a:rPr lang="en-US" sz="1800" dirty="0" err="1">
                <a:latin typeface="Times New Roman" panose="02020603050405020304" pitchFamily="18" charset="0"/>
                <a:cs typeface="Times New Roman" panose="02020603050405020304" pitchFamily="18" charset="0"/>
              </a:rPr>
              <a:t>biopsychosocial</a:t>
            </a:r>
            <a:r>
              <a:rPr lang="en-US" sz="1800" dirty="0">
                <a:latin typeface="Times New Roman" panose="02020603050405020304" pitchFamily="18" charset="0"/>
                <a:cs typeface="Times New Roman" panose="02020603050405020304" pitchFamily="18" charset="0"/>
              </a:rPr>
              <a:t> model provides a broad perspective that combines biological, psychological, and social determinants of health (</a:t>
            </a:r>
            <a:r>
              <a:rPr lang="en-US" sz="1800" dirty="0" err="1">
                <a:latin typeface="Times New Roman" panose="02020603050405020304" pitchFamily="18" charset="0"/>
                <a:cs typeface="Times New Roman" panose="02020603050405020304" pitchFamily="18" charset="0"/>
              </a:rPr>
              <a:t>Alitabar</a:t>
            </a:r>
            <a:r>
              <a:rPr lang="en-US" sz="1800" dirty="0">
                <a:latin typeface="Times New Roman" panose="02020603050405020304" pitchFamily="18" charset="0"/>
                <a:cs typeface="Times New Roman" panose="02020603050405020304" pitchFamily="18" charset="0"/>
              </a:rPr>
              <a:t>, 2025).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In </a:t>
            </a:r>
            <a:r>
              <a:rPr lang="en-US" sz="1800" dirty="0">
                <a:latin typeface="Times New Roman" panose="02020603050405020304" pitchFamily="18" charset="0"/>
                <a:cs typeface="Times New Roman" panose="02020603050405020304" pitchFamily="18" charset="0"/>
              </a:rPr>
              <a:t>this context, care should provide solutions based on various aspects of the life of the person rather than focusing on just the biomedical state.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Another </a:t>
            </a:r>
            <a:r>
              <a:rPr lang="en-US" sz="1800" dirty="0">
                <a:latin typeface="Times New Roman" panose="02020603050405020304" pitchFamily="18" charset="0"/>
                <a:cs typeface="Times New Roman" panose="02020603050405020304" pitchFamily="18" charset="0"/>
              </a:rPr>
              <a:t>useful approach is an ecological systems approach: health and well-being are determined by interconnected systems </a:t>
            </a:r>
            <a:r>
              <a:rPr lang="en-US" sz="1800" dirty="0" smtClean="0">
                <a:latin typeface="Times New Roman" panose="02020603050405020304" pitchFamily="18" charset="0"/>
                <a:cs typeface="Times New Roman" panose="02020603050405020304" pitchFamily="18" charset="0"/>
              </a:rPr>
              <a:t>involving </a:t>
            </a:r>
            <a:r>
              <a:rPr lang="en-US" sz="1800" dirty="0">
                <a:latin typeface="Times New Roman" panose="02020603050405020304" pitchFamily="18" charset="0"/>
                <a:cs typeface="Times New Roman" panose="02020603050405020304" pitchFamily="18" charset="0"/>
              </a:rPr>
              <a:t>(microsystem) </a:t>
            </a:r>
            <a:r>
              <a:rPr lang="en-US" sz="1800" dirty="0" smtClean="0">
                <a:latin typeface="Times New Roman" panose="02020603050405020304" pitchFamily="18" charset="0"/>
                <a:cs typeface="Times New Roman" panose="02020603050405020304" pitchFamily="18" charset="0"/>
              </a:rPr>
              <a:t>and (</a:t>
            </a:r>
            <a:r>
              <a:rPr lang="en-US" sz="1800" dirty="0" err="1" smtClean="0">
                <a:latin typeface="Times New Roman" panose="02020603050405020304" pitchFamily="18" charset="0"/>
                <a:cs typeface="Times New Roman" panose="02020603050405020304" pitchFamily="18" charset="0"/>
              </a:rPr>
              <a:t>macrosystem</a:t>
            </a:r>
            <a:r>
              <a:rPr lang="en-US" sz="1800" dirty="0">
                <a:latin typeface="Times New Roman" panose="02020603050405020304" pitchFamily="18" charset="0"/>
                <a:cs typeface="Times New Roman" panose="02020603050405020304" pitchFamily="18" charset="0"/>
              </a:rPr>
              <a:t>) (Richardson et al, 2023).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combination of these frameworks implies that all may and should interact, including early intervention, health promotion, mental health support, community engagement, and system-wide sustainability strategies. </a:t>
            </a:r>
            <a:endParaRPr lang="en-US" sz="1800" dirty="0" smtClean="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586330" y="1774305"/>
            <a:ext cx="5006009" cy="4427711"/>
          </a:xfrm>
          <a:prstGeom prst="rect">
            <a:avLst/>
          </a:prstGeom>
        </p:spPr>
      </p:pic>
    </p:spTree>
    <p:extLst>
      <p:ext uri="{BB962C8B-B14F-4D97-AF65-F5344CB8AC3E}">
        <p14:creationId xmlns:p14="http://schemas.microsoft.com/office/powerpoint/2010/main" val="861400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504" y="0"/>
            <a:ext cx="10515600" cy="132556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Policy and Governance: Enabling Integration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7641" y="1709715"/>
            <a:ext cx="5768663" cy="4351338"/>
          </a:xfrm>
        </p:spPr>
        <p:txBody>
          <a:bodyPr>
            <a:noAutofit/>
          </a:bodyPr>
          <a:lstStyle/>
          <a:p>
            <a:r>
              <a:rPr lang="en-US" sz="1800" dirty="0">
                <a:latin typeface="Times New Roman" panose="02020603050405020304" pitchFamily="18" charset="0"/>
                <a:cs typeface="Times New Roman" panose="02020603050405020304" pitchFamily="18" charset="0"/>
              </a:rPr>
              <a:t>Policy frameworks in the UK are changing, responding to the need to incorporate health, well-being, and sustainable development. </a:t>
            </a:r>
            <a:endParaRPr lang="en-US" sz="1800" dirty="0" smtClean="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a:t>
            </a:r>
            <a:r>
              <a:rPr lang="en-US" sz="1800" dirty="0" smtClean="0">
                <a:latin typeface="Times New Roman" panose="02020603050405020304" pitchFamily="18" charset="0"/>
                <a:cs typeface="Times New Roman" panose="02020603050405020304" pitchFamily="18" charset="0"/>
              </a:rPr>
              <a:t>he </a:t>
            </a:r>
            <a:r>
              <a:rPr lang="en-US" sz="1800" dirty="0">
                <a:latin typeface="Times New Roman" panose="02020603050405020304" pitchFamily="18" charset="0"/>
                <a:cs typeface="Times New Roman" panose="02020603050405020304" pitchFamily="18" charset="0"/>
              </a:rPr>
              <a:t>Health in All Policies approach highlights that health outcomes are conditioned by policies in sectors, transport, housing, employment, education, and environment </a:t>
            </a:r>
            <a:r>
              <a:rPr lang="en-US" sz="1800" dirty="0" smtClean="0">
                <a:latin typeface="Times New Roman" panose="02020603050405020304" pitchFamily="18" charset="0"/>
                <a:cs typeface="Times New Roman" panose="02020603050405020304" pitchFamily="18" charset="0"/>
              </a:rPr>
              <a:t>(</a:t>
            </a:r>
            <a:r>
              <a:rPr lang="en-US" sz="1800" dirty="0" err="1">
                <a:latin typeface="Times New Roman" panose="02020603050405020304" pitchFamily="18" charset="0"/>
                <a:cs typeface="Times New Roman" panose="02020603050405020304" pitchFamily="18" charset="0"/>
              </a:rPr>
              <a:t>Berniak-Wozny</a:t>
            </a:r>
            <a:r>
              <a:rPr lang="en-US" sz="1800" dirty="0">
                <a:latin typeface="Times New Roman" panose="02020603050405020304" pitchFamily="18" charset="0"/>
                <a:cs typeface="Times New Roman" panose="02020603050405020304" pitchFamily="18" charset="0"/>
              </a:rPr>
              <a:t>, 2023).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There </a:t>
            </a:r>
            <a:r>
              <a:rPr lang="en-US" sz="1800" dirty="0">
                <a:latin typeface="Times New Roman" panose="02020603050405020304" pitchFamily="18" charset="0"/>
                <a:cs typeface="Times New Roman" panose="02020603050405020304" pitchFamily="18" charset="0"/>
              </a:rPr>
              <a:t>are still some challenges, including: regulatory limits, piecemeal rules, funding silos, and </a:t>
            </a:r>
            <a:r>
              <a:rPr lang="en-US" sz="1800" dirty="0" err="1">
                <a:latin typeface="Times New Roman" panose="02020603050405020304" pitchFamily="18" charset="0"/>
                <a:cs typeface="Times New Roman" panose="02020603050405020304" pitchFamily="18" charset="0"/>
              </a:rPr>
              <a:t>organisational</a:t>
            </a:r>
            <a:r>
              <a:rPr lang="en-US" sz="1800" dirty="0">
                <a:latin typeface="Times New Roman" panose="02020603050405020304" pitchFamily="18" charset="0"/>
                <a:cs typeface="Times New Roman" panose="02020603050405020304" pitchFamily="18" charset="0"/>
              </a:rPr>
              <a:t> inertia, which tend to stifle complete integration. </a:t>
            </a:r>
            <a:r>
              <a:rPr lang="en-US" sz="1800" dirty="0" smtClean="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Pascale et al., 2025). </a:t>
            </a:r>
          </a:p>
          <a:p>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implication is that the governance structures should undergo changes to facilitate multidisciplinary teamwork, collective responsibility, and reallocation of resources and redesign of systems (Cooper et al., 2023; Oster et al., 2023).</a:t>
            </a:r>
          </a:p>
          <a:p>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rotWithShape="1">
          <a:blip r:embed="rId2"/>
          <a:srcRect t="13806" b="9861"/>
          <a:stretch/>
        </p:blipFill>
        <p:spPr>
          <a:xfrm>
            <a:off x="6800228" y="1325563"/>
            <a:ext cx="4733875" cy="5181254"/>
          </a:xfrm>
          <a:prstGeom prst="rect">
            <a:avLst/>
          </a:prstGeom>
        </p:spPr>
      </p:pic>
    </p:spTree>
    <p:extLst>
      <p:ext uri="{BB962C8B-B14F-4D97-AF65-F5344CB8AC3E}">
        <p14:creationId xmlns:p14="http://schemas.microsoft.com/office/powerpoint/2010/main" val="1549797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Service Delivery: Models, Initiatives and Case Examples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7034" y="1690688"/>
            <a:ext cx="5948966" cy="4351338"/>
          </a:xfrm>
        </p:spPr>
        <p:txBody>
          <a:bodyPr>
            <a:normAutofit/>
          </a:bodyPr>
          <a:lstStyle/>
          <a:p>
            <a:r>
              <a:rPr lang="en-US" sz="1800" dirty="0">
                <a:latin typeface="Times New Roman" panose="02020603050405020304" pitchFamily="18" charset="0"/>
                <a:cs typeface="Times New Roman" panose="02020603050405020304" pitchFamily="18" charset="0"/>
              </a:rPr>
              <a:t>To make the conceptual and policy frameworks work in practice, the translation of the conceptual and policy frameworks is necessary.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examples of how health, well-being, and sustainability can be merged are wellness </a:t>
            </a:r>
            <a:r>
              <a:rPr lang="en-US" sz="1800" dirty="0" err="1">
                <a:latin typeface="Times New Roman" panose="02020603050405020304" pitchFamily="18" charset="0"/>
                <a:cs typeface="Times New Roman" panose="02020603050405020304" pitchFamily="18" charset="0"/>
              </a:rPr>
              <a:t>programmes</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telehealth</a:t>
            </a:r>
            <a:r>
              <a:rPr lang="en-US" sz="1800" dirty="0">
                <a:latin typeface="Times New Roman" panose="02020603050405020304" pitchFamily="18" charset="0"/>
                <a:cs typeface="Times New Roman" panose="02020603050405020304" pitchFamily="18" charset="0"/>
              </a:rPr>
              <a:t> services, and community-health initiatives in the UK</a:t>
            </a:r>
            <a:r>
              <a:rPr lang="en-US" sz="1800" dirty="0" smtClean="0">
                <a:latin typeface="Times New Roman" panose="02020603050405020304" pitchFamily="18" charset="0"/>
                <a:cs typeface="Times New Roman" panose="02020603050405020304" pitchFamily="18" charset="0"/>
              </a:rPr>
              <a:t>.</a:t>
            </a:r>
          </a:p>
          <a:p>
            <a:r>
              <a:rPr lang="en-US" sz="1800" dirty="0" smtClean="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An example is community social prescribing initiatives, which link patients with the local community (gardening, nature walks, volunteering), which improve mental and social health, reduce clinical service use, and increase resilience.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This </a:t>
            </a:r>
            <a:r>
              <a:rPr lang="en-US" sz="1800" dirty="0">
                <a:latin typeface="Times New Roman" panose="02020603050405020304" pitchFamily="18" charset="0"/>
                <a:cs typeface="Times New Roman" panose="02020603050405020304" pitchFamily="18" charset="0"/>
              </a:rPr>
              <a:t>aligns with the sustainable development goals of using local resources and cutting down resource intensity (Lindgren</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2025).</a:t>
            </a:r>
          </a:p>
          <a:p>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202017" y="1212757"/>
            <a:ext cx="5601519" cy="4485678"/>
          </a:xfrm>
          <a:prstGeom prst="rect">
            <a:avLst/>
          </a:prstGeom>
        </p:spPr>
      </p:pic>
    </p:spTree>
    <p:extLst>
      <p:ext uri="{BB962C8B-B14F-4D97-AF65-F5344CB8AC3E}">
        <p14:creationId xmlns:p14="http://schemas.microsoft.com/office/powerpoint/2010/main" val="2543161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986" y="1104967"/>
            <a:ext cx="5717146" cy="5623171"/>
          </a:xfrm>
        </p:spPr>
        <p:txBody>
          <a:bodyPr>
            <a:noAutofit/>
          </a:bodyPr>
          <a:lstStyle/>
          <a:p>
            <a:r>
              <a:rPr lang="en-US" sz="1800" dirty="0" smtClean="0">
                <a:latin typeface="Times New Roman" panose="02020603050405020304" pitchFamily="18" charset="0"/>
                <a:cs typeface="Times New Roman" panose="02020603050405020304" pitchFamily="18" charset="0"/>
              </a:rPr>
              <a:t>Likewise, the </a:t>
            </a:r>
            <a:r>
              <a:rPr lang="en-US" sz="1800" dirty="0" err="1" smtClean="0">
                <a:latin typeface="Times New Roman" panose="02020603050405020304" pitchFamily="18" charset="0"/>
                <a:cs typeface="Times New Roman" panose="02020603050405020304" pitchFamily="18" charset="0"/>
              </a:rPr>
              <a:t>biopsychosocial</a:t>
            </a:r>
            <a:r>
              <a:rPr lang="en-US" sz="1800" dirty="0" smtClean="0">
                <a:latin typeface="Times New Roman" panose="02020603050405020304" pitchFamily="18" charset="0"/>
                <a:cs typeface="Times New Roman" panose="02020603050405020304" pitchFamily="18" charset="0"/>
              </a:rPr>
              <a:t> model is modeled in hospitals through holistic care, which combines physical treatment with psychosocial support and promotion of well-being. </a:t>
            </a:r>
          </a:p>
          <a:p>
            <a:r>
              <a:rPr lang="en-US" sz="1800" dirty="0" smtClean="0">
                <a:latin typeface="Times New Roman" panose="02020603050405020304" pitchFamily="18" charset="0"/>
                <a:cs typeface="Times New Roman" panose="02020603050405020304" pitchFamily="18" charset="0"/>
              </a:rPr>
              <a:t>It is also a way of supporting the well-being of patients and staff members directly by creating healthier spaces (Oster et al., 2023</a:t>
            </a:r>
            <a:r>
              <a:rPr lang="en-US" sz="1800" b="1" dirty="0" smtClean="0">
                <a:latin typeface="Times New Roman" panose="02020603050405020304" pitchFamily="18" charset="0"/>
                <a:cs typeface="Times New Roman" panose="02020603050405020304" pitchFamily="18" charset="0"/>
              </a:rPr>
              <a:t>)</a:t>
            </a:r>
            <a:r>
              <a:rPr lang="en-US" sz="1800" dirty="0" smtClean="0">
                <a:latin typeface="Times New Roman" panose="02020603050405020304" pitchFamily="18" charset="0"/>
                <a:cs typeface="Times New Roman" panose="02020603050405020304" pitchFamily="18" charset="0"/>
              </a:rPr>
              <a:t>.</a:t>
            </a:r>
          </a:p>
          <a:p>
            <a:r>
              <a:rPr lang="en-US" sz="1800" dirty="0" smtClean="0">
                <a:latin typeface="Times New Roman" panose="02020603050405020304" pitchFamily="18" charset="0"/>
                <a:cs typeface="Times New Roman" panose="02020603050405020304" pitchFamily="18" charset="0"/>
              </a:rPr>
              <a:t>The evidence base, however, highlights the challenges: While there are many innovations that are available, scaling and maintenance are problematic because of limited funding, competing priorities, and the inability to measure. </a:t>
            </a:r>
          </a:p>
          <a:p>
            <a:r>
              <a:rPr lang="en-US" sz="1800" dirty="0" smtClean="0">
                <a:latin typeface="Times New Roman" panose="02020603050405020304" pitchFamily="18" charset="0"/>
                <a:cs typeface="Times New Roman" panose="02020603050405020304" pitchFamily="18" charset="0"/>
              </a:rPr>
              <a:t>Health promotion programs should be consistent in targeting sustainability and social determinants to produce more benefits in the long run. The main insight points towards the need for an integrated system through system redesign (Lynch et al, 2024). </a:t>
            </a:r>
          </a:p>
          <a:p>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645499" y="1104967"/>
            <a:ext cx="5447763" cy="4703405"/>
          </a:xfrm>
          <a:prstGeom prst="rect">
            <a:avLst/>
          </a:prstGeom>
        </p:spPr>
      </p:pic>
    </p:spTree>
    <p:extLst>
      <p:ext uri="{BB962C8B-B14F-4D97-AF65-F5344CB8AC3E}">
        <p14:creationId xmlns:p14="http://schemas.microsoft.com/office/powerpoint/2010/main" val="321936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Public Health Initiatives and Equity of Access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8339" y="1935386"/>
            <a:ext cx="6522076" cy="5280338"/>
          </a:xfrm>
        </p:spPr>
        <p:txBody>
          <a:bodyPr>
            <a:normAutofit/>
          </a:bodyPr>
          <a:lstStyle/>
          <a:p>
            <a:r>
              <a:rPr lang="en-US" sz="1800" dirty="0">
                <a:latin typeface="Times New Roman" panose="02020603050405020304" pitchFamily="18" charset="0"/>
                <a:cs typeface="Times New Roman" panose="02020603050405020304" pitchFamily="18" charset="0"/>
              </a:rPr>
              <a:t>The role of public health initiatives in the connection between health and well-being and sustainable development at the population level is significant</a:t>
            </a:r>
            <a:r>
              <a:rPr lang="en-US" sz="1800" dirty="0" smtClean="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(WHO</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2023). </a:t>
            </a:r>
          </a:p>
          <a:p>
            <a:r>
              <a:rPr lang="en-US" sz="1800" dirty="0">
                <a:latin typeface="Times New Roman" panose="02020603050405020304" pitchFamily="18" charset="0"/>
                <a:cs typeface="Times New Roman" panose="02020603050405020304" pitchFamily="18" charset="0"/>
              </a:rPr>
              <a:t>The focus is also on equity and </a:t>
            </a:r>
            <a:r>
              <a:rPr lang="en-US" sz="1800" dirty="0" smtClean="0">
                <a:latin typeface="Times New Roman" panose="02020603050405020304" pitchFamily="18" charset="0"/>
                <a:cs typeface="Times New Roman" panose="02020603050405020304" pitchFamily="18" charset="0"/>
              </a:rPr>
              <a:t>access</a:t>
            </a:r>
          </a:p>
          <a:p>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problem of health disparities is still an issue in the </a:t>
            </a:r>
            <a:r>
              <a:rPr lang="en-US" sz="1800" dirty="0" smtClean="0">
                <a:latin typeface="Times New Roman" panose="02020603050405020304" pitchFamily="18" charset="0"/>
                <a:cs typeface="Times New Roman" panose="02020603050405020304" pitchFamily="18" charset="0"/>
              </a:rPr>
              <a:t>UK</a:t>
            </a:r>
          </a:p>
          <a:p>
            <a:r>
              <a:rPr lang="en-US" sz="1800" dirty="0" smtClean="0">
                <a:latin typeface="Times New Roman" panose="02020603050405020304" pitchFamily="18" charset="0"/>
                <a:cs typeface="Times New Roman" panose="02020603050405020304" pitchFamily="18" charset="0"/>
              </a:rPr>
              <a:t>Therefore</a:t>
            </a:r>
            <a:r>
              <a:rPr lang="en-US" sz="1800" dirty="0">
                <a:latin typeface="Times New Roman" panose="02020603050405020304" pitchFamily="18" charset="0"/>
                <a:cs typeface="Times New Roman" panose="02020603050405020304" pitchFamily="18" charset="0"/>
              </a:rPr>
              <a:t>, the implementation of the comprehensive strategies, involving the environmental, social, and </a:t>
            </a:r>
            <a:r>
              <a:rPr lang="en-US" sz="1800" dirty="0" err="1">
                <a:latin typeface="Times New Roman" panose="02020603050405020304" pitchFamily="18" charset="0"/>
                <a:cs typeface="Times New Roman" panose="02020603050405020304" pitchFamily="18" charset="0"/>
              </a:rPr>
              <a:t>behavioural</a:t>
            </a:r>
            <a:r>
              <a:rPr lang="en-US" sz="1800" dirty="0">
                <a:latin typeface="Times New Roman" panose="02020603050405020304" pitchFamily="18" charset="0"/>
                <a:cs typeface="Times New Roman" panose="02020603050405020304" pitchFamily="18" charset="0"/>
              </a:rPr>
              <a:t> factors, is necessary </a:t>
            </a:r>
            <a:r>
              <a:rPr lang="en-US" sz="1800" b="1"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SD Commission, 2010</a:t>
            </a:r>
            <a:r>
              <a:rPr lang="en-US" sz="1800" b="1"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This implies the implementation of interventions on </a:t>
            </a:r>
            <a:endParaRPr lang="en-US" sz="1800" dirty="0" smtClean="0">
              <a:latin typeface="Times New Roman" panose="02020603050405020304" pitchFamily="18" charset="0"/>
              <a:cs typeface="Times New Roman" panose="02020603050405020304" pitchFamily="18" charset="0"/>
            </a:endParaRPr>
          </a:p>
          <a:p>
            <a:pPr lvl="1"/>
            <a:r>
              <a:rPr lang="en-US" sz="1800" dirty="0">
                <a:latin typeface="Times New Roman" panose="02020603050405020304" pitchFamily="18" charset="0"/>
                <a:cs typeface="Times New Roman" panose="02020603050405020304" pitchFamily="18" charset="0"/>
              </a:rPr>
              <a:t>V</a:t>
            </a:r>
            <a:r>
              <a:rPr lang="en-US" sz="1800" dirty="0" smtClean="0">
                <a:latin typeface="Times New Roman" panose="02020603050405020304" pitchFamily="18" charset="0"/>
                <a:cs typeface="Times New Roman" panose="02020603050405020304" pitchFamily="18" charset="0"/>
              </a:rPr>
              <a:t>ulnerable </a:t>
            </a:r>
            <a:r>
              <a:rPr lang="en-US" sz="1800" dirty="0">
                <a:latin typeface="Times New Roman" panose="02020603050405020304" pitchFamily="18" charset="0"/>
                <a:cs typeface="Times New Roman" panose="02020603050405020304" pitchFamily="18" charset="0"/>
              </a:rPr>
              <a:t>populations, </a:t>
            </a:r>
            <a:endParaRPr lang="en-US" sz="1800" dirty="0" smtClean="0">
              <a:latin typeface="Times New Roman" panose="02020603050405020304" pitchFamily="18" charset="0"/>
              <a:cs typeface="Times New Roman" panose="02020603050405020304" pitchFamily="18" charset="0"/>
            </a:endParaRPr>
          </a:p>
          <a:p>
            <a:pPr lvl="1"/>
            <a:r>
              <a:rPr lang="en-US" sz="1800" dirty="0">
                <a:latin typeface="Times New Roman" panose="02020603050405020304" pitchFamily="18" charset="0"/>
                <a:cs typeface="Times New Roman" panose="02020603050405020304" pitchFamily="18" charset="0"/>
              </a:rPr>
              <a:t>U</a:t>
            </a:r>
            <a:r>
              <a:rPr lang="en-US" sz="1800" dirty="0" smtClean="0">
                <a:latin typeface="Times New Roman" panose="02020603050405020304" pitchFamily="18" charset="0"/>
                <a:cs typeface="Times New Roman" panose="02020603050405020304" pitchFamily="18" charset="0"/>
              </a:rPr>
              <a:t>niversal </a:t>
            </a:r>
            <a:r>
              <a:rPr lang="en-US" sz="1800" dirty="0">
                <a:latin typeface="Times New Roman" panose="02020603050405020304" pitchFamily="18" charset="0"/>
                <a:cs typeface="Times New Roman" panose="02020603050405020304" pitchFamily="18" charset="0"/>
              </a:rPr>
              <a:t>access to well-being enabled service models, </a:t>
            </a:r>
            <a:r>
              <a:rPr lang="en-US" sz="1800" dirty="0" smtClean="0">
                <a:latin typeface="Times New Roman" panose="02020603050405020304" pitchFamily="18" charset="0"/>
                <a:cs typeface="Times New Roman" panose="02020603050405020304" pitchFamily="18" charset="0"/>
              </a:rPr>
              <a:t>an</a:t>
            </a:r>
          </a:p>
          <a:p>
            <a:pPr lvl="1"/>
            <a:r>
              <a:rPr lang="en-US" sz="1800" dirty="0" smtClean="0">
                <a:latin typeface="Times New Roman" panose="02020603050405020304" pitchFamily="18" charset="0"/>
                <a:cs typeface="Times New Roman" panose="02020603050405020304" pitchFamily="18" charset="0"/>
              </a:rPr>
              <a:t>Making </a:t>
            </a:r>
            <a:r>
              <a:rPr lang="en-US" sz="1800" dirty="0">
                <a:latin typeface="Times New Roman" panose="02020603050405020304" pitchFamily="18" charset="0"/>
                <a:cs typeface="Times New Roman" panose="02020603050405020304" pitchFamily="18" charset="0"/>
              </a:rPr>
              <a:t>sure that services do not create an unsustainable liability on future </a:t>
            </a:r>
            <a:r>
              <a:rPr lang="en-US" sz="1800" dirty="0" smtClean="0">
                <a:latin typeface="Times New Roman" panose="02020603050405020304" pitchFamily="18" charset="0"/>
                <a:cs typeface="Times New Roman" panose="02020603050405020304" pitchFamily="18" charset="0"/>
              </a:rPr>
              <a:t>generations</a:t>
            </a:r>
            <a:r>
              <a:rPr lang="en-US" sz="1800" dirty="0">
                <a:latin typeface="Times New Roman" panose="02020603050405020304" pitchFamily="18" charset="0"/>
                <a:cs typeface="Times New Roman" panose="02020603050405020304" pitchFamily="18" charset="0"/>
              </a:rPr>
              <a:t> </a:t>
            </a:r>
            <a:r>
              <a:rPr lang="en-US" sz="1800" b="1" dirty="0" smtClean="0">
                <a:latin typeface="Times New Roman" panose="02020603050405020304" pitchFamily="18" charset="0"/>
                <a:cs typeface="Times New Roman" panose="02020603050405020304" pitchFamily="18" charset="0"/>
              </a:rPr>
              <a:t>(</a:t>
            </a:r>
            <a:r>
              <a:rPr lang="en-US" sz="1800" dirty="0" smtClean="0">
                <a:latin typeface="Times New Roman" panose="02020603050405020304" pitchFamily="18" charset="0"/>
                <a:cs typeface="Times New Roman" panose="02020603050405020304" pitchFamily="18" charset="0"/>
              </a:rPr>
              <a:t>Cooper </a:t>
            </a:r>
            <a:r>
              <a:rPr lang="en-US" sz="1800" dirty="0">
                <a:latin typeface="Times New Roman" panose="02020603050405020304" pitchFamily="18" charset="0"/>
                <a:cs typeface="Times New Roman" panose="02020603050405020304" pitchFamily="18" charset="0"/>
              </a:rPr>
              <a:t>et al., 2023</a:t>
            </a:r>
            <a:r>
              <a:rPr lang="en-US" sz="1800" b="1"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526465" y="1690688"/>
            <a:ext cx="5665535" cy="4697435"/>
          </a:xfrm>
          <a:prstGeom prst="rect">
            <a:avLst/>
          </a:prstGeom>
        </p:spPr>
      </p:pic>
    </p:spTree>
    <p:extLst>
      <p:ext uri="{BB962C8B-B14F-4D97-AF65-F5344CB8AC3E}">
        <p14:creationId xmlns:p14="http://schemas.microsoft.com/office/powerpoint/2010/main" val="1614824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smtClean="0">
                <a:latin typeface="Times New Roman" panose="02020603050405020304" pitchFamily="18" charset="0"/>
                <a:cs typeface="Times New Roman" panose="02020603050405020304" pitchFamily="18" charset="0"/>
              </a:rPr>
              <a:t>Critical Reflection: Challenges, Limitations &amp; Opportunities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8955" y="2302144"/>
            <a:ext cx="5961845" cy="4351338"/>
          </a:xfrm>
        </p:spPr>
        <p:txBody>
          <a:bodyPr>
            <a:normAutofit/>
          </a:bodyPr>
          <a:lstStyle/>
          <a:p>
            <a:r>
              <a:rPr lang="en-US" sz="1800" dirty="0">
                <a:latin typeface="Times New Roman" panose="02020603050405020304" pitchFamily="18" charset="0"/>
                <a:cs typeface="Times New Roman" panose="02020603050405020304" pitchFamily="18" charset="0"/>
              </a:rPr>
              <a:t>T</a:t>
            </a:r>
            <a:r>
              <a:rPr lang="en-US" sz="1800" dirty="0" smtClean="0">
                <a:latin typeface="Times New Roman" panose="02020603050405020304" pitchFamily="18" charset="0"/>
                <a:cs typeface="Times New Roman" panose="02020603050405020304" pitchFamily="18" charset="0"/>
              </a:rPr>
              <a:t>he </a:t>
            </a:r>
            <a:r>
              <a:rPr lang="en-US" sz="1800" dirty="0">
                <a:latin typeface="Times New Roman" panose="02020603050405020304" pitchFamily="18" charset="0"/>
                <a:cs typeface="Times New Roman" panose="02020603050405020304" pitchFamily="18" charset="0"/>
              </a:rPr>
              <a:t>field of research on how to </a:t>
            </a:r>
            <a:r>
              <a:rPr lang="en-US" sz="1800" dirty="0" err="1">
                <a:latin typeface="Times New Roman" panose="02020603050405020304" pitchFamily="18" charset="0"/>
                <a:cs typeface="Times New Roman" panose="02020603050405020304" pitchFamily="18" charset="0"/>
              </a:rPr>
              <a:t>operationalise</a:t>
            </a:r>
            <a:r>
              <a:rPr lang="en-US" sz="1800" dirty="0">
                <a:latin typeface="Times New Roman" panose="02020603050405020304" pitchFamily="18" charset="0"/>
                <a:cs typeface="Times New Roman" panose="02020603050405020304" pitchFamily="18" charset="0"/>
              </a:rPr>
              <a:t> the concept of sustainability in the sphere of health service delivery remains relatively new; measurement frameworks are in their infancy, particularly regarding social sustainability in healthcare systems</a:t>
            </a:r>
            <a:r>
              <a:rPr lang="en-US" sz="1800" b="1"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There </a:t>
            </a:r>
            <a:r>
              <a:rPr lang="en-US" sz="1800" dirty="0">
                <a:latin typeface="Times New Roman" panose="02020603050405020304" pitchFamily="18" charset="0"/>
                <a:cs typeface="Times New Roman" panose="02020603050405020304" pitchFamily="18" charset="0"/>
              </a:rPr>
              <a:t>is still the problem of </a:t>
            </a:r>
            <a:r>
              <a:rPr lang="en-US" sz="1800" dirty="0" err="1">
                <a:latin typeface="Times New Roman" panose="02020603050405020304" pitchFamily="18" charset="0"/>
                <a:cs typeface="Times New Roman" panose="02020603050405020304" pitchFamily="18" charset="0"/>
              </a:rPr>
              <a:t>organisational</a:t>
            </a:r>
            <a:r>
              <a:rPr lang="en-US" sz="1800" dirty="0">
                <a:latin typeface="Times New Roman" panose="02020603050405020304" pitchFamily="18" charset="0"/>
                <a:cs typeface="Times New Roman" panose="02020603050405020304" pitchFamily="18" charset="0"/>
              </a:rPr>
              <a:t> and funding silos that do not allow truly holistic models of care to emerge</a:t>
            </a:r>
            <a:r>
              <a:rPr lang="en-US" sz="1800" dirty="0" smtClean="0">
                <a:latin typeface="Times New Roman" panose="02020603050405020304" pitchFamily="18" charset="0"/>
                <a:cs typeface="Times New Roman" panose="02020603050405020304" pitchFamily="18" charset="0"/>
              </a:rPr>
              <a:t>.</a:t>
            </a:r>
          </a:p>
          <a:p>
            <a:r>
              <a:rPr lang="en-US" sz="1800" dirty="0" smtClean="0">
                <a:latin typeface="Times New Roman" panose="02020603050405020304" pitchFamily="18" charset="0"/>
                <a:cs typeface="Times New Roman" panose="02020603050405020304" pitchFamily="18" charset="0"/>
              </a:rPr>
              <a:t>Innovative </a:t>
            </a:r>
            <a:r>
              <a:rPr lang="en-US" sz="1800" dirty="0">
                <a:latin typeface="Times New Roman" panose="02020603050405020304" pitchFamily="18" charset="0"/>
                <a:cs typeface="Times New Roman" panose="02020603050405020304" pitchFamily="18" charset="0"/>
              </a:rPr>
              <a:t>models are available (e.g., green prescribing, </a:t>
            </a:r>
            <a:r>
              <a:rPr lang="en-US" sz="1800" dirty="0" err="1">
                <a:latin typeface="Times New Roman" panose="02020603050405020304" pitchFamily="18" charset="0"/>
                <a:cs typeface="Times New Roman" panose="02020603050405020304" pitchFamily="18" charset="0"/>
              </a:rPr>
              <a:t>telehealth</a:t>
            </a:r>
            <a:r>
              <a:rPr lang="en-US" sz="1800" dirty="0">
                <a:latin typeface="Times New Roman" panose="02020603050405020304" pitchFamily="18" charset="0"/>
                <a:cs typeface="Times New Roman" panose="02020603050405020304" pitchFamily="18" charset="0"/>
              </a:rPr>
              <a:t>), but long-term outcomes, cost-effectiveness, and scalability are intermittent </a:t>
            </a:r>
            <a:r>
              <a:rPr lang="en-US" sz="1800" b="1" dirty="0">
                <a:latin typeface="Times New Roman" panose="02020603050405020304" pitchFamily="18" charset="0"/>
                <a:cs typeface="Times New Roman" panose="02020603050405020304" pitchFamily="18" charset="0"/>
              </a:rPr>
              <a:t>(</a:t>
            </a:r>
            <a:r>
              <a:rPr lang="en-US" sz="1800" dirty="0" err="1">
                <a:latin typeface="Times New Roman" panose="02020603050405020304" pitchFamily="18" charset="0"/>
                <a:cs typeface="Times New Roman" panose="02020603050405020304" pitchFamily="18" charset="0"/>
              </a:rPr>
              <a:t>Berniak-Wozny</a:t>
            </a:r>
            <a:r>
              <a:rPr lang="en-US" sz="1800" dirty="0">
                <a:latin typeface="Times New Roman" panose="02020603050405020304" pitchFamily="18" charset="0"/>
                <a:cs typeface="Times New Roman" panose="02020603050405020304" pitchFamily="18" charset="0"/>
              </a:rPr>
              <a:t>, 2023</a:t>
            </a:r>
            <a:r>
              <a:rPr lang="en-US" sz="1800" b="1" dirty="0" smtClean="0">
                <a:latin typeface="Times New Roman" panose="02020603050405020304" pitchFamily="18" charset="0"/>
                <a:cs typeface="Times New Roman" panose="02020603050405020304" pitchFamily="18" charset="0"/>
              </a:rPr>
              <a:t>)</a:t>
            </a:r>
            <a:r>
              <a:rPr lang="en-US" sz="1800" dirty="0" smtClean="0">
                <a:latin typeface="Times New Roman" panose="02020603050405020304" pitchFamily="18" charset="0"/>
                <a:cs typeface="Times New Roman" panose="02020603050405020304" pitchFamily="18" charset="0"/>
              </a:rPr>
              <a:t>.</a:t>
            </a:r>
          </a:p>
          <a:p>
            <a:r>
              <a:rPr lang="en-US" sz="1800" dirty="0" smtClean="0">
                <a:latin typeface="Times New Roman" panose="02020603050405020304" pitchFamily="18" charset="0"/>
                <a:cs typeface="Times New Roman" panose="02020603050405020304" pitchFamily="18" charset="0"/>
              </a:rPr>
              <a:t>There </a:t>
            </a:r>
            <a:r>
              <a:rPr lang="en-US" sz="1800" dirty="0">
                <a:latin typeface="Times New Roman" panose="02020603050405020304" pitchFamily="18" charset="0"/>
                <a:cs typeface="Times New Roman" panose="02020603050405020304" pitchFamily="18" charset="0"/>
              </a:rPr>
              <a:t>exists major </a:t>
            </a:r>
            <a:r>
              <a:rPr lang="en-US" sz="1800" dirty="0" smtClean="0">
                <a:latin typeface="Times New Roman" panose="02020603050405020304" pitchFamily="18" charset="0"/>
                <a:cs typeface="Times New Roman" panose="02020603050405020304" pitchFamily="18" charset="0"/>
              </a:rPr>
              <a:t>opportunities</a:t>
            </a:r>
            <a:r>
              <a:rPr lang="en-US" sz="1800" dirty="0">
                <a:latin typeface="Times New Roman" panose="02020603050405020304" pitchFamily="18" charset="0"/>
                <a:cs typeface="Times New Roman" panose="02020603050405020304" pitchFamily="18" charset="0"/>
              </a:rPr>
              <a:t> </a:t>
            </a:r>
            <a:r>
              <a:rPr lang="en-US" sz="1800" dirty="0" smtClean="0">
                <a:latin typeface="Times New Roman" panose="02020603050405020304" pitchFamily="18" charset="0"/>
                <a:cs typeface="Times New Roman" panose="02020603050405020304" pitchFamily="18" charset="0"/>
              </a:rPr>
              <a:t>of Innovation  </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879732" y="2302144"/>
            <a:ext cx="5061537" cy="3776685"/>
          </a:xfrm>
          <a:prstGeom prst="rect">
            <a:avLst/>
          </a:prstGeom>
        </p:spPr>
      </p:pic>
    </p:spTree>
    <p:extLst>
      <p:ext uri="{BB962C8B-B14F-4D97-AF65-F5344CB8AC3E}">
        <p14:creationId xmlns:p14="http://schemas.microsoft.com/office/powerpoint/2010/main" val="4011647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3045" y="1989877"/>
            <a:ext cx="6837608" cy="4351338"/>
          </a:xfrm>
        </p:spPr>
        <p:txBody>
          <a:bodyPr>
            <a:normAutofit/>
          </a:bodyPr>
          <a:lstStyle/>
          <a:p>
            <a:r>
              <a:rPr lang="en-US" sz="1800" dirty="0">
                <a:latin typeface="Times New Roman" panose="02020603050405020304" pitchFamily="18" charset="0"/>
                <a:cs typeface="Times New Roman" panose="02020603050405020304" pitchFamily="18" charset="0"/>
              </a:rPr>
              <a:t>T</a:t>
            </a:r>
            <a:r>
              <a:rPr lang="en-US" sz="1800" dirty="0" smtClean="0">
                <a:latin typeface="Times New Roman" panose="02020603050405020304" pitchFamily="18" charset="0"/>
                <a:cs typeface="Times New Roman" panose="02020603050405020304" pitchFamily="18" charset="0"/>
              </a:rPr>
              <a:t>he </a:t>
            </a:r>
            <a:r>
              <a:rPr lang="en-US" sz="1800" dirty="0">
                <a:latin typeface="Times New Roman" panose="02020603050405020304" pitchFamily="18" charset="0"/>
                <a:cs typeface="Times New Roman" panose="02020603050405020304" pitchFamily="18" charset="0"/>
              </a:rPr>
              <a:t>health, well-being, and sustainable development approach to the health and social care sector provides a rehabilitative route of service provision, which is fair, strong, and prospective.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As </a:t>
            </a:r>
            <a:r>
              <a:rPr lang="en-US" sz="1800" dirty="0">
                <a:latin typeface="Times New Roman" panose="02020603050405020304" pitchFamily="18" charset="0"/>
                <a:cs typeface="Times New Roman" panose="02020603050405020304" pitchFamily="18" charset="0"/>
              </a:rPr>
              <a:t>a collective perspective through the </a:t>
            </a:r>
            <a:r>
              <a:rPr lang="en-US" sz="1800" dirty="0" err="1">
                <a:latin typeface="Times New Roman" panose="02020603050405020304" pitchFamily="18" charset="0"/>
                <a:cs typeface="Times New Roman" panose="02020603050405020304" pitchFamily="18" charset="0"/>
              </a:rPr>
              <a:t>biopsychosocial</a:t>
            </a:r>
            <a:r>
              <a:rPr lang="en-US" sz="1800" dirty="0">
                <a:latin typeface="Times New Roman" panose="02020603050405020304" pitchFamily="18" charset="0"/>
                <a:cs typeface="Times New Roman" panose="02020603050405020304" pitchFamily="18" charset="0"/>
              </a:rPr>
              <a:t> model, ecological systems theory, and sustainability </a:t>
            </a:r>
            <a:r>
              <a:rPr lang="en-US" sz="1800" dirty="0" smtClean="0">
                <a:latin typeface="Times New Roman" panose="02020603050405020304" pitchFamily="18" charset="0"/>
                <a:cs typeface="Times New Roman" panose="02020603050405020304" pitchFamily="18" charset="0"/>
              </a:rPr>
              <a:t>paradigms creates </a:t>
            </a:r>
            <a:r>
              <a:rPr lang="en-US" sz="1800" dirty="0">
                <a:latin typeface="Times New Roman" panose="02020603050405020304" pitchFamily="18" charset="0"/>
                <a:cs typeface="Times New Roman" panose="02020603050405020304" pitchFamily="18" charset="0"/>
              </a:rPr>
              <a:t>and provide services to foster </a:t>
            </a:r>
            <a:r>
              <a:rPr lang="en-US" sz="1800" dirty="0" smtClean="0">
                <a:latin typeface="Times New Roman" panose="02020603050405020304" pitchFamily="18" charset="0"/>
                <a:cs typeface="Times New Roman" panose="02020603050405020304" pitchFamily="18" charset="0"/>
              </a:rPr>
              <a:t>holistic </a:t>
            </a:r>
            <a:r>
              <a:rPr lang="en-US" sz="1800" dirty="0">
                <a:latin typeface="Times New Roman" panose="02020603050405020304" pitchFamily="18" charset="0"/>
                <a:cs typeface="Times New Roman" panose="02020603050405020304" pitchFamily="18" charset="0"/>
              </a:rPr>
              <a:t>health results, integrate preventive and community-based strategies, and maintain the resources that will be used by future generations. </a:t>
            </a:r>
            <a:endParaRPr lang="en-US" sz="1800" dirty="0" smtClean="0">
              <a:latin typeface="Times New Roman" panose="02020603050405020304" pitchFamily="18" charset="0"/>
              <a:cs typeface="Times New Roman" panose="02020603050405020304" pitchFamily="18" charset="0"/>
            </a:endParaRPr>
          </a:p>
          <a:p>
            <a:r>
              <a:rPr lang="en-US" sz="1800" dirty="0" smtClean="0">
                <a:latin typeface="Times New Roman" panose="02020603050405020304" pitchFamily="18" charset="0"/>
                <a:cs typeface="Times New Roman" panose="02020603050405020304" pitchFamily="18" charset="0"/>
              </a:rPr>
              <a:t>Structural </a:t>
            </a:r>
            <a:r>
              <a:rPr lang="en-US" sz="1800" dirty="0">
                <a:latin typeface="Times New Roman" panose="02020603050405020304" pitchFamily="18" charset="0"/>
                <a:cs typeface="Times New Roman" panose="02020603050405020304" pitchFamily="18" charset="0"/>
              </a:rPr>
              <a:t>enablers (policy and governance frameworks, e.g., Health in All Policies, the E4A approach) and practical translation (social prescribing, holistic care models, green healthcare practices) are just examples of the practical translation of the provision of holistic health care</a:t>
            </a:r>
            <a:r>
              <a:rPr lang="en-US" sz="1800" dirty="0" smtClean="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7379594" y="1690688"/>
            <a:ext cx="4663491" cy="4327301"/>
          </a:xfrm>
          <a:prstGeom prst="rect">
            <a:avLst/>
          </a:prstGeom>
        </p:spPr>
      </p:pic>
    </p:spTree>
    <p:extLst>
      <p:ext uri="{BB962C8B-B14F-4D97-AF65-F5344CB8AC3E}">
        <p14:creationId xmlns:p14="http://schemas.microsoft.com/office/powerpoint/2010/main" val="2223970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98" y="-297657"/>
            <a:ext cx="10515600" cy="1325563"/>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References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0" name="Rectangle 29"/>
          <p:cNvSpPr/>
          <p:nvPr/>
        </p:nvSpPr>
        <p:spPr>
          <a:xfrm>
            <a:off x="0" y="599227"/>
            <a:ext cx="12385183" cy="6159187"/>
          </a:xfrm>
          <a:prstGeom prst="rect">
            <a:avLst/>
          </a:prstGeom>
        </p:spPr>
        <p:txBody>
          <a:bodyPr wrap="square">
            <a:spAutoFit/>
          </a:bodyPr>
          <a:lstStyle/>
          <a:p>
            <a:pPr>
              <a:lnSpc>
                <a:spcPct val="107000"/>
              </a:lnSpc>
              <a:spcAft>
                <a:spcPts val="800"/>
              </a:spcAft>
            </a:pPr>
            <a:r>
              <a:rPr lang="en-US" sz="1200" kern="0" dirty="0" err="1">
                <a:latin typeface="Times New Roman" panose="02020603050405020304" pitchFamily="18" charset="0"/>
                <a:ea typeface="Times New Roman" panose="02020603050405020304" pitchFamily="18" charset="0"/>
                <a:cs typeface="Arial" panose="020B0604020202020204" pitchFamily="34" charset="0"/>
              </a:rPr>
              <a:t>Alitabar</a:t>
            </a:r>
            <a:r>
              <a:rPr lang="en-US" sz="1200" kern="0" dirty="0">
                <a:latin typeface="Times New Roman" panose="02020603050405020304" pitchFamily="18" charset="0"/>
                <a:ea typeface="Times New Roman" panose="02020603050405020304" pitchFamily="18" charset="0"/>
                <a:cs typeface="Arial" panose="020B0604020202020204" pitchFamily="34" charset="0"/>
              </a:rPr>
              <a:t>, S.H. (2025) ‘The </a:t>
            </a:r>
            <a:r>
              <a:rPr lang="en-US" sz="1200" kern="0" dirty="0" err="1">
                <a:latin typeface="Times New Roman" panose="02020603050405020304" pitchFamily="18" charset="0"/>
                <a:ea typeface="Times New Roman" panose="02020603050405020304" pitchFamily="18" charset="0"/>
                <a:cs typeface="Arial" panose="020B0604020202020204" pitchFamily="34" charset="0"/>
              </a:rPr>
              <a:t>biopsychosocial</a:t>
            </a:r>
            <a:r>
              <a:rPr lang="en-US" sz="1200" kern="0" dirty="0">
                <a:latin typeface="Times New Roman" panose="02020603050405020304" pitchFamily="18" charset="0"/>
                <a:ea typeface="Times New Roman" panose="02020603050405020304" pitchFamily="18" charset="0"/>
                <a:cs typeface="Arial" panose="020B0604020202020204" pitchFamily="34" charset="0"/>
              </a:rPr>
              <a:t> model in modern healthcare: overcoming barriers to holistic patient care’,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International Journal of Body, Mind and Culture</a:t>
            </a:r>
            <a:r>
              <a:rPr lang="en-US" sz="1200" kern="0" dirty="0">
                <a:latin typeface="Times New Roman" panose="02020603050405020304" pitchFamily="18" charset="0"/>
                <a:ea typeface="Times New Roman" panose="02020603050405020304" pitchFamily="18" charset="0"/>
                <a:cs typeface="Arial" panose="020B0604020202020204" pitchFamily="34" charset="0"/>
              </a:rPr>
              <a:t>, 12(2). Available at: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a:t>
            </a:r>
            <a:r>
              <a:rPr lang="en-US" sz="1200"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2"/>
              </a:rPr>
              <a:t>https</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2"/>
              </a:rPr>
              <a:t>://doi.org/10.61838/ijbmc.v12i2.950</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err="1">
                <a:latin typeface="Times New Roman" panose="02020603050405020304" pitchFamily="18" charset="0"/>
                <a:ea typeface="Times New Roman" panose="02020603050405020304" pitchFamily="18" charset="0"/>
                <a:cs typeface="Arial" panose="020B0604020202020204" pitchFamily="34" charset="0"/>
              </a:rPr>
              <a:t>Berniak-Woźny</a:t>
            </a:r>
            <a:r>
              <a:rPr lang="en-US" sz="1200" kern="0" dirty="0">
                <a:latin typeface="Times New Roman" panose="02020603050405020304" pitchFamily="18" charset="0"/>
                <a:ea typeface="Times New Roman" panose="02020603050405020304" pitchFamily="18" charset="0"/>
                <a:cs typeface="Arial" panose="020B0604020202020204" pitchFamily="34" charset="0"/>
              </a:rPr>
              <a:t>, J. and </a:t>
            </a:r>
            <a:r>
              <a:rPr lang="en-US" sz="1200" kern="0" dirty="0" err="1">
                <a:latin typeface="Times New Roman" panose="02020603050405020304" pitchFamily="18" charset="0"/>
                <a:ea typeface="Times New Roman" panose="02020603050405020304" pitchFamily="18" charset="0"/>
                <a:cs typeface="Arial" panose="020B0604020202020204" pitchFamily="34" charset="0"/>
              </a:rPr>
              <a:t>Rataj</a:t>
            </a:r>
            <a:r>
              <a:rPr lang="en-US" sz="1200" kern="0" dirty="0">
                <a:latin typeface="Times New Roman" panose="02020603050405020304" pitchFamily="18" charset="0"/>
                <a:ea typeface="Times New Roman" panose="02020603050405020304" pitchFamily="18" charset="0"/>
                <a:cs typeface="Arial" panose="020B0604020202020204" pitchFamily="34" charset="0"/>
              </a:rPr>
              <a:t>, M. (2023) ‘Towards green and sustainable healthcare: a literature review and research agenda for green leadership in the healthcare sector’,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International Journal of </a:t>
            </a:r>
            <a:r>
              <a:rPr lang="en-US" sz="1200" i="1" kern="0" dirty="0" smtClean="0">
                <a:latin typeface="Times New Roman" panose="02020603050405020304" pitchFamily="18" charset="0"/>
                <a:ea typeface="Times New Roman" panose="02020603050405020304" pitchFamily="18" charset="0"/>
                <a:cs typeface="Arial" panose="020B0604020202020204" pitchFamily="34" charset="0"/>
              </a:rPr>
              <a:t>	Environmental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Research and Public Health</a:t>
            </a:r>
            <a:r>
              <a:rPr lang="en-US" sz="1200" kern="0" dirty="0">
                <a:latin typeface="Times New Roman" panose="02020603050405020304" pitchFamily="18" charset="0"/>
                <a:ea typeface="Times New Roman" panose="02020603050405020304" pitchFamily="18" charset="0"/>
                <a:cs typeface="Arial" panose="020B0604020202020204" pitchFamily="34" charset="0"/>
              </a:rPr>
              <a:t>, 20(2), p. 908. Available at: https://doi.org/10.3390/ijerph20020908</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Cooper, M. et al. (2023) ‘Service user perspectives on social prescribing services for mental health in the UK: a systematic review’,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Perspectives in Public Health</a:t>
            </a:r>
            <a:r>
              <a:rPr lang="en-US" sz="1200" kern="0" dirty="0">
                <a:latin typeface="Times New Roman" panose="02020603050405020304" pitchFamily="18" charset="0"/>
                <a:ea typeface="Times New Roman" panose="02020603050405020304" pitchFamily="18" charset="0"/>
                <a:cs typeface="Arial" panose="020B0604020202020204" pitchFamily="34" charset="0"/>
              </a:rPr>
              <a:t>, 143(3), pp. 135–144. Available at: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a:t>
            </a:r>
            <a:r>
              <a:rPr lang="en-US" sz="1200"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3"/>
              </a:rPr>
              <a:t>https</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3"/>
              </a:rPr>
              <a:t>://www.ncbi.nlm.nih.gov/pmc/articles/PMC10226005/</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Green, L. et al. (2022) ‘Health in all policies: what do we mean and where are we now?’,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European Journal of Public Health</a:t>
            </a:r>
            <a:r>
              <a:rPr lang="en-US" sz="1200" kern="0" dirty="0">
                <a:latin typeface="Times New Roman" panose="02020603050405020304" pitchFamily="18" charset="0"/>
                <a:ea typeface="Times New Roman" panose="02020603050405020304" pitchFamily="18" charset="0"/>
                <a:cs typeface="Arial" panose="020B0604020202020204" pitchFamily="34" charset="0"/>
              </a:rPr>
              <a:t>, 32(Suppl. 3). Available at: https://doi.org/10.1093/eurpub/ckac129.576</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Kruk, M.E. et al. (2018) ‘High-quality health systems in the Sustainable Development Goals era: time for a revolution’,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The Lancet Global Health</a:t>
            </a:r>
            <a:r>
              <a:rPr lang="en-US" sz="1200" kern="0" dirty="0">
                <a:latin typeface="Times New Roman" panose="02020603050405020304" pitchFamily="18" charset="0"/>
                <a:ea typeface="Times New Roman" panose="02020603050405020304" pitchFamily="18" charset="0"/>
                <a:cs typeface="Arial" panose="020B0604020202020204" pitchFamily="34" charset="0"/>
              </a:rPr>
              <a:t>, 6(11), pp. e1196–e1252. Available at: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https</a:t>
            </a:r>
            <a:r>
              <a:rPr lang="en-US" sz="1200" kern="0" dirty="0">
                <a:latin typeface="Times New Roman" panose="02020603050405020304" pitchFamily="18" charset="0"/>
                <a:ea typeface="Times New Roman" panose="02020603050405020304" pitchFamily="18" charset="0"/>
                <a:cs typeface="Arial" panose="020B0604020202020204" pitchFamily="34" charset="0"/>
              </a:rPr>
              <a:t>://doi.org/10.1016/S2214-109X(18)30386-3</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Lynch, H. et al. (2024) ‘Making Health in All Policies a reality: A call for Health Impact Assessments across government to improve health and address health inequalities’,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Evidence Brief</a:t>
            </a:r>
            <a:r>
              <a:rPr lang="en-US" sz="1200" kern="0" dirty="0">
                <a:latin typeface="Times New Roman" panose="02020603050405020304" pitchFamily="18" charset="0"/>
                <a:ea typeface="Times New Roman" panose="02020603050405020304" pitchFamily="18" charset="0"/>
                <a:cs typeface="Arial" panose="020B0604020202020204" pitchFamily="34" charset="0"/>
              </a:rPr>
              <a:t>, Health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Equity </a:t>
            </a:r>
            <a:r>
              <a:rPr lang="en-US" sz="1200" kern="0" dirty="0">
                <a:latin typeface="Times New Roman" panose="02020603050405020304" pitchFamily="18" charset="0"/>
                <a:ea typeface="Times New Roman" panose="02020603050405020304" pitchFamily="18" charset="0"/>
                <a:cs typeface="Arial" panose="020B0604020202020204" pitchFamily="34" charset="0"/>
              </a:rPr>
              <a:t>Evidence Centre.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4"/>
              </a:rPr>
              <a:t>https://</a:t>
            </a:r>
            <a:r>
              <a:rPr lang="en-US" sz="1200"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4"/>
              </a:rPr>
              <a:t>www.heec.co.uk/resource/making-health-in-all-policies-a-reality-a-call-for-health-impact-assessments-across-government-to-improve-</a:t>
            </a:r>
            <a:r>
              <a:rPr lang="en-US" sz="1200" u="sng"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4"/>
              </a:rPr>
              <a:t>	</a:t>
            </a:r>
            <a:r>
              <a:rPr lang="en-US" sz="1200"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4"/>
              </a:rPr>
              <a:t>health-and-address-health-inequalities</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4"/>
              </a:rPr>
              <a:t>/</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Oster, C. et al. (2023) ‘Models of social prescribing to address non-medical needs in adults: a scoping review’,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BMC Health Services Research</a:t>
            </a:r>
            <a:r>
              <a:rPr lang="en-US" sz="1200" kern="0" dirty="0">
                <a:latin typeface="Times New Roman" panose="02020603050405020304" pitchFamily="18" charset="0"/>
                <a:ea typeface="Times New Roman" panose="02020603050405020304" pitchFamily="18" charset="0"/>
                <a:cs typeface="Arial" panose="020B0604020202020204" pitchFamily="34" charset="0"/>
              </a:rPr>
              <a:t>, 23, 642. Available at: </a:t>
            </a:r>
            <a:r>
              <a:rPr lang="en-US" sz="1200" kern="0" dirty="0">
                <a:latin typeface="Times New Roman" panose="02020603050405020304" pitchFamily="18" charset="0"/>
                <a:ea typeface="Times New Roman" panose="02020603050405020304" pitchFamily="18" charset="0"/>
                <a:cs typeface="Arial" panose="020B0604020202020204" pitchFamily="34" charset="0"/>
                <a:hlinkClick r:id="rId5"/>
              </a:rPr>
              <a:t>https://</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hlinkClick r:id="rId5"/>
              </a:rPr>
              <a:t>doi.org/10.1186/s12913-</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023-09650-x</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Pascale, F., </a:t>
            </a:r>
            <a:r>
              <a:rPr lang="en-US" sz="1200" kern="0" dirty="0" err="1">
                <a:latin typeface="Times New Roman" panose="02020603050405020304" pitchFamily="18" charset="0"/>
                <a:ea typeface="Times New Roman" panose="02020603050405020304" pitchFamily="18" charset="0"/>
                <a:cs typeface="Arial" panose="020B0604020202020204" pitchFamily="34" charset="0"/>
              </a:rPr>
              <a:t>Tabakov</a:t>
            </a:r>
            <a:r>
              <a:rPr lang="en-US" sz="1200" kern="0" dirty="0">
                <a:latin typeface="Times New Roman" panose="02020603050405020304" pitchFamily="18" charset="0"/>
                <a:ea typeface="Times New Roman" panose="02020603050405020304" pitchFamily="18" charset="0"/>
                <a:cs typeface="Arial" panose="020B0604020202020204" pitchFamily="34" charset="0"/>
              </a:rPr>
              <a:t>, P. and </a:t>
            </a:r>
            <a:r>
              <a:rPr lang="en-US" sz="1200" kern="0" dirty="0" err="1">
                <a:latin typeface="Times New Roman" panose="02020603050405020304" pitchFamily="18" charset="0"/>
                <a:ea typeface="Times New Roman" panose="02020603050405020304" pitchFamily="18" charset="0"/>
                <a:cs typeface="Arial" panose="020B0604020202020204" pitchFamily="34" charset="0"/>
              </a:rPr>
              <a:t>Bhutta</a:t>
            </a:r>
            <a:r>
              <a:rPr lang="en-US" sz="1200" kern="0" dirty="0">
                <a:latin typeface="Times New Roman" panose="02020603050405020304" pitchFamily="18" charset="0"/>
                <a:ea typeface="Times New Roman" panose="02020603050405020304" pitchFamily="18" charset="0"/>
                <a:cs typeface="Arial" panose="020B0604020202020204" pitchFamily="34" charset="0"/>
              </a:rPr>
              <a:t>, M.F. (2025) ‘Decarbonizing the healthcare estate: lessons learned from NHS Trust green plans in England’,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Sustainability</a:t>
            </a:r>
            <a:r>
              <a:rPr lang="en-US" sz="1200" kern="0" dirty="0">
                <a:latin typeface="Times New Roman" panose="02020603050405020304" pitchFamily="18" charset="0"/>
                <a:ea typeface="Times New Roman" panose="02020603050405020304" pitchFamily="18" charset="0"/>
                <a:cs typeface="Arial" panose="020B0604020202020204" pitchFamily="34" charset="0"/>
              </a:rPr>
              <a:t>, 17(18), 8375. Available at: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a:t>
            </a:r>
            <a:r>
              <a:rPr lang="en-US" sz="1200" kern="0" dirty="0" smtClean="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6"/>
              </a:rPr>
              <a:t>https</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6"/>
              </a:rPr>
              <a:t>://doi.org/10.3390/su17188375</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Richardson, C.L. et al. (2023) ‘Community pharmacies as a place for informal </a:t>
            </a:r>
            <a:r>
              <a:rPr lang="en-US" sz="1200" kern="0" dirty="0" err="1">
                <a:latin typeface="Times New Roman" panose="02020603050405020304" pitchFamily="18" charset="0"/>
                <a:ea typeface="Times New Roman" panose="02020603050405020304" pitchFamily="18" charset="0"/>
                <a:cs typeface="Arial" panose="020B0604020202020204" pitchFamily="34" charset="0"/>
              </a:rPr>
              <a:t>carer</a:t>
            </a:r>
            <a:r>
              <a:rPr lang="en-US" sz="1200" kern="0" dirty="0">
                <a:latin typeface="Times New Roman" panose="02020603050405020304" pitchFamily="18" charset="0"/>
                <a:ea typeface="Times New Roman" panose="02020603050405020304" pitchFamily="18" charset="0"/>
                <a:cs typeface="Arial" panose="020B0604020202020204" pitchFamily="34" charset="0"/>
              </a:rPr>
              <a:t> support in mental health and wellbeing’,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International Journal of Clinical Pharmacy</a:t>
            </a:r>
            <a:r>
              <a:rPr lang="en-US" sz="1200" kern="0" dirty="0">
                <a:latin typeface="Times New Roman" panose="02020603050405020304" pitchFamily="18" charset="0"/>
                <a:ea typeface="Times New Roman" panose="02020603050405020304" pitchFamily="18" charset="0"/>
                <a:cs typeface="Arial" panose="020B0604020202020204" pitchFamily="34" charset="0"/>
              </a:rPr>
              <a:t>, 45, pp. 1302–1306.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Available </a:t>
            </a:r>
            <a:r>
              <a:rPr lang="en-US" sz="1200" kern="0" dirty="0">
                <a:latin typeface="Times New Roman" panose="02020603050405020304" pitchFamily="18" charset="0"/>
                <a:ea typeface="Times New Roman" panose="02020603050405020304" pitchFamily="18" charset="0"/>
                <a:cs typeface="Arial" panose="020B0604020202020204" pitchFamily="34" charset="0"/>
              </a:rPr>
              <a:t>at: https://doi.org/10.1007/s11096-023-01606-9</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Sustainable Development Commission (2010)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Fair society, healthy lives: Strategic review of health inequalities in England post-2010 (The Marmot Review)</a:t>
            </a:r>
            <a:r>
              <a:rPr lang="en-US" sz="1200" kern="0" dirty="0">
                <a:latin typeface="Times New Roman" panose="02020603050405020304" pitchFamily="18" charset="0"/>
                <a:ea typeface="Times New Roman" panose="02020603050405020304" pitchFamily="18" charset="0"/>
                <a:cs typeface="Arial" panose="020B0604020202020204" pitchFamily="34" charset="0"/>
              </a:rPr>
              <a:t>. London: Sustainable Development </a:t>
            </a:r>
            <a:r>
              <a:rPr lang="en-US" sz="1200" kern="0" dirty="0" smtClean="0">
                <a:latin typeface="Times New Roman" panose="02020603050405020304" pitchFamily="18" charset="0"/>
                <a:ea typeface="Times New Roman" panose="02020603050405020304" pitchFamily="18" charset="0"/>
                <a:cs typeface="Arial" panose="020B0604020202020204" pitchFamily="34" charset="0"/>
              </a:rPr>
              <a:t>	Commission</a:t>
            </a:r>
            <a:r>
              <a:rPr lang="en-US" sz="1200" kern="0" dirty="0">
                <a:latin typeface="Times New Roman" panose="02020603050405020304" pitchFamily="18" charset="0"/>
                <a:ea typeface="Times New Roman" panose="02020603050405020304" pitchFamily="18" charset="0"/>
                <a:cs typeface="Arial" panose="020B0604020202020204" pitchFamily="34" charset="0"/>
              </a:rPr>
              <a:t>.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7"/>
              </a:rPr>
              <a:t>https://www.instituteofhealthequity.org/resources-reports/fair-society-healthy-lives-the-marmot-review</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Sustainable Development Commission (2010)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Sustainable development: The key to tackling health inequalities</a:t>
            </a:r>
            <a:r>
              <a:rPr lang="en-US" sz="1200" kern="0" dirty="0">
                <a:latin typeface="Times New Roman" panose="02020603050405020304" pitchFamily="18" charset="0"/>
                <a:ea typeface="Times New Roman" panose="02020603050405020304" pitchFamily="18" charset="0"/>
                <a:cs typeface="Arial" panose="020B0604020202020204" pitchFamily="34" charset="0"/>
              </a:rPr>
              <a:t>.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8"/>
              </a:rPr>
              <a:t>https://hdl.handle.net/10023/2417</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UK Health Security Agency (2025)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Health inequalities in health protection report</a:t>
            </a:r>
            <a:r>
              <a:rPr lang="en-US" sz="1200" kern="0" dirty="0">
                <a:latin typeface="Times New Roman" panose="02020603050405020304" pitchFamily="18" charset="0"/>
                <a:ea typeface="Times New Roman" panose="02020603050405020304" pitchFamily="18" charset="0"/>
                <a:cs typeface="Arial" panose="020B0604020202020204" pitchFamily="34" charset="0"/>
              </a:rPr>
              <a:t>.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9"/>
              </a:rPr>
              <a:t>https://www.gov.uk/government/publications/health-inequalities-in-health-protection-report</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United Nations (2025)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Transforming our world: The 2030 Agenda for Sustainable Development</a:t>
            </a:r>
            <a:r>
              <a:rPr lang="en-US" sz="1200" kern="0" dirty="0">
                <a:latin typeface="Times New Roman" panose="02020603050405020304" pitchFamily="18" charset="0"/>
                <a:ea typeface="Times New Roman" panose="02020603050405020304" pitchFamily="18" charset="0"/>
                <a:cs typeface="Arial" panose="020B0604020202020204" pitchFamily="34" charset="0"/>
              </a:rPr>
              <a:t>.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10"/>
              </a:rPr>
              <a:t>https://sdgs.un.org/2030agenda</a:t>
            </a:r>
            <a:endParaRPr lang="en-US" sz="1200" kern="1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200" kern="0" dirty="0">
                <a:latin typeface="Times New Roman" panose="02020603050405020304" pitchFamily="18" charset="0"/>
                <a:ea typeface="Times New Roman" panose="02020603050405020304" pitchFamily="18" charset="0"/>
                <a:cs typeface="Arial" panose="020B0604020202020204" pitchFamily="34" charset="0"/>
              </a:rPr>
              <a:t>World Health Organization (2023) </a:t>
            </a:r>
            <a:r>
              <a:rPr lang="en-US" sz="1200" i="1" kern="0" dirty="0">
                <a:latin typeface="Times New Roman" panose="02020603050405020304" pitchFamily="18" charset="0"/>
                <a:ea typeface="Times New Roman" panose="02020603050405020304" pitchFamily="18" charset="0"/>
                <a:cs typeface="Arial" panose="020B0604020202020204" pitchFamily="34" charset="0"/>
              </a:rPr>
              <a:t>Health in the Sustainable Development Goals (SDGs)</a:t>
            </a:r>
            <a:r>
              <a:rPr lang="en-US" sz="1200" kern="0" dirty="0">
                <a:latin typeface="Times New Roman" panose="02020603050405020304" pitchFamily="18" charset="0"/>
                <a:ea typeface="Times New Roman" panose="02020603050405020304" pitchFamily="18" charset="0"/>
                <a:cs typeface="Arial" panose="020B0604020202020204" pitchFamily="34" charset="0"/>
              </a:rPr>
              <a:t>. Available at: </a:t>
            </a:r>
            <a:r>
              <a:rPr lang="en-US" sz="1200" kern="0" dirty="0">
                <a:solidFill>
                  <a:srgbClr val="0000FF"/>
                </a:solidFill>
                <a:latin typeface="Times New Roman" panose="02020603050405020304" pitchFamily="18" charset="0"/>
                <a:ea typeface="Times New Roman" panose="02020603050405020304" pitchFamily="18" charset="0"/>
                <a:cs typeface="Arial" panose="020B0604020202020204" pitchFamily="34" charset="0"/>
                <a:hlinkClick r:id="rId11"/>
              </a:rPr>
              <a:t>https://www.who.int/health-topics/sustainable-development-goals</a:t>
            </a:r>
            <a:endParaRPr lang="en-US" sz="12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3014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225720" y="553793"/>
            <a:ext cx="9373593" cy="6635240"/>
          </a:xfrm>
          <a:prstGeom prst="rect">
            <a:avLst/>
          </a:prstGeom>
        </p:spPr>
      </p:pic>
    </p:spTree>
    <p:extLst>
      <p:ext uri="{BB962C8B-B14F-4D97-AF65-F5344CB8AC3E}">
        <p14:creationId xmlns:p14="http://schemas.microsoft.com/office/powerpoint/2010/main" val="13639103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TotalTime>
  <Words>1156</Words>
  <Application>Microsoft Office PowerPoint</Application>
  <PresentationFormat>Widescreen</PresentationFormat>
  <Paragraphs>80</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Health Wellbeing Sustainable Development  BMHP6030   Student Name :  Segun Ikudehinbu  Student ID: 2120097  Lecturer’s Name: Shepherd Zico    Use of AI  I confirm that I have not used any AI tools in the research and creation of this assignment.  I confirm that I have not presented any AI-generated materials as my own work. I confirm I have not copies of drafts, notes, and other resources I used, which I may be asked to provide in evidence        </vt:lpstr>
      <vt:lpstr>Introduction</vt:lpstr>
      <vt:lpstr>Key Concepts: Health, Well-being &amp; Sustainable Development </vt:lpstr>
      <vt:lpstr>Theoretical Perspectives and Integration Frameworks </vt:lpstr>
      <vt:lpstr>Policy and Governance: Enabling Integration </vt:lpstr>
      <vt:lpstr>Service Delivery: Models, Initiatives and Case Examples </vt:lpstr>
      <vt:lpstr>PowerPoint Presentation</vt:lpstr>
      <vt:lpstr>Public Health Initiatives and Equity of Access </vt:lpstr>
      <vt:lpstr>Critical Reflection: Challenges, Limitations &amp; Opportunities</vt:lpstr>
      <vt:lpstr>Conclusion</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User</cp:lastModifiedBy>
  <cp:revision>110</cp:revision>
  <dcterms:created xsi:type="dcterms:W3CDTF">2025-11-05T21:43:12Z</dcterms:created>
  <dcterms:modified xsi:type="dcterms:W3CDTF">2025-11-20T17:20:15Z</dcterms:modified>
</cp:coreProperties>
</file>