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70" r:id="rId14"/>
    <p:sldId id="274" r:id="rId15"/>
    <p:sldId id="276" r:id="rId16"/>
    <p:sldId id="278" r:id="rId17"/>
    <p:sldId id="271" r:id="rId18"/>
    <p:sldId id="279" r:id="rId19"/>
    <p:sldId id="280" r:id="rId20"/>
    <p:sldId id="272" r:id="rId21"/>
  </p:sldIdLst>
  <p:sldSz cx="18288000" cy="10287000"/>
  <p:notesSz cx="6858000" cy="9144000"/>
  <p:embeddedFontLst>
    <p:embeddedFont>
      <p:font typeface="DM Sans" pitchFamily="2" charset="0"/>
      <p:regular r:id="rId22"/>
    </p:embeddedFont>
    <p:embeddedFont>
      <p:font typeface="Parisienne" panose="020B0604020202020204" charset="0"/>
      <p:regular r:id="rId23"/>
    </p:embeddedFont>
    <p:embeddedFont>
      <p:font typeface="เอฟซี เรนโบว์" panose="020B0604020202020204" charset="-34"/>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6" d="100"/>
          <a:sy n="56" d="100"/>
        </p:scale>
        <p:origin x="195"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Freeform 5"/>
          <p:cNvSpPr/>
          <p:nvPr/>
        </p:nvSpPr>
        <p:spPr>
          <a:xfrm>
            <a:off x="1893709" y="1028700"/>
            <a:ext cx="14501498" cy="8229600"/>
          </a:xfrm>
          <a:custGeom>
            <a:avLst/>
            <a:gdLst/>
            <a:ahLst/>
            <a:cxnLst/>
            <a:rect l="l" t="t" r="r" b="b"/>
            <a:pathLst>
              <a:path w="14501498" h="8229600">
                <a:moveTo>
                  <a:pt x="0" y="0"/>
                </a:moveTo>
                <a:lnTo>
                  <a:pt x="14501498" y="0"/>
                </a:lnTo>
                <a:lnTo>
                  <a:pt x="14501498" y="8229600"/>
                </a:lnTo>
                <a:lnTo>
                  <a:pt x="0" y="8229600"/>
                </a:lnTo>
                <a:lnTo>
                  <a:pt x="0" y="0"/>
                </a:lnTo>
                <a:close/>
              </a:path>
            </a:pathLst>
          </a:custGeom>
          <a:blipFill>
            <a:blip r:embed="rId3">
              <a:alphaModFix amt="46000"/>
            </a:blip>
            <a:stretch>
              <a:fillRect/>
            </a:stretch>
          </a:blipFill>
        </p:spPr>
        <p:txBody>
          <a:bodyPr/>
          <a:lstStyle/>
          <a:p>
            <a:endParaRPr lang="en-GB"/>
          </a:p>
        </p:txBody>
      </p:sp>
      <p:sp>
        <p:nvSpPr>
          <p:cNvPr id="6" name="Freeform 6"/>
          <p:cNvSpPr/>
          <p:nvPr/>
        </p:nvSpPr>
        <p:spPr>
          <a:xfrm>
            <a:off x="14869027" y="562465"/>
            <a:ext cx="4780546" cy="10073947"/>
          </a:xfrm>
          <a:custGeom>
            <a:avLst/>
            <a:gdLst/>
            <a:ahLst/>
            <a:cxnLst/>
            <a:rect l="l" t="t" r="r" b="b"/>
            <a:pathLst>
              <a:path w="4780546" h="10073947">
                <a:moveTo>
                  <a:pt x="0" y="0"/>
                </a:moveTo>
                <a:lnTo>
                  <a:pt x="4780546" y="0"/>
                </a:lnTo>
                <a:lnTo>
                  <a:pt x="4780546" y="10073947"/>
                </a:lnTo>
                <a:lnTo>
                  <a:pt x="0" y="1007394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942365" y="3577939"/>
            <a:ext cx="4780546" cy="10073947"/>
          </a:xfrm>
          <a:custGeom>
            <a:avLst/>
            <a:gdLst/>
            <a:ahLst/>
            <a:cxnLst/>
            <a:rect l="l" t="t" r="r" b="b"/>
            <a:pathLst>
              <a:path w="4780546" h="10073947">
                <a:moveTo>
                  <a:pt x="0" y="0"/>
                </a:moveTo>
                <a:lnTo>
                  <a:pt x="4780546" y="0"/>
                </a:lnTo>
                <a:lnTo>
                  <a:pt x="4780546" y="10073947"/>
                </a:lnTo>
                <a:lnTo>
                  <a:pt x="0" y="1007394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2661602" y="2230919"/>
            <a:ext cx="12964796" cy="3821045"/>
          </a:xfrm>
          <a:prstGeom prst="rect">
            <a:avLst/>
          </a:prstGeom>
        </p:spPr>
        <p:txBody>
          <a:bodyPr lIns="0" tIns="0" rIns="0" bIns="0" rtlCol="0" anchor="t">
            <a:spAutoFit/>
          </a:bodyPr>
          <a:lstStyle/>
          <a:p>
            <a:pPr algn="ctr">
              <a:lnSpc>
                <a:spcPts val="19126"/>
              </a:lnSpc>
            </a:pPr>
            <a:r>
              <a:rPr lang="en-US" sz="13661" u="sng">
                <a:solidFill>
                  <a:srgbClr val="000000"/>
                </a:solidFill>
                <a:latin typeface="เอฟซี เรนโบว์"/>
                <a:ea typeface="เอฟซี เรนโบว์"/>
                <a:cs typeface="เอฟซี เรนโบว์"/>
                <a:sym typeface="เอฟซี เรนโบว์"/>
              </a:rPr>
              <a:t>University life</a:t>
            </a:r>
          </a:p>
        </p:txBody>
      </p:sp>
      <p:grpSp>
        <p:nvGrpSpPr>
          <p:cNvPr id="9" name="Group 9"/>
          <p:cNvGrpSpPr/>
          <p:nvPr/>
        </p:nvGrpSpPr>
        <p:grpSpPr>
          <a:xfrm>
            <a:off x="6086572" y="5949424"/>
            <a:ext cx="6114857" cy="1124975"/>
            <a:chOff x="0" y="0"/>
            <a:chExt cx="1610497" cy="296290"/>
          </a:xfrm>
        </p:grpSpPr>
        <p:sp>
          <p:nvSpPr>
            <p:cNvPr id="10" name="Freeform 10"/>
            <p:cNvSpPr/>
            <p:nvPr/>
          </p:nvSpPr>
          <p:spPr>
            <a:xfrm>
              <a:off x="0" y="0"/>
              <a:ext cx="1610497" cy="296290"/>
            </a:xfrm>
            <a:custGeom>
              <a:avLst/>
              <a:gdLst/>
              <a:ahLst/>
              <a:cxnLst/>
              <a:rect l="l" t="t" r="r" b="b"/>
              <a:pathLst>
                <a:path w="1610497" h="296290">
                  <a:moveTo>
                    <a:pt x="64570" y="0"/>
                  </a:moveTo>
                  <a:lnTo>
                    <a:pt x="1545927" y="0"/>
                  </a:lnTo>
                  <a:cubicBezTo>
                    <a:pt x="1581588" y="0"/>
                    <a:pt x="1610497" y="28909"/>
                    <a:pt x="1610497" y="64570"/>
                  </a:cubicBezTo>
                  <a:lnTo>
                    <a:pt x="1610497" y="231719"/>
                  </a:lnTo>
                  <a:cubicBezTo>
                    <a:pt x="1610497" y="267381"/>
                    <a:pt x="1581588" y="296290"/>
                    <a:pt x="1545927" y="296290"/>
                  </a:cubicBezTo>
                  <a:lnTo>
                    <a:pt x="64570" y="296290"/>
                  </a:lnTo>
                  <a:cubicBezTo>
                    <a:pt x="28909" y="296290"/>
                    <a:pt x="0" y="267381"/>
                    <a:pt x="0" y="231719"/>
                  </a:cubicBezTo>
                  <a:lnTo>
                    <a:pt x="0" y="64570"/>
                  </a:lnTo>
                  <a:cubicBezTo>
                    <a:pt x="0" y="28909"/>
                    <a:pt x="28909" y="0"/>
                    <a:pt x="64570"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1" name="TextBox 11"/>
            <p:cNvSpPr txBox="1"/>
            <p:nvPr/>
          </p:nvSpPr>
          <p:spPr>
            <a:xfrm>
              <a:off x="0" y="-38100"/>
              <a:ext cx="1610497" cy="334390"/>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5818656" y="6099796"/>
            <a:ext cx="6650688" cy="738505"/>
          </a:xfrm>
          <a:prstGeom prst="rect">
            <a:avLst/>
          </a:prstGeom>
        </p:spPr>
        <p:txBody>
          <a:bodyPr lIns="0" tIns="0" rIns="0" bIns="0" rtlCol="0" anchor="t">
            <a:spAutoFit/>
          </a:bodyPr>
          <a:lstStyle/>
          <a:p>
            <a:pPr algn="ctr">
              <a:lnSpc>
                <a:spcPts val="6019"/>
              </a:lnSpc>
            </a:pPr>
            <a:r>
              <a:rPr lang="en-US" sz="4299">
                <a:solidFill>
                  <a:srgbClr val="000000"/>
                </a:solidFill>
                <a:latin typeface="DM Sans"/>
                <a:ea typeface="DM Sans"/>
                <a:cs typeface="DM Sans"/>
                <a:sym typeface="DM Sans"/>
              </a:rPr>
              <a:t>By Zita Draper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Freeform 5"/>
          <p:cNvSpPr/>
          <p:nvPr/>
        </p:nvSpPr>
        <p:spPr>
          <a:xfrm>
            <a:off x="-2289062" y="2857525"/>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3082302" y="4051683"/>
            <a:ext cx="6730333" cy="5206617"/>
            <a:chOff x="0" y="0"/>
            <a:chExt cx="1772598" cy="1371290"/>
          </a:xfrm>
        </p:grpSpPr>
        <p:sp>
          <p:nvSpPr>
            <p:cNvPr id="8" name="Freeform 8"/>
            <p:cNvSpPr/>
            <p:nvPr/>
          </p:nvSpPr>
          <p:spPr>
            <a:xfrm>
              <a:off x="0" y="0"/>
              <a:ext cx="1772598" cy="1371290"/>
            </a:xfrm>
            <a:custGeom>
              <a:avLst/>
              <a:gdLst/>
              <a:ahLst/>
              <a:cxnLst/>
              <a:rect l="l" t="t" r="r" b="b"/>
              <a:pathLst>
                <a:path w="1772598" h="1371290">
                  <a:moveTo>
                    <a:pt x="58665" y="0"/>
                  </a:moveTo>
                  <a:lnTo>
                    <a:pt x="1713932" y="0"/>
                  </a:lnTo>
                  <a:cubicBezTo>
                    <a:pt x="1729491" y="0"/>
                    <a:pt x="1744413" y="6181"/>
                    <a:pt x="1755415" y="17183"/>
                  </a:cubicBezTo>
                  <a:cubicBezTo>
                    <a:pt x="1766417" y="28185"/>
                    <a:pt x="1772598" y="43106"/>
                    <a:pt x="1772598" y="58665"/>
                  </a:cubicBezTo>
                  <a:lnTo>
                    <a:pt x="1772598" y="1312625"/>
                  </a:lnTo>
                  <a:cubicBezTo>
                    <a:pt x="1772598" y="1328184"/>
                    <a:pt x="1766417" y="1343105"/>
                    <a:pt x="1755415" y="1354107"/>
                  </a:cubicBezTo>
                  <a:cubicBezTo>
                    <a:pt x="1744413" y="1365109"/>
                    <a:pt x="1729491" y="1371290"/>
                    <a:pt x="1713932" y="1371290"/>
                  </a:cubicBezTo>
                  <a:lnTo>
                    <a:pt x="58665" y="1371290"/>
                  </a:lnTo>
                  <a:cubicBezTo>
                    <a:pt x="26265" y="1371290"/>
                    <a:pt x="0" y="1345025"/>
                    <a:pt x="0" y="1312625"/>
                  </a:cubicBezTo>
                  <a:lnTo>
                    <a:pt x="0" y="58665"/>
                  </a:lnTo>
                  <a:cubicBezTo>
                    <a:pt x="0" y="43106"/>
                    <a:pt x="6181" y="28185"/>
                    <a:pt x="17183" y="17183"/>
                  </a:cubicBezTo>
                  <a:cubicBezTo>
                    <a:pt x="28185" y="6181"/>
                    <a:pt x="43106" y="0"/>
                    <a:pt x="58665"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9" name="TextBox 9"/>
            <p:cNvSpPr txBox="1"/>
            <p:nvPr/>
          </p:nvSpPr>
          <p:spPr>
            <a:xfrm>
              <a:off x="0" y="-38100"/>
              <a:ext cx="1772598" cy="140939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0485523" y="4051683"/>
            <a:ext cx="6730333" cy="5206617"/>
            <a:chOff x="0" y="0"/>
            <a:chExt cx="1772598" cy="1371290"/>
          </a:xfrm>
        </p:grpSpPr>
        <p:sp>
          <p:nvSpPr>
            <p:cNvPr id="11" name="Freeform 11"/>
            <p:cNvSpPr/>
            <p:nvPr/>
          </p:nvSpPr>
          <p:spPr>
            <a:xfrm>
              <a:off x="0" y="0"/>
              <a:ext cx="1772598" cy="1371290"/>
            </a:xfrm>
            <a:custGeom>
              <a:avLst/>
              <a:gdLst/>
              <a:ahLst/>
              <a:cxnLst/>
              <a:rect l="l" t="t" r="r" b="b"/>
              <a:pathLst>
                <a:path w="1772598" h="1371290">
                  <a:moveTo>
                    <a:pt x="58665" y="0"/>
                  </a:moveTo>
                  <a:lnTo>
                    <a:pt x="1713932" y="0"/>
                  </a:lnTo>
                  <a:cubicBezTo>
                    <a:pt x="1729491" y="0"/>
                    <a:pt x="1744413" y="6181"/>
                    <a:pt x="1755415" y="17183"/>
                  </a:cubicBezTo>
                  <a:cubicBezTo>
                    <a:pt x="1766417" y="28185"/>
                    <a:pt x="1772598" y="43106"/>
                    <a:pt x="1772598" y="58665"/>
                  </a:cubicBezTo>
                  <a:lnTo>
                    <a:pt x="1772598" y="1312625"/>
                  </a:lnTo>
                  <a:cubicBezTo>
                    <a:pt x="1772598" y="1328184"/>
                    <a:pt x="1766417" y="1343105"/>
                    <a:pt x="1755415" y="1354107"/>
                  </a:cubicBezTo>
                  <a:cubicBezTo>
                    <a:pt x="1744413" y="1365109"/>
                    <a:pt x="1729491" y="1371290"/>
                    <a:pt x="1713932" y="1371290"/>
                  </a:cubicBezTo>
                  <a:lnTo>
                    <a:pt x="58665" y="1371290"/>
                  </a:lnTo>
                  <a:cubicBezTo>
                    <a:pt x="26265" y="1371290"/>
                    <a:pt x="0" y="1345025"/>
                    <a:pt x="0" y="1312625"/>
                  </a:cubicBezTo>
                  <a:lnTo>
                    <a:pt x="0" y="58665"/>
                  </a:lnTo>
                  <a:cubicBezTo>
                    <a:pt x="0" y="43106"/>
                    <a:pt x="6181" y="28185"/>
                    <a:pt x="17183" y="17183"/>
                  </a:cubicBezTo>
                  <a:cubicBezTo>
                    <a:pt x="28185" y="6181"/>
                    <a:pt x="43106" y="0"/>
                    <a:pt x="58665"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2" name="TextBox 12"/>
            <p:cNvSpPr txBox="1"/>
            <p:nvPr/>
          </p:nvSpPr>
          <p:spPr>
            <a:xfrm>
              <a:off x="0" y="-38100"/>
              <a:ext cx="1772598" cy="1409390"/>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0779329" y="4538537"/>
            <a:ext cx="6142721" cy="3651885"/>
          </a:xfrm>
          <a:prstGeom prst="rect">
            <a:avLst/>
          </a:prstGeom>
        </p:spPr>
        <p:txBody>
          <a:bodyPr lIns="0" tIns="0" rIns="0" bIns="0" rtlCol="0" anchor="t">
            <a:spAutoFit/>
          </a:bodyPr>
          <a:lstStyle/>
          <a:p>
            <a:pPr marL="647702" lvl="1" indent="-323851" algn="l">
              <a:lnSpc>
                <a:spcPts val="4170"/>
              </a:lnSpc>
              <a:buFont typeface="Arial"/>
              <a:buChar char="•"/>
            </a:pPr>
            <a:r>
              <a:rPr lang="en-US" sz="3000">
                <a:solidFill>
                  <a:srgbClr val="000000"/>
                </a:solidFill>
                <a:latin typeface="DM Sans"/>
                <a:ea typeface="DM Sans"/>
                <a:cs typeface="DM Sans"/>
                <a:sym typeface="DM Sans"/>
              </a:rPr>
              <a:t>Professionalism whilst at university</a:t>
            </a:r>
          </a:p>
          <a:p>
            <a:pPr algn="l">
              <a:lnSpc>
                <a:spcPts val="4170"/>
              </a:lnSpc>
            </a:pPr>
            <a:endParaRPr lang="en-US" sz="3000">
              <a:solidFill>
                <a:srgbClr val="000000"/>
              </a:solidFill>
              <a:latin typeface="DM Sans"/>
              <a:ea typeface="DM Sans"/>
              <a:cs typeface="DM Sans"/>
              <a:sym typeface="DM Sans"/>
            </a:endParaRPr>
          </a:p>
          <a:p>
            <a:pPr marL="647702" lvl="1" indent="-323851" algn="l">
              <a:lnSpc>
                <a:spcPts val="4170"/>
              </a:lnSpc>
              <a:buFont typeface="Arial"/>
              <a:buChar char="•"/>
            </a:pPr>
            <a:r>
              <a:rPr lang="en-US" sz="3000">
                <a:solidFill>
                  <a:srgbClr val="000000"/>
                </a:solidFill>
                <a:latin typeface="DM Sans"/>
                <a:ea typeface="DM Sans"/>
                <a:cs typeface="DM Sans"/>
                <a:sym typeface="DM Sans"/>
              </a:rPr>
              <a:t>Summary</a:t>
            </a:r>
          </a:p>
          <a:p>
            <a:pPr algn="l">
              <a:lnSpc>
                <a:spcPts val="4170"/>
              </a:lnSpc>
            </a:pPr>
            <a:endParaRPr lang="en-US" sz="3000">
              <a:solidFill>
                <a:srgbClr val="000000"/>
              </a:solidFill>
              <a:latin typeface="DM Sans"/>
              <a:ea typeface="DM Sans"/>
              <a:cs typeface="DM Sans"/>
              <a:sym typeface="DM Sans"/>
            </a:endParaRPr>
          </a:p>
          <a:p>
            <a:pPr marL="647702" lvl="1" indent="-323851" algn="l">
              <a:lnSpc>
                <a:spcPts val="4170"/>
              </a:lnSpc>
              <a:buFont typeface="Arial"/>
              <a:buChar char="•"/>
            </a:pPr>
            <a:r>
              <a:rPr lang="en-US" sz="3000">
                <a:solidFill>
                  <a:srgbClr val="000000"/>
                </a:solidFill>
                <a:latin typeface="DM Sans"/>
                <a:ea typeface="DM Sans"/>
                <a:cs typeface="DM Sans"/>
                <a:sym typeface="DM Sans"/>
              </a:rPr>
              <a:t>Thank you, any questions?</a:t>
            </a:r>
          </a:p>
          <a:p>
            <a:pPr algn="l">
              <a:lnSpc>
                <a:spcPts val="4170"/>
              </a:lnSpc>
            </a:pPr>
            <a:endParaRPr lang="en-US" sz="3000">
              <a:solidFill>
                <a:srgbClr val="000000"/>
              </a:solidFill>
              <a:latin typeface="DM Sans"/>
              <a:ea typeface="DM Sans"/>
              <a:cs typeface="DM Sans"/>
              <a:sym typeface="DM Sans"/>
            </a:endParaRPr>
          </a:p>
        </p:txBody>
      </p:sp>
      <p:sp>
        <p:nvSpPr>
          <p:cNvPr id="14" name="TextBox 14"/>
          <p:cNvSpPr txBox="1"/>
          <p:nvPr/>
        </p:nvSpPr>
        <p:spPr>
          <a:xfrm>
            <a:off x="3377560" y="4357562"/>
            <a:ext cx="6139817" cy="6478905"/>
          </a:xfrm>
          <a:prstGeom prst="rect">
            <a:avLst/>
          </a:prstGeom>
        </p:spPr>
        <p:txBody>
          <a:bodyPr lIns="0" tIns="0" rIns="0" bIns="0" rtlCol="0" anchor="t">
            <a:spAutoFit/>
          </a:bodyPr>
          <a:lstStyle/>
          <a:p>
            <a:pPr marL="647702" lvl="1" indent="-323851" algn="l">
              <a:lnSpc>
                <a:spcPts val="6000"/>
              </a:lnSpc>
              <a:buFont typeface="Arial"/>
              <a:buChar char="•"/>
            </a:pPr>
            <a:r>
              <a:rPr lang="en-US" sz="3000">
                <a:solidFill>
                  <a:srgbClr val="000000"/>
                </a:solidFill>
                <a:latin typeface="DM Sans"/>
                <a:ea typeface="DM Sans"/>
                <a:cs typeface="DM Sans"/>
                <a:sym typeface="DM Sans"/>
              </a:rPr>
              <a:t>Aims and Learning Objectives </a:t>
            </a:r>
          </a:p>
          <a:p>
            <a:pPr algn="l">
              <a:lnSpc>
                <a:spcPts val="6000"/>
              </a:lnSpc>
            </a:pPr>
            <a:endParaRPr lang="en-US" sz="3000">
              <a:solidFill>
                <a:srgbClr val="000000"/>
              </a:solidFill>
              <a:latin typeface="DM Sans"/>
              <a:ea typeface="DM Sans"/>
              <a:cs typeface="DM Sans"/>
              <a:sym typeface="DM Sans"/>
            </a:endParaRPr>
          </a:p>
          <a:p>
            <a:pPr marL="647702" lvl="1" indent="-323851" algn="l">
              <a:lnSpc>
                <a:spcPts val="6000"/>
              </a:lnSpc>
              <a:buFont typeface="Arial"/>
              <a:buChar char="•"/>
            </a:pPr>
            <a:r>
              <a:rPr lang="en-US" sz="3000">
                <a:solidFill>
                  <a:srgbClr val="000000"/>
                </a:solidFill>
                <a:latin typeface="DM Sans"/>
                <a:ea typeface="DM Sans"/>
                <a:cs typeface="DM Sans"/>
                <a:sym typeface="DM Sans"/>
              </a:rPr>
              <a:t>An induction recap</a:t>
            </a:r>
          </a:p>
          <a:p>
            <a:pPr algn="l">
              <a:lnSpc>
                <a:spcPts val="6000"/>
              </a:lnSpc>
            </a:pPr>
            <a:endParaRPr lang="en-US" sz="3000">
              <a:solidFill>
                <a:srgbClr val="000000"/>
              </a:solidFill>
              <a:latin typeface="DM Sans"/>
              <a:ea typeface="DM Sans"/>
              <a:cs typeface="DM Sans"/>
              <a:sym typeface="DM Sans"/>
            </a:endParaRPr>
          </a:p>
          <a:p>
            <a:pPr marL="647702" lvl="1" indent="-323851" algn="l">
              <a:lnSpc>
                <a:spcPts val="6000"/>
              </a:lnSpc>
              <a:buFont typeface="Arial"/>
              <a:buChar char="•"/>
            </a:pPr>
            <a:r>
              <a:rPr lang="en-US" sz="3000">
                <a:solidFill>
                  <a:srgbClr val="000000"/>
                </a:solidFill>
                <a:latin typeface="DM Sans"/>
                <a:ea typeface="DM Sans"/>
                <a:cs typeface="DM Sans"/>
                <a:sym typeface="DM Sans"/>
              </a:rPr>
              <a:t>House keeping </a:t>
            </a:r>
          </a:p>
          <a:p>
            <a:pPr algn="l">
              <a:lnSpc>
                <a:spcPts val="4170"/>
              </a:lnSpc>
            </a:pPr>
            <a:endParaRPr lang="en-US" sz="3000">
              <a:solidFill>
                <a:srgbClr val="000000"/>
              </a:solidFill>
              <a:latin typeface="DM Sans"/>
              <a:ea typeface="DM Sans"/>
              <a:cs typeface="DM Sans"/>
              <a:sym typeface="DM Sans"/>
            </a:endParaRPr>
          </a:p>
          <a:p>
            <a:pPr algn="l">
              <a:lnSpc>
                <a:spcPts val="4170"/>
              </a:lnSpc>
            </a:pPr>
            <a:endParaRPr lang="en-US" sz="3000">
              <a:solidFill>
                <a:srgbClr val="000000"/>
              </a:solidFill>
              <a:latin typeface="DM Sans"/>
              <a:ea typeface="DM Sans"/>
              <a:cs typeface="DM Sans"/>
              <a:sym typeface="DM Sans"/>
            </a:endParaRPr>
          </a:p>
          <a:p>
            <a:pPr algn="l">
              <a:lnSpc>
                <a:spcPts val="4170"/>
              </a:lnSpc>
            </a:pPr>
            <a:endParaRPr lang="en-US" sz="3000">
              <a:solidFill>
                <a:srgbClr val="000000"/>
              </a:solidFill>
              <a:latin typeface="DM Sans"/>
              <a:ea typeface="DM Sans"/>
              <a:cs typeface="DM Sans"/>
              <a:sym typeface="DM Sans"/>
            </a:endParaRPr>
          </a:p>
          <a:p>
            <a:pPr algn="l">
              <a:lnSpc>
                <a:spcPts val="4170"/>
              </a:lnSpc>
            </a:pPr>
            <a:endParaRPr lang="en-US" sz="3000">
              <a:solidFill>
                <a:srgbClr val="000000"/>
              </a:solidFill>
              <a:latin typeface="DM Sans"/>
              <a:ea typeface="DM Sans"/>
              <a:cs typeface="DM Sans"/>
              <a:sym typeface="DM Sans"/>
            </a:endParaRPr>
          </a:p>
          <a:p>
            <a:pPr algn="l">
              <a:lnSpc>
                <a:spcPts val="4170"/>
              </a:lnSpc>
            </a:pPr>
            <a:endParaRPr lang="en-US" sz="3000">
              <a:solidFill>
                <a:srgbClr val="000000"/>
              </a:solidFill>
              <a:latin typeface="DM Sans"/>
              <a:ea typeface="DM Sans"/>
              <a:cs typeface="DM Sans"/>
              <a:sym typeface="DM Sans"/>
            </a:endParaRPr>
          </a:p>
        </p:txBody>
      </p:sp>
      <p:sp>
        <p:nvSpPr>
          <p:cNvPr id="15" name="TextBox 15"/>
          <p:cNvSpPr txBox="1"/>
          <p:nvPr/>
        </p:nvSpPr>
        <p:spPr>
          <a:xfrm>
            <a:off x="873964" y="819150"/>
            <a:ext cx="8270036" cy="2013372"/>
          </a:xfrm>
          <a:prstGeom prst="rect">
            <a:avLst/>
          </a:prstGeom>
        </p:spPr>
        <p:txBody>
          <a:bodyPr lIns="0" tIns="0" rIns="0" bIns="0" rtlCol="0" anchor="t">
            <a:spAutoFit/>
          </a:bodyPr>
          <a:lstStyle/>
          <a:p>
            <a:pPr algn="ctr">
              <a:lnSpc>
                <a:spcPts val="15679"/>
              </a:lnSpc>
            </a:pPr>
            <a:r>
              <a:rPr lang="en-US" sz="11199" u="sng" dirty="0">
                <a:solidFill>
                  <a:srgbClr val="000000"/>
                </a:solidFill>
                <a:latin typeface="Parisienne"/>
                <a:ea typeface="Parisienne"/>
                <a:cs typeface="Parisienne"/>
                <a:sym typeface="Parisienne"/>
              </a:rPr>
              <a:t>Content</a:t>
            </a:r>
            <a:r>
              <a:rPr lang="en-US" sz="11199" dirty="0">
                <a:solidFill>
                  <a:srgbClr val="000000"/>
                </a:solidFill>
                <a:latin typeface="Parisienne"/>
                <a:ea typeface="Parisienne"/>
                <a:cs typeface="Parisienne"/>
                <a:sym typeface="Parisienne"/>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Freeform 5"/>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6" name="Group 6"/>
          <p:cNvGrpSpPr/>
          <p:nvPr/>
        </p:nvGrpSpPr>
        <p:grpSpPr>
          <a:xfrm>
            <a:off x="3082302" y="3621566"/>
            <a:ext cx="14176998" cy="5636734"/>
            <a:chOff x="0" y="0"/>
            <a:chExt cx="3733860" cy="1484572"/>
          </a:xfrm>
        </p:grpSpPr>
        <p:sp>
          <p:nvSpPr>
            <p:cNvPr id="7" name="Freeform 7"/>
            <p:cNvSpPr/>
            <p:nvPr/>
          </p:nvSpPr>
          <p:spPr>
            <a:xfrm>
              <a:off x="0" y="0"/>
              <a:ext cx="3733860" cy="1484572"/>
            </a:xfrm>
            <a:custGeom>
              <a:avLst/>
              <a:gdLst/>
              <a:ahLst/>
              <a:cxnLst/>
              <a:rect l="l" t="t" r="r" b="b"/>
              <a:pathLst>
                <a:path w="3733860" h="1484572">
                  <a:moveTo>
                    <a:pt x="27851" y="0"/>
                  </a:moveTo>
                  <a:lnTo>
                    <a:pt x="3706009" y="0"/>
                  </a:lnTo>
                  <a:cubicBezTo>
                    <a:pt x="3713395" y="0"/>
                    <a:pt x="3720479" y="2934"/>
                    <a:pt x="3725702" y="8157"/>
                  </a:cubicBezTo>
                  <a:cubicBezTo>
                    <a:pt x="3730925" y="13380"/>
                    <a:pt x="3733860" y="20464"/>
                    <a:pt x="3733860" y="27851"/>
                  </a:cubicBezTo>
                  <a:lnTo>
                    <a:pt x="3733860" y="1456721"/>
                  </a:lnTo>
                  <a:cubicBezTo>
                    <a:pt x="3733860" y="1464108"/>
                    <a:pt x="3730925" y="1471192"/>
                    <a:pt x="3725702" y="1476415"/>
                  </a:cubicBezTo>
                  <a:cubicBezTo>
                    <a:pt x="3720479" y="1481638"/>
                    <a:pt x="3713395" y="1484572"/>
                    <a:pt x="3706009" y="1484572"/>
                  </a:cubicBezTo>
                  <a:lnTo>
                    <a:pt x="27851" y="1484572"/>
                  </a:lnTo>
                  <a:cubicBezTo>
                    <a:pt x="20464" y="1484572"/>
                    <a:pt x="13380" y="1481638"/>
                    <a:pt x="8157" y="1476415"/>
                  </a:cubicBezTo>
                  <a:cubicBezTo>
                    <a:pt x="2934" y="1471192"/>
                    <a:pt x="0" y="1464108"/>
                    <a:pt x="0" y="1456721"/>
                  </a:cubicBezTo>
                  <a:lnTo>
                    <a:pt x="0" y="27851"/>
                  </a:lnTo>
                  <a:cubicBezTo>
                    <a:pt x="0" y="20464"/>
                    <a:pt x="2934" y="13380"/>
                    <a:pt x="8157" y="8157"/>
                  </a:cubicBezTo>
                  <a:cubicBezTo>
                    <a:pt x="13380" y="2934"/>
                    <a:pt x="20464" y="0"/>
                    <a:pt x="27851"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8" name="TextBox 8"/>
            <p:cNvSpPr txBox="1"/>
            <p:nvPr/>
          </p:nvSpPr>
          <p:spPr>
            <a:xfrm>
              <a:off x="0" y="-38100"/>
              <a:ext cx="3733860" cy="1522672"/>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3796306" y="6046611"/>
            <a:ext cx="12645009" cy="1411223"/>
          </a:xfrm>
          <a:prstGeom prst="rect">
            <a:avLst/>
          </a:prstGeom>
        </p:spPr>
        <p:txBody>
          <a:bodyPr lIns="0" tIns="0" rIns="0" bIns="0" rtlCol="0" anchor="t">
            <a:spAutoFit/>
          </a:bodyPr>
          <a:lstStyle/>
          <a:p>
            <a:pPr marL="582938" lvl="1" indent="-291469" algn="l">
              <a:lnSpc>
                <a:spcPts val="3753"/>
              </a:lnSpc>
              <a:buFont typeface="Arial"/>
              <a:buChar char="•"/>
            </a:pPr>
            <a:r>
              <a:rPr lang="en-US" sz="2700">
                <a:solidFill>
                  <a:srgbClr val="000000"/>
                </a:solidFill>
                <a:latin typeface="DM Sans"/>
                <a:ea typeface="DM Sans"/>
                <a:cs typeface="DM Sans"/>
                <a:sym typeface="DM Sans"/>
              </a:rPr>
              <a:t>By the end of today’s session students should be able to demonstrate their understanding of university etiquette and some of the key services available whilst at university. </a:t>
            </a:r>
          </a:p>
        </p:txBody>
      </p:sp>
      <p:sp>
        <p:nvSpPr>
          <p:cNvPr id="10" name="Freeform 10"/>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TextBox 11"/>
          <p:cNvSpPr txBox="1"/>
          <p:nvPr/>
        </p:nvSpPr>
        <p:spPr>
          <a:xfrm>
            <a:off x="1022135" y="964170"/>
            <a:ext cx="9148666" cy="1654299"/>
          </a:xfrm>
          <a:prstGeom prst="rect">
            <a:avLst/>
          </a:prstGeom>
        </p:spPr>
        <p:txBody>
          <a:bodyPr lIns="0" tIns="0" rIns="0" bIns="0" rtlCol="0" anchor="t">
            <a:spAutoFit/>
          </a:bodyPr>
          <a:lstStyle/>
          <a:p>
            <a:pPr algn="l">
              <a:lnSpc>
                <a:spcPts val="12879"/>
              </a:lnSpc>
            </a:pPr>
            <a:r>
              <a:rPr lang="en-US" sz="9199" u="sng" dirty="0">
                <a:solidFill>
                  <a:srgbClr val="000000"/>
                </a:solidFill>
                <a:latin typeface="Parisienne"/>
                <a:ea typeface="Parisienne"/>
                <a:cs typeface="Parisienne"/>
                <a:sym typeface="Parisienne"/>
              </a:rPr>
              <a:t>Aims and Objectives</a:t>
            </a:r>
          </a:p>
        </p:txBody>
      </p:sp>
      <p:sp>
        <p:nvSpPr>
          <p:cNvPr id="12" name="TextBox 12"/>
          <p:cNvSpPr txBox="1"/>
          <p:nvPr/>
        </p:nvSpPr>
        <p:spPr>
          <a:xfrm>
            <a:off x="3796306" y="4126391"/>
            <a:ext cx="12756910" cy="951735"/>
          </a:xfrm>
          <a:prstGeom prst="rect">
            <a:avLst/>
          </a:prstGeom>
        </p:spPr>
        <p:txBody>
          <a:bodyPr lIns="0" tIns="0" rIns="0" bIns="0" rtlCol="0" anchor="t">
            <a:spAutoFit/>
          </a:bodyPr>
          <a:lstStyle/>
          <a:p>
            <a:pPr marL="582938" lvl="1" indent="-291469" algn="l">
              <a:lnSpc>
                <a:spcPts val="3753"/>
              </a:lnSpc>
              <a:buFont typeface="Arial"/>
              <a:buChar char="•"/>
            </a:pPr>
            <a:r>
              <a:rPr lang="en-US" sz="2700" dirty="0">
                <a:solidFill>
                  <a:srgbClr val="000000"/>
                </a:solidFill>
                <a:latin typeface="DM Sans"/>
                <a:ea typeface="DM Sans"/>
                <a:cs typeface="DM Sans"/>
                <a:sym typeface="DM Sans"/>
              </a:rPr>
              <a:t>The aim of today’s session is to discuss professionalism whilst at university and some key services whilst at university.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grpSp>
        <p:nvGrpSpPr>
          <p:cNvPr id="5" name="Group 5"/>
          <p:cNvGrpSpPr/>
          <p:nvPr/>
        </p:nvGrpSpPr>
        <p:grpSpPr>
          <a:xfrm>
            <a:off x="2413667" y="3880735"/>
            <a:ext cx="12363154" cy="5206617"/>
            <a:chOff x="0" y="0"/>
            <a:chExt cx="3256139" cy="1371290"/>
          </a:xfrm>
        </p:grpSpPr>
        <p:sp>
          <p:nvSpPr>
            <p:cNvPr id="6" name="Freeform 6"/>
            <p:cNvSpPr/>
            <p:nvPr/>
          </p:nvSpPr>
          <p:spPr>
            <a:xfrm>
              <a:off x="0" y="0"/>
              <a:ext cx="3256139" cy="1371290"/>
            </a:xfrm>
            <a:custGeom>
              <a:avLst/>
              <a:gdLst/>
              <a:ahLst/>
              <a:cxnLst/>
              <a:rect l="l" t="t" r="r" b="b"/>
              <a:pathLst>
                <a:path w="3256139" h="1371290">
                  <a:moveTo>
                    <a:pt x="31937" y="0"/>
                  </a:moveTo>
                  <a:lnTo>
                    <a:pt x="3224203" y="0"/>
                  </a:lnTo>
                  <a:cubicBezTo>
                    <a:pt x="3232673" y="0"/>
                    <a:pt x="3240796" y="3365"/>
                    <a:pt x="3246785" y="9354"/>
                  </a:cubicBezTo>
                  <a:cubicBezTo>
                    <a:pt x="3252774" y="15343"/>
                    <a:pt x="3256139" y="23467"/>
                    <a:pt x="3256139" y="31937"/>
                  </a:cubicBezTo>
                  <a:lnTo>
                    <a:pt x="3256139" y="1339353"/>
                  </a:lnTo>
                  <a:cubicBezTo>
                    <a:pt x="3256139" y="1347824"/>
                    <a:pt x="3252774" y="1355947"/>
                    <a:pt x="3246785" y="1361936"/>
                  </a:cubicBezTo>
                  <a:cubicBezTo>
                    <a:pt x="3240796" y="1367925"/>
                    <a:pt x="3232673" y="1371290"/>
                    <a:pt x="3224203" y="1371290"/>
                  </a:cubicBezTo>
                  <a:lnTo>
                    <a:pt x="31937" y="1371290"/>
                  </a:lnTo>
                  <a:cubicBezTo>
                    <a:pt x="23467" y="1371290"/>
                    <a:pt x="15343" y="1367925"/>
                    <a:pt x="9354" y="1361936"/>
                  </a:cubicBezTo>
                  <a:cubicBezTo>
                    <a:pt x="3365" y="1355947"/>
                    <a:pt x="0" y="1347824"/>
                    <a:pt x="0" y="1339353"/>
                  </a:cubicBezTo>
                  <a:lnTo>
                    <a:pt x="0" y="31937"/>
                  </a:lnTo>
                  <a:cubicBezTo>
                    <a:pt x="0" y="23467"/>
                    <a:pt x="3365" y="15343"/>
                    <a:pt x="9354" y="9354"/>
                  </a:cubicBezTo>
                  <a:cubicBezTo>
                    <a:pt x="15343" y="3365"/>
                    <a:pt x="23467" y="0"/>
                    <a:pt x="31937"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7" name="TextBox 7"/>
            <p:cNvSpPr txBox="1"/>
            <p:nvPr/>
          </p:nvSpPr>
          <p:spPr>
            <a:xfrm>
              <a:off x="0" y="-38100"/>
              <a:ext cx="3256139" cy="140939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028700" y="964170"/>
            <a:ext cx="9030850" cy="1654299"/>
          </a:xfrm>
          <a:prstGeom prst="rect">
            <a:avLst/>
          </a:prstGeom>
        </p:spPr>
        <p:txBody>
          <a:bodyPr lIns="0" tIns="0" rIns="0" bIns="0" rtlCol="0" anchor="t">
            <a:spAutoFit/>
          </a:bodyPr>
          <a:lstStyle/>
          <a:p>
            <a:pPr algn="l">
              <a:lnSpc>
                <a:spcPts val="12879"/>
              </a:lnSpc>
            </a:pPr>
            <a:r>
              <a:rPr lang="en-US" sz="9199" u="sng" dirty="0">
                <a:solidFill>
                  <a:srgbClr val="000000"/>
                </a:solidFill>
                <a:latin typeface="Parisienne"/>
                <a:ea typeface="Parisienne"/>
                <a:cs typeface="Parisienne"/>
                <a:sym typeface="Parisienne"/>
              </a:rPr>
              <a:t>An induction recap</a:t>
            </a:r>
          </a:p>
        </p:txBody>
      </p:sp>
      <p:sp>
        <p:nvSpPr>
          <p:cNvPr id="9" name="TextBox 9"/>
          <p:cNvSpPr txBox="1"/>
          <p:nvPr/>
        </p:nvSpPr>
        <p:spPr>
          <a:xfrm>
            <a:off x="2739845" y="4256001"/>
            <a:ext cx="11857789" cy="3434605"/>
          </a:xfrm>
          <a:prstGeom prst="rect">
            <a:avLst/>
          </a:prstGeom>
        </p:spPr>
        <p:txBody>
          <a:bodyPr lIns="0" tIns="0" rIns="0" bIns="0" rtlCol="0" anchor="t">
            <a:spAutoFit/>
          </a:bodyPr>
          <a:lstStyle/>
          <a:p>
            <a:pPr marL="712374" lvl="1" indent="-356187" algn="l">
              <a:lnSpc>
                <a:spcPts val="4586"/>
              </a:lnSpc>
              <a:buFont typeface="Arial"/>
              <a:buChar char="•"/>
            </a:pPr>
            <a:r>
              <a:rPr lang="en-US" sz="3299">
                <a:solidFill>
                  <a:srgbClr val="000000"/>
                </a:solidFill>
                <a:latin typeface="DM Sans"/>
                <a:ea typeface="DM Sans"/>
                <a:cs typeface="DM Sans"/>
                <a:sym typeface="DM Sans"/>
              </a:rPr>
              <a:t>In induction you probably were given a lot of information. </a:t>
            </a:r>
          </a:p>
          <a:p>
            <a:pPr algn="l">
              <a:lnSpc>
                <a:spcPts val="4586"/>
              </a:lnSpc>
            </a:pPr>
            <a:endParaRPr lang="en-US" sz="3299">
              <a:solidFill>
                <a:srgbClr val="000000"/>
              </a:solidFill>
              <a:latin typeface="DM Sans"/>
              <a:ea typeface="DM Sans"/>
              <a:cs typeface="DM Sans"/>
              <a:sym typeface="DM Sans"/>
            </a:endParaRPr>
          </a:p>
          <a:p>
            <a:pPr marL="712374" lvl="1" indent="-356187" algn="l">
              <a:lnSpc>
                <a:spcPts val="4586"/>
              </a:lnSpc>
              <a:buFont typeface="Arial"/>
              <a:buChar char="•"/>
            </a:pPr>
            <a:r>
              <a:rPr lang="en-US" sz="3299">
                <a:solidFill>
                  <a:srgbClr val="000000"/>
                </a:solidFill>
                <a:latin typeface="DM Sans"/>
                <a:ea typeface="DM Sans"/>
                <a:cs typeface="DM Sans"/>
                <a:sym typeface="DM Sans"/>
              </a:rPr>
              <a:t>Some of it may be hard to remember, so let’s recap some of the key information from induction. </a:t>
            </a:r>
          </a:p>
          <a:p>
            <a:pPr algn="l">
              <a:lnSpc>
                <a:spcPts val="4586"/>
              </a:lnSpc>
            </a:pPr>
            <a:endParaRPr lang="en-US" sz="3299">
              <a:solidFill>
                <a:srgbClr val="000000"/>
              </a:solidFill>
              <a:latin typeface="DM Sans"/>
              <a:ea typeface="DM Sans"/>
              <a:cs typeface="DM Sans"/>
              <a:sym typeface="DM Sans"/>
            </a:endParaRPr>
          </a:p>
          <a:p>
            <a:pPr marL="712374" lvl="1" indent="-356187" algn="l">
              <a:lnSpc>
                <a:spcPts val="4586"/>
              </a:lnSpc>
              <a:buFont typeface="Arial"/>
              <a:buChar char="•"/>
            </a:pPr>
            <a:r>
              <a:rPr lang="en-US" sz="3299">
                <a:solidFill>
                  <a:srgbClr val="000000"/>
                </a:solidFill>
                <a:latin typeface="DM Sans"/>
                <a:ea typeface="DM Sans"/>
                <a:cs typeface="DM Sans"/>
                <a:sym typeface="DM Sans"/>
              </a:rPr>
              <a:t>But before we do, do you have any questions? </a:t>
            </a:r>
          </a:p>
        </p:txBody>
      </p:sp>
      <p:sp>
        <p:nvSpPr>
          <p:cNvPr id="10" name="Freeform 10"/>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grpSp>
        <p:nvGrpSpPr>
          <p:cNvPr id="5" name="Group 5"/>
          <p:cNvGrpSpPr/>
          <p:nvPr/>
        </p:nvGrpSpPr>
        <p:grpSpPr>
          <a:xfrm>
            <a:off x="2413667" y="3880735"/>
            <a:ext cx="12363154" cy="5206617"/>
            <a:chOff x="0" y="0"/>
            <a:chExt cx="3256139" cy="1371290"/>
          </a:xfrm>
        </p:grpSpPr>
        <p:sp>
          <p:nvSpPr>
            <p:cNvPr id="6" name="Freeform 6"/>
            <p:cNvSpPr/>
            <p:nvPr/>
          </p:nvSpPr>
          <p:spPr>
            <a:xfrm>
              <a:off x="0" y="0"/>
              <a:ext cx="3256139" cy="1371290"/>
            </a:xfrm>
            <a:custGeom>
              <a:avLst/>
              <a:gdLst/>
              <a:ahLst/>
              <a:cxnLst/>
              <a:rect l="l" t="t" r="r" b="b"/>
              <a:pathLst>
                <a:path w="3256139" h="1371290">
                  <a:moveTo>
                    <a:pt x="31937" y="0"/>
                  </a:moveTo>
                  <a:lnTo>
                    <a:pt x="3224203" y="0"/>
                  </a:lnTo>
                  <a:cubicBezTo>
                    <a:pt x="3232673" y="0"/>
                    <a:pt x="3240796" y="3365"/>
                    <a:pt x="3246785" y="9354"/>
                  </a:cubicBezTo>
                  <a:cubicBezTo>
                    <a:pt x="3252774" y="15343"/>
                    <a:pt x="3256139" y="23467"/>
                    <a:pt x="3256139" y="31937"/>
                  </a:cubicBezTo>
                  <a:lnTo>
                    <a:pt x="3256139" y="1339353"/>
                  </a:lnTo>
                  <a:cubicBezTo>
                    <a:pt x="3256139" y="1347824"/>
                    <a:pt x="3252774" y="1355947"/>
                    <a:pt x="3246785" y="1361936"/>
                  </a:cubicBezTo>
                  <a:cubicBezTo>
                    <a:pt x="3240796" y="1367925"/>
                    <a:pt x="3232673" y="1371290"/>
                    <a:pt x="3224203" y="1371290"/>
                  </a:cubicBezTo>
                  <a:lnTo>
                    <a:pt x="31937" y="1371290"/>
                  </a:lnTo>
                  <a:cubicBezTo>
                    <a:pt x="23467" y="1371290"/>
                    <a:pt x="15343" y="1367925"/>
                    <a:pt x="9354" y="1361936"/>
                  </a:cubicBezTo>
                  <a:cubicBezTo>
                    <a:pt x="3365" y="1355947"/>
                    <a:pt x="0" y="1347824"/>
                    <a:pt x="0" y="1339353"/>
                  </a:cubicBezTo>
                  <a:lnTo>
                    <a:pt x="0" y="31937"/>
                  </a:lnTo>
                  <a:cubicBezTo>
                    <a:pt x="0" y="23467"/>
                    <a:pt x="3365" y="15343"/>
                    <a:pt x="9354" y="9354"/>
                  </a:cubicBezTo>
                  <a:cubicBezTo>
                    <a:pt x="15343" y="3365"/>
                    <a:pt x="23467" y="0"/>
                    <a:pt x="31937"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7" name="TextBox 7"/>
            <p:cNvSpPr txBox="1"/>
            <p:nvPr/>
          </p:nvSpPr>
          <p:spPr>
            <a:xfrm>
              <a:off x="0" y="-38100"/>
              <a:ext cx="3256139" cy="140939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028700" y="964170"/>
            <a:ext cx="9030850" cy="1654299"/>
          </a:xfrm>
          <a:prstGeom prst="rect">
            <a:avLst/>
          </a:prstGeom>
        </p:spPr>
        <p:txBody>
          <a:bodyPr lIns="0" tIns="0" rIns="0" bIns="0" rtlCol="0" anchor="t">
            <a:spAutoFit/>
          </a:bodyPr>
          <a:lstStyle/>
          <a:p>
            <a:pPr algn="l">
              <a:lnSpc>
                <a:spcPts val="12879"/>
              </a:lnSpc>
            </a:pPr>
            <a:r>
              <a:rPr lang="en-US" sz="9199" u="sng" dirty="0">
                <a:solidFill>
                  <a:srgbClr val="000000"/>
                </a:solidFill>
                <a:latin typeface="Parisienne"/>
                <a:ea typeface="Parisienne"/>
                <a:cs typeface="Parisienne"/>
                <a:sym typeface="Parisienne"/>
              </a:rPr>
              <a:t>An induction recap</a:t>
            </a:r>
          </a:p>
        </p:txBody>
      </p:sp>
      <p:sp>
        <p:nvSpPr>
          <p:cNvPr id="9" name="TextBox 9"/>
          <p:cNvSpPr txBox="1"/>
          <p:nvPr/>
        </p:nvSpPr>
        <p:spPr>
          <a:xfrm>
            <a:off x="2666350" y="4044768"/>
            <a:ext cx="11857789" cy="5872441"/>
          </a:xfrm>
          <a:prstGeom prst="rect">
            <a:avLst/>
          </a:prstGeom>
        </p:spPr>
        <p:txBody>
          <a:bodyPr lIns="0" tIns="0" rIns="0" bIns="0" rtlCol="0" anchor="t">
            <a:spAutoFit/>
          </a:bodyPr>
          <a:lstStyle/>
          <a:p>
            <a:pPr marL="712374" lvl="1" indent="-356187" algn="l">
              <a:lnSpc>
                <a:spcPts val="4586"/>
              </a:lnSpc>
              <a:buFont typeface="Arial"/>
              <a:buChar char="•"/>
            </a:pPr>
            <a:r>
              <a:rPr lang="en-US" sz="3299" dirty="0">
                <a:solidFill>
                  <a:srgbClr val="000000"/>
                </a:solidFill>
                <a:latin typeface="DM Sans"/>
                <a:ea typeface="DM Sans"/>
                <a:cs typeface="DM Sans"/>
                <a:sym typeface="DM Sans"/>
              </a:rPr>
              <a:t>Student support; Key service here in the university. You can contact them via the </a:t>
            </a:r>
            <a:r>
              <a:rPr lang="en-US" sz="3299" dirty="0" err="1">
                <a:solidFill>
                  <a:srgbClr val="000000"/>
                </a:solidFill>
                <a:latin typeface="DM Sans"/>
                <a:ea typeface="DM Sans"/>
                <a:cs typeface="DM Sans"/>
                <a:sym typeface="DM Sans"/>
              </a:rPr>
              <a:t>hwb</a:t>
            </a:r>
            <a:r>
              <a:rPr lang="en-US" sz="3299" dirty="0">
                <a:solidFill>
                  <a:srgbClr val="000000"/>
                </a:solidFill>
                <a:latin typeface="DM Sans"/>
                <a:ea typeface="DM Sans"/>
                <a:cs typeface="DM Sans"/>
                <a:sym typeface="DM Sans"/>
              </a:rPr>
              <a:t>, let’s take a look! </a:t>
            </a:r>
          </a:p>
          <a:p>
            <a:pPr algn="l">
              <a:lnSpc>
                <a:spcPts val="4586"/>
              </a:lnSpc>
            </a:pPr>
            <a:endParaRPr lang="en-US" sz="3299" dirty="0">
              <a:solidFill>
                <a:srgbClr val="000000"/>
              </a:solidFill>
              <a:latin typeface="DM Sans"/>
              <a:ea typeface="DM Sans"/>
              <a:cs typeface="DM Sans"/>
              <a:sym typeface="DM Sans"/>
            </a:endParaRPr>
          </a:p>
          <a:p>
            <a:pPr marL="712374" lvl="1" indent="-356187" algn="l">
              <a:lnSpc>
                <a:spcPts val="4586"/>
              </a:lnSpc>
              <a:buFont typeface="Arial"/>
              <a:buChar char="•"/>
            </a:pPr>
            <a:r>
              <a:rPr lang="en-US" sz="3299" dirty="0">
                <a:solidFill>
                  <a:srgbClr val="000000"/>
                </a:solidFill>
                <a:latin typeface="DM Sans"/>
                <a:ea typeface="DM Sans"/>
                <a:cs typeface="DM Sans"/>
                <a:sym typeface="DM Sans"/>
              </a:rPr>
              <a:t>Learning support; another key service, which you access via </a:t>
            </a:r>
            <a:r>
              <a:rPr lang="en-US" sz="3299" dirty="0" err="1">
                <a:solidFill>
                  <a:srgbClr val="000000"/>
                </a:solidFill>
                <a:latin typeface="DM Sans"/>
                <a:ea typeface="DM Sans"/>
                <a:cs typeface="DM Sans"/>
                <a:sym typeface="DM Sans"/>
              </a:rPr>
              <a:t>hwb</a:t>
            </a:r>
            <a:r>
              <a:rPr lang="en-US" sz="3299" dirty="0">
                <a:solidFill>
                  <a:srgbClr val="000000"/>
                </a:solidFill>
                <a:latin typeface="DM Sans"/>
                <a:ea typeface="DM Sans"/>
                <a:cs typeface="DM Sans"/>
                <a:sym typeface="DM Sans"/>
              </a:rPr>
              <a:t>, let’s take a look!</a:t>
            </a:r>
          </a:p>
          <a:p>
            <a:pPr algn="l">
              <a:lnSpc>
                <a:spcPts val="4586"/>
              </a:lnSpc>
            </a:pPr>
            <a:endParaRPr lang="en-US" sz="3299" dirty="0">
              <a:solidFill>
                <a:srgbClr val="000000"/>
              </a:solidFill>
              <a:latin typeface="DM Sans"/>
              <a:ea typeface="DM Sans"/>
              <a:cs typeface="DM Sans"/>
              <a:sym typeface="DM Sans"/>
            </a:endParaRPr>
          </a:p>
          <a:p>
            <a:pPr marL="712374" lvl="1" indent="-356187" algn="l">
              <a:lnSpc>
                <a:spcPts val="4586"/>
              </a:lnSpc>
              <a:buFont typeface="Arial"/>
              <a:buChar char="•"/>
            </a:pPr>
            <a:r>
              <a:rPr lang="en-US" sz="3299" dirty="0">
                <a:solidFill>
                  <a:srgbClr val="000000"/>
                </a:solidFill>
                <a:latin typeface="DM Sans"/>
                <a:ea typeface="DM Sans"/>
                <a:cs typeface="DM Sans"/>
                <a:sym typeface="DM Sans"/>
              </a:rPr>
              <a:t>Students' union; have a look around campus, have a chat to them, share your ideas!</a:t>
            </a:r>
          </a:p>
          <a:p>
            <a:pPr algn="l">
              <a:lnSpc>
                <a:spcPts val="4586"/>
              </a:lnSpc>
            </a:pPr>
            <a:endParaRPr lang="en-US" sz="3299" dirty="0">
              <a:solidFill>
                <a:srgbClr val="000000"/>
              </a:solidFill>
              <a:latin typeface="DM Sans"/>
              <a:ea typeface="DM Sans"/>
              <a:cs typeface="DM Sans"/>
              <a:sym typeface="DM Sans"/>
            </a:endParaRPr>
          </a:p>
          <a:p>
            <a:pPr algn="l">
              <a:lnSpc>
                <a:spcPts val="4586"/>
              </a:lnSpc>
            </a:pPr>
            <a:endParaRPr lang="en-US" sz="3299" dirty="0">
              <a:solidFill>
                <a:srgbClr val="000000"/>
              </a:solidFill>
              <a:latin typeface="DM Sans"/>
              <a:ea typeface="DM Sans"/>
              <a:cs typeface="DM Sans"/>
              <a:sym typeface="DM Sans"/>
            </a:endParaRPr>
          </a:p>
        </p:txBody>
      </p:sp>
      <p:sp>
        <p:nvSpPr>
          <p:cNvPr id="10" name="Freeform 10"/>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grpSp>
        <p:nvGrpSpPr>
          <p:cNvPr id="5" name="Group 5"/>
          <p:cNvGrpSpPr/>
          <p:nvPr/>
        </p:nvGrpSpPr>
        <p:grpSpPr>
          <a:xfrm>
            <a:off x="2413667" y="3880735"/>
            <a:ext cx="12363154" cy="5206617"/>
            <a:chOff x="0" y="0"/>
            <a:chExt cx="3256139" cy="1371290"/>
          </a:xfrm>
        </p:grpSpPr>
        <p:sp>
          <p:nvSpPr>
            <p:cNvPr id="6" name="Freeform 6"/>
            <p:cNvSpPr/>
            <p:nvPr/>
          </p:nvSpPr>
          <p:spPr>
            <a:xfrm>
              <a:off x="0" y="0"/>
              <a:ext cx="3256139" cy="1371290"/>
            </a:xfrm>
            <a:custGeom>
              <a:avLst/>
              <a:gdLst/>
              <a:ahLst/>
              <a:cxnLst/>
              <a:rect l="l" t="t" r="r" b="b"/>
              <a:pathLst>
                <a:path w="3256139" h="1371290">
                  <a:moveTo>
                    <a:pt x="31937" y="0"/>
                  </a:moveTo>
                  <a:lnTo>
                    <a:pt x="3224203" y="0"/>
                  </a:lnTo>
                  <a:cubicBezTo>
                    <a:pt x="3232673" y="0"/>
                    <a:pt x="3240796" y="3365"/>
                    <a:pt x="3246785" y="9354"/>
                  </a:cubicBezTo>
                  <a:cubicBezTo>
                    <a:pt x="3252774" y="15343"/>
                    <a:pt x="3256139" y="23467"/>
                    <a:pt x="3256139" y="31937"/>
                  </a:cubicBezTo>
                  <a:lnTo>
                    <a:pt x="3256139" y="1339353"/>
                  </a:lnTo>
                  <a:cubicBezTo>
                    <a:pt x="3256139" y="1347824"/>
                    <a:pt x="3252774" y="1355947"/>
                    <a:pt x="3246785" y="1361936"/>
                  </a:cubicBezTo>
                  <a:cubicBezTo>
                    <a:pt x="3240796" y="1367925"/>
                    <a:pt x="3232673" y="1371290"/>
                    <a:pt x="3224203" y="1371290"/>
                  </a:cubicBezTo>
                  <a:lnTo>
                    <a:pt x="31937" y="1371290"/>
                  </a:lnTo>
                  <a:cubicBezTo>
                    <a:pt x="23467" y="1371290"/>
                    <a:pt x="15343" y="1367925"/>
                    <a:pt x="9354" y="1361936"/>
                  </a:cubicBezTo>
                  <a:cubicBezTo>
                    <a:pt x="3365" y="1355947"/>
                    <a:pt x="0" y="1347824"/>
                    <a:pt x="0" y="1339353"/>
                  </a:cubicBezTo>
                  <a:lnTo>
                    <a:pt x="0" y="31937"/>
                  </a:lnTo>
                  <a:cubicBezTo>
                    <a:pt x="0" y="23467"/>
                    <a:pt x="3365" y="15343"/>
                    <a:pt x="9354" y="9354"/>
                  </a:cubicBezTo>
                  <a:cubicBezTo>
                    <a:pt x="15343" y="3365"/>
                    <a:pt x="23467" y="0"/>
                    <a:pt x="31937"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7" name="TextBox 7"/>
            <p:cNvSpPr txBox="1"/>
            <p:nvPr/>
          </p:nvSpPr>
          <p:spPr>
            <a:xfrm>
              <a:off x="0" y="-38100"/>
              <a:ext cx="3256139" cy="140939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781784" y="353667"/>
            <a:ext cx="9030850" cy="3334246"/>
          </a:xfrm>
          <a:prstGeom prst="rect">
            <a:avLst/>
          </a:prstGeom>
        </p:spPr>
        <p:txBody>
          <a:bodyPr lIns="0" tIns="0" rIns="0" bIns="0" rtlCol="0" anchor="t">
            <a:spAutoFit/>
          </a:bodyPr>
          <a:lstStyle/>
          <a:p>
            <a:pPr algn="ctr">
              <a:lnSpc>
                <a:spcPts val="13019"/>
              </a:lnSpc>
            </a:pPr>
            <a:r>
              <a:rPr lang="en-US" sz="9299" u="sng" dirty="0">
                <a:solidFill>
                  <a:srgbClr val="000000"/>
                </a:solidFill>
                <a:latin typeface="Parisienne"/>
                <a:ea typeface="Parisienne"/>
                <a:cs typeface="Parisienne"/>
                <a:sym typeface="Parisienne"/>
              </a:rPr>
              <a:t>Extenuating Circumstances </a:t>
            </a:r>
          </a:p>
        </p:txBody>
      </p:sp>
      <p:sp>
        <p:nvSpPr>
          <p:cNvPr id="9" name="TextBox 9"/>
          <p:cNvSpPr txBox="1"/>
          <p:nvPr/>
        </p:nvSpPr>
        <p:spPr>
          <a:xfrm>
            <a:off x="2666350" y="3915891"/>
            <a:ext cx="11857789" cy="4888656"/>
          </a:xfrm>
          <a:prstGeom prst="rect">
            <a:avLst/>
          </a:prstGeom>
        </p:spPr>
        <p:txBody>
          <a:bodyPr lIns="0" tIns="0" rIns="0" bIns="0" rtlCol="0" anchor="t">
            <a:spAutoFit/>
          </a:bodyPr>
          <a:lstStyle/>
          <a:p>
            <a:pPr marL="712373" lvl="1" indent="-356186" algn="l">
              <a:lnSpc>
                <a:spcPts val="6566"/>
              </a:lnSpc>
              <a:buFont typeface="Arial"/>
              <a:buChar char="•"/>
            </a:pPr>
            <a:r>
              <a:rPr lang="en-US" sz="3299">
                <a:solidFill>
                  <a:srgbClr val="000000"/>
                </a:solidFill>
                <a:latin typeface="DM Sans"/>
                <a:ea typeface="DM Sans"/>
                <a:cs typeface="DM Sans"/>
                <a:sym typeface="DM Sans"/>
              </a:rPr>
              <a:t>Life event that impacts you and your ability to do your assessment. </a:t>
            </a:r>
          </a:p>
          <a:p>
            <a:pPr marL="712373" lvl="1" indent="-356186" algn="l">
              <a:lnSpc>
                <a:spcPts val="6566"/>
              </a:lnSpc>
              <a:buFont typeface="Arial"/>
              <a:buChar char="•"/>
            </a:pPr>
            <a:r>
              <a:rPr lang="en-US" sz="3299">
                <a:solidFill>
                  <a:srgbClr val="000000"/>
                </a:solidFill>
                <a:latin typeface="DM Sans"/>
                <a:ea typeface="DM Sans"/>
                <a:cs typeface="DM Sans"/>
                <a:sym typeface="DM Sans"/>
              </a:rPr>
              <a:t>Tutors are not involved in the decision process. </a:t>
            </a:r>
          </a:p>
          <a:p>
            <a:pPr marL="712373" lvl="1" indent="-356186" algn="l">
              <a:lnSpc>
                <a:spcPts val="6566"/>
              </a:lnSpc>
              <a:buFont typeface="Arial"/>
              <a:buChar char="•"/>
            </a:pPr>
            <a:r>
              <a:rPr lang="en-US" sz="3299">
                <a:solidFill>
                  <a:srgbClr val="000000"/>
                </a:solidFill>
                <a:latin typeface="DM Sans"/>
                <a:ea typeface="DM Sans"/>
                <a:cs typeface="DM Sans"/>
                <a:sym typeface="DM Sans"/>
              </a:rPr>
              <a:t>To apply for extenuating circumstances visit mytsd, go to the data and forms section and locate the extenuating circumstances forms. </a:t>
            </a:r>
          </a:p>
        </p:txBody>
      </p:sp>
      <p:sp>
        <p:nvSpPr>
          <p:cNvPr id="10" name="Freeform 10"/>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grpSp>
        <p:nvGrpSpPr>
          <p:cNvPr id="5" name="Group 5"/>
          <p:cNvGrpSpPr/>
          <p:nvPr/>
        </p:nvGrpSpPr>
        <p:grpSpPr>
          <a:xfrm>
            <a:off x="2413667" y="3880735"/>
            <a:ext cx="12363154" cy="5206617"/>
            <a:chOff x="0" y="0"/>
            <a:chExt cx="3256139" cy="1371290"/>
          </a:xfrm>
        </p:grpSpPr>
        <p:sp>
          <p:nvSpPr>
            <p:cNvPr id="6" name="Freeform 6"/>
            <p:cNvSpPr/>
            <p:nvPr/>
          </p:nvSpPr>
          <p:spPr>
            <a:xfrm>
              <a:off x="0" y="0"/>
              <a:ext cx="3256139" cy="1371290"/>
            </a:xfrm>
            <a:custGeom>
              <a:avLst/>
              <a:gdLst/>
              <a:ahLst/>
              <a:cxnLst/>
              <a:rect l="l" t="t" r="r" b="b"/>
              <a:pathLst>
                <a:path w="3256139" h="1371290">
                  <a:moveTo>
                    <a:pt x="31937" y="0"/>
                  </a:moveTo>
                  <a:lnTo>
                    <a:pt x="3224203" y="0"/>
                  </a:lnTo>
                  <a:cubicBezTo>
                    <a:pt x="3232673" y="0"/>
                    <a:pt x="3240796" y="3365"/>
                    <a:pt x="3246785" y="9354"/>
                  </a:cubicBezTo>
                  <a:cubicBezTo>
                    <a:pt x="3252774" y="15343"/>
                    <a:pt x="3256139" y="23467"/>
                    <a:pt x="3256139" y="31937"/>
                  </a:cubicBezTo>
                  <a:lnTo>
                    <a:pt x="3256139" y="1339353"/>
                  </a:lnTo>
                  <a:cubicBezTo>
                    <a:pt x="3256139" y="1347824"/>
                    <a:pt x="3252774" y="1355947"/>
                    <a:pt x="3246785" y="1361936"/>
                  </a:cubicBezTo>
                  <a:cubicBezTo>
                    <a:pt x="3240796" y="1367925"/>
                    <a:pt x="3232673" y="1371290"/>
                    <a:pt x="3224203" y="1371290"/>
                  </a:cubicBezTo>
                  <a:lnTo>
                    <a:pt x="31937" y="1371290"/>
                  </a:lnTo>
                  <a:cubicBezTo>
                    <a:pt x="23467" y="1371290"/>
                    <a:pt x="15343" y="1367925"/>
                    <a:pt x="9354" y="1361936"/>
                  </a:cubicBezTo>
                  <a:cubicBezTo>
                    <a:pt x="3365" y="1355947"/>
                    <a:pt x="0" y="1347824"/>
                    <a:pt x="0" y="1339353"/>
                  </a:cubicBezTo>
                  <a:lnTo>
                    <a:pt x="0" y="31937"/>
                  </a:lnTo>
                  <a:cubicBezTo>
                    <a:pt x="0" y="23467"/>
                    <a:pt x="3365" y="15343"/>
                    <a:pt x="9354" y="9354"/>
                  </a:cubicBezTo>
                  <a:cubicBezTo>
                    <a:pt x="15343" y="3365"/>
                    <a:pt x="23467" y="0"/>
                    <a:pt x="31937"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7" name="TextBox 7"/>
            <p:cNvSpPr txBox="1"/>
            <p:nvPr/>
          </p:nvSpPr>
          <p:spPr>
            <a:xfrm>
              <a:off x="0" y="-38100"/>
              <a:ext cx="3256139" cy="140939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028700" y="964170"/>
            <a:ext cx="9030850" cy="1615827"/>
          </a:xfrm>
          <a:prstGeom prst="rect">
            <a:avLst/>
          </a:prstGeom>
        </p:spPr>
        <p:txBody>
          <a:bodyPr lIns="0" tIns="0" rIns="0" bIns="0" rtlCol="0" anchor="t">
            <a:spAutoFit/>
          </a:bodyPr>
          <a:lstStyle/>
          <a:p>
            <a:pPr algn="l">
              <a:lnSpc>
                <a:spcPts val="12599"/>
              </a:lnSpc>
            </a:pPr>
            <a:r>
              <a:rPr lang="en-US" sz="9000" u="sng" dirty="0">
                <a:solidFill>
                  <a:srgbClr val="000000"/>
                </a:solidFill>
                <a:latin typeface="Parisienne"/>
                <a:ea typeface="Parisienne"/>
                <a:cs typeface="Parisienne"/>
                <a:sym typeface="Parisienne"/>
              </a:rPr>
              <a:t>House Keeping </a:t>
            </a:r>
          </a:p>
        </p:txBody>
      </p:sp>
      <p:sp>
        <p:nvSpPr>
          <p:cNvPr id="9" name="TextBox 9"/>
          <p:cNvSpPr txBox="1"/>
          <p:nvPr/>
        </p:nvSpPr>
        <p:spPr>
          <a:xfrm>
            <a:off x="2666350" y="3892085"/>
            <a:ext cx="11857789" cy="5012467"/>
          </a:xfrm>
          <a:prstGeom prst="rect">
            <a:avLst/>
          </a:prstGeom>
        </p:spPr>
        <p:txBody>
          <a:bodyPr lIns="0" tIns="0" rIns="0" bIns="0" rtlCol="0" anchor="t">
            <a:spAutoFit/>
          </a:bodyPr>
          <a:lstStyle/>
          <a:p>
            <a:pPr marL="712373" lvl="1" indent="-356186" algn="l">
              <a:lnSpc>
                <a:spcPts val="5741"/>
              </a:lnSpc>
              <a:buFont typeface="Arial"/>
              <a:buChar char="•"/>
            </a:pPr>
            <a:r>
              <a:rPr lang="en-US" sz="3299">
                <a:solidFill>
                  <a:srgbClr val="000000"/>
                </a:solidFill>
                <a:latin typeface="DM Sans"/>
                <a:ea typeface="DM Sans"/>
                <a:cs typeface="DM Sans"/>
                <a:sym typeface="DM Sans"/>
              </a:rPr>
              <a:t>Respect - everyone in the room</a:t>
            </a:r>
          </a:p>
          <a:p>
            <a:pPr marL="712373" lvl="1" indent="-356186" algn="l">
              <a:lnSpc>
                <a:spcPts val="5741"/>
              </a:lnSpc>
              <a:buFont typeface="Arial"/>
              <a:buChar char="•"/>
            </a:pPr>
            <a:r>
              <a:rPr lang="en-US" sz="3299">
                <a:solidFill>
                  <a:srgbClr val="000000"/>
                </a:solidFill>
                <a:latin typeface="DM Sans"/>
                <a:ea typeface="DM Sans"/>
                <a:cs typeface="DM Sans"/>
                <a:sym typeface="DM Sans"/>
              </a:rPr>
              <a:t>Don’t talk over each other</a:t>
            </a:r>
          </a:p>
          <a:p>
            <a:pPr marL="712373" lvl="1" indent="-356186" algn="l">
              <a:lnSpc>
                <a:spcPts val="5741"/>
              </a:lnSpc>
              <a:buFont typeface="Arial"/>
              <a:buChar char="•"/>
            </a:pPr>
            <a:r>
              <a:rPr lang="en-US" sz="3299">
                <a:solidFill>
                  <a:srgbClr val="000000"/>
                </a:solidFill>
                <a:latin typeface="DM Sans"/>
                <a:ea typeface="DM Sans"/>
                <a:cs typeface="DM Sans"/>
                <a:sym typeface="DM Sans"/>
              </a:rPr>
              <a:t>Attend on time </a:t>
            </a:r>
          </a:p>
          <a:p>
            <a:pPr marL="712373" lvl="1" indent="-356186" algn="l">
              <a:lnSpc>
                <a:spcPts val="5741"/>
              </a:lnSpc>
              <a:buFont typeface="Arial"/>
              <a:buChar char="•"/>
            </a:pPr>
            <a:r>
              <a:rPr lang="en-US" sz="3299">
                <a:solidFill>
                  <a:srgbClr val="000000"/>
                </a:solidFill>
                <a:latin typeface="DM Sans"/>
                <a:ea typeface="DM Sans"/>
                <a:cs typeface="DM Sans"/>
                <a:sym typeface="DM Sans"/>
              </a:rPr>
              <a:t>Mind your language</a:t>
            </a:r>
          </a:p>
          <a:p>
            <a:pPr marL="712373" lvl="1" indent="-356186" algn="l">
              <a:lnSpc>
                <a:spcPts val="5741"/>
              </a:lnSpc>
              <a:buFont typeface="Arial"/>
              <a:buChar char="•"/>
            </a:pPr>
            <a:r>
              <a:rPr lang="en-US" sz="3299">
                <a:solidFill>
                  <a:srgbClr val="000000"/>
                </a:solidFill>
                <a:latin typeface="DM Sans"/>
                <a:ea typeface="DM Sans"/>
                <a:cs typeface="DM Sans"/>
                <a:sym typeface="DM Sans"/>
              </a:rPr>
              <a:t>Bringing food and drink into the classroom - allergies</a:t>
            </a:r>
          </a:p>
          <a:p>
            <a:pPr marL="712373" lvl="1" indent="-356186" algn="l">
              <a:lnSpc>
                <a:spcPts val="5741"/>
              </a:lnSpc>
              <a:buFont typeface="Arial"/>
              <a:buChar char="•"/>
            </a:pPr>
            <a:r>
              <a:rPr lang="en-US" sz="3299">
                <a:solidFill>
                  <a:srgbClr val="000000"/>
                </a:solidFill>
                <a:latin typeface="DM Sans"/>
                <a:ea typeface="DM Sans"/>
                <a:cs typeface="DM Sans"/>
                <a:sym typeface="DM Sans"/>
              </a:rPr>
              <a:t>Email the tutor if you are going to be late</a:t>
            </a:r>
          </a:p>
          <a:p>
            <a:pPr marL="712373" lvl="1" indent="-356186" algn="l">
              <a:lnSpc>
                <a:spcPts val="5741"/>
              </a:lnSpc>
              <a:buFont typeface="Arial"/>
              <a:buChar char="•"/>
            </a:pPr>
            <a:r>
              <a:rPr lang="en-US" sz="3299">
                <a:solidFill>
                  <a:srgbClr val="000000"/>
                </a:solidFill>
                <a:latin typeface="DM Sans"/>
                <a:ea typeface="DM Sans"/>
                <a:cs typeface="DM Sans"/>
                <a:sym typeface="DM Sans"/>
              </a:rPr>
              <a:t>Email the tutor if you will be absent  </a:t>
            </a:r>
          </a:p>
        </p:txBody>
      </p:sp>
      <p:sp>
        <p:nvSpPr>
          <p:cNvPr id="10" name="Freeform 10"/>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grpSp>
        <p:nvGrpSpPr>
          <p:cNvPr id="5" name="Group 5"/>
          <p:cNvGrpSpPr/>
          <p:nvPr/>
        </p:nvGrpSpPr>
        <p:grpSpPr>
          <a:xfrm>
            <a:off x="2413667" y="3880735"/>
            <a:ext cx="12363154" cy="5206617"/>
            <a:chOff x="0" y="0"/>
            <a:chExt cx="3256139" cy="1371290"/>
          </a:xfrm>
        </p:grpSpPr>
        <p:sp>
          <p:nvSpPr>
            <p:cNvPr id="6" name="Freeform 6"/>
            <p:cNvSpPr/>
            <p:nvPr/>
          </p:nvSpPr>
          <p:spPr>
            <a:xfrm>
              <a:off x="0" y="0"/>
              <a:ext cx="3256139" cy="1371290"/>
            </a:xfrm>
            <a:custGeom>
              <a:avLst/>
              <a:gdLst/>
              <a:ahLst/>
              <a:cxnLst/>
              <a:rect l="l" t="t" r="r" b="b"/>
              <a:pathLst>
                <a:path w="3256139" h="1371290">
                  <a:moveTo>
                    <a:pt x="31937" y="0"/>
                  </a:moveTo>
                  <a:lnTo>
                    <a:pt x="3224203" y="0"/>
                  </a:lnTo>
                  <a:cubicBezTo>
                    <a:pt x="3232673" y="0"/>
                    <a:pt x="3240796" y="3365"/>
                    <a:pt x="3246785" y="9354"/>
                  </a:cubicBezTo>
                  <a:cubicBezTo>
                    <a:pt x="3252774" y="15343"/>
                    <a:pt x="3256139" y="23467"/>
                    <a:pt x="3256139" y="31937"/>
                  </a:cubicBezTo>
                  <a:lnTo>
                    <a:pt x="3256139" y="1339353"/>
                  </a:lnTo>
                  <a:cubicBezTo>
                    <a:pt x="3256139" y="1347824"/>
                    <a:pt x="3252774" y="1355947"/>
                    <a:pt x="3246785" y="1361936"/>
                  </a:cubicBezTo>
                  <a:cubicBezTo>
                    <a:pt x="3240796" y="1367925"/>
                    <a:pt x="3232673" y="1371290"/>
                    <a:pt x="3224203" y="1371290"/>
                  </a:cubicBezTo>
                  <a:lnTo>
                    <a:pt x="31937" y="1371290"/>
                  </a:lnTo>
                  <a:cubicBezTo>
                    <a:pt x="23467" y="1371290"/>
                    <a:pt x="15343" y="1367925"/>
                    <a:pt x="9354" y="1361936"/>
                  </a:cubicBezTo>
                  <a:cubicBezTo>
                    <a:pt x="3365" y="1355947"/>
                    <a:pt x="0" y="1347824"/>
                    <a:pt x="0" y="1339353"/>
                  </a:cubicBezTo>
                  <a:lnTo>
                    <a:pt x="0" y="31937"/>
                  </a:lnTo>
                  <a:cubicBezTo>
                    <a:pt x="0" y="23467"/>
                    <a:pt x="3365" y="15343"/>
                    <a:pt x="9354" y="9354"/>
                  </a:cubicBezTo>
                  <a:cubicBezTo>
                    <a:pt x="15343" y="3365"/>
                    <a:pt x="23467" y="0"/>
                    <a:pt x="31937"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7" name="TextBox 7"/>
            <p:cNvSpPr txBox="1"/>
            <p:nvPr/>
          </p:nvSpPr>
          <p:spPr>
            <a:xfrm>
              <a:off x="0" y="-38100"/>
              <a:ext cx="3256139" cy="140939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028700" y="945120"/>
            <a:ext cx="9030850" cy="1705595"/>
          </a:xfrm>
          <a:prstGeom prst="rect">
            <a:avLst/>
          </a:prstGeom>
        </p:spPr>
        <p:txBody>
          <a:bodyPr lIns="0" tIns="0" rIns="0" bIns="0" rtlCol="0" anchor="t">
            <a:spAutoFit/>
          </a:bodyPr>
          <a:lstStyle/>
          <a:p>
            <a:pPr algn="l">
              <a:lnSpc>
                <a:spcPts val="13299"/>
              </a:lnSpc>
            </a:pPr>
            <a:r>
              <a:rPr lang="en-US" sz="9499" u="sng" dirty="0">
                <a:solidFill>
                  <a:srgbClr val="000000"/>
                </a:solidFill>
                <a:latin typeface="Parisienne"/>
                <a:ea typeface="Parisienne"/>
                <a:cs typeface="Parisienne"/>
                <a:sym typeface="Parisienne"/>
              </a:rPr>
              <a:t>Professionalism </a:t>
            </a:r>
          </a:p>
        </p:txBody>
      </p:sp>
      <p:sp>
        <p:nvSpPr>
          <p:cNvPr id="9" name="TextBox 9"/>
          <p:cNvSpPr txBox="1"/>
          <p:nvPr/>
        </p:nvSpPr>
        <p:spPr>
          <a:xfrm>
            <a:off x="2739845" y="4065501"/>
            <a:ext cx="11857789" cy="4892846"/>
          </a:xfrm>
          <a:prstGeom prst="rect">
            <a:avLst/>
          </a:prstGeom>
        </p:spPr>
        <p:txBody>
          <a:bodyPr lIns="0" tIns="0" rIns="0" bIns="0" rtlCol="0" anchor="t">
            <a:spAutoFit/>
          </a:bodyPr>
          <a:lstStyle/>
          <a:p>
            <a:pPr marL="712374" lvl="1" indent="-356187" algn="l">
              <a:lnSpc>
                <a:spcPts val="6533"/>
              </a:lnSpc>
              <a:buFont typeface="Arial"/>
              <a:buChar char="•"/>
            </a:pPr>
            <a:r>
              <a:rPr lang="en-US" sz="3299">
                <a:solidFill>
                  <a:srgbClr val="000000"/>
                </a:solidFill>
                <a:latin typeface="DM Sans"/>
                <a:ea typeface="DM Sans"/>
                <a:cs typeface="DM Sans"/>
                <a:sym typeface="DM Sans"/>
              </a:rPr>
              <a:t>Whilst you are at university and in your future career you are expected to act professionally. </a:t>
            </a:r>
          </a:p>
          <a:p>
            <a:pPr marL="712374" lvl="1" indent="-356187" algn="l">
              <a:lnSpc>
                <a:spcPts val="6533"/>
              </a:lnSpc>
              <a:buFont typeface="Arial"/>
              <a:buChar char="•"/>
            </a:pPr>
            <a:r>
              <a:rPr lang="en-US" sz="3299">
                <a:solidFill>
                  <a:srgbClr val="000000"/>
                </a:solidFill>
                <a:latin typeface="DM Sans"/>
                <a:ea typeface="DM Sans"/>
                <a:cs typeface="DM Sans"/>
                <a:sym typeface="DM Sans"/>
              </a:rPr>
              <a:t>That includes in communication with staff. </a:t>
            </a:r>
          </a:p>
          <a:p>
            <a:pPr marL="712374" lvl="1" indent="-356187" algn="l">
              <a:lnSpc>
                <a:spcPts val="6533"/>
              </a:lnSpc>
              <a:buFont typeface="Arial"/>
              <a:buChar char="•"/>
            </a:pPr>
            <a:r>
              <a:rPr lang="en-US" sz="3299">
                <a:solidFill>
                  <a:srgbClr val="000000"/>
                </a:solidFill>
                <a:latin typeface="DM Sans"/>
                <a:ea typeface="DM Sans"/>
                <a:cs typeface="DM Sans"/>
                <a:sym typeface="DM Sans"/>
              </a:rPr>
              <a:t>Key examples come from emails, </a:t>
            </a:r>
          </a:p>
          <a:p>
            <a:pPr marL="712374" lvl="1" indent="-356187" algn="l">
              <a:lnSpc>
                <a:spcPts val="6533"/>
              </a:lnSpc>
              <a:buFont typeface="Arial"/>
              <a:buChar char="•"/>
            </a:pPr>
            <a:r>
              <a:rPr lang="en-US" sz="3299">
                <a:solidFill>
                  <a:srgbClr val="000000"/>
                </a:solidFill>
                <a:latin typeface="DM Sans"/>
                <a:ea typeface="DM Sans"/>
                <a:cs typeface="DM Sans"/>
                <a:sym typeface="DM Sans"/>
              </a:rPr>
              <a:t>Let’s take a look on the next few slides at some examples.......</a:t>
            </a:r>
          </a:p>
        </p:txBody>
      </p:sp>
      <p:sp>
        <p:nvSpPr>
          <p:cNvPr id="10" name="Freeform 10"/>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pic>
        <p:nvPicPr>
          <p:cNvPr id="5" name="Picture 4" descr="A screenshot of a computer&#10;&#10;AI-generated content may be incorrect.">
            <a:extLst>
              <a:ext uri="{FF2B5EF4-FFF2-40B4-BE49-F238E27FC236}">
                <a16:creationId xmlns:a16="http://schemas.microsoft.com/office/drawing/2014/main" id="{887CC147-E939-7914-22D8-3EC94E7715C0}"/>
              </a:ext>
            </a:extLst>
          </p:cNvPr>
          <p:cNvPicPr>
            <a:picLocks noChangeAspect="1"/>
          </p:cNvPicPr>
          <p:nvPr/>
        </p:nvPicPr>
        <p:blipFill rotWithShape="1">
          <a:blip r:embed="rId3"/>
          <a:srcRect l="1911" t="18323" r="65765" b="58368"/>
          <a:stretch/>
        </p:blipFill>
        <p:spPr bwMode="auto">
          <a:xfrm>
            <a:off x="4495800" y="2628900"/>
            <a:ext cx="9460230" cy="4548437"/>
          </a:xfrm>
          <a:prstGeom prst="rect">
            <a:avLst/>
          </a:prstGeom>
          <a:ln>
            <a:noFill/>
          </a:ln>
          <a:extLst>
            <a:ext uri="{53640926-AAD7-44D8-BBD7-CCE9431645EC}">
              <a14:shadowObscured xmlns:a14="http://schemas.microsoft.com/office/drawing/2010/main"/>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pic>
        <p:nvPicPr>
          <p:cNvPr id="5" name="Picture 4" descr="A screenshot of a computer&#10;&#10;AI-generated content may be incorrect.">
            <a:extLst>
              <a:ext uri="{FF2B5EF4-FFF2-40B4-BE49-F238E27FC236}">
                <a16:creationId xmlns:a16="http://schemas.microsoft.com/office/drawing/2014/main" id="{61EB6315-BC24-2152-23A0-F0F6E5749C88}"/>
              </a:ext>
            </a:extLst>
          </p:cNvPr>
          <p:cNvPicPr>
            <a:picLocks noChangeAspect="1"/>
          </p:cNvPicPr>
          <p:nvPr/>
        </p:nvPicPr>
        <p:blipFill rotWithShape="1">
          <a:blip r:embed="rId3"/>
          <a:srcRect l="848" t="12465" r="40671" b="52758"/>
          <a:stretch/>
        </p:blipFill>
        <p:spPr bwMode="auto">
          <a:xfrm>
            <a:off x="1143000" y="1638300"/>
            <a:ext cx="15765751" cy="6248400"/>
          </a:xfrm>
          <a:prstGeom prst="rect">
            <a:avLst/>
          </a:prstGeom>
          <a:ln>
            <a:noFill/>
          </a:ln>
          <a:extLst>
            <a:ext uri="{53640926-AAD7-44D8-BBD7-CCE9431645EC}">
              <a14:shadowObscured xmlns:a14="http://schemas.microsoft.com/office/drawing/2010/main"/>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pic>
        <p:nvPicPr>
          <p:cNvPr id="7" name="Picture 6">
            <a:extLst>
              <a:ext uri="{FF2B5EF4-FFF2-40B4-BE49-F238E27FC236}">
                <a16:creationId xmlns:a16="http://schemas.microsoft.com/office/drawing/2014/main" id="{8D11B3F0-EB3E-EBAA-EEAA-F60E87BF3575}"/>
              </a:ext>
            </a:extLst>
          </p:cNvPr>
          <p:cNvPicPr>
            <a:picLocks noChangeAspect="1"/>
          </p:cNvPicPr>
          <p:nvPr/>
        </p:nvPicPr>
        <p:blipFill rotWithShape="1">
          <a:blip r:embed="rId3"/>
          <a:srcRect l="665" t="11343" r="15902" b="56121"/>
          <a:stretch/>
        </p:blipFill>
        <p:spPr bwMode="auto">
          <a:xfrm>
            <a:off x="804576" y="2171700"/>
            <a:ext cx="16712214" cy="4343400"/>
          </a:xfrm>
          <a:prstGeom prst="rect">
            <a:avLst/>
          </a:prstGeom>
          <a:ln>
            <a:noFill/>
          </a:ln>
          <a:extLst>
            <a:ext uri="{53640926-AAD7-44D8-BBD7-CCE9431645EC}">
              <a14:shadowObscured xmlns:a14="http://schemas.microsoft.com/office/drawing/2010/main"/>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pic>
        <p:nvPicPr>
          <p:cNvPr id="5" name="Picture 4" descr="A screenshot of a computer&#10;&#10;AI-generated content may be incorrect.">
            <a:extLst>
              <a:ext uri="{FF2B5EF4-FFF2-40B4-BE49-F238E27FC236}">
                <a16:creationId xmlns:a16="http://schemas.microsoft.com/office/drawing/2014/main" id="{6DD28294-B144-A1ED-979B-E8D10BFC9E37}"/>
              </a:ext>
            </a:extLst>
          </p:cNvPr>
          <p:cNvPicPr>
            <a:picLocks noChangeAspect="1"/>
          </p:cNvPicPr>
          <p:nvPr/>
        </p:nvPicPr>
        <p:blipFill rotWithShape="1">
          <a:blip r:embed="rId3"/>
          <a:srcRect l="914" t="11345" r="1288" b="42038"/>
          <a:stretch/>
        </p:blipFill>
        <p:spPr bwMode="auto">
          <a:xfrm>
            <a:off x="397849" y="2400300"/>
            <a:ext cx="17356751" cy="5515584"/>
          </a:xfrm>
          <a:prstGeom prst="rect">
            <a:avLst/>
          </a:prstGeom>
          <a:ln>
            <a:noFill/>
          </a:ln>
          <a:extLst>
            <a:ext uri="{53640926-AAD7-44D8-BBD7-CCE9431645EC}">
              <a14:shadowObscured xmlns:a14="http://schemas.microsoft.com/office/drawing/2010/main"/>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037326"/>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TextBox 5"/>
          <p:cNvSpPr txBox="1"/>
          <p:nvPr/>
        </p:nvSpPr>
        <p:spPr>
          <a:xfrm>
            <a:off x="1028700" y="847725"/>
            <a:ext cx="8772479" cy="1692771"/>
          </a:xfrm>
          <a:prstGeom prst="rect">
            <a:avLst/>
          </a:prstGeom>
        </p:spPr>
        <p:txBody>
          <a:bodyPr lIns="0" tIns="0" rIns="0" bIns="0" rtlCol="0" anchor="t">
            <a:spAutoFit/>
          </a:bodyPr>
          <a:lstStyle/>
          <a:p>
            <a:pPr algn="ctr">
              <a:lnSpc>
                <a:spcPts val="13160"/>
              </a:lnSpc>
            </a:pPr>
            <a:r>
              <a:rPr lang="en-US" sz="9400" u="sng" dirty="0">
                <a:solidFill>
                  <a:srgbClr val="000000"/>
                </a:solidFill>
                <a:latin typeface="Parisienne"/>
                <a:ea typeface="Parisienne"/>
                <a:cs typeface="Parisienne"/>
                <a:sym typeface="Parisienne"/>
              </a:rPr>
              <a:t>Continued</a:t>
            </a:r>
          </a:p>
        </p:txBody>
      </p:sp>
      <p:sp>
        <p:nvSpPr>
          <p:cNvPr id="6" name="Freeform 6"/>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p:cNvGrpSpPr/>
          <p:nvPr/>
        </p:nvGrpSpPr>
        <p:grpSpPr>
          <a:xfrm>
            <a:off x="1807499" y="2782190"/>
            <a:ext cx="14534553" cy="6104671"/>
            <a:chOff x="0" y="0"/>
            <a:chExt cx="3828030" cy="1607814"/>
          </a:xfrm>
        </p:grpSpPr>
        <p:sp>
          <p:nvSpPr>
            <p:cNvPr id="9" name="Freeform 9"/>
            <p:cNvSpPr/>
            <p:nvPr/>
          </p:nvSpPr>
          <p:spPr>
            <a:xfrm>
              <a:off x="0" y="0"/>
              <a:ext cx="3828030" cy="1607814"/>
            </a:xfrm>
            <a:custGeom>
              <a:avLst/>
              <a:gdLst/>
              <a:ahLst/>
              <a:cxnLst/>
              <a:rect l="l" t="t" r="r" b="b"/>
              <a:pathLst>
                <a:path w="3828030" h="1607814">
                  <a:moveTo>
                    <a:pt x="27165" y="0"/>
                  </a:moveTo>
                  <a:lnTo>
                    <a:pt x="3800865" y="0"/>
                  </a:lnTo>
                  <a:cubicBezTo>
                    <a:pt x="3815868" y="0"/>
                    <a:pt x="3828030" y="12162"/>
                    <a:pt x="3828030" y="27165"/>
                  </a:cubicBezTo>
                  <a:lnTo>
                    <a:pt x="3828030" y="1580649"/>
                  </a:lnTo>
                  <a:cubicBezTo>
                    <a:pt x="3828030" y="1595652"/>
                    <a:pt x="3815868" y="1607814"/>
                    <a:pt x="3800865" y="1607814"/>
                  </a:cubicBezTo>
                  <a:lnTo>
                    <a:pt x="27165" y="1607814"/>
                  </a:lnTo>
                  <a:cubicBezTo>
                    <a:pt x="12162" y="1607814"/>
                    <a:pt x="0" y="1595652"/>
                    <a:pt x="0" y="1580649"/>
                  </a:cubicBezTo>
                  <a:lnTo>
                    <a:pt x="0" y="27165"/>
                  </a:lnTo>
                  <a:cubicBezTo>
                    <a:pt x="0" y="12162"/>
                    <a:pt x="12162" y="0"/>
                    <a:pt x="27165"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0" name="TextBox 10"/>
            <p:cNvSpPr txBox="1"/>
            <p:nvPr/>
          </p:nvSpPr>
          <p:spPr>
            <a:xfrm>
              <a:off x="0" y="-38100"/>
              <a:ext cx="3828030" cy="1645914"/>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2508766" y="3220340"/>
            <a:ext cx="13833285" cy="465835"/>
          </a:xfrm>
          <a:prstGeom prst="rect">
            <a:avLst/>
          </a:prstGeom>
        </p:spPr>
        <p:txBody>
          <a:bodyPr lIns="0" tIns="0" rIns="0" bIns="0" rtlCol="0" anchor="t">
            <a:spAutoFit/>
          </a:bodyPr>
          <a:lstStyle/>
          <a:p>
            <a:pPr marL="604528" lvl="1" indent="-302264" algn="l">
              <a:lnSpc>
                <a:spcPts val="3892"/>
              </a:lnSpc>
              <a:buFont typeface="Arial"/>
              <a:buChar char="•"/>
            </a:pPr>
            <a:r>
              <a:rPr lang="en-US" sz="2800">
                <a:solidFill>
                  <a:srgbClr val="000000"/>
                </a:solidFill>
                <a:latin typeface="DM Sans"/>
                <a:ea typeface="DM Sans"/>
                <a:cs typeface="DM Sans"/>
                <a:sym typeface="DM Sans"/>
              </a:rPr>
              <a:t>Two of these examples are unprofessional and two are professional.</a:t>
            </a:r>
          </a:p>
        </p:txBody>
      </p:sp>
      <p:sp>
        <p:nvSpPr>
          <p:cNvPr id="12" name="TextBox 12"/>
          <p:cNvSpPr txBox="1"/>
          <p:nvPr/>
        </p:nvSpPr>
        <p:spPr>
          <a:xfrm>
            <a:off x="2470593" y="5095875"/>
            <a:ext cx="13346815" cy="465835"/>
          </a:xfrm>
          <a:prstGeom prst="rect">
            <a:avLst/>
          </a:prstGeom>
        </p:spPr>
        <p:txBody>
          <a:bodyPr lIns="0" tIns="0" rIns="0" bIns="0" rtlCol="0" anchor="t">
            <a:spAutoFit/>
          </a:bodyPr>
          <a:lstStyle/>
          <a:p>
            <a:pPr marL="604528" lvl="1" indent="-302264" algn="l">
              <a:lnSpc>
                <a:spcPts val="3892"/>
              </a:lnSpc>
              <a:buFont typeface="Arial"/>
              <a:buChar char="•"/>
            </a:pPr>
            <a:r>
              <a:rPr lang="en-US" sz="2800">
                <a:solidFill>
                  <a:srgbClr val="000000"/>
                </a:solidFill>
                <a:latin typeface="DM Sans"/>
                <a:ea typeface="DM Sans"/>
                <a:cs typeface="DM Sans"/>
                <a:sym typeface="DM Sans"/>
              </a:rPr>
              <a:t>It is important how you speak in emails. </a:t>
            </a:r>
          </a:p>
        </p:txBody>
      </p:sp>
      <p:sp>
        <p:nvSpPr>
          <p:cNvPr id="13" name="TextBox 13"/>
          <p:cNvSpPr txBox="1"/>
          <p:nvPr/>
        </p:nvSpPr>
        <p:spPr>
          <a:xfrm>
            <a:off x="2508766" y="6971410"/>
            <a:ext cx="13346815" cy="477695"/>
          </a:xfrm>
          <a:prstGeom prst="rect">
            <a:avLst/>
          </a:prstGeom>
        </p:spPr>
        <p:txBody>
          <a:bodyPr lIns="0" tIns="0" rIns="0" bIns="0" rtlCol="0" anchor="t">
            <a:spAutoFit/>
          </a:bodyPr>
          <a:lstStyle/>
          <a:p>
            <a:pPr marL="604528" lvl="1" indent="-302264" algn="l">
              <a:lnSpc>
                <a:spcPts val="3892"/>
              </a:lnSpc>
              <a:buFont typeface="Arial"/>
              <a:buChar char="•"/>
            </a:pPr>
            <a:r>
              <a:rPr lang="en-US" sz="2800" dirty="0">
                <a:solidFill>
                  <a:srgbClr val="000000"/>
                </a:solidFill>
                <a:latin typeface="DM Sans"/>
                <a:ea typeface="DM Sans"/>
                <a:cs typeface="DM Sans"/>
                <a:sym typeface="DM Sans"/>
              </a:rPr>
              <a:t>It leaves a last impression and impacts the response.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93B08-0A9E-705F-3DF2-F73902F282E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56CD642-526F-8E5D-2AA8-8EDBFA8D3295}"/>
              </a:ext>
            </a:extLst>
          </p:cNvPr>
          <p:cNvGrpSpPr/>
          <p:nvPr/>
        </p:nvGrpSpPr>
        <p:grpSpPr>
          <a:xfrm>
            <a:off x="-1167747" y="-4037326"/>
            <a:ext cx="20623493" cy="18361653"/>
            <a:chOff x="0" y="0"/>
            <a:chExt cx="27497991" cy="24482204"/>
          </a:xfrm>
        </p:grpSpPr>
        <p:sp>
          <p:nvSpPr>
            <p:cNvPr id="3" name="Freeform 3">
              <a:extLst>
                <a:ext uri="{FF2B5EF4-FFF2-40B4-BE49-F238E27FC236}">
                  <a16:creationId xmlns:a16="http://schemas.microsoft.com/office/drawing/2014/main" id="{D7584102-4BDE-4010-95AE-6F67013208C0}"/>
                </a:ext>
              </a:extLst>
            </p:cNvPr>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a:extLst>
                <a:ext uri="{FF2B5EF4-FFF2-40B4-BE49-F238E27FC236}">
                  <a16:creationId xmlns:a16="http://schemas.microsoft.com/office/drawing/2014/main" id="{55CCE2D0-2965-0D25-FC6D-76A61B455733}"/>
                </a:ext>
              </a:extLst>
            </p:cNvPr>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TextBox 5">
            <a:extLst>
              <a:ext uri="{FF2B5EF4-FFF2-40B4-BE49-F238E27FC236}">
                <a16:creationId xmlns:a16="http://schemas.microsoft.com/office/drawing/2014/main" id="{B065BE61-381F-5AD5-48BA-F8D554E18F05}"/>
              </a:ext>
            </a:extLst>
          </p:cNvPr>
          <p:cNvSpPr txBox="1"/>
          <p:nvPr/>
        </p:nvSpPr>
        <p:spPr>
          <a:xfrm>
            <a:off x="1028700" y="847725"/>
            <a:ext cx="8772479" cy="1692771"/>
          </a:xfrm>
          <a:prstGeom prst="rect">
            <a:avLst/>
          </a:prstGeom>
        </p:spPr>
        <p:txBody>
          <a:bodyPr lIns="0" tIns="0" rIns="0" bIns="0" rtlCol="0" anchor="t">
            <a:spAutoFit/>
          </a:bodyPr>
          <a:lstStyle/>
          <a:p>
            <a:pPr algn="ctr">
              <a:lnSpc>
                <a:spcPts val="13160"/>
              </a:lnSpc>
            </a:pPr>
            <a:r>
              <a:rPr lang="en-US" sz="9400" u="sng" dirty="0">
                <a:solidFill>
                  <a:srgbClr val="000000"/>
                </a:solidFill>
                <a:latin typeface="Parisienne"/>
                <a:ea typeface="Parisienne"/>
                <a:cs typeface="Parisienne"/>
                <a:sym typeface="Parisienne"/>
              </a:rPr>
              <a:t>Just university….</a:t>
            </a:r>
          </a:p>
        </p:txBody>
      </p:sp>
      <p:sp>
        <p:nvSpPr>
          <p:cNvPr id="6" name="Freeform 6">
            <a:extLst>
              <a:ext uri="{FF2B5EF4-FFF2-40B4-BE49-F238E27FC236}">
                <a16:creationId xmlns:a16="http://schemas.microsoft.com/office/drawing/2014/main" id="{B8663346-C46E-4DEB-3DE9-0141DADC47CE}"/>
              </a:ext>
            </a:extLst>
          </p:cNvPr>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a:extLst>
              <a:ext uri="{FF2B5EF4-FFF2-40B4-BE49-F238E27FC236}">
                <a16:creationId xmlns:a16="http://schemas.microsoft.com/office/drawing/2014/main" id="{1334CD2D-235B-E185-A128-ACD96FE15656}"/>
              </a:ext>
            </a:extLst>
          </p:cNvPr>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FA22ADBE-8076-4C9E-CBDF-55BBA2254B62}"/>
              </a:ext>
            </a:extLst>
          </p:cNvPr>
          <p:cNvGrpSpPr/>
          <p:nvPr/>
        </p:nvGrpSpPr>
        <p:grpSpPr>
          <a:xfrm>
            <a:off x="1807499" y="2782190"/>
            <a:ext cx="14534553" cy="6104671"/>
            <a:chOff x="0" y="0"/>
            <a:chExt cx="3828030" cy="1607814"/>
          </a:xfrm>
        </p:grpSpPr>
        <p:sp>
          <p:nvSpPr>
            <p:cNvPr id="9" name="Freeform 9">
              <a:extLst>
                <a:ext uri="{FF2B5EF4-FFF2-40B4-BE49-F238E27FC236}">
                  <a16:creationId xmlns:a16="http://schemas.microsoft.com/office/drawing/2014/main" id="{7D483F62-F3F4-BE72-AE38-59761E28D0C8}"/>
                </a:ext>
              </a:extLst>
            </p:cNvPr>
            <p:cNvSpPr/>
            <p:nvPr/>
          </p:nvSpPr>
          <p:spPr>
            <a:xfrm>
              <a:off x="0" y="0"/>
              <a:ext cx="3828030" cy="1607814"/>
            </a:xfrm>
            <a:custGeom>
              <a:avLst/>
              <a:gdLst/>
              <a:ahLst/>
              <a:cxnLst/>
              <a:rect l="l" t="t" r="r" b="b"/>
              <a:pathLst>
                <a:path w="3828030" h="1607814">
                  <a:moveTo>
                    <a:pt x="27165" y="0"/>
                  </a:moveTo>
                  <a:lnTo>
                    <a:pt x="3800865" y="0"/>
                  </a:lnTo>
                  <a:cubicBezTo>
                    <a:pt x="3815868" y="0"/>
                    <a:pt x="3828030" y="12162"/>
                    <a:pt x="3828030" y="27165"/>
                  </a:cubicBezTo>
                  <a:lnTo>
                    <a:pt x="3828030" y="1580649"/>
                  </a:lnTo>
                  <a:cubicBezTo>
                    <a:pt x="3828030" y="1595652"/>
                    <a:pt x="3815868" y="1607814"/>
                    <a:pt x="3800865" y="1607814"/>
                  </a:cubicBezTo>
                  <a:lnTo>
                    <a:pt x="27165" y="1607814"/>
                  </a:lnTo>
                  <a:cubicBezTo>
                    <a:pt x="12162" y="1607814"/>
                    <a:pt x="0" y="1595652"/>
                    <a:pt x="0" y="1580649"/>
                  </a:cubicBezTo>
                  <a:lnTo>
                    <a:pt x="0" y="27165"/>
                  </a:lnTo>
                  <a:cubicBezTo>
                    <a:pt x="0" y="12162"/>
                    <a:pt x="12162" y="0"/>
                    <a:pt x="27165"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dirty="0"/>
            </a:p>
          </p:txBody>
        </p:sp>
        <p:sp>
          <p:nvSpPr>
            <p:cNvPr id="10" name="TextBox 10">
              <a:extLst>
                <a:ext uri="{FF2B5EF4-FFF2-40B4-BE49-F238E27FC236}">
                  <a16:creationId xmlns:a16="http://schemas.microsoft.com/office/drawing/2014/main" id="{846D093C-4D75-7DF0-20A4-92407E6997A5}"/>
                </a:ext>
              </a:extLst>
            </p:cNvPr>
            <p:cNvSpPr txBox="1"/>
            <p:nvPr/>
          </p:nvSpPr>
          <p:spPr>
            <a:xfrm>
              <a:off x="0" y="-38100"/>
              <a:ext cx="3828030" cy="1645914"/>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a:extLst>
              <a:ext uri="{FF2B5EF4-FFF2-40B4-BE49-F238E27FC236}">
                <a16:creationId xmlns:a16="http://schemas.microsoft.com/office/drawing/2014/main" id="{6FBA61FF-206B-B2A6-C541-24699BA158A8}"/>
              </a:ext>
            </a:extLst>
          </p:cNvPr>
          <p:cNvSpPr txBox="1"/>
          <p:nvPr/>
        </p:nvSpPr>
        <p:spPr>
          <a:xfrm>
            <a:off x="2508766" y="3220340"/>
            <a:ext cx="13833285" cy="477695"/>
          </a:xfrm>
          <a:prstGeom prst="rect">
            <a:avLst/>
          </a:prstGeom>
        </p:spPr>
        <p:txBody>
          <a:bodyPr lIns="0" tIns="0" rIns="0" bIns="0" rtlCol="0" anchor="t">
            <a:spAutoFit/>
          </a:bodyPr>
          <a:lstStyle/>
          <a:p>
            <a:pPr marL="604528" lvl="1" indent="-302264" algn="l">
              <a:lnSpc>
                <a:spcPts val="3892"/>
              </a:lnSpc>
              <a:buFont typeface="Arial"/>
              <a:buChar char="•"/>
            </a:pPr>
            <a:r>
              <a:rPr lang="en-US" sz="2800" dirty="0">
                <a:solidFill>
                  <a:srgbClr val="000000"/>
                </a:solidFill>
                <a:latin typeface="DM Sans"/>
                <a:ea typeface="DM Sans"/>
                <a:cs typeface="DM Sans"/>
                <a:sym typeface="DM Sans"/>
              </a:rPr>
              <a:t>In your second year some of you will need to carry out a placement.</a:t>
            </a:r>
          </a:p>
        </p:txBody>
      </p:sp>
      <p:sp>
        <p:nvSpPr>
          <p:cNvPr id="12" name="TextBox 12">
            <a:extLst>
              <a:ext uri="{FF2B5EF4-FFF2-40B4-BE49-F238E27FC236}">
                <a16:creationId xmlns:a16="http://schemas.microsoft.com/office/drawing/2014/main" id="{EF2B23CC-3801-E456-1778-11DC7B1F4584}"/>
              </a:ext>
            </a:extLst>
          </p:cNvPr>
          <p:cNvSpPr txBox="1"/>
          <p:nvPr/>
        </p:nvSpPr>
        <p:spPr>
          <a:xfrm>
            <a:off x="2470593" y="5095875"/>
            <a:ext cx="13346815" cy="477695"/>
          </a:xfrm>
          <a:prstGeom prst="rect">
            <a:avLst/>
          </a:prstGeom>
        </p:spPr>
        <p:txBody>
          <a:bodyPr lIns="0" tIns="0" rIns="0" bIns="0" rtlCol="0" anchor="t">
            <a:spAutoFit/>
          </a:bodyPr>
          <a:lstStyle/>
          <a:p>
            <a:pPr marL="604528" lvl="1" indent="-302264" algn="l">
              <a:lnSpc>
                <a:spcPts val="3892"/>
              </a:lnSpc>
              <a:buFont typeface="Arial"/>
              <a:buChar char="•"/>
            </a:pPr>
            <a:r>
              <a:rPr lang="en-US" sz="2800" dirty="0">
                <a:solidFill>
                  <a:srgbClr val="000000"/>
                </a:solidFill>
                <a:latin typeface="DM Sans"/>
                <a:ea typeface="DM Sans"/>
                <a:cs typeface="DM Sans"/>
                <a:sym typeface="DM Sans"/>
              </a:rPr>
              <a:t>So, it is important you understand how to be professional . </a:t>
            </a:r>
          </a:p>
        </p:txBody>
      </p:sp>
      <p:sp>
        <p:nvSpPr>
          <p:cNvPr id="13" name="TextBox 13">
            <a:extLst>
              <a:ext uri="{FF2B5EF4-FFF2-40B4-BE49-F238E27FC236}">
                <a16:creationId xmlns:a16="http://schemas.microsoft.com/office/drawing/2014/main" id="{4E7A927B-D650-3023-4056-A40618B5BCCB}"/>
              </a:ext>
            </a:extLst>
          </p:cNvPr>
          <p:cNvSpPr txBox="1"/>
          <p:nvPr/>
        </p:nvSpPr>
        <p:spPr>
          <a:xfrm>
            <a:off x="2508766" y="6971410"/>
            <a:ext cx="13346815" cy="477695"/>
          </a:xfrm>
          <a:prstGeom prst="rect">
            <a:avLst/>
          </a:prstGeom>
        </p:spPr>
        <p:txBody>
          <a:bodyPr lIns="0" tIns="0" rIns="0" bIns="0" rtlCol="0" anchor="t">
            <a:spAutoFit/>
          </a:bodyPr>
          <a:lstStyle/>
          <a:p>
            <a:pPr marL="604528" lvl="1" indent="-302264" algn="l">
              <a:lnSpc>
                <a:spcPts val="3892"/>
              </a:lnSpc>
              <a:buFont typeface="Arial"/>
              <a:buChar char="•"/>
            </a:pPr>
            <a:r>
              <a:rPr lang="en-US" sz="2800" dirty="0">
                <a:solidFill>
                  <a:srgbClr val="000000"/>
                </a:solidFill>
                <a:latin typeface="DM Sans"/>
                <a:ea typeface="DM Sans"/>
                <a:cs typeface="DM Sans"/>
                <a:sym typeface="DM Sans"/>
              </a:rPr>
              <a:t>It leaves a last impression.</a:t>
            </a:r>
          </a:p>
        </p:txBody>
      </p:sp>
    </p:spTree>
    <p:extLst>
      <p:ext uri="{BB962C8B-B14F-4D97-AF65-F5344CB8AC3E}">
        <p14:creationId xmlns:p14="http://schemas.microsoft.com/office/powerpoint/2010/main" val="4039092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4C790-2A61-5866-CDCF-F2E57A3998C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56141DD-6FEF-49B3-8BFD-1814B434096E}"/>
              </a:ext>
            </a:extLst>
          </p:cNvPr>
          <p:cNvGrpSpPr/>
          <p:nvPr/>
        </p:nvGrpSpPr>
        <p:grpSpPr>
          <a:xfrm>
            <a:off x="-1167747" y="-4037326"/>
            <a:ext cx="20623493" cy="18361653"/>
            <a:chOff x="0" y="0"/>
            <a:chExt cx="27497991" cy="24482204"/>
          </a:xfrm>
        </p:grpSpPr>
        <p:sp>
          <p:nvSpPr>
            <p:cNvPr id="3" name="Freeform 3">
              <a:extLst>
                <a:ext uri="{FF2B5EF4-FFF2-40B4-BE49-F238E27FC236}">
                  <a16:creationId xmlns:a16="http://schemas.microsoft.com/office/drawing/2014/main" id="{A95B859E-8EB8-5457-E82B-32DC4FCBDDAB}"/>
                </a:ext>
              </a:extLst>
            </p:cNvPr>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a:extLst>
                <a:ext uri="{FF2B5EF4-FFF2-40B4-BE49-F238E27FC236}">
                  <a16:creationId xmlns:a16="http://schemas.microsoft.com/office/drawing/2014/main" id="{008BCCCE-533A-6F0A-21C1-226AC6A35777}"/>
                </a:ext>
              </a:extLst>
            </p:cNvPr>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TextBox 5">
            <a:extLst>
              <a:ext uri="{FF2B5EF4-FFF2-40B4-BE49-F238E27FC236}">
                <a16:creationId xmlns:a16="http://schemas.microsoft.com/office/drawing/2014/main" id="{A92E2277-D7CF-1A68-0156-C6D0A3C351E0}"/>
              </a:ext>
            </a:extLst>
          </p:cNvPr>
          <p:cNvSpPr txBox="1"/>
          <p:nvPr/>
        </p:nvSpPr>
        <p:spPr>
          <a:xfrm>
            <a:off x="1028700" y="847725"/>
            <a:ext cx="8772479" cy="1692771"/>
          </a:xfrm>
          <a:prstGeom prst="rect">
            <a:avLst/>
          </a:prstGeom>
        </p:spPr>
        <p:txBody>
          <a:bodyPr lIns="0" tIns="0" rIns="0" bIns="0" rtlCol="0" anchor="t">
            <a:spAutoFit/>
          </a:bodyPr>
          <a:lstStyle/>
          <a:p>
            <a:pPr algn="ctr">
              <a:lnSpc>
                <a:spcPts val="13160"/>
              </a:lnSpc>
            </a:pPr>
            <a:r>
              <a:rPr lang="en-US" sz="9400" u="sng" dirty="0">
                <a:solidFill>
                  <a:srgbClr val="000000"/>
                </a:solidFill>
                <a:latin typeface="Parisienne"/>
                <a:ea typeface="Parisienne"/>
                <a:cs typeface="Parisienne"/>
                <a:sym typeface="Parisienne"/>
              </a:rPr>
              <a:t>Activity</a:t>
            </a:r>
          </a:p>
        </p:txBody>
      </p:sp>
      <p:sp>
        <p:nvSpPr>
          <p:cNvPr id="6" name="Freeform 6">
            <a:extLst>
              <a:ext uri="{FF2B5EF4-FFF2-40B4-BE49-F238E27FC236}">
                <a16:creationId xmlns:a16="http://schemas.microsoft.com/office/drawing/2014/main" id="{7FFAC3EA-EC9F-6ED2-2593-CA7F0108843F}"/>
              </a:ext>
            </a:extLst>
          </p:cNvPr>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a:extLst>
              <a:ext uri="{FF2B5EF4-FFF2-40B4-BE49-F238E27FC236}">
                <a16:creationId xmlns:a16="http://schemas.microsoft.com/office/drawing/2014/main" id="{434FE016-55CE-E185-493C-70D18A0B342B}"/>
              </a:ext>
            </a:extLst>
          </p:cNvPr>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C49912FF-E3F3-BDB7-6DFA-71FBE82D1D24}"/>
              </a:ext>
            </a:extLst>
          </p:cNvPr>
          <p:cNvGrpSpPr/>
          <p:nvPr/>
        </p:nvGrpSpPr>
        <p:grpSpPr>
          <a:xfrm>
            <a:off x="1807499" y="2782191"/>
            <a:ext cx="10328429" cy="2208910"/>
            <a:chOff x="0" y="0"/>
            <a:chExt cx="3828030" cy="1607814"/>
          </a:xfrm>
        </p:grpSpPr>
        <p:sp>
          <p:nvSpPr>
            <p:cNvPr id="9" name="Freeform 9">
              <a:extLst>
                <a:ext uri="{FF2B5EF4-FFF2-40B4-BE49-F238E27FC236}">
                  <a16:creationId xmlns:a16="http://schemas.microsoft.com/office/drawing/2014/main" id="{90563B3C-C0CA-0BF8-D09F-C70E0D8AED34}"/>
                </a:ext>
              </a:extLst>
            </p:cNvPr>
            <p:cNvSpPr/>
            <p:nvPr/>
          </p:nvSpPr>
          <p:spPr>
            <a:xfrm>
              <a:off x="0" y="0"/>
              <a:ext cx="3828030" cy="1607814"/>
            </a:xfrm>
            <a:custGeom>
              <a:avLst/>
              <a:gdLst/>
              <a:ahLst/>
              <a:cxnLst/>
              <a:rect l="l" t="t" r="r" b="b"/>
              <a:pathLst>
                <a:path w="3828030" h="1607814">
                  <a:moveTo>
                    <a:pt x="27165" y="0"/>
                  </a:moveTo>
                  <a:lnTo>
                    <a:pt x="3800865" y="0"/>
                  </a:lnTo>
                  <a:cubicBezTo>
                    <a:pt x="3815868" y="0"/>
                    <a:pt x="3828030" y="12162"/>
                    <a:pt x="3828030" y="27165"/>
                  </a:cubicBezTo>
                  <a:lnTo>
                    <a:pt x="3828030" y="1580649"/>
                  </a:lnTo>
                  <a:cubicBezTo>
                    <a:pt x="3828030" y="1595652"/>
                    <a:pt x="3815868" y="1607814"/>
                    <a:pt x="3800865" y="1607814"/>
                  </a:cubicBezTo>
                  <a:lnTo>
                    <a:pt x="27165" y="1607814"/>
                  </a:lnTo>
                  <a:cubicBezTo>
                    <a:pt x="12162" y="1607814"/>
                    <a:pt x="0" y="1595652"/>
                    <a:pt x="0" y="1580649"/>
                  </a:cubicBezTo>
                  <a:lnTo>
                    <a:pt x="0" y="27165"/>
                  </a:lnTo>
                  <a:cubicBezTo>
                    <a:pt x="0" y="12162"/>
                    <a:pt x="12162" y="0"/>
                    <a:pt x="27165"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dirty="0"/>
            </a:p>
          </p:txBody>
        </p:sp>
        <p:sp>
          <p:nvSpPr>
            <p:cNvPr id="10" name="TextBox 10">
              <a:extLst>
                <a:ext uri="{FF2B5EF4-FFF2-40B4-BE49-F238E27FC236}">
                  <a16:creationId xmlns:a16="http://schemas.microsoft.com/office/drawing/2014/main" id="{BC98106B-B5BB-E795-CFCD-46AC5C88EFF6}"/>
                </a:ext>
              </a:extLst>
            </p:cNvPr>
            <p:cNvSpPr txBox="1"/>
            <p:nvPr/>
          </p:nvSpPr>
          <p:spPr>
            <a:xfrm>
              <a:off x="0" y="-38100"/>
              <a:ext cx="3828030" cy="1645914"/>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a:extLst>
              <a:ext uri="{FF2B5EF4-FFF2-40B4-BE49-F238E27FC236}">
                <a16:creationId xmlns:a16="http://schemas.microsoft.com/office/drawing/2014/main" id="{BF0FA79B-900B-61C7-003F-504D654835A8}"/>
              </a:ext>
            </a:extLst>
          </p:cNvPr>
          <p:cNvSpPr txBox="1"/>
          <p:nvPr/>
        </p:nvSpPr>
        <p:spPr>
          <a:xfrm>
            <a:off x="2508766" y="3220340"/>
            <a:ext cx="13833285" cy="2478243"/>
          </a:xfrm>
          <a:prstGeom prst="rect">
            <a:avLst/>
          </a:prstGeom>
        </p:spPr>
        <p:txBody>
          <a:bodyPr lIns="0" tIns="0" rIns="0" bIns="0" rtlCol="0" anchor="t">
            <a:spAutoFit/>
          </a:bodyPr>
          <a:lstStyle/>
          <a:p>
            <a:pPr marL="604528" lvl="1" indent="-302264" algn="l">
              <a:lnSpc>
                <a:spcPts val="3892"/>
              </a:lnSpc>
              <a:buFont typeface="Arial"/>
              <a:buChar char="•"/>
            </a:pPr>
            <a:r>
              <a:rPr lang="en-US" sz="2800" dirty="0">
                <a:solidFill>
                  <a:srgbClr val="000000"/>
                </a:solidFill>
                <a:latin typeface="DM Sans"/>
                <a:ea typeface="DM Sans"/>
                <a:cs typeface="DM Sans"/>
                <a:sym typeface="DM Sans"/>
              </a:rPr>
              <a:t>Email your program manager to introduce yourself .</a:t>
            </a:r>
          </a:p>
          <a:p>
            <a:pPr marL="604528" lvl="1" indent="-302264" algn="l">
              <a:lnSpc>
                <a:spcPts val="3892"/>
              </a:lnSpc>
              <a:buFont typeface="Arial"/>
              <a:buChar char="•"/>
            </a:pPr>
            <a:endParaRPr lang="en-US" sz="2800" dirty="0">
              <a:solidFill>
                <a:srgbClr val="000000"/>
              </a:solidFill>
              <a:latin typeface="DM Sans"/>
              <a:ea typeface="DM Sans"/>
              <a:cs typeface="DM Sans"/>
              <a:sym typeface="DM Sans"/>
            </a:endParaRPr>
          </a:p>
          <a:p>
            <a:pPr marL="604528" lvl="1" indent="-302264" algn="l">
              <a:lnSpc>
                <a:spcPts val="3892"/>
              </a:lnSpc>
              <a:buFont typeface="Arial"/>
              <a:buChar char="•"/>
            </a:pPr>
            <a:r>
              <a:rPr lang="en-US" sz="2800" dirty="0">
                <a:solidFill>
                  <a:srgbClr val="000000"/>
                </a:solidFill>
                <a:latin typeface="DM Sans"/>
                <a:ea typeface="DM Sans"/>
                <a:cs typeface="DM Sans"/>
                <a:sym typeface="DM Sans"/>
              </a:rPr>
              <a:t>Remember to be professional. </a:t>
            </a:r>
          </a:p>
          <a:p>
            <a:pPr marL="604528" lvl="1" indent="-302264" algn="l">
              <a:lnSpc>
                <a:spcPts val="3892"/>
              </a:lnSpc>
              <a:buFont typeface="Arial"/>
              <a:buChar char="•"/>
            </a:pPr>
            <a:endParaRPr lang="en-US" sz="2800" dirty="0">
              <a:solidFill>
                <a:srgbClr val="000000"/>
              </a:solidFill>
              <a:latin typeface="DM Sans"/>
              <a:ea typeface="DM Sans"/>
              <a:cs typeface="DM Sans"/>
              <a:sym typeface="DM Sans"/>
            </a:endParaRPr>
          </a:p>
          <a:p>
            <a:pPr marL="302264" lvl="1" algn="l">
              <a:lnSpc>
                <a:spcPts val="3892"/>
              </a:lnSpc>
            </a:pPr>
            <a:endParaRPr lang="en-US" sz="2800" dirty="0">
              <a:solidFill>
                <a:srgbClr val="000000"/>
              </a:solidFill>
              <a:latin typeface="DM Sans"/>
              <a:ea typeface="DM Sans"/>
              <a:cs typeface="DM Sans"/>
              <a:sym typeface="DM Sans"/>
            </a:endParaRPr>
          </a:p>
        </p:txBody>
      </p:sp>
    </p:spTree>
    <p:extLst>
      <p:ext uri="{BB962C8B-B14F-4D97-AF65-F5344CB8AC3E}">
        <p14:creationId xmlns:p14="http://schemas.microsoft.com/office/powerpoint/2010/main" val="1154250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20BB2-D56B-6370-D34E-065871A4B69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464B654-0269-198D-E520-E5745493EB0A}"/>
              </a:ext>
            </a:extLst>
          </p:cNvPr>
          <p:cNvGrpSpPr/>
          <p:nvPr/>
        </p:nvGrpSpPr>
        <p:grpSpPr>
          <a:xfrm>
            <a:off x="-1167747" y="-4037326"/>
            <a:ext cx="20623493" cy="18361653"/>
            <a:chOff x="0" y="0"/>
            <a:chExt cx="27497991" cy="24482204"/>
          </a:xfrm>
        </p:grpSpPr>
        <p:sp>
          <p:nvSpPr>
            <p:cNvPr id="3" name="Freeform 3">
              <a:extLst>
                <a:ext uri="{FF2B5EF4-FFF2-40B4-BE49-F238E27FC236}">
                  <a16:creationId xmlns:a16="http://schemas.microsoft.com/office/drawing/2014/main" id="{A8328F03-7D6B-CAE4-782D-028903936B47}"/>
                </a:ext>
              </a:extLst>
            </p:cNvPr>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a:extLst>
                <a:ext uri="{FF2B5EF4-FFF2-40B4-BE49-F238E27FC236}">
                  <a16:creationId xmlns:a16="http://schemas.microsoft.com/office/drawing/2014/main" id="{B527544D-2EA6-725E-43A5-A91136553CE9}"/>
                </a:ext>
              </a:extLst>
            </p:cNvPr>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TextBox 5">
            <a:extLst>
              <a:ext uri="{FF2B5EF4-FFF2-40B4-BE49-F238E27FC236}">
                <a16:creationId xmlns:a16="http://schemas.microsoft.com/office/drawing/2014/main" id="{4E3455D5-D3D4-D7B3-75D8-760A9206F76B}"/>
              </a:ext>
            </a:extLst>
          </p:cNvPr>
          <p:cNvSpPr txBox="1"/>
          <p:nvPr/>
        </p:nvSpPr>
        <p:spPr>
          <a:xfrm>
            <a:off x="1028700" y="847725"/>
            <a:ext cx="16649700" cy="1692771"/>
          </a:xfrm>
          <a:prstGeom prst="rect">
            <a:avLst/>
          </a:prstGeom>
        </p:spPr>
        <p:txBody>
          <a:bodyPr wrap="square" lIns="0" tIns="0" rIns="0" bIns="0" rtlCol="0" anchor="t">
            <a:spAutoFit/>
          </a:bodyPr>
          <a:lstStyle/>
          <a:p>
            <a:pPr algn="ctr">
              <a:lnSpc>
                <a:spcPts val="13160"/>
              </a:lnSpc>
            </a:pPr>
            <a:r>
              <a:rPr lang="en-US" sz="9400" u="sng" dirty="0">
                <a:solidFill>
                  <a:srgbClr val="000000"/>
                </a:solidFill>
                <a:latin typeface="Parisienne"/>
                <a:ea typeface="Parisienne"/>
                <a:cs typeface="Parisienne"/>
                <a:sym typeface="Parisienne"/>
              </a:rPr>
              <a:t>Code of Conduct </a:t>
            </a:r>
          </a:p>
        </p:txBody>
      </p:sp>
      <p:pic>
        <p:nvPicPr>
          <p:cNvPr id="13" name="Picture 12">
            <a:extLst>
              <a:ext uri="{FF2B5EF4-FFF2-40B4-BE49-F238E27FC236}">
                <a16:creationId xmlns:a16="http://schemas.microsoft.com/office/drawing/2014/main" id="{63F118F7-9F54-8593-BF4E-F20A9BBE3527}"/>
              </a:ext>
            </a:extLst>
          </p:cNvPr>
          <p:cNvPicPr>
            <a:picLocks noChangeAspect="1"/>
          </p:cNvPicPr>
          <p:nvPr/>
        </p:nvPicPr>
        <p:blipFill>
          <a:blip r:embed="rId3"/>
          <a:srcRect l="19382" t="21111" r="11481" b="7037"/>
          <a:stretch/>
        </p:blipFill>
        <p:spPr>
          <a:xfrm>
            <a:off x="4114800" y="2558656"/>
            <a:ext cx="10668000" cy="7391400"/>
          </a:xfrm>
          <a:prstGeom prst="rect">
            <a:avLst/>
          </a:prstGeom>
        </p:spPr>
      </p:pic>
    </p:spTree>
    <p:extLst>
      <p:ext uri="{BB962C8B-B14F-4D97-AF65-F5344CB8AC3E}">
        <p14:creationId xmlns:p14="http://schemas.microsoft.com/office/powerpoint/2010/main" val="3014958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28730" y="-4037327"/>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Freeform 5"/>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p:cNvSpPr txBox="1"/>
          <p:nvPr/>
        </p:nvSpPr>
        <p:spPr>
          <a:xfrm>
            <a:off x="687477" y="757823"/>
            <a:ext cx="9594520" cy="1962076"/>
          </a:xfrm>
          <a:prstGeom prst="rect">
            <a:avLst/>
          </a:prstGeom>
        </p:spPr>
        <p:txBody>
          <a:bodyPr lIns="0" tIns="0" rIns="0" bIns="0" rtlCol="0" anchor="t">
            <a:spAutoFit/>
          </a:bodyPr>
          <a:lstStyle/>
          <a:p>
            <a:pPr algn="ctr">
              <a:lnSpc>
                <a:spcPts val="15297"/>
              </a:lnSpc>
            </a:pPr>
            <a:r>
              <a:rPr lang="en-US" sz="10926" u="sng" dirty="0">
                <a:solidFill>
                  <a:srgbClr val="000000"/>
                </a:solidFill>
                <a:latin typeface="Parisienne"/>
                <a:ea typeface="Parisienne"/>
                <a:cs typeface="Parisienne"/>
                <a:sym typeface="Parisienne"/>
              </a:rPr>
              <a:t>Important</a:t>
            </a:r>
          </a:p>
        </p:txBody>
      </p:sp>
      <p:sp>
        <p:nvSpPr>
          <p:cNvPr id="7" name="Freeform 7"/>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p:cNvGrpSpPr/>
          <p:nvPr/>
        </p:nvGrpSpPr>
        <p:grpSpPr>
          <a:xfrm>
            <a:off x="1117745" y="3607368"/>
            <a:ext cx="7251927" cy="4774218"/>
            <a:chOff x="0" y="0"/>
            <a:chExt cx="1909973" cy="1257407"/>
          </a:xfrm>
        </p:grpSpPr>
        <p:sp>
          <p:nvSpPr>
            <p:cNvPr id="9" name="Freeform 9"/>
            <p:cNvSpPr/>
            <p:nvPr/>
          </p:nvSpPr>
          <p:spPr>
            <a:xfrm>
              <a:off x="0" y="0"/>
              <a:ext cx="1909973" cy="1257407"/>
            </a:xfrm>
            <a:custGeom>
              <a:avLst/>
              <a:gdLst/>
              <a:ahLst/>
              <a:cxnLst/>
              <a:rect l="l" t="t" r="r" b="b"/>
              <a:pathLst>
                <a:path w="1909973" h="1257407">
                  <a:moveTo>
                    <a:pt x="54446" y="0"/>
                  </a:moveTo>
                  <a:lnTo>
                    <a:pt x="1855527" y="0"/>
                  </a:lnTo>
                  <a:cubicBezTo>
                    <a:pt x="1885597" y="0"/>
                    <a:pt x="1909973" y="24376"/>
                    <a:pt x="1909973" y="54446"/>
                  </a:cubicBezTo>
                  <a:lnTo>
                    <a:pt x="1909973" y="1202961"/>
                  </a:lnTo>
                  <a:cubicBezTo>
                    <a:pt x="1909973" y="1233031"/>
                    <a:pt x="1885597" y="1257407"/>
                    <a:pt x="1855527" y="1257407"/>
                  </a:cubicBezTo>
                  <a:lnTo>
                    <a:pt x="54446" y="1257407"/>
                  </a:lnTo>
                  <a:cubicBezTo>
                    <a:pt x="24376" y="1257407"/>
                    <a:pt x="0" y="1233031"/>
                    <a:pt x="0" y="1202961"/>
                  </a:cubicBezTo>
                  <a:lnTo>
                    <a:pt x="0" y="54446"/>
                  </a:lnTo>
                  <a:cubicBezTo>
                    <a:pt x="0" y="24376"/>
                    <a:pt x="24376" y="0"/>
                    <a:pt x="54446"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0" name="TextBox 10"/>
            <p:cNvSpPr txBox="1"/>
            <p:nvPr/>
          </p:nvSpPr>
          <p:spPr>
            <a:xfrm>
              <a:off x="0" y="-38100"/>
              <a:ext cx="1909973" cy="129550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716079" y="3622715"/>
            <a:ext cx="6180856" cy="3745513"/>
          </a:xfrm>
          <a:prstGeom prst="rect">
            <a:avLst/>
          </a:prstGeom>
        </p:spPr>
        <p:txBody>
          <a:bodyPr lIns="0" tIns="0" rIns="0" bIns="0" rtlCol="0" anchor="t">
            <a:spAutoFit/>
          </a:bodyPr>
          <a:lstStyle/>
          <a:p>
            <a:pPr marL="647706" lvl="1" indent="-323853" algn="l">
              <a:lnSpc>
                <a:spcPts val="4170"/>
              </a:lnSpc>
              <a:buFont typeface="Arial"/>
              <a:buChar char="•"/>
            </a:pPr>
            <a:r>
              <a:rPr lang="en-US" sz="3000" dirty="0">
                <a:solidFill>
                  <a:srgbClr val="000000"/>
                </a:solidFill>
                <a:latin typeface="DM Sans"/>
                <a:ea typeface="DM Sans"/>
                <a:cs typeface="DM Sans"/>
                <a:sym typeface="DM Sans"/>
              </a:rPr>
              <a:t>In your second year, some of you will be required to do 80 hours of placement. </a:t>
            </a:r>
          </a:p>
          <a:p>
            <a:pPr marL="647706" lvl="1" indent="-323853" algn="l">
              <a:lnSpc>
                <a:spcPts val="4170"/>
              </a:lnSpc>
              <a:buFont typeface="Arial"/>
              <a:buChar char="•"/>
            </a:pPr>
            <a:endParaRPr lang="en-US" sz="3000" dirty="0">
              <a:solidFill>
                <a:srgbClr val="000000"/>
              </a:solidFill>
              <a:latin typeface="DM Sans"/>
              <a:ea typeface="DM Sans"/>
              <a:cs typeface="DM Sans"/>
              <a:sym typeface="DM Sans"/>
            </a:endParaRPr>
          </a:p>
          <a:p>
            <a:pPr marL="647706" lvl="1" indent="-323853" algn="l">
              <a:lnSpc>
                <a:spcPts val="4170"/>
              </a:lnSpc>
              <a:buFont typeface="Arial"/>
              <a:buChar char="•"/>
            </a:pPr>
            <a:r>
              <a:rPr lang="en-US" sz="3000" dirty="0">
                <a:solidFill>
                  <a:srgbClr val="000000"/>
                </a:solidFill>
                <a:latin typeface="DM Sans"/>
                <a:ea typeface="DM Sans"/>
                <a:cs typeface="DM Sans"/>
                <a:sym typeface="DM Sans"/>
              </a:rPr>
              <a:t>However, it is important to start looking for opportunities between now and January. </a:t>
            </a:r>
          </a:p>
        </p:txBody>
      </p:sp>
      <p:grpSp>
        <p:nvGrpSpPr>
          <p:cNvPr id="12" name="Group 12"/>
          <p:cNvGrpSpPr/>
          <p:nvPr/>
        </p:nvGrpSpPr>
        <p:grpSpPr>
          <a:xfrm>
            <a:off x="9653056" y="3590299"/>
            <a:ext cx="7251927" cy="4791288"/>
            <a:chOff x="0" y="0"/>
            <a:chExt cx="1909973" cy="1261903"/>
          </a:xfrm>
        </p:grpSpPr>
        <p:sp>
          <p:nvSpPr>
            <p:cNvPr id="13" name="Freeform 13"/>
            <p:cNvSpPr/>
            <p:nvPr/>
          </p:nvSpPr>
          <p:spPr>
            <a:xfrm>
              <a:off x="0" y="0"/>
              <a:ext cx="1909973" cy="1261903"/>
            </a:xfrm>
            <a:custGeom>
              <a:avLst/>
              <a:gdLst/>
              <a:ahLst/>
              <a:cxnLst/>
              <a:rect l="l" t="t" r="r" b="b"/>
              <a:pathLst>
                <a:path w="1909973" h="1261903">
                  <a:moveTo>
                    <a:pt x="54446" y="0"/>
                  </a:moveTo>
                  <a:lnTo>
                    <a:pt x="1855527" y="0"/>
                  </a:lnTo>
                  <a:cubicBezTo>
                    <a:pt x="1885597" y="0"/>
                    <a:pt x="1909973" y="24376"/>
                    <a:pt x="1909973" y="54446"/>
                  </a:cubicBezTo>
                  <a:lnTo>
                    <a:pt x="1909973" y="1207457"/>
                  </a:lnTo>
                  <a:cubicBezTo>
                    <a:pt x="1909973" y="1237527"/>
                    <a:pt x="1885597" y="1261903"/>
                    <a:pt x="1855527" y="1261903"/>
                  </a:cubicBezTo>
                  <a:lnTo>
                    <a:pt x="54446" y="1261903"/>
                  </a:lnTo>
                  <a:cubicBezTo>
                    <a:pt x="24376" y="1261903"/>
                    <a:pt x="0" y="1237527"/>
                    <a:pt x="0" y="1207457"/>
                  </a:cubicBezTo>
                  <a:lnTo>
                    <a:pt x="0" y="54446"/>
                  </a:lnTo>
                  <a:cubicBezTo>
                    <a:pt x="0" y="24376"/>
                    <a:pt x="24376" y="0"/>
                    <a:pt x="54446"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4" name="TextBox 14"/>
            <p:cNvSpPr txBox="1"/>
            <p:nvPr/>
          </p:nvSpPr>
          <p:spPr>
            <a:xfrm>
              <a:off x="0" y="-38100"/>
              <a:ext cx="1909973" cy="1300003"/>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10076632" y="3878023"/>
            <a:ext cx="6637130" cy="2668295"/>
          </a:xfrm>
          <a:prstGeom prst="rect">
            <a:avLst/>
          </a:prstGeom>
        </p:spPr>
        <p:txBody>
          <a:bodyPr lIns="0" tIns="0" rIns="0" bIns="0" rtlCol="0" anchor="t">
            <a:spAutoFit/>
          </a:bodyPr>
          <a:lstStyle/>
          <a:p>
            <a:pPr marL="647706" lvl="1" indent="-323853" algn="l">
              <a:lnSpc>
                <a:spcPts val="4170"/>
              </a:lnSpc>
              <a:buFont typeface="Arial"/>
              <a:buChar char="•"/>
            </a:pPr>
            <a:r>
              <a:rPr lang="en-US" sz="3000" dirty="0">
                <a:solidFill>
                  <a:srgbClr val="000000"/>
                </a:solidFill>
                <a:latin typeface="DM Sans"/>
                <a:ea typeface="DM Sans"/>
                <a:cs typeface="DM Sans"/>
                <a:sym typeface="DM Sans"/>
              </a:rPr>
              <a:t>Because whilst the module is in year 2, there is a long process to go through to secure a placement.</a:t>
            </a:r>
          </a:p>
          <a:p>
            <a:pPr marL="647706" lvl="1" indent="-323853" algn="l">
              <a:lnSpc>
                <a:spcPts val="4170"/>
              </a:lnSpc>
              <a:buFont typeface="Arial"/>
              <a:buChar char="•"/>
            </a:pPr>
            <a:endParaRPr lang="en-US" sz="3000" dirty="0">
              <a:solidFill>
                <a:srgbClr val="000000"/>
              </a:solidFill>
              <a:latin typeface="DM Sans"/>
              <a:ea typeface="DM Sans"/>
              <a:cs typeface="DM Sans"/>
              <a:sym typeface="DM San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3802E-01BA-6D47-C9E1-44E11B27ADA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FC64E35-E6AE-3BD2-D6D1-C001B81C5E1F}"/>
              </a:ext>
            </a:extLst>
          </p:cNvPr>
          <p:cNvGrpSpPr/>
          <p:nvPr/>
        </p:nvGrpSpPr>
        <p:grpSpPr>
          <a:xfrm>
            <a:off x="-4419600" y="-4686300"/>
            <a:ext cx="20623493" cy="18361653"/>
            <a:chOff x="0" y="0"/>
            <a:chExt cx="27497991" cy="24482204"/>
          </a:xfrm>
        </p:grpSpPr>
        <p:sp>
          <p:nvSpPr>
            <p:cNvPr id="3" name="Freeform 3">
              <a:extLst>
                <a:ext uri="{FF2B5EF4-FFF2-40B4-BE49-F238E27FC236}">
                  <a16:creationId xmlns:a16="http://schemas.microsoft.com/office/drawing/2014/main" id="{2DDE9A39-C5A8-8D03-1242-9A4E2B27B23D}"/>
                </a:ext>
              </a:extLst>
            </p:cNvPr>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a:extLst>
                <a:ext uri="{FF2B5EF4-FFF2-40B4-BE49-F238E27FC236}">
                  <a16:creationId xmlns:a16="http://schemas.microsoft.com/office/drawing/2014/main" id="{EEBCC777-50AB-6CB3-8667-8C680E85CD83}"/>
                </a:ext>
              </a:extLst>
            </p:cNvPr>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Freeform 5">
            <a:extLst>
              <a:ext uri="{FF2B5EF4-FFF2-40B4-BE49-F238E27FC236}">
                <a16:creationId xmlns:a16="http://schemas.microsoft.com/office/drawing/2014/main" id="{6AD27DCA-D8D3-A53C-132B-F680C24F2AF6}"/>
              </a:ext>
            </a:extLst>
          </p:cNvPr>
          <p:cNvSpPr/>
          <p:nvPr/>
        </p:nvSpPr>
        <p:spPr>
          <a:xfrm rot="-5400000">
            <a:off x="13789929" y="-3431803"/>
            <a:ext cx="5310335" cy="9115795"/>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a:extLst>
              <a:ext uri="{FF2B5EF4-FFF2-40B4-BE49-F238E27FC236}">
                <a16:creationId xmlns:a16="http://schemas.microsoft.com/office/drawing/2014/main" id="{4161F76D-D322-50AE-3F4A-4C7B59C91CF1}"/>
              </a:ext>
            </a:extLst>
          </p:cNvPr>
          <p:cNvSpPr txBox="1"/>
          <p:nvPr/>
        </p:nvSpPr>
        <p:spPr>
          <a:xfrm>
            <a:off x="568334" y="195198"/>
            <a:ext cx="10404465" cy="1962076"/>
          </a:xfrm>
          <a:prstGeom prst="rect">
            <a:avLst/>
          </a:prstGeom>
        </p:spPr>
        <p:txBody>
          <a:bodyPr wrap="square" lIns="0" tIns="0" rIns="0" bIns="0" rtlCol="0" anchor="t">
            <a:spAutoFit/>
          </a:bodyPr>
          <a:lstStyle/>
          <a:p>
            <a:pPr algn="ctr">
              <a:lnSpc>
                <a:spcPts val="15297"/>
              </a:lnSpc>
            </a:pPr>
            <a:r>
              <a:rPr lang="en-US" sz="10926" u="sng" dirty="0">
                <a:solidFill>
                  <a:srgbClr val="000000"/>
                </a:solidFill>
                <a:latin typeface="Parisienne"/>
                <a:ea typeface="Parisienne"/>
                <a:cs typeface="Parisienne"/>
                <a:sym typeface="Parisienne"/>
              </a:rPr>
              <a:t>Questions/Concerns </a:t>
            </a:r>
          </a:p>
        </p:txBody>
      </p:sp>
      <p:sp>
        <p:nvSpPr>
          <p:cNvPr id="7" name="Freeform 7">
            <a:extLst>
              <a:ext uri="{FF2B5EF4-FFF2-40B4-BE49-F238E27FC236}">
                <a16:creationId xmlns:a16="http://schemas.microsoft.com/office/drawing/2014/main" id="{9939F290-BFCE-7983-43A1-66A96B2F0B3F}"/>
              </a:ext>
            </a:extLst>
          </p:cNvPr>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1AA074F3-31D0-02A1-2F5F-B92EA56AE46D}"/>
              </a:ext>
            </a:extLst>
          </p:cNvPr>
          <p:cNvGrpSpPr/>
          <p:nvPr/>
        </p:nvGrpSpPr>
        <p:grpSpPr>
          <a:xfrm>
            <a:off x="1117745" y="2933700"/>
            <a:ext cx="16179655" cy="5447886"/>
            <a:chOff x="0" y="0"/>
            <a:chExt cx="1909973" cy="1257407"/>
          </a:xfrm>
        </p:grpSpPr>
        <p:sp>
          <p:nvSpPr>
            <p:cNvPr id="9" name="Freeform 9">
              <a:extLst>
                <a:ext uri="{FF2B5EF4-FFF2-40B4-BE49-F238E27FC236}">
                  <a16:creationId xmlns:a16="http://schemas.microsoft.com/office/drawing/2014/main" id="{AE9A2F34-59EC-FDFA-08BE-24EE1AC9C101}"/>
                </a:ext>
              </a:extLst>
            </p:cNvPr>
            <p:cNvSpPr/>
            <p:nvPr/>
          </p:nvSpPr>
          <p:spPr>
            <a:xfrm>
              <a:off x="0" y="0"/>
              <a:ext cx="1909973" cy="1257407"/>
            </a:xfrm>
            <a:custGeom>
              <a:avLst/>
              <a:gdLst/>
              <a:ahLst/>
              <a:cxnLst/>
              <a:rect l="l" t="t" r="r" b="b"/>
              <a:pathLst>
                <a:path w="1909973" h="1257407">
                  <a:moveTo>
                    <a:pt x="54446" y="0"/>
                  </a:moveTo>
                  <a:lnTo>
                    <a:pt x="1855527" y="0"/>
                  </a:lnTo>
                  <a:cubicBezTo>
                    <a:pt x="1885597" y="0"/>
                    <a:pt x="1909973" y="24376"/>
                    <a:pt x="1909973" y="54446"/>
                  </a:cubicBezTo>
                  <a:lnTo>
                    <a:pt x="1909973" y="1202961"/>
                  </a:lnTo>
                  <a:cubicBezTo>
                    <a:pt x="1909973" y="1233031"/>
                    <a:pt x="1885597" y="1257407"/>
                    <a:pt x="1855527" y="1257407"/>
                  </a:cubicBezTo>
                  <a:lnTo>
                    <a:pt x="54446" y="1257407"/>
                  </a:lnTo>
                  <a:cubicBezTo>
                    <a:pt x="24376" y="1257407"/>
                    <a:pt x="0" y="1233031"/>
                    <a:pt x="0" y="1202961"/>
                  </a:cubicBezTo>
                  <a:lnTo>
                    <a:pt x="0" y="54446"/>
                  </a:lnTo>
                  <a:cubicBezTo>
                    <a:pt x="0" y="24376"/>
                    <a:pt x="24376" y="0"/>
                    <a:pt x="54446"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0" name="TextBox 10">
              <a:extLst>
                <a:ext uri="{FF2B5EF4-FFF2-40B4-BE49-F238E27FC236}">
                  <a16:creationId xmlns:a16="http://schemas.microsoft.com/office/drawing/2014/main" id="{FD71298A-FBAF-A7A2-AB77-59A328EAEDA9}"/>
                </a:ext>
              </a:extLst>
            </p:cNvPr>
            <p:cNvSpPr txBox="1"/>
            <p:nvPr/>
          </p:nvSpPr>
          <p:spPr>
            <a:xfrm>
              <a:off x="0" y="-38100"/>
              <a:ext cx="1909973" cy="129550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a:extLst>
              <a:ext uri="{FF2B5EF4-FFF2-40B4-BE49-F238E27FC236}">
                <a16:creationId xmlns:a16="http://schemas.microsoft.com/office/drawing/2014/main" id="{47423A86-867B-61A0-0598-B80C19F09A67}"/>
              </a:ext>
            </a:extLst>
          </p:cNvPr>
          <p:cNvSpPr txBox="1"/>
          <p:nvPr/>
        </p:nvSpPr>
        <p:spPr>
          <a:xfrm>
            <a:off x="1576012" y="2865582"/>
            <a:ext cx="15263119" cy="5419048"/>
          </a:xfrm>
          <a:prstGeom prst="rect">
            <a:avLst/>
          </a:prstGeom>
        </p:spPr>
        <p:txBody>
          <a:bodyPr wrap="square" lIns="0" tIns="0" rIns="0" bIns="0" rtlCol="0" anchor="t">
            <a:spAutoFit/>
          </a:bodyPr>
          <a:lstStyle/>
          <a:p>
            <a:pPr marL="647706" lvl="1" indent="-323853" algn="l">
              <a:lnSpc>
                <a:spcPct val="200000"/>
              </a:lnSpc>
              <a:buFont typeface="Arial"/>
              <a:buChar char="•"/>
            </a:pPr>
            <a:r>
              <a:rPr lang="en-US" sz="3000" dirty="0">
                <a:solidFill>
                  <a:srgbClr val="000000"/>
                </a:solidFill>
                <a:latin typeface="DM Sans"/>
                <a:ea typeface="DM Sans"/>
                <a:cs typeface="DM Sans"/>
                <a:sym typeface="DM Sans"/>
              </a:rPr>
              <a:t>Sometimes we have questions that we </a:t>
            </a:r>
            <a:r>
              <a:rPr lang="en-US" sz="3000">
                <a:solidFill>
                  <a:srgbClr val="000000"/>
                </a:solidFill>
                <a:latin typeface="DM Sans"/>
                <a:ea typeface="DM Sans"/>
                <a:cs typeface="DM Sans"/>
                <a:sym typeface="DM Sans"/>
              </a:rPr>
              <a:t>do not want </a:t>
            </a:r>
            <a:r>
              <a:rPr lang="en-US" sz="3000" dirty="0">
                <a:solidFill>
                  <a:srgbClr val="000000"/>
                </a:solidFill>
                <a:latin typeface="DM Sans"/>
                <a:ea typeface="DM Sans"/>
                <a:cs typeface="DM Sans"/>
                <a:sym typeface="DM Sans"/>
              </a:rPr>
              <a:t>to ask in front of everyone. </a:t>
            </a:r>
          </a:p>
          <a:p>
            <a:pPr marL="647706" lvl="1" indent="-323853" algn="l">
              <a:lnSpc>
                <a:spcPct val="200000"/>
              </a:lnSpc>
              <a:buFont typeface="Arial"/>
              <a:buChar char="•"/>
            </a:pPr>
            <a:r>
              <a:rPr lang="en-US" sz="3000" dirty="0">
                <a:solidFill>
                  <a:srgbClr val="000000"/>
                </a:solidFill>
                <a:latin typeface="DM Sans"/>
                <a:ea typeface="DM Sans"/>
                <a:cs typeface="DM Sans"/>
                <a:sym typeface="DM Sans"/>
              </a:rPr>
              <a:t>So, I have put a little box at the back of the room, where you can put in any questions you have. These can be completely anonymous and there is no judgement. Everyone is here to learn. </a:t>
            </a:r>
          </a:p>
          <a:p>
            <a:pPr marL="647706" lvl="1" indent="-323853" algn="l">
              <a:lnSpc>
                <a:spcPct val="200000"/>
              </a:lnSpc>
              <a:buFont typeface="Arial"/>
              <a:buChar char="•"/>
            </a:pPr>
            <a:r>
              <a:rPr lang="en-US" sz="3000" dirty="0">
                <a:solidFill>
                  <a:srgbClr val="000000"/>
                </a:solidFill>
                <a:latin typeface="DM Sans"/>
                <a:ea typeface="DM Sans"/>
                <a:cs typeface="DM Sans"/>
                <a:sym typeface="DM Sans"/>
              </a:rPr>
              <a:t>I will bring this every week. </a:t>
            </a:r>
          </a:p>
          <a:p>
            <a:pPr marL="647706" lvl="1" indent="-323853" algn="l">
              <a:lnSpc>
                <a:spcPct val="200000"/>
              </a:lnSpc>
              <a:buFont typeface="Arial"/>
              <a:buChar char="•"/>
            </a:pPr>
            <a:r>
              <a:rPr lang="en-US" sz="3000" dirty="0">
                <a:solidFill>
                  <a:srgbClr val="000000"/>
                </a:solidFill>
                <a:latin typeface="DM Sans"/>
                <a:ea typeface="DM Sans"/>
                <a:cs typeface="DM Sans"/>
                <a:sym typeface="DM Sans"/>
              </a:rPr>
              <a:t>Questions will be answered in the following weeks class. </a:t>
            </a:r>
          </a:p>
        </p:txBody>
      </p:sp>
    </p:spTree>
    <p:extLst>
      <p:ext uri="{BB962C8B-B14F-4D97-AF65-F5344CB8AC3E}">
        <p14:creationId xmlns:p14="http://schemas.microsoft.com/office/powerpoint/2010/main" val="287176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6147F-B369-FDCA-3140-2FAECFD3358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FB5E972-1C87-1ABF-BB3E-5BC84931709A}"/>
              </a:ext>
            </a:extLst>
          </p:cNvPr>
          <p:cNvGrpSpPr/>
          <p:nvPr/>
        </p:nvGrpSpPr>
        <p:grpSpPr>
          <a:xfrm>
            <a:off x="-1167747" y="-4037326"/>
            <a:ext cx="20623493" cy="18361653"/>
            <a:chOff x="0" y="0"/>
            <a:chExt cx="27497991" cy="24482204"/>
          </a:xfrm>
        </p:grpSpPr>
        <p:sp>
          <p:nvSpPr>
            <p:cNvPr id="3" name="Freeform 3">
              <a:extLst>
                <a:ext uri="{FF2B5EF4-FFF2-40B4-BE49-F238E27FC236}">
                  <a16:creationId xmlns:a16="http://schemas.microsoft.com/office/drawing/2014/main" id="{C5436FBC-FC8F-16A1-4791-762C647336B2}"/>
                </a:ext>
              </a:extLst>
            </p:cNvPr>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a:extLst>
                <a:ext uri="{FF2B5EF4-FFF2-40B4-BE49-F238E27FC236}">
                  <a16:creationId xmlns:a16="http://schemas.microsoft.com/office/drawing/2014/main" id="{4CEE204A-FBC5-48A0-75D5-43D1C2E73715}"/>
                </a:ext>
              </a:extLst>
            </p:cNvPr>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Freeform 5">
            <a:extLst>
              <a:ext uri="{FF2B5EF4-FFF2-40B4-BE49-F238E27FC236}">
                <a16:creationId xmlns:a16="http://schemas.microsoft.com/office/drawing/2014/main" id="{65D7025A-7EFB-8F35-DA75-4A13867FB7F6}"/>
              </a:ext>
            </a:extLst>
          </p:cNvPr>
          <p:cNvSpPr/>
          <p:nvPr/>
        </p:nvSpPr>
        <p:spPr>
          <a:xfrm rot="-5400000">
            <a:off x="12752647" y="-4469085"/>
            <a:ext cx="5310335" cy="11190360"/>
          </a:xfrm>
          <a:custGeom>
            <a:avLst/>
            <a:gdLst/>
            <a:ahLst/>
            <a:cxnLst/>
            <a:rect l="l" t="t" r="r" b="b"/>
            <a:pathLst>
              <a:path w="5310335" h="11190360">
                <a:moveTo>
                  <a:pt x="0" y="0"/>
                </a:moveTo>
                <a:lnTo>
                  <a:pt x="5310335" y="0"/>
                </a:lnTo>
                <a:lnTo>
                  <a:pt x="5310335" y="11190360"/>
                </a:lnTo>
                <a:lnTo>
                  <a:pt x="0" y="11190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a:extLst>
              <a:ext uri="{FF2B5EF4-FFF2-40B4-BE49-F238E27FC236}">
                <a16:creationId xmlns:a16="http://schemas.microsoft.com/office/drawing/2014/main" id="{7248E1A8-A3A5-3241-8774-95CDCB89CFFB}"/>
              </a:ext>
            </a:extLst>
          </p:cNvPr>
          <p:cNvSpPr txBox="1"/>
          <p:nvPr/>
        </p:nvSpPr>
        <p:spPr>
          <a:xfrm>
            <a:off x="4422940" y="1587084"/>
            <a:ext cx="9594520" cy="1962076"/>
          </a:xfrm>
          <a:prstGeom prst="rect">
            <a:avLst/>
          </a:prstGeom>
        </p:spPr>
        <p:txBody>
          <a:bodyPr lIns="0" tIns="0" rIns="0" bIns="0" rtlCol="0" anchor="t">
            <a:spAutoFit/>
          </a:bodyPr>
          <a:lstStyle/>
          <a:p>
            <a:pPr algn="ctr">
              <a:lnSpc>
                <a:spcPts val="15297"/>
              </a:lnSpc>
            </a:pPr>
            <a:r>
              <a:rPr lang="en-US" sz="10926" u="sng" dirty="0">
                <a:solidFill>
                  <a:srgbClr val="000000"/>
                </a:solidFill>
                <a:latin typeface="Parisienne"/>
                <a:ea typeface="Parisienne"/>
                <a:cs typeface="Parisienne"/>
                <a:sym typeface="Parisienne"/>
              </a:rPr>
              <a:t>Conclusion</a:t>
            </a:r>
            <a:r>
              <a:rPr lang="en-US" sz="10926" dirty="0">
                <a:solidFill>
                  <a:srgbClr val="000000"/>
                </a:solidFill>
                <a:latin typeface="Parisienne"/>
                <a:ea typeface="Parisienne"/>
                <a:cs typeface="Parisienne"/>
                <a:sym typeface="Parisienne"/>
              </a:rPr>
              <a:t> </a:t>
            </a:r>
          </a:p>
        </p:txBody>
      </p:sp>
      <p:sp>
        <p:nvSpPr>
          <p:cNvPr id="7" name="Freeform 7">
            <a:extLst>
              <a:ext uri="{FF2B5EF4-FFF2-40B4-BE49-F238E27FC236}">
                <a16:creationId xmlns:a16="http://schemas.microsoft.com/office/drawing/2014/main" id="{38D35CFD-4613-26FF-B09A-2E85650981EC}"/>
              </a:ext>
            </a:extLst>
          </p:cNvPr>
          <p:cNvSpPr/>
          <p:nvPr/>
        </p:nvSpPr>
        <p:spPr>
          <a:xfrm>
            <a:off x="-2289062" y="2634140"/>
            <a:ext cx="4578125" cy="9647389"/>
          </a:xfrm>
          <a:custGeom>
            <a:avLst/>
            <a:gdLst/>
            <a:ahLst/>
            <a:cxnLst/>
            <a:rect l="l" t="t" r="r" b="b"/>
            <a:pathLst>
              <a:path w="4578125" h="9647389">
                <a:moveTo>
                  <a:pt x="0" y="0"/>
                </a:moveTo>
                <a:lnTo>
                  <a:pt x="4578124" y="0"/>
                </a:lnTo>
                <a:lnTo>
                  <a:pt x="4578124" y="9647389"/>
                </a:lnTo>
                <a:lnTo>
                  <a:pt x="0" y="96473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38C08F1B-5748-3360-89BF-6ADBDB49A5BD}"/>
              </a:ext>
            </a:extLst>
          </p:cNvPr>
          <p:cNvGrpSpPr/>
          <p:nvPr/>
        </p:nvGrpSpPr>
        <p:grpSpPr>
          <a:xfrm>
            <a:off x="1117745" y="3607368"/>
            <a:ext cx="7251927" cy="4774218"/>
            <a:chOff x="0" y="0"/>
            <a:chExt cx="1909973" cy="1257407"/>
          </a:xfrm>
        </p:grpSpPr>
        <p:sp>
          <p:nvSpPr>
            <p:cNvPr id="9" name="Freeform 9">
              <a:extLst>
                <a:ext uri="{FF2B5EF4-FFF2-40B4-BE49-F238E27FC236}">
                  <a16:creationId xmlns:a16="http://schemas.microsoft.com/office/drawing/2014/main" id="{FA3BD99A-6063-97B7-1FD2-74010DAE9419}"/>
                </a:ext>
              </a:extLst>
            </p:cNvPr>
            <p:cNvSpPr/>
            <p:nvPr/>
          </p:nvSpPr>
          <p:spPr>
            <a:xfrm>
              <a:off x="0" y="0"/>
              <a:ext cx="1909973" cy="1257407"/>
            </a:xfrm>
            <a:custGeom>
              <a:avLst/>
              <a:gdLst/>
              <a:ahLst/>
              <a:cxnLst/>
              <a:rect l="l" t="t" r="r" b="b"/>
              <a:pathLst>
                <a:path w="1909973" h="1257407">
                  <a:moveTo>
                    <a:pt x="54446" y="0"/>
                  </a:moveTo>
                  <a:lnTo>
                    <a:pt x="1855527" y="0"/>
                  </a:lnTo>
                  <a:cubicBezTo>
                    <a:pt x="1885597" y="0"/>
                    <a:pt x="1909973" y="24376"/>
                    <a:pt x="1909973" y="54446"/>
                  </a:cubicBezTo>
                  <a:lnTo>
                    <a:pt x="1909973" y="1202961"/>
                  </a:lnTo>
                  <a:cubicBezTo>
                    <a:pt x="1909973" y="1233031"/>
                    <a:pt x="1885597" y="1257407"/>
                    <a:pt x="1855527" y="1257407"/>
                  </a:cubicBezTo>
                  <a:lnTo>
                    <a:pt x="54446" y="1257407"/>
                  </a:lnTo>
                  <a:cubicBezTo>
                    <a:pt x="24376" y="1257407"/>
                    <a:pt x="0" y="1233031"/>
                    <a:pt x="0" y="1202961"/>
                  </a:cubicBezTo>
                  <a:lnTo>
                    <a:pt x="0" y="54446"/>
                  </a:lnTo>
                  <a:cubicBezTo>
                    <a:pt x="0" y="24376"/>
                    <a:pt x="24376" y="0"/>
                    <a:pt x="54446"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0" name="TextBox 10">
              <a:extLst>
                <a:ext uri="{FF2B5EF4-FFF2-40B4-BE49-F238E27FC236}">
                  <a16:creationId xmlns:a16="http://schemas.microsoft.com/office/drawing/2014/main" id="{4D7C9CC5-DDAC-1476-628C-ADD5A0D17D89}"/>
                </a:ext>
              </a:extLst>
            </p:cNvPr>
            <p:cNvSpPr txBox="1"/>
            <p:nvPr/>
          </p:nvSpPr>
          <p:spPr>
            <a:xfrm>
              <a:off x="0" y="-38100"/>
              <a:ext cx="1909973" cy="129550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a:extLst>
              <a:ext uri="{FF2B5EF4-FFF2-40B4-BE49-F238E27FC236}">
                <a16:creationId xmlns:a16="http://schemas.microsoft.com/office/drawing/2014/main" id="{3F3003B5-B427-3A0E-8088-A028D1922E60}"/>
              </a:ext>
            </a:extLst>
          </p:cNvPr>
          <p:cNvSpPr txBox="1"/>
          <p:nvPr/>
        </p:nvSpPr>
        <p:spPr>
          <a:xfrm>
            <a:off x="1653281" y="3878023"/>
            <a:ext cx="6180856" cy="4175759"/>
          </a:xfrm>
          <a:prstGeom prst="rect">
            <a:avLst/>
          </a:prstGeom>
        </p:spPr>
        <p:txBody>
          <a:bodyPr lIns="0" tIns="0" rIns="0" bIns="0" rtlCol="0" anchor="t">
            <a:spAutoFit/>
          </a:bodyPr>
          <a:lstStyle/>
          <a:p>
            <a:pPr marL="647706" lvl="1" indent="-323853" algn="l">
              <a:lnSpc>
                <a:spcPts val="4170"/>
              </a:lnSpc>
              <a:buFont typeface="Arial"/>
              <a:buChar char="•"/>
            </a:pPr>
            <a:r>
              <a:rPr lang="en-US" sz="3000">
                <a:solidFill>
                  <a:srgbClr val="000000"/>
                </a:solidFill>
                <a:latin typeface="DM Sans"/>
                <a:ea typeface="DM Sans"/>
                <a:cs typeface="DM Sans"/>
                <a:sym typeface="DM Sans"/>
              </a:rPr>
              <a:t>Professionalism at university is key. </a:t>
            </a:r>
          </a:p>
          <a:p>
            <a:pPr algn="l">
              <a:lnSpc>
                <a:spcPts val="4170"/>
              </a:lnSpc>
            </a:pPr>
            <a:endParaRPr lang="en-US" sz="3000">
              <a:solidFill>
                <a:srgbClr val="000000"/>
              </a:solidFill>
              <a:latin typeface="DM Sans"/>
              <a:ea typeface="DM Sans"/>
              <a:cs typeface="DM Sans"/>
              <a:sym typeface="DM Sans"/>
            </a:endParaRPr>
          </a:p>
          <a:p>
            <a:pPr marL="647706" lvl="1" indent="-323853" algn="l">
              <a:lnSpc>
                <a:spcPts val="4170"/>
              </a:lnSpc>
              <a:buFont typeface="Arial"/>
              <a:buChar char="•"/>
            </a:pPr>
            <a:r>
              <a:rPr lang="en-US" sz="3000">
                <a:solidFill>
                  <a:srgbClr val="000000"/>
                </a:solidFill>
                <a:latin typeface="DM Sans"/>
                <a:ea typeface="DM Sans"/>
                <a:cs typeface="DM Sans"/>
                <a:sym typeface="DM Sans"/>
              </a:rPr>
              <a:t>Being professional with your tone and language, not just in emails but also in conversations and the classroom.</a:t>
            </a:r>
          </a:p>
        </p:txBody>
      </p:sp>
      <p:grpSp>
        <p:nvGrpSpPr>
          <p:cNvPr id="12" name="Group 12">
            <a:extLst>
              <a:ext uri="{FF2B5EF4-FFF2-40B4-BE49-F238E27FC236}">
                <a16:creationId xmlns:a16="http://schemas.microsoft.com/office/drawing/2014/main" id="{730A9321-3BAC-3E4A-5468-CF33C9BFB0B7}"/>
              </a:ext>
            </a:extLst>
          </p:cNvPr>
          <p:cNvGrpSpPr/>
          <p:nvPr/>
        </p:nvGrpSpPr>
        <p:grpSpPr>
          <a:xfrm>
            <a:off x="9653056" y="3590299"/>
            <a:ext cx="7251927" cy="4791288"/>
            <a:chOff x="0" y="0"/>
            <a:chExt cx="1909973" cy="1261903"/>
          </a:xfrm>
        </p:grpSpPr>
        <p:sp>
          <p:nvSpPr>
            <p:cNvPr id="13" name="Freeform 13">
              <a:extLst>
                <a:ext uri="{FF2B5EF4-FFF2-40B4-BE49-F238E27FC236}">
                  <a16:creationId xmlns:a16="http://schemas.microsoft.com/office/drawing/2014/main" id="{8B8C53BE-EAE5-EAA6-37FC-566C2A3DB6F8}"/>
                </a:ext>
              </a:extLst>
            </p:cNvPr>
            <p:cNvSpPr/>
            <p:nvPr/>
          </p:nvSpPr>
          <p:spPr>
            <a:xfrm>
              <a:off x="0" y="0"/>
              <a:ext cx="1909973" cy="1261903"/>
            </a:xfrm>
            <a:custGeom>
              <a:avLst/>
              <a:gdLst/>
              <a:ahLst/>
              <a:cxnLst/>
              <a:rect l="l" t="t" r="r" b="b"/>
              <a:pathLst>
                <a:path w="1909973" h="1261903">
                  <a:moveTo>
                    <a:pt x="54446" y="0"/>
                  </a:moveTo>
                  <a:lnTo>
                    <a:pt x="1855527" y="0"/>
                  </a:lnTo>
                  <a:cubicBezTo>
                    <a:pt x="1885597" y="0"/>
                    <a:pt x="1909973" y="24376"/>
                    <a:pt x="1909973" y="54446"/>
                  </a:cubicBezTo>
                  <a:lnTo>
                    <a:pt x="1909973" y="1207457"/>
                  </a:lnTo>
                  <a:cubicBezTo>
                    <a:pt x="1909973" y="1237527"/>
                    <a:pt x="1885597" y="1261903"/>
                    <a:pt x="1855527" y="1261903"/>
                  </a:cubicBezTo>
                  <a:lnTo>
                    <a:pt x="54446" y="1261903"/>
                  </a:lnTo>
                  <a:cubicBezTo>
                    <a:pt x="24376" y="1261903"/>
                    <a:pt x="0" y="1237527"/>
                    <a:pt x="0" y="1207457"/>
                  </a:cubicBezTo>
                  <a:lnTo>
                    <a:pt x="0" y="54446"/>
                  </a:lnTo>
                  <a:cubicBezTo>
                    <a:pt x="0" y="24376"/>
                    <a:pt x="24376" y="0"/>
                    <a:pt x="54446"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14" name="TextBox 14">
              <a:extLst>
                <a:ext uri="{FF2B5EF4-FFF2-40B4-BE49-F238E27FC236}">
                  <a16:creationId xmlns:a16="http://schemas.microsoft.com/office/drawing/2014/main" id="{11B0205D-3AAF-1734-0C5D-60D9D45B3B28}"/>
                </a:ext>
              </a:extLst>
            </p:cNvPr>
            <p:cNvSpPr txBox="1"/>
            <p:nvPr/>
          </p:nvSpPr>
          <p:spPr>
            <a:xfrm>
              <a:off x="0" y="-38100"/>
              <a:ext cx="1909973" cy="1300003"/>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a:extLst>
              <a:ext uri="{FF2B5EF4-FFF2-40B4-BE49-F238E27FC236}">
                <a16:creationId xmlns:a16="http://schemas.microsoft.com/office/drawing/2014/main" id="{357E903E-7611-9F02-6FE1-875F576CB0DB}"/>
              </a:ext>
            </a:extLst>
          </p:cNvPr>
          <p:cNvSpPr txBox="1"/>
          <p:nvPr/>
        </p:nvSpPr>
        <p:spPr>
          <a:xfrm>
            <a:off x="10076632" y="3878023"/>
            <a:ext cx="6637130" cy="3651884"/>
          </a:xfrm>
          <a:prstGeom prst="rect">
            <a:avLst/>
          </a:prstGeom>
        </p:spPr>
        <p:txBody>
          <a:bodyPr lIns="0" tIns="0" rIns="0" bIns="0" rtlCol="0" anchor="t">
            <a:spAutoFit/>
          </a:bodyPr>
          <a:lstStyle/>
          <a:p>
            <a:pPr marL="647706" lvl="1" indent="-323853" algn="l">
              <a:lnSpc>
                <a:spcPts val="4170"/>
              </a:lnSpc>
              <a:buFont typeface="Arial"/>
              <a:buChar char="•"/>
            </a:pPr>
            <a:r>
              <a:rPr lang="en-US" sz="3000">
                <a:solidFill>
                  <a:srgbClr val="000000"/>
                </a:solidFill>
                <a:latin typeface="DM Sans"/>
                <a:ea typeface="DM Sans"/>
                <a:cs typeface="DM Sans"/>
                <a:sym typeface="DM Sans"/>
              </a:rPr>
              <a:t>You must ensure that you look after yourself whilst at university. </a:t>
            </a:r>
          </a:p>
          <a:p>
            <a:pPr algn="l">
              <a:lnSpc>
                <a:spcPts val="4170"/>
              </a:lnSpc>
            </a:pPr>
            <a:endParaRPr lang="en-US" sz="3000">
              <a:solidFill>
                <a:srgbClr val="000000"/>
              </a:solidFill>
              <a:latin typeface="DM Sans"/>
              <a:ea typeface="DM Sans"/>
              <a:cs typeface="DM Sans"/>
              <a:sym typeface="DM Sans"/>
            </a:endParaRPr>
          </a:p>
          <a:p>
            <a:pPr marL="647706" lvl="1" indent="-323853" algn="l">
              <a:lnSpc>
                <a:spcPts val="4170"/>
              </a:lnSpc>
              <a:buFont typeface="Arial"/>
              <a:buChar char="•"/>
            </a:pPr>
            <a:r>
              <a:rPr lang="en-US" sz="3000">
                <a:solidFill>
                  <a:srgbClr val="000000"/>
                </a:solidFill>
                <a:latin typeface="DM Sans"/>
                <a:ea typeface="DM Sans"/>
                <a:cs typeface="DM Sans"/>
                <a:sym typeface="DM Sans"/>
              </a:rPr>
              <a:t>If you need to utilise those key services. </a:t>
            </a:r>
          </a:p>
          <a:p>
            <a:pPr algn="l">
              <a:lnSpc>
                <a:spcPts val="4170"/>
              </a:lnSpc>
            </a:pPr>
            <a:endParaRPr lang="en-US" sz="3000">
              <a:solidFill>
                <a:srgbClr val="000000"/>
              </a:solidFill>
              <a:latin typeface="DM Sans"/>
              <a:ea typeface="DM Sans"/>
              <a:cs typeface="DM Sans"/>
              <a:sym typeface="DM Sans"/>
            </a:endParaRPr>
          </a:p>
          <a:p>
            <a:pPr marL="647706" lvl="1" indent="-323853" algn="l">
              <a:lnSpc>
                <a:spcPts val="4170"/>
              </a:lnSpc>
              <a:buFont typeface="Arial"/>
              <a:buChar char="•"/>
            </a:pPr>
            <a:r>
              <a:rPr lang="en-US" sz="3000">
                <a:solidFill>
                  <a:srgbClr val="000000"/>
                </a:solidFill>
                <a:latin typeface="DM Sans"/>
                <a:ea typeface="DM Sans"/>
                <a:cs typeface="DM Sans"/>
                <a:sym typeface="DM Sans"/>
              </a:rPr>
              <a:t>If unsure ask a tutor :)</a:t>
            </a:r>
          </a:p>
        </p:txBody>
      </p:sp>
    </p:spTree>
    <p:extLst>
      <p:ext uri="{BB962C8B-B14F-4D97-AF65-F5344CB8AC3E}">
        <p14:creationId xmlns:p14="http://schemas.microsoft.com/office/powerpoint/2010/main" val="2122030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7747" y="-4471721"/>
            <a:ext cx="20623493" cy="18361653"/>
            <a:chOff x="0" y="0"/>
            <a:chExt cx="27497991" cy="24482204"/>
          </a:xfrm>
        </p:grpSpPr>
        <p:sp>
          <p:nvSpPr>
            <p:cNvPr id="3" name="Freeform 3"/>
            <p:cNvSpPr/>
            <p:nvPr/>
          </p:nvSpPr>
          <p:spPr>
            <a:xfrm rot="-5400000" flipH="1" flipV="1">
              <a:off x="-5355482" y="5355482"/>
              <a:ext cx="24482204" cy="13771239"/>
            </a:xfrm>
            <a:custGeom>
              <a:avLst/>
              <a:gdLst/>
              <a:ahLst/>
              <a:cxnLst/>
              <a:rect l="l" t="t" r="r" b="b"/>
              <a:pathLst>
                <a:path w="24482204" h="13771239">
                  <a:moveTo>
                    <a:pt x="24482204" y="13771240"/>
                  </a:moveTo>
                  <a:lnTo>
                    <a:pt x="0" y="13771240"/>
                  </a:lnTo>
                  <a:lnTo>
                    <a:pt x="0" y="0"/>
                  </a:lnTo>
                  <a:lnTo>
                    <a:pt x="24482204" y="0"/>
                  </a:lnTo>
                  <a:lnTo>
                    <a:pt x="24482204" y="13771240"/>
                  </a:lnTo>
                  <a:close/>
                </a:path>
              </a:pathLst>
            </a:custGeom>
            <a:blipFill>
              <a:blip r:embed="rId2">
                <a:alphaModFix amt="31000"/>
              </a:blip>
              <a:stretch>
                <a:fillRect/>
              </a:stretch>
            </a:blipFill>
          </p:spPr>
          <p:txBody>
            <a:bodyPr/>
            <a:lstStyle/>
            <a:p>
              <a:endParaRPr lang="en-GB"/>
            </a:p>
          </p:txBody>
        </p:sp>
        <p:sp>
          <p:nvSpPr>
            <p:cNvPr id="4" name="Freeform 4"/>
            <p:cNvSpPr/>
            <p:nvPr/>
          </p:nvSpPr>
          <p:spPr>
            <a:xfrm rot="-5400000" flipH="1">
              <a:off x="8371269" y="5355482"/>
              <a:ext cx="24482204" cy="13771239"/>
            </a:xfrm>
            <a:custGeom>
              <a:avLst/>
              <a:gdLst/>
              <a:ahLst/>
              <a:cxnLst/>
              <a:rect l="l" t="t" r="r" b="b"/>
              <a:pathLst>
                <a:path w="24482204" h="13771239">
                  <a:moveTo>
                    <a:pt x="24482204" y="0"/>
                  </a:moveTo>
                  <a:lnTo>
                    <a:pt x="0" y="0"/>
                  </a:lnTo>
                  <a:lnTo>
                    <a:pt x="0" y="13771240"/>
                  </a:lnTo>
                  <a:lnTo>
                    <a:pt x="24482204" y="13771240"/>
                  </a:lnTo>
                  <a:lnTo>
                    <a:pt x="24482204" y="0"/>
                  </a:lnTo>
                  <a:close/>
                </a:path>
              </a:pathLst>
            </a:custGeom>
            <a:blipFill>
              <a:blip r:embed="rId2">
                <a:alphaModFix amt="31000"/>
              </a:blip>
              <a:stretch>
                <a:fillRect/>
              </a:stretch>
            </a:blipFill>
          </p:spPr>
          <p:txBody>
            <a:bodyPr/>
            <a:lstStyle/>
            <a:p>
              <a:endParaRPr lang="en-GB"/>
            </a:p>
          </p:txBody>
        </p:sp>
      </p:grpSp>
      <p:sp>
        <p:nvSpPr>
          <p:cNvPr id="5" name="Freeform 5"/>
          <p:cNvSpPr/>
          <p:nvPr/>
        </p:nvSpPr>
        <p:spPr>
          <a:xfrm>
            <a:off x="1893251" y="1707781"/>
            <a:ext cx="14501498" cy="8229600"/>
          </a:xfrm>
          <a:custGeom>
            <a:avLst/>
            <a:gdLst/>
            <a:ahLst/>
            <a:cxnLst/>
            <a:rect l="l" t="t" r="r" b="b"/>
            <a:pathLst>
              <a:path w="14501498" h="8229600">
                <a:moveTo>
                  <a:pt x="0" y="0"/>
                </a:moveTo>
                <a:lnTo>
                  <a:pt x="14501498" y="0"/>
                </a:lnTo>
                <a:lnTo>
                  <a:pt x="14501498" y="8229600"/>
                </a:lnTo>
                <a:lnTo>
                  <a:pt x="0" y="8229600"/>
                </a:lnTo>
                <a:lnTo>
                  <a:pt x="0" y="0"/>
                </a:lnTo>
                <a:close/>
              </a:path>
            </a:pathLst>
          </a:custGeom>
          <a:blipFill>
            <a:blip r:embed="rId3">
              <a:alphaModFix amt="46000"/>
            </a:blip>
            <a:stretch>
              <a:fillRect/>
            </a:stretch>
          </a:blipFill>
        </p:spPr>
        <p:txBody>
          <a:bodyPr/>
          <a:lstStyle/>
          <a:p>
            <a:endParaRPr lang="en-GB"/>
          </a:p>
        </p:txBody>
      </p:sp>
      <p:grpSp>
        <p:nvGrpSpPr>
          <p:cNvPr id="6" name="Group 6"/>
          <p:cNvGrpSpPr/>
          <p:nvPr/>
        </p:nvGrpSpPr>
        <p:grpSpPr>
          <a:xfrm>
            <a:off x="1911657" y="3917361"/>
            <a:ext cx="14741225" cy="3810440"/>
            <a:chOff x="0" y="0"/>
            <a:chExt cx="3307365" cy="854916"/>
          </a:xfrm>
        </p:grpSpPr>
        <p:sp>
          <p:nvSpPr>
            <p:cNvPr id="7" name="Freeform 7"/>
            <p:cNvSpPr/>
            <p:nvPr/>
          </p:nvSpPr>
          <p:spPr>
            <a:xfrm>
              <a:off x="0" y="0"/>
              <a:ext cx="3307365" cy="854916"/>
            </a:xfrm>
            <a:custGeom>
              <a:avLst/>
              <a:gdLst/>
              <a:ahLst/>
              <a:cxnLst/>
              <a:rect l="l" t="t" r="r" b="b"/>
              <a:pathLst>
                <a:path w="3307365" h="854916">
                  <a:moveTo>
                    <a:pt x="44641" y="0"/>
                  </a:moveTo>
                  <a:lnTo>
                    <a:pt x="3262724" y="0"/>
                  </a:lnTo>
                  <a:cubicBezTo>
                    <a:pt x="3287379" y="0"/>
                    <a:pt x="3307365" y="19986"/>
                    <a:pt x="3307365" y="44641"/>
                  </a:cubicBezTo>
                  <a:lnTo>
                    <a:pt x="3307365" y="810275"/>
                  </a:lnTo>
                  <a:cubicBezTo>
                    <a:pt x="3307365" y="822115"/>
                    <a:pt x="3302662" y="833470"/>
                    <a:pt x="3294290" y="841841"/>
                  </a:cubicBezTo>
                  <a:cubicBezTo>
                    <a:pt x="3285918" y="850213"/>
                    <a:pt x="3274564" y="854916"/>
                    <a:pt x="3262724" y="854916"/>
                  </a:cubicBezTo>
                  <a:lnTo>
                    <a:pt x="44641" y="854916"/>
                  </a:lnTo>
                  <a:cubicBezTo>
                    <a:pt x="32801" y="854916"/>
                    <a:pt x="21447" y="850213"/>
                    <a:pt x="13075" y="841841"/>
                  </a:cubicBezTo>
                  <a:cubicBezTo>
                    <a:pt x="4703" y="833470"/>
                    <a:pt x="0" y="822115"/>
                    <a:pt x="0" y="810275"/>
                  </a:cubicBezTo>
                  <a:lnTo>
                    <a:pt x="0" y="44641"/>
                  </a:lnTo>
                  <a:cubicBezTo>
                    <a:pt x="0" y="32801"/>
                    <a:pt x="4703" y="21447"/>
                    <a:pt x="13075" y="13075"/>
                  </a:cubicBezTo>
                  <a:cubicBezTo>
                    <a:pt x="21447" y="4703"/>
                    <a:pt x="32801" y="0"/>
                    <a:pt x="44641" y="0"/>
                  </a:cubicBezTo>
                  <a:close/>
                </a:path>
              </a:pathLst>
            </a:custGeom>
            <a:solidFill>
              <a:srgbClr val="EBB9C4">
                <a:alpha val="49804"/>
              </a:srgbClr>
            </a:solidFill>
            <a:ln w="9525" cap="rnd">
              <a:solidFill>
                <a:srgbClr val="000000">
                  <a:alpha val="49804"/>
                </a:srgbClr>
              </a:solidFill>
              <a:prstDash val="solid"/>
              <a:round/>
            </a:ln>
          </p:spPr>
          <p:txBody>
            <a:bodyPr/>
            <a:lstStyle/>
            <a:p>
              <a:endParaRPr lang="en-GB"/>
            </a:p>
          </p:txBody>
        </p:sp>
        <p:sp>
          <p:nvSpPr>
            <p:cNvPr id="8" name="TextBox 8"/>
            <p:cNvSpPr txBox="1"/>
            <p:nvPr/>
          </p:nvSpPr>
          <p:spPr>
            <a:xfrm>
              <a:off x="0" y="-38100"/>
              <a:ext cx="3307365" cy="893016"/>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3445641" y="4813986"/>
            <a:ext cx="11673256" cy="2350564"/>
          </a:xfrm>
          <a:prstGeom prst="rect">
            <a:avLst/>
          </a:prstGeom>
        </p:spPr>
        <p:txBody>
          <a:bodyPr lIns="0" tIns="0" rIns="0" bIns="0" rtlCol="0" anchor="t">
            <a:spAutoFit/>
          </a:bodyPr>
          <a:lstStyle/>
          <a:p>
            <a:pPr algn="ctr">
              <a:lnSpc>
                <a:spcPts val="17625"/>
              </a:lnSpc>
            </a:pPr>
            <a:r>
              <a:rPr lang="en-US" sz="17625">
                <a:solidFill>
                  <a:srgbClr val="000000"/>
                </a:solidFill>
                <a:latin typeface="Parisienne"/>
                <a:ea typeface="Parisienne"/>
                <a:cs typeface="Parisienne"/>
                <a:sym typeface="Parisienne"/>
              </a:rPr>
              <a:t>Thank You </a:t>
            </a:r>
          </a:p>
        </p:txBody>
      </p:sp>
      <p:sp>
        <p:nvSpPr>
          <p:cNvPr id="10" name="Freeform 10"/>
          <p:cNvSpPr/>
          <p:nvPr/>
        </p:nvSpPr>
        <p:spPr>
          <a:xfrm>
            <a:off x="1373129" y="2541989"/>
            <a:ext cx="2460903" cy="5185812"/>
          </a:xfrm>
          <a:custGeom>
            <a:avLst/>
            <a:gdLst/>
            <a:ahLst/>
            <a:cxnLst/>
            <a:rect l="l" t="t" r="r" b="b"/>
            <a:pathLst>
              <a:path w="2460903" h="5185812">
                <a:moveTo>
                  <a:pt x="0" y="0"/>
                </a:moveTo>
                <a:lnTo>
                  <a:pt x="2460904" y="0"/>
                </a:lnTo>
                <a:lnTo>
                  <a:pt x="2460904" y="5185812"/>
                </a:lnTo>
                <a:lnTo>
                  <a:pt x="0" y="518581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4066360" flipH="1">
            <a:off x="12134004" y="493834"/>
            <a:ext cx="2782551" cy="5863612"/>
          </a:xfrm>
          <a:custGeom>
            <a:avLst/>
            <a:gdLst/>
            <a:ahLst/>
            <a:cxnLst/>
            <a:rect l="l" t="t" r="r" b="b"/>
            <a:pathLst>
              <a:path w="2782551" h="5863612">
                <a:moveTo>
                  <a:pt x="2782551" y="0"/>
                </a:moveTo>
                <a:lnTo>
                  <a:pt x="0" y="0"/>
                </a:lnTo>
                <a:lnTo>
                  <a:pt x="0" y="5863613"/>
                </a:lnTo>
                <a:lnTo>
                  <a:pt x="2782551" y="5863613"/>
                </a:lnTo>
                <a:lnTo>
                  <a:pt x="2782551"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596</Words>
  <Application>Microsoft Office PowerPoint</Application>
  <PresentationFormat>Custom</PresentationFormat>
  <Paragraphs>81</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Parisienne</vt:lpstr>
      <vt:lpstr>เอฟซี เรนโบว์</vt:lpstr>
      <vt:lpstr>Calibri</vt:lpstr>
      <vt:lpstr>DM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 An introduction!</dc:title>
  <dc:creator>Zita Draper</dc:creator>
  <cp:lastModifiedBy>Zita Draper</cp:lastModifiedBy>
  <cp:revision>3</cp:revision>
  <dcterms:created xsi:type="dcterms:W3CDTF">2006-08-16T00:00:00Z</dcterms:created>
  <dcterms:modified xsi:type="dcterms:W3CDTF">2026-08-17T11:05:37Z</dcterms:modified>
  <dc:identifier>DAGqCiSIE5c</dc:identifier>
</cp:coreProperties>
</file>