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5" r:id="rId9"/>
    <p:sldId id="274" r:id="rId10"/>
    <p:sldId id="264" r:id="rId11"/>
    <p:sldId id="263" r:id="rId12"/>
    <p:sldId id="266" r:id="rId13"/>
    <p:sldId id="267" r:id="rId14"/>
    <p:sldId id="268" r:id="rId15"/>
    <p:sldId id="269"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485" autoAdjust="0"/>
    <p:restoredTop sz="94660"/>
  </p:normalViewPr>
  <p:slideViewPr>
    <p:cSldViewPr snapToGrid="0">
      <p:cViewPr varScale="1">
        <p:scale>
          <a:sx n="113" d="100"/>
          <a:sy n="113" d="100"/>
        </p:scale>
        <p:origin x="462"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ADEFE90-B13C-4EBF-8651-A1D8C54C2D2A}" type="datetimeFigureOut">
              <a:rPr lang="en-US" smtClean="0"/>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AAAB5-B0CB-4742-9D8B-3004CC2F149F}" type="slidenum">
              <a:rPr lang="en-US" smtClean="0"/>
              <a:t>‹#›</a:t>
            </a:fld>
            <a:endParaRPr lang="en-US"/>
          </a:p>
        </p:txBody>
      </p:sp>
    </p:spTree>
    <p:extLst>
      <p:ext uri="{BB962C8B-B14F-4D97-AF65-F5344CB8AC3E}">
        <p14:creationId xmlns:p14="http://schemas.microsoft.com/office/powerpoint/2010/main" val="454235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DEFE90-B13C-4EBF-8651-A1D8C54C2D2A}" type="datetimeFigureOut">
              <a:rPr lang="en-US" smtClean="0"/>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AAAB5-B0CB-4742-9D8B-3004CC2F149F}" type="slidenum">
              <a:rPr lang="en-US" smtClean="0"/>
              <a:t>‹#›</a:t>
            </a:fld>
            <a:endParaRPr lang="en-US"/>
          </a:p>
        </p:txBody>
      </p:sp>
    </p:spTree>
    <p:extLst>
      <p:ext uri="{BB962C8B-B14F-4D97-AF65-F5344CB8AC3E}">
        <p14:creationId xmlns:p14="http://schemas.microsoft.com/office/powerpoint/2010/main" val="3985871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EFE90-B13C-4EBF-8651-A1D8C54C2D2A}" type="datetimeFigureOut">
              <a:rPr lang="en-US" smtClean="0"/>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AAAB5-B0CB-4742-9D8B-3004CC2F149F}" type="slidenum">
              <a:rPr lang="en-US" smtClean="0"/>
              <a:t>‹#›</a:t>
            </a:fld>
            <a:endParaRPr lang="en-US"/>
          </a:p>
        </p:txBody>
      </p:sp>
    </p:spTree>
    <p:extLst>
      <p:ext uri="{BB962C8B-B14F-4D97-AF65-F5344CB8AC3E}">
        <p14:creationId xmlns:p14="http://schemas.microsoft.com/office/powerpoint/2010/main" val="1485827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DEFE90-B13C-4EBF-8651-A1D8C54C2D2A}" type="datetimeFigureOut">
              <a:rPr lang="en-US" smtClean="0"/>
              <a:t>3/16/2020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AAAB5-B0CB-4742-9D8B-3004CC2F149F}" type="slidenum">
              <a:rPr lang="en-US" smtClean="0"/>
              <a:t>‹#›</a:t>
            </a:fld>
            <a:endParaRPr lang="en-US"/>
          </a:p>
        </p:txBody>
      </p:sp>
    </p:spTree>
    <p:extLst>
      <p:ext uri="{BB962C8B-B14F-4D97-AF65-F5344CB8AC3E}">
        <p14:creationId xmlns:p14="http://schemas.microsoft.com/office/powerpoint/2010/main" val="3762816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ADEFE90-B13C-4EBF-8651-A1D8C54C2D2A}" type="datetimeFigureOut">
              <a:rPr lang="en-US" smtClean="0"/>
              <a:t>3/16/2020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BAAAB5-B0CB-4742-9D8B-3004CC2F149F}" type="slidenum">
              <a:rPr lang="en-US" smtClean="0"/>
              <a:t>‹#›</a:t>
            </a:fld>
            <a:endParaRPr lang="en-US"/>
          </a:p>
        </p:txBody>
      </p:sp>
    </p:spTree>
    <p:extLst>
      <p:ext uri="{BB962C8B-B14F-4D97-AF65-F5344CB8AC3E}">
        <p14:creationId xmlns:p14="http://schemas.microsoft.com/office/powerpoint/2010/main" val="2507316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DEFE90-B13C-4EBF-8651-A1D8C54C2D2A}" type="datetimeFigureOut">
              <a:rPr lang="en-US" smtClean="0"/>
              <a:t>3/16/2020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BAAAB5-B0CB-4742-9D8B-3004CC2F149F}" type="slidenum">
              <a:rPr lang="en-US" smtClean="0"/>
              <a:t>‹#›</a:t>
            </a:fld>
            <a:endParaRPr lang="en-US"/>
          </a:p>
        </p:txBody>
      </p:sp>
    </p:spTree>
    <p:extLst>
      <p:ext uri="{BB962C8B-B14F-4D97-AF65-F5344CB8AC3E}">
        <p14:creationId xmlns:p14="http://schemas.microsoft.com/office/powerpoint/2010/main" val="1966683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EFE90-B13C-4EBF-8651-A1D8C54C2D2A}" type="datetimeFigureOut">
              <a:rPr lang="en-US" smtClean="0"/>
              <a:t>3/16/2020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7BAAAB5-B0CB-4742-9D8B-3004CC2F149F}" type="slidenum">
              <a:rPr lang="en-US" smtClean="0"/>
              <a:t>‹#›</a:t>
            </a:fld>
            <a:endParaRPr lang="en-US"/>
          </a:p>
        </p:txBody>
      </p:sp>
    </p:spTree>
    <p:extLst>
      <p:ext uri="{BB962C8B-B14F-4D97-AF65-F5344CB8AC3E}">
        <p14:creationId xmlns:p14="http://schemas.microsoft.com/office/powerpoint/2010/main" val="600696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EFE90-B13C-4EBF-8651-A1D8C54C2D2A}" type="datetimeFigureOut">
              <a:rPr lang="en-US" smtClean="0"/>
              <a:t>3/16/2020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AAAB5-B0CB-4742-9D8B-3004CC2F149F}" type="slidenum">
              <a:rPr lang="en-US" smtClean="0"/>
              <a:t>‹#›</a:t>
            </a:fld>
            <a:endParaRPr lang="en-US"/>
          </a:p>
        </p:txBody>
      </p:sp>
    </p:spTree>
    <p:extLst>
      <p:ext uri="{BB962C8B-B14F-4D97-AF65-F5344CB8AC3E}">
        <p14:creationId xmlns:p14="http://schemas.microsoft.com/office/powerpoint/2010/main" val="328723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EFE90-B13C-4EBF-8651-A1D8C54C2D2A}" type="datetimeFigureOut">
              <a:rPr lang="en-US" smtClean="0"/>
              <a:t>3/16/2020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AAAB5-B0CB-4742-9D8B-3004CC2F149F}" type="slidenum">
              <a:rPr lang="en-US" smtClean="0"/>
              <a:t>‹#›</a:t>
            </a:fld>
            <a:endParaRPr lang="en-US"/>
          </a:p>
        </p:txBody>
      </p:sp>
    </p:spTree>
    <p:extLst>
      <p:ext uri="{BB962C8B-B14F-4D97-AF65-F5344CB8AC3E}">
        <p14:creationId xmlns:p14="http://schemas.microsoft.com/office/powerpoint/2010/main" val="1458572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EFE90-B13C-4EBF-8651-A1D8C54C2D2A}" type="datetimeFigureOut">
              <a:rPr lang="en-US" smtClean="0"/>
              <a:t>3/16/2020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AAAB5-B0CB-4742-9D8B-3004CC2F149F}" type="slidenum">
              <a:rPr lang="en-US" smtClean="0"/>
              <a:t>‹#›</a:t>
            </a:fld>
            <a:endParaRPr lang="en-US"/>
          </a:p>
        </p:txBody>
      </p:sp>
    </p:spTree>
    <p:extLst>
      <p:ext uri="{BB962C8B-B14F-4D97-AF65-F5344CB8AC3E}">
        <p14:creationId xmlns:p14="http://schemas.microsoft.com/office/powerpoint/2010/main" val="3277139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EFE90-B13C-4EBF-8651-A1D8C54C2D2A}" type="datetimeFigureOut">
              <a:rPr lang="en-US" smtClean="0"/>
              <a:t>3/16/2020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AAAB5-B0CB-4742-9D8B-3004CC2F149F}" type="slidenum">
              <a:rPr lang="en-US" smtClean="0"/>
              <a:t>‹#›</a:t>
            </a:fld>
            <a:endParaRPr lang="en-US"/>
          </a:p>
        </p:txBody>
      </p:sp>
    </p:spTree>
    <p:extLst>
      <p:ext uri="{BB962C8B-B14F-4D97-AF65-F5344CB8AC3E}">
        <p14:creationId xmlns:p14="http://schemas.microsoft.com/office/powerpoint/2010/main" val="13741861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EFE90-B13C-4EBF-8651-A1D8C54C2D2A}" type="datetimeFigureOut">
              <a:rPr lang="en-US" smtClean="0"/>
              <a:t>3/16/2020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AAAB5-B0CB-4742-9D8B-3004CC2F149F}"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920951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EFE90-B13C-4EBF-8651-A1D8C54C2D2A}" type="datetimeFigureOut">
              <a:rPr lang="en-US" smtClean="0"/>
              <a:t>3/16/2020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AAAB5-B0CB-4742-9D8B-3004CC2F149F}" type="slidenum">
              <a:rPr lang="en-US" smtClean="0"/>
              <a:t>‹#›</a:t>
            </a:fld>
            <a:endParaRPr lang="en-US"/>
          </a:p>
        </p:txBody>
      </p:sp>
    </p:spTree>
    <p:extLst>
      <p:ext uri="{BB962C8B-B14F-4D97-AF65-F5344CB8AC3E}">
        <p14:creationId xmlns:p14="http://schemas.microsoft.com/office/powerpoint/2010/main" val="18970883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ADEFE90-B13C-4EBF-8651-A1D8C54C2D2A}" type="datetimeFigureOut">
              <a:rPr lang="en-US" smtClean="0"/>
              <a:t>3/16/2020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BAAAB5-B0CB-4742-9D8B-3004CC2F149F}" type="slidenum">
              <a:rPr lang="en-US" smtClean="0"/>
              <a:t>‹#›</a:t>
            </a:fld>
            <a:endParaRPr lang="en-US"/>
          </a:p>
        </p:txBody>
      </p:sp>
    </p:spTree>
    <p:extLst>
      <p:ext uri="{BB962C8B-B14F-4D97-AF65-F5344CB8AC3E}">
        <p14:creationId xmlns:p14="http://schemas.microsoft.com/office/powerpoint/2010/main" val="40086297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ADEFE90-B13C-4EBF-8651-A1D8C54C2D2A}" type="datetimeFigureOut">
              <a:rPr lang="en-US" smtClean="0"/>
              <a:t>3/16/2020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BAAAB5-B0CB-4742-9D8B-3004CC2F149F}" type="slidenum">
              <a:rPr lang="en-US" smtClean="0"/>
              <a:t>‹#›</a:t>
            </a:fld>
            <a:endParaRPr lang="en-US"/>
          </a:p>
        </p:txBody>
      </p:sp>
    </p:spTree>
    <p:extLst>
      <p:ext uri="{BB962C8B-B14F-4D97-AF65-F5344CB8AC3E}">
        <p14:creationId xmlns:p14="http://schemas.microsoft.com/office/powerpoint/2010/main" val="8459677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DEFE90-B13C-4EBF-8651-A1D8C54C2D2A}" type="datetimeFigureOut">
              <a:rPr lang="en-US" smtClean="0"/>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AAAB5-B0CB-4742-9D8B-3004CC2F149F}" type="slidenum">
              <a:rPr lang="en-US" smtClean="0"/>
              <a:t>‹#›</a:t>
            </a:fld>
            <a:endParaRPr lang="en-US"/>
          </a:p>
        </p:txBody>
      </p:sp>
    </p:spTree>
    <p:extLst>
      <p:ext uri="{BB962C8B-B14F-4D97-AF65-F5344CB8AC3E}">
        <p14:creationId xmlns:p14="http://schemas.microsoft.com/office/powerpoint/2010/main" val="27236355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DEFE90-B13C-4EBF-8651-A1D8C54C2D2A}" type="datetimeFigureOut">
              <a:rPr lang="en-US" smtClean="0"/>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AAAB5-B0CB-4742-9D8B-3004CC2F149F}" type="slidenum">
              <a:rPr lang="en-US" smtClean="0"/>
              <a:t>‹#›</a:t>
            </a:fld>
            <a:endParaRPr lang="en-US"/>
          </a:p>
        </p:txBody>
      </p:sp>
    </p:spTree>
    <p:extLst>
      <p:ext uri="{BB962C8B-B14F-4D97-AF65-F5344CB8AC3E}">
        <p14:creationId xmlns:p14="http://schemas.microsoft.com/office/powerpoint/2010/main" val="2189147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7ADEFE90-B13C-4EBF-8651-A1D8C54C2D2A}" type="datetimeFigureOut">
              <a:rPr lang="en-US" smtClean="0"/>
              <a:t>3/16/2020</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07BAAAB5-B0CB-4742-9D8B-3004CC2F149F}" type="slidenum">
              <a:rPr lang="en-US" smtClean="0"/>
              <a:t>‹#›</a:t>
            </a:fld>
            <a:endParaRPr lang="en-US"/>
          </a:p>
        </p:txBody>
      </p:sp>
    </p:spTree>
    <p:extLst>
      <p:ext uri="{BB962C8B-B14F-4D97-AF65-F5344CB8AC3E}">
        <p14:creationId xmlns:p14="http://schemas.microsoft.com/office/powerpoint/2010/main" val="262448723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82133" y="3115734"/>
            <a:ext cx="9804400" cy="1600200"/>
          </a:xfrm>
        </p:spPr>
        <p:txBody>
          <a:bodyPr>
            <a:normAutofit fontScale="90000"/>
          </a:bodyPr>
          <a:lstStyle/>
          <a:p>
            <a:r>
              <a:rPr lang="en-US" sz="4800" b="1" dirty="0"/>
              <a:t>Sustainable Hospitality and tourism </a:t>
            </a:r>
            <a:r>
              <a:rPr lang="en-US" sz="4800" b="1" dirty="0" smtClean="0"/>
              <a:t>Management</a:t>
            </a:r>
            <a:br>
              <a:rPr lang="en-US" sz="4800" b="1" dirty="0" smtClean="0"/>
            </a:br>
            <a:r>
              <a:rPr lang="en-US" dirty="0" smtClean="0"/>
              <a:t>PRESENTAION</a:t>
            </a:r>
            <a:r>
              <a:rPr lang="en-US" sz="4800" b="1" dirty="0" smtClean="0"/>
              <a:t/>
            </a:r>
            <a:br>
              <a:rPr lang="en-US" sz="4800" b="1" dirty="0" smtClean="0"/>
            </a:br>
            <a:r>
              <a:rPr lang="en-US" dirty="0"/>
              <a:t/>
            </a:r>
            <a:br>
              <a:rPr lang="en-US" dirty="0"/>
            </a:br>
            <a:r>
              <a:rPr lang="en-US" dirty="0" smtClean="0"/>
              <a:t>Name: Nozmul Huda</a:t>
            </a:r>
            <a:br>
              <a:rPr lang="en-US" dirty="0" smtClean="0"/>
            </a:br>
            <a:r>
              <a:rPr lang="en-US" dirty="0" smtClean="0"/>
              <a:t>Student ID: 1705289</a:t>
            </a:r>
            <a:endParaRPr lang="en-US" sz="4800" b="1" dirty="0"/>
          </a:p>
        </p:txBody>
      </p:sp>
    </p:spTree>
    <p:extLst>
      <p:ext uri="{BB962C8B-B14F-4D97-AF65-F5344CB8AC3E}">
        <p14:creationId xmlns:p14="http://schemas.microsoft.com/office/powerpoint/2010/main" val="6676422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a:t>
            </a:r>
            <a:r>
              <a:rPr lang="en-US" dirty="0"/>
              <a:t/>
            </a:r>
            <a:br>
              <a:rPr lang="en-US" dirty="0"/>
            </a:br>
            <a:endParaRPr lang="en-US" dirty="0"/>
          </a:p>
        </p:txBody>
      </p:sp>
      <p:sp>
        <p:nvSpPr>
          <p:cNvPr id="3" name="Content Placeholder 2"/>
          <p:cNvSpPr>
            <a:spLocks noGrp="1"/>
          </p:cNvSpPr>
          <p:nvPr>
            <p:ph idx="1"/>
          </p:nvPr>
        </p:nvSpPr>
        <p:spPr/>
        <p:txBody>
          <a:bodyPr>
            <a:normAutofit lnSpcReduction="10000"/>
          </a:bodyPr>
          <a:lstStyle/>
          <a:p>
            <a:pPr algn="just"/>
            <a:r>
              <a:rPr lang="en-US" dirty="0"/>
              <a:t>Sustainable Hospitality and tourism management examines different aspect of natural and environmental issues, which are encountered with the two broad emerging industry in the world. The basic concepts of sustainable hospitality along with the meaning of long term travel f food safety. The development of sustainable tourism is a core policy of many developed and developing country for contributing in the national economy.  Both nationally and internationally, tourism development get new areas of serving the tourist and earn vast amount of profits (</a:t>
            </a:r>
            <a:r>
              <a:rPr lang="en-US" dirty="0" err="1"/>
              <a:t>Boley</a:t>
            </a:r>
            <a:r>
              <a:rPr lang="en-US" dirty="0"/>
              <a:t> and Hammett 2017). In this report, we explain the comparative overview of sustainable hospitality development both nationally and internationally and want to gain an understanding and knowledge of industry that use best practice of policies and procedures. </a:t>
            </a:r>
          </a:p>
          <a:p>
            <a:endParaRPr lang="en-US" dirty="0"/>
          </a:p>
          <a:p>
            <a:endParaRPr lang="en-US" dirty="0"/>
          </a:p>
        </p:txBody>
      </p:sp>
    </p:spTree>
    <p:extLst>
      <p:ext uri="{BB962C8B-B14F-4D97-AF65-F5344CB8AC3E}">
        <p14:creationId xmlns:p14="http://schemas.microsoft.com/office/powerpoint/2010/main" val="555633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613275"/>
          </a:xfrm>
        </p:spPr>
        <p:txBody>
          <a:bodyPr>
            <a:normAutofit/>
          </a:bodyPr>
          <a:lstStyle/>
          <a:p>
            <a:r>
              <a:rPr lang="en-US" dirty="0"/>
              <a:t>LO1- Demonstrating a critical Understanding of Sustainability and applying it to the context of Tourism and Hospitality</a:t>
            </a:r>
          </a:p>
        </p:txBody>
      </p:sp>
    </p:spTree>
    <p:extLst>
      <p:ext uri="{BB962C8B-B14F-4D97-AF65-F5344CB8AC3E}">
        <p14:creationId xmlns:p14="http://schemas.microsoft.com/office/powerpoint/2010/main" val="3846075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0100" y="673100"/>
            <a:ext cx="10553700" cy="5503863"/>
          </a:xfrm>
        </p:spPr>
        <p:txBody>
          <a:bodyPr/>
          <a:lstStyle/>
          <a:p>
            <a:pPr marL="0" indent="0" algn="just">
              <a:buNone/>
            </a:pPr>
            <a:r>
              <a:rPr lang="en-US" b="1" dirty="0"/>
              <a:t>Sustainability definitions- </a:t>
            </a:r>
            <a:r>
              <a:rPr lang="en-US" dirty="0"/>
              <a:t>Sustainability refers the ability to maintain a certain rates or level by any system or organization. In Tourism and Hospitality sector, sustainability refers the process of maintaining certain level of natural resources for maintaining ecological balances. Sustainable tourism means a form of tourism that meets the needs of tourists, tourism industry and community today beyond compromising with the ability of future generations to meet their needs. </a:t>
            </a:r>
          </a:p>
          <a:p>
            <a:pPr marL="0" indent="0" algn="just">
              <a:buNone/>
            </a:pPr>
            <a:r>
              <a:rPr lang="en-US" b="1" dirty="0"/>
              <a:t>Sustainable tourism development- </a:t>
            </a:r>
            <a:r>
              <a:rPr lang="en-US" dirty="0"/>
              <a:t>the development that meets the needs of current tourist, industry and community without compromising the future ability of next generations to meet their own needs.  It allows two concepts one is needs of the poor and second one is the ability to meet the present and future needs (</a:t>
            </a:r>
            <a:r>
              <a:rPr lang="en-US" dirty="0" err="1"/>
              <a:t>Bunakov</a:t>
            </a:r>
            <a:r>
              <a:rPr lang="en-US" dirty="0"/>
              <a:t>, </a:t>
            </a:r>
            <a:r>
              <a:rPr lang="en-US" dirty="0" err="1"/>
              <a:t>Zaitseva</a:t>
            </a:r>
            <a:r>
              <a:rPr lang="en-US" dirty="0"/>
              <a:t> and Zhukov 2015). </a:t>
            </a:r>
          </a:p>
        </p:txBody>
      </p:sp>
    </p:spTree>
    <p:extLst>
      <p:ext uri="{BB962C8B-B14F-4D97-AF65-F5344CB8AC3E}">
        <p14:creationId xmlns:p14="http://schemas.microsoft.com/office/powerpoint/2010/main" val="4228302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4700" y="990600"/>
            <a:ext cx="10579100" cy="5186363"/>
          </a:xfrm>
        </p:spPr>
        <p:txBody>
          <a:bodyPr/>
          <a:lstStyle/>
          <a:p>
            <a:pPr marL="0" indent="0" algn="just">
              <a:buNone/>
            </a:pPr>
            <a:r>
              <a:rPr lang="en-US" b="1" dirty="0"/>
              <a:t>Principles of sustainable tourism- </a:t>
            </a:r>
            <a:r>
              <a:rPr lang="en-US" dirty="0"/>
              <a:t>Using the resources with sustainability- Natural, social and cultural resources have to conserve with sustainability and it is very crucial for long-term business in tourism industry. </a:t>
            </a:r>
          </a:p>
          <a:p>
            <a:pPr marL="0" indent="0" algn="just">
              <a:buNone/>
            </a:pPr>
            <a:endParaRPr lang="en-US" dirty="0"/>
          </a:p>
          <a:p>
            <a:pPr algn="just"/>
            <a:r>
              <a:rPr lang="en-US" b="1" dirty="0"/>
              <a:t>Reducing the wastage and over consumption- </a:t>
            </a:r>
            <a:r>
              <a:rPr lang="en-US" dirty="0"/>
              <a:t>These process results of reduction of costs and maintaining long-term environment to contribute the quality of tourism. </a:t>
            </a:r>
          </a:p>
          <a:p>
            <a:pPr marL="0" indent="0" algn="just">
              <a:buNone/>
            </a:pPr>
            <a:endParaRPr lang="en-US" dirty="0"/>
          </a:p>
          <a:p>
            <a:pPr algn="just"/>
            <a:r>
              <a:rPr lang="en-US" b="1" dirty="0"/>
              <a:t>Supporting local economies- </a:t>
            </a:r>
            <a:r>
              <a:rPr lang="en-US" dirty="0"/>
              <a:t>sustainable tourism supports local economy through improving environment, natural resources. </a:t>
            </a:r>
          </a:p>
          <a:p>
            <a:pPr algn="just"/>
            <a:endParaRPr lang="en-US" dirty="0"/>
          </a:p>
        </p:txBody>
      </p:sp>
    </p:spTree>
    <p:extLst>
      <p:ext uri="{BB962C8B-B14F-4D97-AF65-F5344CB8AC3E}">
        <p14:creationId xmlns:p14="http://schemas.microsoft.com/office/powerpoint/2010/main" val="913032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8500" y="685800"/>
            <a:ext cx="10655300" cy="5491163"/>
          </a:xfrm>
        </p:spPr>
        <p:txBody>
          <a:bodyPr>
            <a:normAutofit fontScale="85000" lnSpcReduction="10000"/>
          </a:bodyPr>
          <a:lstStyle/>
          <a:p>
            <a:pPr marL="0" indent="0">
              <a:buNone/>
            </a:pPr>
            <a:r>
              <a:rPr lang="en-US" b="1" dirty="0"/>
              <a:t>Historical background of tourism and hospitality </a:t>
            </a:r>
          </a:p>
          <a:p>
            <a:pPr algn="just"/>
            <a:r>
              <a:rPr lang="en-US" sz="2400" b="1" dirty="0"/>
              <a:t>Early history- </a:t>
            </a:r>
            <a:r>
              <a:rPr lang="en-US" sz="2400" dirty="0"/>
              <a:t>In ancient Greek times, the hoteliers were very hospitable and they felt it was based on their wellbeing and those of others. In around 40BC hospitality services was provided for social and religious gatherings (De Lange and </a:t>
            </a:r>
            <a:r>
              <a:rPr lang="en-US" sz="2400" dirty="0" err="1"/>
              <a:t>Dodds</a:t>
            </a:r>
            <a:r>
              <a:rPr lang="en-US" sz="2400" dirty="0"/>
              <a:t> 2017). </a:t>
            </a:r>
          </a:p>
          <a:p>
            <a:pPr algn="just"/>
            <a:r>
              <a:rPr lang="en-US" sz="2400" b="1" dirty="0"/>
              <a:t>Medieval Period of hospitality industry- </a:t>
            </a:r>
            <a:r>
              <a:rPr lang="en-US" sz="2400" dirty="0"/>
              <a:t>it started from the English travel and executions of their building inns and private residences. They establish caravanserais for resting destinations of the caravans along with monasteries and abbeys. </a:t>
            </a:r>
          </a:p>
          <a:p>
            <a:pPr algn="just"/>
            <a:r>
              <a:rPr lang="en-US" sz="2400" b="1" dirty="0"/>
              <a:t>The new world Hospitality- </a:t>
            </a:r>
            <a:r>
              <a:rPr lang="en-US" sz="2400" dirty="0"/>
              <a:t>French revolution-In 16th Century, the demands of inns and taverns greatly increased. The first hospitality establishment as hotel built in this time.</a:t>
            </a:r>
          </a:p>
          <a:p>
            <a:pPr algn="just"/>
            <a:r>
              <a:rPr lang="en-US" sz="2400" b="1" dirty="0"/>
              <a:t>Modern Hospitality industry- </a:t>
            </a:r>
            <a:r>
              <a:rPr lang="en-US" sz="2400" dirty="0"/>
              <a:t>Current hospitality industry include multiple business groups such as facility maintenance, direct operations to servers, house keepers, bartenders, management, kitchen and marketing, HR and tour guide and so on. </a:t>
            </a:r>
          </a:p>
        </p:txBody>
      </p:sp>
    </p:spTree>
    <p:extLst>
      <p:ext uri="{BB962C8B-B14F-4D97-AF65-F5344CB8AC3E}">
        <p14:creationId xmlns:p14="http://schemas.microsoft.com/office/powerpoint/2010/main" val="8327154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508000"/>
            <a:ext cx="10591800" cy="5668963"/>
          </a:xfrm>
        </p:spPr>
        <p:txBody>
          <a:bodyPr>
            <a:normAutofit fontScale="92500" lnSpcReduction="20000"/>
          </a:bodyPr>
          <a:lstStyle/>
          <a:p>
            <a:pPr algn="just"/>
            <a:r>
              <a:rPr lang="en-US" sz="2400" b="1" dirty="0"/>
              <a:t>Sustainable development policy- </a:t>
            </a:r>
            <a:r>
              <a:rPr lang="en-US" sz="2400" dirty="0"/>
              <a:t>Reducing poverty- the first and foremost policy is to reduce poverty. Creating greater opportunity for employment generations. Hospitality and tourism industry increase opportunity for better employment of international and national youths in these sectors. </a:t>
            </a:r>
          </a:p>
          <a:p>
            <a:pPr algn="just"/>
            <a:r>
              <a:rPr lang="en-US" sz="2400" b="1" dirty="0"/>
              <a:t>Market based approaches- </a:t>
            </a:r>
            <a:r>
              <a:rPr lang="en-US" sz="2400" dirty="0"/>
              <a:t>Tourism sector introduce the market-based approaches for protecting the environment and natural resources (</a:t>
            </a:r>
            <a:r>
              <a:rPr lang="en-US" sz="2400" dirty="0" err="1"/>
              <a:t>Boley</a:t>
            </a:r>
            <a:r>
              <a:rPr lang="en-US" sz="2400" dirty="0"/>
              <a:t> and Hammett 2017). The main aim is to point the tourists and industries for cost saving and using natural resources at easiest and safe usage. </a:t>
            </a:r>
          </a:p>
          <a:p>
            <a:pPr algn="just"/>
            <a:r>
              <a:rPr lang="en-US" sz="2400" b="1" dirty="0"/>
              <a:t>Economic incentives- </a:t>
            </a:r>
            <a:r>
              <a:rPr lang="en-US" sz="2400" dirty="0"/>
              <a:t>Different economic incentives as price, quantity and technology is used to make greater extent. These incentives is given to employees for serving the organization. </a:t>
            </a:r>
          </a:p>
          <a:p>
            <a:pPr algn="just"/>
            <a:r>
              <a:rPr lang="en-US" sz="2400" b="1" dirty="0"/>
              <a:t>Participation of Global environmental efforts- </a:t>
            </a:r>
            <a:r>
              <a:rPr lang="en-US" sz="2400" dirty="0"/>
              <a:t>Over consumption and wastage may decrease by participating in global environment by tourism and hospitality industry. They participate for the mitigation of damages and environment degradation. </a:t>
            </a:r>
          </a:p>
          <a:p>
            <a:pPr algn="just"/>
            <a:endParaRPr lang="en-US" sz="2400" dirty="0"/>
          </a:p>
        </p:txBody>
      </p:sp>
    </p:spTree>
    <p:extLst>
      <p:ext uri="{BB962C8B-B14F-4D97-AF65-F5344CB8AC3E}">
        <p14:creationId xmlns:p14="http://schemas.microsoft.com/office/powerpoint/2010/main" val="1970116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6400" y="749300"/>
            <a:ext cx="10947400" cy="5427663"/>
          </a:xfrm>
        </p:spPr>
        <p:txBody>
          <a:bodyPr>
            <a:normAutofit fontScale="85000" lnSpcReduction="20000"/>
          </a:bodyPr>
          <a:lstStyle/>
          <a:p>
            <a:pPr marL="0" indent="0" algn="just">
              <a:buNone/>
            </a:pPr>
            <a:r>
              <a:rPr lang="en-US" sz="2400" b="1" dirty="0"/>
              <a:t>Sustainable tourism development in marketing and management approach to rural, urban and coastal perspectives- </a:t>
            </a:r>
          </a:p>
          <a:p>
            <a:pPr algn="just"/>
            <a:r>
              <a:rPr lang="en-US" sz="2400" b="1" dirty="0"/>
              <a:t>Urban perspectives- </a:t>
            </a:r>
            <a:r>
              <a:rPr lang="en-US" sz="2400" dirty="0"/>
              <a:t>In urban areas sustainable tourism development have become major priorities in the public policies throughout the world. People all over the world feel that it is very urgent to manage sustainable tourism and hospitality development (</a:t>
            </a:r>
            <a:r>
              <a:rPr lang="en-US" sz="2400" dirty="0" err="1"/>
              <a:t>Mihalic</a:t>
            </a:r>
            <a:r>
              <a:rPr lang="en-US" sz="2400" dirty="0"/>
              <a:t> 2016).</a:t>
            </a:r>
          </a:p>
          <a:p>
            <a:pPr algn="just"/>
            <a:r>
              <a:rPr lang="en-US" sz="2400" b="1" dirty="0"/>
              <a:t>Rural perspectives- </a:t>
            </a:r>
            <a:r>
              <a:rPr lang="en-US" sz="2400" dirty="0"/>
              <a:t>Sustainable tourism and hospitality development is the core policy for different developed and developing countries. The marketing of urban sustainable development of tourism and hospitality focused on TV advertisements, newspapers and different journals to explore the beauty of cities that attracts tourist.</a:t>
            </a:r>
          </a:p>
          <a:p>
            <a:pPr algn="just"/>
            <a:r>
              <a:rPr lang="en-US" sz="2400" dirty="0"/>
              <a:t> </a:t>
            </a:r>
            <a:r>
              <a:rPr lang="en-US" sz="2400" b="1" dirty="0"/>
              <a:t>Coastal perspectives- </a:t>
            </a:r>
            <a:r>
              <a:rPr lang="en-US" sz="2400" dirty="0"/>
              <a:t>In coastal areas, the sustainable developments in tourism and hospitality may be ensure with the proper management and marketing of beaches and ports where people visit. The proper management of sustainability means people and organization have to maintain the natural resources and have to work for the development not for destroying or producing wastage. </a:t>
            </a:r>
          </a:p>
        </p:txBody>
      </p:sp>
    </p:spTree>
    <p:extLst>
      <p:ext uri="{BB962C8B-B14F-4D97-AF65-F5344CB8AC3E}">
        <p14:creationId xmlns:p14="http://schemas.microsoft.com/office/powerpoint/2010/main" val="3586827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4" name="Picture 3" descr="A picture containing screenshot&#10;&#10;Description automatically generated">
            <a:extLst>
              <a:ext uri="{FF2B5EF4-FFF2-40B4-BE49-F238E27FC236}">
                <a16:creationId xmlns:a16="http://schemas.microsoft.com/office/drawing/2014/main" xmlns="" id="{28FCA0B4-7CDF-4A35-802E-3C6838BD3F9D}"/>
              </a:ext>
            </a:extLst>
          </p:cNvPr>
          <p:cNvPicPr/>
          <p:nvPr/>
        </p:nvPicPr>
        <p:blipFill rotWithShape="1">
          <a:blip r:embed="rId3">
            <a:extLst>
              <a:ext uri="{28A0092B-C50C-407E-A947-70E740481C1C}">
                <a14:useLocalDpi xmlns:a14="http://schemas.microsoft.com/office/drawing/2010/main" val="0"/>
              </a:ext>
            </a:extLst>
          </a:blip>
          <a:srcRect l="7616" r="9785"/>
          <a:stretch/>
        </p:blipFill>
        <p:spPr>
          <a:xfrm>
            <a:off x="20" y="10"/>
            <a:ext cx="7552924" cy="6857990"/>
          </a:xfrm>
          <a:prstGeom prst="rect">
            <a:avLst/>
          </a:prstGeom>
        </p:spPr>
      </p:pic>
      <p:sp>
        <p:nvSpPr>
          <p:cNvPr id="3" name="Content Placeholder 2"/>
          <p:cNvSpPr>
            <a:spLocks noGrp="1"/>
          </p:cNvSpPr>
          <p:nvPr>
            <p:ph idx="1"/>
          </p:nvPr>
        </p:nvSpPr>
        <p:spPr>
          <a:xfrm>
            <a:off x="7764385" y="192505"/>
            <a:ext cx="4427584" cy="5598695"/>
          </a:xfrm>
        </p:spPr>
        <p:txBody>
          <a:bodyPr>
            <a:normAutofit fontScale="70000" lnSpcReduction="20000"/>
          </a:bodyPr>
          <a:lstStyle/>
          <a:p>
            <a:pPr marL="0" indent="0">
              <a:buNone/>
            </a:pPr>
            <a:r>
              <a:rPr lang="en-US" sz="1800" b="1" dirty="0"/>
              <a:t>Sustainability vs Circular Economy</a:t>
            </a:r>
          </a:p>
          <a:p>
            <a:pPr marL="0" indent="0" algn="just">
              <a:lnSpc>
                <a:spcPct val="170000"/>
              </a:lnSpc>
              <a:buNone/>
            </a:pPr>
            <a:r>
              <a:rPr lang="en-US" dirty="0">
                <a:effectLst/>
                <a:latin typeface="Times New Roman" panose="02020603050405020304" pitchFamily="18" charset="0"/>
                <a:cs typeface="Times New Roman" panose="02020603050405020304" pitchFamily="18" charset="0"/>
              </a:rPr>
              <a:t>The sustainability of any kind of organization whether that is a business organization or an hospitality providing organization, comes within two main kinds of approach. One is called the linear economy approach to sustainability where sustainability is achieved through the eco-efficiency approach. So, here the whole process is ensured to be eco friendly and to be efficient as much as possible. This approach is maintained by a number of hotels and they also use this as part of their marketing process. The circular approach to sustainability on the other hand focuses more on the recycling of different products of different levels. However, the circular approach is mainly cost efficient because through this process hotels find products that are ready to use. Hotels uses this process not only to minimize waste but to minimize cost also.</a:t>
            </a:r>
            <a:endParaRPr lang="en-GB" dirty="0">
              <a:effectLst/>
              <a:latin typeface="Times New Roman" panose="02020603050405020304" pitchFamily="18" charset="0"/>
              <a:cs typeface="Times New Roman" panose="02020603050405020304" pitchFamily="18" charset="0"/>
            </a:endParaRPr>
          </a:p>
          <a:p>
            <a:pPr marL="0" indent="0">
              <a:buNone/>
            </a:pPr>
            <a:endParaRPr lang="en-US" sz="1800" dirty="0"/>
          </a:p>
        </p:txBody>
      </p:sp>
      <p:cxnSp>
        <p:nvCxnSpPr>
          <p:cNvPr id="9" name="Straight Connector 8">
            <a:extLst>
              <a:ext uri="{FF2B5EF4-FFF2-40B4-BE49-F238E27FC236}">
                <a16:creationId xmlns:a16="http://schemas.microsoft.com/office/drawing/2014/main" xmlns="" id="{A4F35239-EB86-4ACB-91DE-4989620C2C1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59209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974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900" y="1587500"/>
            <a:ext cx="10502900" cy="2692400"/>
          </a:xfrm>
        </p:spPr>
        <p:txBody>
          <a:bodyPr>
            <a:normAutofit/>
          </a:bodyPr>
          <a:lstStyle/>
          <a:p>
            <a:pPr algn="just"/>
            <a:r>
              <a:rPr lang="en-US" sz="4000" dirty="0"/>
              <a:t>LO2- Understanding the concepts of Sustainable good practice within Tourism and Hospitality Industry. </a:t>
            </a:r>
          </a:p>
        </p:txBody>
      </p:sp>
    </p:spTree>
    <p:extLst>
      <p:ext uri="{BB962C8B-B14F-4D97-AF65-F5344CB8AC3E}">
        <p14:creationId xmlns:p14="http://schemas.microsoft.com/office/powerpoint/2010/main" val="2762140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0400" y="749300"/>
            <a:ext cx="10693400" cy="5427663"/>
          </a:xfrm>
        </p:spPr>
        <p:txBody>
          <a:bodyPr>
            <a:normAutofit fontScale="92500"/>
          </a:bodyPr>
          <a:lstStyle/>
          <a:p>
            <a:pPr marL="0" indent="0" algn="just">
              <a:buNone/>
            </a:pPr>
            <a:r>
              <a:rPr lang="en-US" sz="2400" b="1" dirty="0"/>
              <a:t>Tourism, hospitality and sustainability for social inclusion- </a:t>
            </a:r>
            <a:r>
              <a:rPr lang="en-US" sz="2400" dirty="0"/>
              <a:t>Tourism, hospitality and sustainability work for social inclusion in various developing countries to socio economic developments and poverty reduction. It is a way of creating jobs that stimulate the countries infrastructures.</a:t>
            </a:r>
          </a:p>
          <a:p>
            <a:pPr marL="0" indent="0" algn="just">
              <a:buNone/>
            </a:pPr>
            <a:endParaRPr lang="en-US" sz="2400" dirty="0"/>
          </a:p>
          <a:p>
            <a:pPr marL="0" indent="0" algn="just">
              <a:buNone/>
            </a:pPr>
            <a:r>
              <a:rPr lang="en-US" sz="2400" b="1" dirty="0"/>
              <a:t>Environmental regulations, market mechanisms, self-regulatory codes, and their influence on tourism industry- </a:t>
            </a:r>
            <a:r>
              <a:rPr lang="en-US" sz="2400" dirty="0"/>
              <a:t>Environmental regulations of world natural resources protection may directly affect the tourism industry by restricting their activities and operations. Market mechanisms and self- regulatory codes affects tourism industry to provide services by different organization to their tourist, guest and peoples (</a:t>
            </a:r>
            <a:r>
              <a:rPr lang="en-US" sz="2400" dirty="0" err="1"/>
              <a:t>Ruhanen</a:t>
            </a:r>
            <a:r>
              <a:rPr lang="en-US" sz="2400" dirty="0"/>
              <a:t> and McLennan 2015). </a:t>
            </a:r>
          </a:p>
        </p:txBody>
      </p:sp>
    </p:spTree>
    <p:extLst>
      <p:ext uri="{BB962C8B-B14F-4D97-AF65-F5344CB8AC3E}">
        <p14:creationId xmlns:p14="http://schemas.microsoft.com/office/powerpoint/2010/main" val="3964005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US" b="1" dirty="0"/>
              <a:t>Greening the business- steps for H &amp;T business in adopting and introducing ecotourism-</a:t>
            </a:r>
          </a:p>
          <a:p>
            <a:pPr marL="0" indent="0" algn="just">
              <a:buNone/>
            </a:pPr>
            <a:r>
              <a:rPr lang="en-US" b="1" dirty="0"/>
              <a:t> </a:t>
            </a:r>
            <a:r>
              <a:rPr lang="en-US" dirty="0"/>
              <a:t>In recent years, tourism industry introduce and adopt the new concepts of tourism and hospitality industry to greening the business through providing the ecotourism that means providing service and facilities with environment friendly ways. Now tourism organization practice this approach to make tourists attractive to their services, they maintain and develop sustainable approaches for their operations, processes and procedural in practice. </a:t>
            </a:r>
          </a:p>
        </p:txBody>
      </p:sp>
    </p:spTree>
    <p:extLst>
      <p:ext uri="{BB962C8B-B14F-4D97-AF65-F5344CB8AC3E}">
        <p14:creationId xmlns:p14="http://schemas.microsoft.com/office/powerpoint/2010/main" val="10764693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0400" y="685800"/>
            <a:ext cx="10693400" cy="5491163"/>
          </a:xfrm>
        </p:spPr>
        <p:txBody>
          <a:bodyPr/>
          <a:lstStyle/>
          <a:p>
            <a:pPr algn="just"/>
            <a:r>
              <a:rPr lang="en-US" b="1" dirty="0"/>
              <a:t>Sustainable development and marketing- </a:t>
            </a:r>
          </a:p>
          <a:p>
            <a:pPr marL="0" indent="0" algn="just">
              <a:buNone/>
            </a:pPr>
            <a:r>
              <a:rPr lang="en-US" dirty="0"/>
              <a:t>Sustainable development means various meaning to various people but mainly concerns with the meeting of needs of the current people without compromising with the competence of future generations to fulfil their own needs. It involves views related to social, environmental and economic outcomes from any developments in natural resources. In the end, it is concerned with the expectations, rights and interests of the future generations and people of today (</a:t>
            </a:r>
            <a:r>
              <a:rPr lang="en-US" dirty="0" err="1"/>
              <a:t>Bunakov</a:t>
            </a:r>
            <a:r>
              <a:rPr lang="en-US" dirty="0"/>
              <a:t>, </a:t>
            </a:r>
            <a:r>
              <a:rPr lang="en-US" dirty="0" err="1"/>
              <a:t>Zaitseva</a:t>
            </a:r>
            <a:r>
              <a:rPr lang="en-US" dirty="0"/>
              <a:t> and Zhukov 2015). </a:t>
            </a:r>
          </a:p>
        </p:txBody>
      </p:sp>
    </p:spTree>
    <p:extLst>
      <p:ext uri="{BB962C8B-B14F-4D97-AF65-F5344CB8AC3E}">
        <p14:creationId xmlns:p14="http://schemas.microsoft.com/office/powerpoint/2010/main" val="5829854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b="1" dirty="0"/>
              <a:t>Sustainable transportation- </a:t>
            </a:r>
          </a:p>
          <a:p>
            <a:pPr marL="0" indent="0" algn="just">
              <a:buNone/>
            </a:pPr>
            <a:r>
              <a:rPr lang="en-US" dirty="0"/>
              <a:t>it refers the capacity to add the mobility needs of the society in a way that make sure least environmental damages and impair mobility is needed for future generations. Transportation is a core element of supporting the interactions and developments of socio economic systems that maintain the sustainability in practice. Greenways applied sustainable transportation system for their promotional linkage of environmental dimensions, it consist in determining the influences of physical environment to industry practices. </a:t>
            </a:r>
          </a:p>
        </p:txBody>
      </p:sp>
    </p:spTree>
    <p:extLst>
      <p:ext uri="{BB962C8B-B14F-4D97-AF65-F5344CB8AC3E}">
        <p14:creationId xmlns:p14="http://schemas.microsoft.com/office/powerpoint/2010/main" val="1655374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01700" y="749300"/>
            <a:ext cx="10452100" cy="5427663"/>
          </a:xfrm>
        </p:spPr>
        <p:txBody>
          <a:bodyPr/>
          <a:lstStyle/>
          <a:p>
            <a:pPr marL="0" indent="0" algn="just">
              <a:buNone/>
            </a:pPr>
            <a:r>
              <a:rPr lang="en-US" b="1" dirty="0"/>
              <a:t>Organizational commitments to sustainability- </a:t>
            </a:r>
          </a:p>
          <a:p>
            <a:pPr marL="0" indent="0" algn="just">
              <a:buNone/>
            </a:pPr>
            <a:r>
              <a:rPr lang="en-US" dirty="0"/>
              <a:t>Marriott Hotel adopt sustainability commitment for delivering services to their customers by having spirit to serve the tourist and visitors. By communicating internally, an organization can incorporate commitment to sustainability by internally communicating in a clear and consistent manner and sustainability became the ingrained culture of Marriott hotel. </a:t>
            </a:r>
          </a:p>
          <a:p>
            <a:pPr marL="514350" indent="-514350" algn="just">
              <a:buAutoNum type="arabicPeriod"/>
            </a:pPr>
            <a:r>
              <a:rPr lang="en-US" dirty="0"/>
              <a:t>Developing sustainability plan, publicly publishing it and measuring it</a:t>
            </a:r>
          </a:p>
          <a:p>
            <a:pPr marL="514350" indent="-514350" algn="just">
              <a:buAutoNum type="arabicPeriod"/>
            </a:pPr>
            <a:r>
              <a:rPr lang="en-US" dirty="0"/>
              <a:t>Reducing the consumption of energy in company fleet</a:t>
            </a:r>
          </a:p>
          <a:p>
            <a:pPr marL="514350" indent="-514350" algn="just">
              <a:buAutoNum type="arabicPeriod"/>
            </a:pPr>
            <a:r>
              <a:rPr lang="en-US" dirty="0"/>
              <a:t>Using green packaging and recycled packaging </a:t>
            </a:r>
          </a:p>
        </p:txBody>
      </p:sp>
    </p:spTree>
    <p:extLst>
      <p:ext uri="{BB962C8B-B14F-4D97-AF65-F5344CB8AC3E}">
        <p14:creationId xmlns:p14="http://schemas.microsoft.com/office/powerpoint/2010/main" val="922200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0700" y="406400"/>
            <a:ext cx="10833100" cy="5770563"/>
          </a:xfrm>
        </p:spPr>
        <p:txBody>
          <a:bodyPr>
            <a:normAutofit fontScale="85000" lnSpcReduction="20000"/>
          </a:bodyPr>
          <a:lstStyle/>
          <a:p>
            <a:pPr marL="0" indent="0">
              <a:buNone/>
            </a:pPr>
            <a:r>
              <a:rPr lang="en-US" dirty="0"/>
              <a:t>Good sustainable practices within hotel industry-</a:t>
            </a:r>
          </a:p>
          <a:p>
            <a:pPr algn="just"/>
            <a:r>
              <a:rPr lang="en-US" sz="2400" dirty="0"/>
              <a:t>Banff national park has undertaken a vast commitment to reduce the environmental footprint and improve the sustainability in their services. Here we explain some sustainability development initiatives of Banff national park to be environment friendly and ecotourism service provider in an accompanying way- </a:t>
            </a:r>
          </a:p>
          <a:p>
            <a:pPr algn="just"/>
            <a:r>
              <a:rPr lang="en-US" sz="2400" b="1" dirty="0"/>
              <a:t>Energy conservation- </a:t>
            </a:r>
            <a:r>
              <a:rPr lang="en-US" sz="2400" dirty="0"/>
              <a:t>their central operation such as boilers and lighting systems, equipment of kitchen and automated energy management systems help it to reduce the consumption of energy that made them very effective in sustainability development of natural resources in hotel industry. </a:t>
            </a:r>
          </a:p>
          <a:p>
            <a:pPr algn="just"/>
            <a:r>
              <a:rPr lang="en-US" sz="2400" b="1" dirty="0"/>
              <a:t>Water conservation- </a:t>
            </a:r>
            <a:r>
              <a:rPr lang="en-US" sz="2400" dirty="0"/>
              <a:t>different places and rooms where water in very essential, they introduce the efficiencies in reducing the water wastage and in various cases, they use chemicals in clean their facilities instead of using water (Xu and </a:t>
            </a:r>
            <a:r>
              <a:rPr lang="en-US" sz="2400" dirty="0" err="1"/>
              <a:t>Gursoy</a:t>
            </a:r>
            <a:r>
              <a:rPr lang="en-US" sz="2400" dirty="0"/>
              <a:t>, 2015). </a:t>
            </a:r>
          </a:p>
          <a:p>
            <a:pPr algn="just"/>
            <a:r>
              <a:rPr lang="en-US" sz="2400" b="1" dirty="0"/>
              <a:t>Recycling and waste reduction- </a:t>
            </a:r>
            <a:r>
              <a:rPr lang="en-US" sz="2400" dirty="0"/>
              <a:t>Banff National park use the strategy of recycling the wastage and try to reduce the wastage. They use this strategy for maintaining the sustainability and hotel industry-servicing standard to be effective and efficient along with the ecofriendly service provider. </a:t>
            </a:r>
          </a:p>
        </p:txBody>
      </p:sp>
    </p:spTree>
    <p:extLst>
      <p:ext uri="{BB962C8B-B14F-4D97-AF65-F5344CB8AC3E}">
        <p14:creationId xmlns:p14="http://schemas.microsoft.com/office/powerpoint/2010/main" val="19690570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US" sz="3200" b="1" dirty="0"/>
              <a:t>Conclusion</a:t>
            </a:r>
          </a:p>
          <a:p>
            <a:pPr marL="0" indent="0" algn="just">
              <a:buNone/>
            </a:pPr>
            <a:r>
              <a:rPr lang="en-US" dirty="0"/>
              <a:t>In recent year, it the very essential to have tourism and hospitality management and service provider to pass the leisure of the tourist and countries develop sustainability to attract large number of customers. The report explain the overall understanding of sustainability and good sustainability practices in tourism industry for making a better world to live. </a:t>
            </a:r>
          </a:p>
          <a:p>
            <a:endParaRPr lang="en-US" dirty="0"/>
          </a:p>
          <a:p>
            <a:endParaRPr lang="en-US" dirty="0"/>
          </a:p>
        </p:txBody>
      </p:sp>
    </p:spTree>
    <p:extLst>
      <p:ext uri="{BB962C8B-B14F-4D97-AF65-F5344CB8AC3E}">
        <p14:creationId xmlns:p14="http://schemas.microsoft.com/office/powerpoint/2010/main" val="2254083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381000"/>
            <a:ext cx="10591800" cy="5795963"/>
          </a:xfrm>
        </p:spPr>
        <p:txBody>
          <a:bodyPr>
            <a:normAutofit/>
          </a:bodyPr>
          <a:lstStyle/>
          <a:p>
            <a:pPr marL="0" indent="0" algn="just">
              <a:buNone/>
            </a:pPr>
            <a:r>
              <a:rPr lang="en-US" b="1" dirty="0"/>
              <a:t>References </a:t>
            </a:r>
          </a:p>
          <a:p>
            <a:pPr algn="just"/>
            <a:r>
              <a:rPr lang="en-US" dirty="0" err="1"/>
              <a:t>Boley</a:t>
            </a:r>
            <a:r>
              <a:rPr lang="en-US" dirty="0"/>
              <a:t> and Hammett (2017). Importance-performance analysis (IPA) of sustainable tourism initiatives: The resident perspective. Tourism Management, 58, pp.66-77.</a:t>
            </a:r>
          </a:p>
          <a:p>
            <a:pPr algn="just"/>
            <a:r>
              <a:rPr lang="en-US" dirty="0" err="1"/>
              <a:t>Bunakov</a:t>
            </a:r>
            <a:r>
              <a:rPr lang="en-US" dirty="0"/>
              <a:t>, </a:t>
            </a:r>
            <a:r>
              <a:rPr lang="en-US" dirty="0" err="1"/>
              <a:t>Zaitseva</a:t>
            </a:r>
            <a:r>
              <a:rPr lang="en-US" dirty="0"/>
              <a:t> and Zhukov (2015). Research on the evolution of management concepts of sustainable tourism and hospitality development in the regions. Journal of Sustainable Development, 8(6), p.39.</a:t>
            </a:r>
          </a:p>
          <a:p>
            <a:pPr algn="just"/>
            <a:r>
              <a:rPr lang="en-US" dirty="0"/>
              <a:t>De Lange and </a:t>
            </a:r>
            <a:r>
              <a:rPr lang="en-US" dirty="0" err="1"/>
              <a:t>Dodds</a:t>
            </a:r>
            <a:r>
              <a:rPr lang="en-US" dirty="0"/>
              <a:t> (2017). Increasing sustainable tourism through social entrepreneurship. International Journal of Contemporary Hospitality Management.</a:t>
            </a:r>
          </a:p>
          <a:p>
            <a:pPr algn="just"/>
            <a:r>
              <a:rPr lang="en-US" dirty="0"/>
              <a:t>Evans (2016). Sustainable competitive advantage in tourism organizations: A strategic model applying service dominant logic and tourism's defining characteristics. Tourism Management Perspectives, 18, pp.14-25.</a:t>
            </a:r>
          </a:p>
          <a:p>
            <a:pPr algn="just"/>
            <a:endParaRPr lang="en-US" dirty="0"/>
          </a:p>
        </p:txBody>
      </p:sp>
    </p:spTree>
    <p:extLst>
      <p:ext uri="{BB962C8B-B14F-4D97-AF65-F5344CB8AC3E}">
        <p14:creationId xmlns:p14="http://schemas.microsoft.com/office/powerpoint/2010/main" val="3668666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otalTime>2</TotalTime>
  <Words>1772</Words>
  <Application>Microsoft Office PowerPoint</Application>
  <PresentationFormat>Widescreen</PresentationFormat>
  <Paragraphs>53</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Bookman Old Style</vt:lpstr>
      <vt:lpstr>Rockwell</vt:lpstr>
      <vt:lpstr>Times New Roman</vt:lpstr>
      <vt:lpstr>Damask</vt:lpstr>
      <vt:lpstr>Sustainable Hospitality and tourism Management PRESENTAION  Name: Nozmul Huda Student ID: 1705289</vt:lpstr>
      <vt:lpstr>Introduction </vt:lpstr>
      <vt:lpstr>LO1- Demonstrating a critical Understanding of Sustainability and applying it to the context of Tourism and Hospitality</vt:lpstr>
      <vt:lpstr>PowerPoint Presentation</vt:lpstr>
      <vt:lpstr>PowerPoint Presentation</vt:lpstr>
      <vt:lpstr>PowerPoint Presentation</vt:lpstr>
      <vt:lpstr>PowerPoint Presentation</vt:lpstr>
      <vt:lpstr>PowerPoint Presentation</vt:lpstr>
      <vt:lpstr>PowerPoint Presentation</vt:lpstr>
      <vt:lpstr>LO2- Understanding the concepts of Sustainable good practice within Tourism and Hospitality Industry.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Hospitality and tourism Management</dc:title>
  <dc:creator>Md Mobasher Kalam</dc:creator>
  <cp:lastModifiedBy>Coordinator</cp:lastModifiedBy>
  <cp:revision>2</cp:revision>
  <dcterms:created xsi:type="dcterms:W3CDTF">2020-03-13T08:54:35Z</dcterms:created>
  <dcterms:modified xsi:type="dcterms:W3CDTF">2020-03-16T10:03:11Z</dcterms:modified>
</cp:coreProperties>
</file>