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81333-C903-4629-B72C-87D8DF6C1AA6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8000AB5-1C14-4190-838D-0BCB3CB0E1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Company Structure: Limited Company (LTD): </a:t>
          </a:r>
          <a:r>
            <a:rPr lang="en-US" b="1" i="1"/>
            <a:t>Roof and Gutter Cleaning Company (RAAK LTD) .</a:t>
          </a:r>
          <a:endParaRPr lang="en-US"/>
        </a:p>
      </dgm:t>
    </dgm:pt>
    <dgm:pt modelId="{1CF6C150-37A2-451F-BB1A-85A8CCEBA45E}" type="parTrans" cxnId="{D7520B57-FC9A-413A-BDCC-AD67CE43BF8B}">
      <dgm:prSet/>
      <dgm:spPr/>
      <dgm:t>
        <a:bodyPr/>
        <a:lstStyle/>
        <a:p>
          <a:endParaRPr lang="en-US"/>
        </a:p>
      </dgm:t>
    </dgm:pt>
    <dgm:pt modelId="{136A8EC2-B772-4655-BC9A-E5A17B1F1F03}" type="sibTrans" cxnId="{D7520B57-FC9A-413A-BDCC-AD67CE43BF8B}">
      <dgm:prSet/>
      <dgm:spPr/>
      <dgm:t>
        <a:bodyPr/>
        <a:lstStyle/>
        <a:p>
          <a:endParaRPr lang="en-US"/>
        </a:p>
      </dgm:t>
    </dgm:pt>
    <dgm:pt modelId="{7CF7BD89-AB46-4C42-AE33-CDBDE43BB1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 dirty="0"/>
            <a:t>Safeguarding personal assets from business liabilities;</a:t>
          </a:r>
          <a:endParaRPr lang="en-US" dirty="0"/>
        </a:p>
      </dgm:t>
    </dgm:pt>
    <dgm:pt modelId="{B1A949FC-62DC-4F4A-84F6-67D52F76D7E3}" type="parTrans" cxnId="{5C995DEE-6406-4A16-8179-D03B50A3B684}">
      <dgm:prSet/>
      <dgm:spPr/>
      <dgm:t>
        <a:bodyPr/>
        <a:lstStyle/>
        <a:p>
          <a:endParaRPr lang="en-US"/>
        </a:p>
      </dgm:t>
    </dgm:pt>
    <dgm:pt modelId="{AE9354CA-191E-48B4-8374-C26D278E57E7}" type="sibTrans" cxnId="{5C995DEE-6406-4A16-8179-D03B50A3B684}">
      <dgm:prSet/>
      <dgm:spPr/>
      <dgm:t>
        <a:bodyPr/>
        <a:lstStyle/>
        <a:p>
          <a:endParaRPr lang="en-US"/>
        </a:p>
      </dgm:t>
    </dgm:pt>
    <dgm:pt modelId="{6FADB305-AC9D-47B9-A209-2891EEBFCE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/>
            <a:t>This structure offers management flexibility;</a:t>
          </a:r>
          <a:endParaRPr lang="en-US"/>
        </a:p>
      </dgm:t>
    </dgm:pt>
    <dgm:pt modelId="{8BF36BEE-91D1-4EA3-977E-8ACEE7023904}" type="parTrans" cxnId="{9CFDB890-8F31-462E-9CE9-09C3350AF8FC}">
      <dgm:prSet/>
      <dgm:spPr/>
      <dgm:t>
        <a:bodyPr/>
        <a:lstStyle/>
        <a:p>
          <a:endParaRPr lang="en-US"/>
        </a:p>
      </dgm:t>
    </dgm:pt>
    <dgm:pt modelId="{93E0E180-8B6F-419F-A0EC-DC02BA92F5FF}" type="sibTrans" cxnId="{9CFDB890-8F31-462E-9CE9-09C3350AF8FC}">
      <dgm:prSet/>
      <dgm:spPr/>
      <dgm:t>
        <a:bodyPr/>
        <a:lstStyle/>
        <a:p>
          <a:endParaRPr lang="en-US"/>
        </a:p>
      </dgm:t>
    </dgm:pt>
    <dgm:pt modelId="{82D1C341-8FD9-431C-B597-B0E7A22293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/>
            <a:t>Facilitates business growth.</a:t>
          </a:r>
          <a:endParaRPr lang="en-US"/>
        </a:p>
      </dgm:t>
    </dgm:pt>
    <dgm:pt modelId="{16371EB3-0554-4B02-B635-8530DD8FAD61}" type="parTrans" cxnId="{E6DA5E26-0700-402D-8FB8-367B53D93413}">
      <dgm:prSet/>
      <dgm:spPr/>
      <dgm:t>
        <a:bodyPr/>
        <a:lstStyle/>
        <a:p>
          <a:endParaRPr lang="en-US"/>
        </a:p>
      </dgm:t>
    </dgm:pt>
    <dgm:pt modelId="{742EDE14-D364-4DEC-B52C-BB42B881CD20}" type="sibTrans" cxnId="{E6DA5E26-0700-402D-8FB8-367B53D93413}">
      <dgm:prSet/>
      <dgm:spPr/>
      <dgm:t>
        <a:bodyPr/>
        <a:lstStyle/>
        <a:p>
          <a:endParaRPr lang="en-US"/>
        </a:p>
      </dgm:t>
    </dgm:pt>
    <dgm:pt modelId="{7DD66C60-EC94-4850-BE02-0E2B801420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Management Summary: </a:t>
          </a:r>
          <a:r>
            <a:rPr lang="en-US" b="1" i="1"/>
            <a:t>Owner/Manager - Radu Acris;</a:t>
          </a:r>
          <a:endParaRPr lang="en-US"/>
        </a:p>
      </dgm:t>
    </dgm:pt>
    <dgm:pt modelId="{21E2D1DB-8A67-4FE1-97DE-C5924AB34ACA}" type="parTrans" cxnId="{8E27CAD2-42B0-45A8-98EA-967ACE9E39C0}">
      <dgm:prSet/>
      <dgm:spPr/>
      <dgm:t>
        <a:bodyPr/>
        <a:lstStyle/>
        <a:p>
          <a:endParaRPr lang="en-US"/>
        </a:p>
      </dgm:t>
    </dgm:pt>
    <dgm:pt modelId="{91EAAB17-417A-4B88-B31C-49CFBE2FCBBF}" type="sibTrans" cxnId="{8E27CAD2-42B0-45A8-98EA-967ACE9E39C0}">
      <dgm:prSet/>
      <dgm:spPr/>
      <dgm:t>
        <a:bodyPr/>
        <a:lstStyle/>
        <a:p>
          <a:endParaRPr lang="en-US"/>
        </a:p>
      </dgm:t>
    </dgm:pt>
    <dgm:pt modelId="{527860E5-A340-4509-8DE9-5F3D8A8C6C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Employees: </a:t>
          </a:r>
          <a:r>
            <a:rPr lang="en-US" b="1" i="1"/>
            <a:t>Two field workers will be hired initially;</a:t>
          </a:r>
          <a:endParaRPr lang="en-US"/>
        </a:p>
      </dgm:t>
    </dgm:pt>
    <dgm:pt modelId="{FC9FB244-2D9C-4550-AACF-36B03E4AB11B}" type="parTrans" cxnId="{954274F8-09AF-4F1A-9D14-2786F0C6EC7D}">
      <dgm:prSet/>
      <dgm:spPr/>
      <dgm:t>
        <a:bodyPr/>
        <a:lstStyle/>
        <a:p>
          <a:endParaRPr lang="en-US"/>
        </a:p>
      </dgm:t>
    </dgm:pt>
    <dgm:pt modelId="{C6081037-12F7-4001-B920-841346963CAB}" type="sibTrans" cxnId="{954274F8-09AF-4F1A-9D14-2786F0C6EC7D}">
      <dgm:prSet/>
      <dgm:spPr/>
      <dgm:t>
        <a:bodyPr/>
        <a:lstStyle/>
        <a:p>
          <a:endParaRPr lang="en-US"/>
        </a:p>
      </dgm:t>
    </dgm:pt>
    <dgm:pt modelId="{EC17C574-E2AE-4F99-B959-C55040F3CB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External Professional Services:</a:t>
          </a:r>
        </a:p>
      </dgm:t>
    </dgm:pt>
    <dgm:pt modelId="{BCC5FC70-1C84-42C1-9361-456DFE804782}" type="parTrans" cxnId="{9C486026-EFD7-4F31-A01F-2CCE2DB939F6}">
      <dgm:prSet/>
      <dgm:spPr/>
      <dgm:t>
        <a:bodyPr/>
        <a:lstStyle/>
        <a:p>
          <a:endParaRPr lang="en-US"/>
        </a:p>
      </dgm:t>
    </dgm:pt>
    <dgm:pt modelId="{D241B92A-FE91-4A4F-9082-87D14C59554E}" type="sibTrans" cxnId="{9C486026-EFD7-4F31-A01F-2CCE2DB939F6}">
      <dgm:prSet/>
      <dgm:spPr/>
      <dgm:t>
        <a:bodyPr/>
        <a:lstStyle/>
        <a:p>
          <a:endParaRPr lang="en-US"/>
        </a:p>
      </dgm:t>
    </dgm:pt>
    <dgm:pt modelId="{A8ABAF9E-45FD-477E-983D-1E79F8F4D7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/>
            <a:t>1. </a:t>
          </a:r>
          <a:r>
            <a:rPr lang="en-US"/>
            <a:t>Accountant: </a:t>
          </a:r>
          <a:r>
            <a:rPr lang="en-US" b="1" i="1"/>
            <a:t>For bookkeeping, payroll, tax filing, and financial advice.</a:t>
          </a:r>
          <a:endParaRPr lang="en-US"/>
        </a:p>
      </dgm:t>
    </dgm:pt>
    <dgm:pt modelId="{90ACDF43-8457-43AF-A30B-58DDD7A569CB}" type="parTrans" cxnId="{852A5EE0-1777-4EE5-9A28-A96DA2849598}">
      <dgm:prSet/>
      <dgm:spPr/>
      <dgm:t>
        <a:bodyPr/>
        <a:lstStyle/>
        <a:p>
          <a:endParaRPr lang="en-US"/>
        </a:p>
      </dgm:t>
    </dgm:pt>
    <dgm:pt modelId="{05576C49-B241-4DF9-8C23-47C2CA2D159B}" type="sibTrans" cxnId="{852A5EE0-1777-4EE5-9A28-A96DA2849598}">
      <dgm:prSet/>
      <dgm:spPr/>
      <dgm:t>
        <a:bodyPr/>
        <a:lstStyle/>
        <a:p>
          <a:endParaRPr lang="en-US"/>
        </a:p>
      </dgm:t>
    </dgm:pt>
    <dgm:pt modelId="{04FA8E89-4058-4787-925C-86C4B45D9A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/>
            <a:t>2. </a:t>
          </a:r>
          <a:r>
            <a:rPr lang="en-US"/>
            <a:t>Legal Advisor: </a:t>
          </a:r>
          <a:r>
            <a:rPr lang="en-US" b="1" i="1"/>
            <a:t>To ensure compliance with safety regulations and handle contracts.</a:t>
          </a:r>
          <a:endParaRPr lang="en-US"/>
        </a:p>
      </dgm:t>
    </dgm:pt>
    <dgm:pt modelId="{C5502BF3-B421-422B-8CB7-C5261A5E9B12}" type="parTrans" cxnId="{D01B8459-6C28-4AF3-AFA3-84C37EB42DFF}">
      <dgm:prSet/>
      <dgm:spPr/>
      <dgm:t>
        <a:bodyPr/>
        <a:lstStyle/>
        <a:p>
          <a:endParaRPr lang="en-US"/>
        </a:p>
      </dgm:t>
    </dgm:pt>
    <dgm:pt modelId="{B672EE70-DFF9-4C5A-A11A-18B5FDEF8E9C}" type="sibTrans" cxnId="{D01B8459-6C28-4AF3-AFA3-84C37EB42DFF}">
      <dgm:prSet/>
      <dgm:spPr/>
      <dgm:t>
        <a:bodyPr/>
        <a:lstStyle/>
        <a:p>
          <a:endParaRPr lang="en-US"/>
        </a:p>
      </dgm:t>
    </dgm:pt>
    <dgm:pt modelId="{BDC64F87-9252-405F-9E88-B423AFEBD0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1"/>
            <a:t>3. </a:t>
          </a:r>
          <a:r>
            <a:rPr lang="en-US"/>
            <a:t>Marketing Consultant: </a:t>
          </a:r>
          <a:r>
            <a:rPr lang="en-US" b="1" i="1"/>
            <a:t>(Part-time) To assist with initial marketing strategies, including online campaigns, branding, and website development.</a:t>
          </a:r>
          <a:endParaRPr lang="en-US"/>
        </a:p>
      </dgm:t>
    </dgm:pt>
    <dgm:pt modelId="{E2DD0533-316C-4866-A51C-C91E46DC81AA}" type="parTrans" cxnId="{933D2EFF-9766-4C3F-A2E7-094333AD1D58}">
      <dgm:prSet/>
      <dgm:spPr/>
      <dgm:t>
        <a:bodyPr/>
        <a:lstStyle/>
        <a:p>
          <a:endParaRPr lang="en-US"/>
        </a:p>
      </dgm:t>
    </dgm:pt>
    <dgm:pt modelId="{76B654AB-62AE-4BDE-8C82-7E8C7FCE0F93}" type="sibTrans" cxnId="{933D2EFF-9766-4C3F-A2E7-094333AD1D58}">
      <dgm:prSet/>
      <dgm:spPr/>
      <dgm:t>
        <a:bodyPr/>
        <a:lstStyle/>
        <a:p>
          <a:endParaRPr lang="en-US"/>
        </a:p>
      </dgm:t>
    </dgm:pt>
    <dgm:pt modelId="{7C225D07-F356-4078-AB96-DAFF6CC7B04E}" type="pres">
      <dgm:prSet presAssocID="{22481333-C903-4629-B72C-87D8DF6C1AA6}" presName="vert0" presStyleCnt="0">
        <dgm:presLayoutVars>
          <dgm:dir/>
          <dgm:animOne val="branch"/>
          <dgm:animLvl val="lvl"/>
        </dgm:presLayoutVars>
      </dgm:prSet>
      <dgm:spPr/>
    </dgm:pt>
    <dgm:pt modelId="{CC28E5C9-E503-4A23-A774-443B01C89069}" type="pres">
      <dgm:prSet presAssocID="{C8000AB5-1C14-4190-838D-0BCB3CB0E146}" presName="thickLine" presStyleLbl="alignNode1" presStyleIdx="0" presStyleCnt="4"/>
      <dgm:spPr/>
    </dgm:pt>
    <dgm:pt modelId="{5B7DF6FF-CCAE-4E4C-B332-C6D9140EBEA2}" type="pres">
      <dgm:prSet presAssocID="{C8000AB5-1C14-4190-838D-0BCB3CB0E146}" presName="horz1" presStyleCnt="0"/>
      <dgm:spPr/>
    </dgm:pt>
    <dgm:pt modelId="{D73B7805-A1C0-44AF-A608-543870629F84}" type="pres">
      <dgm:prSet presAssocID="{C8000AB5-1C14-4190-838D-0BCB3CB0E146}" presName="tx1" presStyleLbl="revTx" presStyleIdx="0" presStyleCnt="10"/>
      <dgm:spPr/>
    </dgm:pt>
    <dgm:pt modelId="{DBE873F4-0621-492D-BC69-6EEAC6117097}" type="pres">
      <dgm:prSet presAssocID="{C8000AB5-1C14-4190-838D-0BCB3CB0E146}" presName="vert1" presStyleCnt="0"/>
      <dgm:spPr/>
    </dgm:pt>
    <dgm:pt modelId="{647F8FDE-BC2E-4C9F-9E94-8F15C8201ED2}" type="pres">
      <dgm:prSet presAssocID="{7CF7BD89-AB46-4C42-AE33-CDBDE43BB17B}" presName="vertSpace2a" presStyleCnt="0"/>
      <dgm:spPr/>
    </dgm:pt>
    <dgm:pt modelId="{1AEF1791-B5D3-4BDD-86A4-277496F57A0B}" type="pres">
      <dgm:prSet presAssocID="{7CF7BD89-AB46-4C42-AE33-CDBDE43BB17B}" presName="horz2" presStyleCnt="0"/>
      <dgm:spPr/>
    </dgm:pt>
    <dgm:pt modelId="{0727ED78-A30E-446B-820F-BED6E02C84CE}" type="pres">
      <dgm:prSet presAssocID="{7CF7BD89-AB46-4C42-AE33-CDBDE43BB17B}" presName="horzSpace2" presStyleCnt="0"/>
      <dgm:spPr/>
    </dgm:pt>
    <dgm:pt modelId="{E4DD5AF1-6368-4568-864E-7922365DB168}" type="pres">
      <dgm:prSet presAssocID="{7CF7BD89-AB46-4C42-AE33-CDBDE43BB17B}" presName="tx2" presStyleLbl="revTx" presStyleIdx="1" presStyleCnt="10"/>
      <dgm:spPr/>
    </dgm:pt>
    <dgm:pt modelId="{9EB96DC1-EA9D-40E5-A716-9E28F215C5EC}" type="pres">
      <dgm:prSet presAssocID="{7CF7BD89-AB46-4C42-AE33-CDBDE43BB17B}" presName="vert2" presStyleCnt="0"/>
      <dgm:spPr/>
    </dgm:pt>
    <dgm:pt modelId="{AE69D23F-203F-4753-83F2-C827B8A7825D}" type="pres">
      <dgm:prSet presAssocID="{7CF7BD89-AB46-4C42-AE33-CDBDE43BB17B}" presName="thinLine2b" presStyleLbl="callout" presStyleIdx="0" presStyleCnt="6"/>
      <dgm:spPr/>
    </dgm:pt>
    <dgm:pt modelId="{E46CD7F6-F682-4329-868E-41BCD0BBCA22}" type="pres">
      <dgm:prSet presAssocID="{7CF7BD89-AB46-4C42-AE33-CDBDE43BB17B}" presName="vertSpace2b" presStyleCnt="0"/>
      <dgm:spPr/>
    </dgm:pt>
    <dgm:pt modelId="{DBB4E998-4C2C-4949-9F7F-4579B79843EC}" type="pres">
      <dgm:prSet presAssocID="{6FADB305-AC9D-47B9-A209-2891EEBFCE20}" presName="horz2" presStyleCnt="0"/>
      <dgm:spPr/>
    </dgm:pt>
    <dgm:pt modelId="{E7DD6672-9DF4-41A4-9B18-F58F911BA5C1}" type="pres">
      <dgm:prSet presAssocID="{6FADB305-AC9D-47B9-A209-2891EEBFCE20}" presName="horzSpace2" presStyleCnt="0"/>
      <dgm:spPr/>
    </dgm:pt>
    <dgm:pt modelId="{79741DB6-62F7-420F-97CD-15E02CF20357}" type="pres">
      <dgm:prSet presAssocID="{6FADB305-AC9D-47B9-A209-2891EEBFCE20}" presName="tx2" presStyleLbl="revTx" presStyleIdx="2" presStyleCnt="10"/>
      <dgm:spPr/>
    </dgm:pt>
    <dgm:pt modelId="{C4D874AF-B7D4-4CCD-B703-946A265052D0}" type="pres">
      <dgm:prSet presAssocID="{6FADB305-AC9D-47B9-A209-2891EEBFCE20}" presName="vert2" presStyleCnt="0"/>
      <dgm:spPr/>
    </dgm:pt>
    <dgm:pt modelId="{FA22F872-458A-4838-A47D-C89580A46C15}" type="pres">
      <dgm:prSet presAssocID="{6FADB305-AC9D-47B9-A209-2891EEBFCE20}" presName="thinLine2b" presStyleLbl="callout" presStyleIdx="1" presStyleCnt="6"/>
      <dgm:spPr/>
    </dgm:pt>
    <dgm:pt modelId="{3903DD2A-00C4-46FC-95B4-68D4567BC7C2}" type="pres">
      <dgm:prSet presAssocID="{6FADB305-AC9D-47B9-A209-2891EEBFCE20}" presName="vertSpace2b" presStyleCnt="0"/>
      <dgm:spPr/>
    </dgm:pt>
    <dgm:pt modelId="{49DA8EED-4BE8-4FD4-8BA6-F475DECC42E2}" type="pres">
      <dgm:prSet presAssocID="{82D1C341-8FD9-431C-B597-B0E7A2229327}" presName="horz2" presStyleCnt="0"/>
      <dgm:spPr/>
    </dgm:pt>
    <dgm:pt modelId="{33E2D89A-7F1E-4F51-803F-34500B22F837}" type="pres">
      <dgm:prSet presAssocID="{82D1C341-8FD9-431C-B597-B0E7A2229327}" presName="horzSpace2" presStyleCnt="0"/>
      <dgm:spPr/>
    </dgm:pt>
    <dgm:pt modelId="{4030E9CB-C72D-4755-A7BA-27CF87A73639}" type="pres">
      <dgm:prSet presAssocID="{82D1C341-8FD9-431C-B597-B0E7A2229327}" presName="tx2" presStyleLbl="revTx" presStyleIdx="3" presStyleCnt="10"/>
      <dgm:spPr/>
    </dgm:pt>
    <dgm:pt modelId="{9C29D473-4C80-4DE7-A494-7E8B72E56B5B}" type="pres">
      <dgm:prSet presAssocID="{82D1C341-8FD9-431C-B597-B0E7A2229327}" presName="vert2" presStyleCnt="0"/>
      <dgm:spPr/>
    </dgm:pt>
    <dgm:pt modelId="{2B781EF7-1354-44E1-BC8B-B92D2B44D24C}" type="pres">
      <dgm:prSet presAssocID="{82D1C341-8FD9-431C-B597-B0E7A2229327}" presName="thinLine2b" presStyleLbl="callout" presStyleIdx="2" presStyleCnt="6"/>
      <dgm:spPr/>
    </dgm:pt>
    <dgm:pt modelId="{E31FB573-71A5-4E6C-AAB9-6542327A4F28}" type="pres">
      <dgm:prSet presAssocID="{82D1C341-8FD9-431C-B597-B0E7A2229327}" presName="vertSpace2b" presStyleCnt="0"/>
      <dgm:spPr/>
    </dgm:pt>
    <dgm:pt modelId="{D3A35F1B-39BA-4A25-9A16-331122F2D8D9}" type="pres">
      <dgm:prSet presAssocID="{7DD66C60-EC94-4850-BE02-0E2B801420AC}" presName="horz2" presStyleCnt="0"/>
      <dgm:spPr/>
    </dgm:pt>
    <dgm:pt modelId="{A564C038-FD50-47CB-9B9F-DC30CDB986EA}" type="pres">
      <dgm:prSet presAssocID="{7DD66C60-EC94-4850-BE02-0E2B801420AC}" presName="horzSpace2" presStyleCnt="0"/>
      <dgm:spPr/>
    </dgm:pt>
    <dgm:pt modelId="{071CCEAF-595C-4A2A-BFF6-B8E0525F6B8A}" type="pres">
      <dgm:prSet presAssocID="{7DD66C60-EC94-4850-BE02-0E2B801420AC}" presName="tx2" presStyleLbl="revTx" presStyleIdx="4" presStyleCnt="10"/>
      <dgm:spPr/>
    </dgm:pt>
    <dgm:pt modelId="{2921D5FE-623B-422E-925E-5D4ED1549D53}" type="pres">
      <dgm:prSet presAssocID="{7DD66C60-EC94-4850-BE02-0E2B801420AC}" presName="vert2" presStyleCnt="0"/>
      <dgm:spPr/>
    </dgm:pt>
    <dgm:pt modelId="{E8B6CF7B-0C59-4095-B4AD-0EC5C71E3C01}" type="pres">
      <dgm:prSet presAssocID="{7DD66C60-EC94-4850-BE02-0E2B801420AC}" presName="thinLine2b" presStyleLbl="callout" presStyleIdx="3" presStyleCnt="6"/>
      <dgm:spPr/>
    </dgm:pt>
    <dgm:pt modelId="{C3E2AEEC-57E0-4DAB-A877-70B196A11FC6}" type="pres">
      <dgm:prSet presAssocID="{7DD66C60-EC94-4850-BE02-0E2B801420AC}" presName="vertSpace2b" presStyleCnt="0"/>
      <dgm:spPr/>
    </dgm:pt>
    <dgm:pt modelId="{96103158-40FE-4DC5-BEEB-7067CC94F05D}" type="pres">
      <dgm:prSet presAssocID="{527860E5-A340-4509-8DE9-5F3D8A8C6C1C}" presName="horz2" presStyleCnt="0"/>
      <dgm:spPr/>
    </dgm:pt>
    <dgm:pt modelId="{02D3AA4B-8B2D-46BE-B7D2-BABB482E4E3F}" type="pres">
      <dgm:prSet presAssocID="{527860E5-A340-4509-8DE9-5F3D8A8C6C1C}" presName="horzSpace2" presStyleCnt="0"/>
      <dgm:spPr/>
    </dgm:pt>
    <dgm:pt modelId="{881FA0C4-3B05-4E8C-8D14-F48BDF5BD578}" type="pres">
      <dgm:prSet presAssocID="{527860E5-A340-4509-8DE9-5F3D8A8C6C1C}" presName="tx2" presStyleLbl="revTx" presStyleIdx="5" presStyleCnt="10"/>
      <dgm:spPr/>
    </dgm:pt>
    <dgm:pt modelId="{64C78EBF-6D98-49B9-953E-82E0EDB3BBEC}" type="pres">
      <dgm:prSet presAssocID="{527860E5-A340-4509-8DE9-5F3D8A8C6C1C}" presName="vert2" presStyleCnt="0"/>
      <dgm:spPr/>
    </dgm:pt>
    <dgm:pt modelId="{ED54AC4D-48D6-4362-934E-D15D81082506}" type="pres">
      <dgm:prSet presAssocID="{527860E5-A340-4509-8DE9-5F3D8A8C6C1C}" presName="thinLine2b" presStyleLbl="callout" presStyleIdx="4" presStyleCnt="6"/>
      <dgm:spPr/>
    </dgm:pt>
    <dgm:pt modelId="{91F021CB-6097-463A-B367-3C251859B02B}" type="pres">
      <dgm:prSet presAssocID="{527860E5-A340-4509-8DE9-5F3D8A8C6C1C}" presName="vertSpace2b" presStyleCnt="0"/>
      <dgm:spPr/>
    </dgm:pt>
    <dgm:pt modelId="{4FEC4018-6B9E-4A45-965E-4F60DFE13CC9}" type="pres">
      <dgm:prSet presAssocID="{EC17C574-E2AE-4F99-B959-C55040F3CBEE}" presName="horz2" presStyleCnt="0"/>
      <dgm:spPr/>
    </dgm:pt>
    <dgm:pt modelId="{81A388D4-E01E-4AA7-AD48-75DD3D73F917}" type="pres">
      <dgm:prSet presAssocID="{EC17C574-E2AE-4F99-B959-C55040F3CBEE}" presName="horzSpace2" presStyleCnt="0"/>
      <dgm:spPr/>
    </dgm:pt>
    <dgm:pt modelId="{FBE81F0E-E756-4C12-98FF-95D22574527E}" type="pres">
      <dgm:prSet presAssocID="{EC17C574-E2AE-4F99-B959-C55040F3CBEE}" presName="tx2" presStyleLbl="revTx" presStyleIdx="6" presStyleCnt="10"/>
      <dgm:spPr/>
    </dgm:pt>
    <dgm:pt modelId="{F8EFDE16-5B78-4954-9F33-A125BAD33003}" type="pres">
      <dgm:prSet presAssocID="{EC17C574-E2AE-4F99-B959-C55040F3CBEE}" presName="vert2" presStyleCnt="0"/>
      <dgm:spPr/>
    </dgm:pt>
    <dgm:pt modelId="{A1EA8354-0801-4F0E-B5D0-85646846EECE}" type="pres">
      <dgm:prSet presAssocID="{EC17C574-E2AE-4F99-B959-C55040F3CBEE}" presName="thinLine2b" presStyleLbl="callout" presStyleIdx="5" presStyleCnt="6"/>
      <dgm:spPr/>
    </dgm:pt>
    <dgm:pt modelId="{ED45704F-34E8-4356-8542-A76039AC5BE3}" type="pres">
      <dgm:prSet presAssocID="{EC17C574-E2AE-4F99-B959-C55040F3CBEE}" presName="vertSpace2b" presStyleCnt="0"/>
      <dgm:spPr/>
    </dgm:pt>
    <dgm:pt modelId="{BE6A6BD9-C3FA-4DC9-98E9-A8D58CEF829A}" type="pres">
      <dgm:prSet presAssocID="{A8ABAF9E-45FD-477E-983D-1E79F8F4D7E8}" presName="thickLine" presStyleLbl="alignNode1" presStyleIdx="1" presStyleCnt="4"/>
      <dgm:spPr/>
    </dgm:pt>
    <dgm:pt modelId="{BBB7720A-62BF-4C19-9351-A806AD4C6A94}" type="pres">
      <dgm:prSet presAssocID="{A8ABAF9E-45FD-477E-983D-1E79F8F4D7E8}" presName="horz1" presStyleCnt="0"/>
      <dgm:spPr/>
    </dgm:pt>
    <dgm:pt modelId="{B737D549-AA67-4FE2-BC7C-33115BADABBC}" type="pres">
      <dgm:prSet presAssocID="{A8ABAF9E-45FD-477E-983D-1E79F8F4D7E8}" presName="tx1" presStyleLbl="revTx" presStyleIdx="7" presStyleCnt="10"/>
      <dgm:spPr/>
    </dgm:pt>
    <dgm:pt modelId="{518D1C73-BE01-4DAF-98EF-A84B2DDD78A0}" type="pres">
      <dgm:prSet presAssocID="{A8ABAF9E-45FD-477E-983D-1E79F8F4D7E8}" presName="vert1" presStyleCnt="0"/>
      <dgm:spPr/>
    </dgm:pt>
    <dgm:pt modelId="{2E487998-42F9-48DF-BF2C-93D1AB29A041}" type="pres">
      <dgm:prSet presAssocID="{04FA8E89-4058-4787-925C-86C4B45D9A61}" presName="thickLine" presStyleLbl="alignNode1" presStyleIdx="2" presStyleCnt="4"/>
      <dgm:spPr/>
    </dgm:pt>
    <dgm:pt modelId="{91B6AD37-0CA2-46D2-8AC7-28D124A76ACC}" type="pres">
      <dgm:prSet presAssocID="{04FA8E89-4058-4787-925C-86C4B45D9A61}" presName="horz1" presStyleCnt="0"/>
      <dgm:spPr/>
    </dgm:pt>
    <dgm:pt modelId="{3D3D2C26-C59A-46D9-8344-434AB56B1AD0}" type="pres">
      <dgm:prSet presAssocID="{04FA8E89-4058-4787-925C-86C4B45D9A61}" presName="tx1" presStyleLbl="revTx" presStyleIdx="8" presStyleCnt="10"/>
      <dgm:spPr/>
    </dgm:pt>
    <dgm:pt modelId="{66BA50EF-350E-4557-B283-6458FD3330E4}" type="pres">
      <dgm:prSet presAssocID="{04FA8E89-4058-4787-925C-86C4B45D9A61}" presName="vert1" presStyleCnt="0"/>
      <dgm:spPr/>
    </dgm:pt>
    <dgm:pt modelId="{DD77F825-4915-41F9-8AE1-27715A6C9445}" type="pres">
      <dgm:prSet presAssocID="{BDC64F87-9252-405F-9E88-B423AFEBD005}" presName="thickLine" presStyleLbl="alignNode1" presStyleIdx="3" presStyleCnt="4"/>
      <dgm:spPr/>
    </dgm:pt>
    <dgm:pt modelId="{D68523DE-26B7-4D46-ACF8-0AA91F93977B}" type="pres">
      <dgm:prSet presAssocID="{BDC64F87-9252-405F-9E88-B423AFEBD005}" presName="horz1" presStyleCnt="0"/>
      <dgm:spPr/>
    </dgm:pt>
    <dgm:pt modelId="{27DD1938-BA64-496F-B763-D4AD136DBCE7}" type="pres">
      <dgm:prSet presAssocID="{BDC64F87-9252-405F-9E88-B423AFEBD005}" presName="tx1" presStyleLbl="revTx" presStyleIdx="9" presStyleCnt="10"/>
      <dgm:spPr/>
    </dgm:pt>
    <dgm:pt modelId="{38AF09C6-6DEE-4DAE-9521-079583061B9B}" type="pres">
      <dgm:prSet presAssocID="{BDC64F87-9252-405F-9E88-B423AFEBD005}" presName="vert1" presStyleCnt="0"/>
      <dgm:spPr/>
    </dgm:pt>
  </dgm:ptLst>
  <dgm:cxnLst>
    <dgm:cxn modelId="{E6DA5E26-0700-402D-8FB8-367B53D93413}" srcId="{C8000AB5-1C14-4190-838D-0BCB3CB0E146}" destId="{82D1C341-8FD9-431C-B597-B0E7A2229327}" srcOrd="2" destOrd="0" parTransId="{16371EB3-0554-4B02-B635-8530DD8FAD61}" sibTransId="{742EDE14-D364-4DEC-B52C-BB42B881CD20}"/>
    <dgm:cxn modelId="{9C486026-EFD7-4F31-A01F-2CCE2DB939F6}" srcId="{C8000AB5-1C14-4190-838D-0BCB3CB0E146}" destId="{EC17C574-E2AE-4F99-B959-C55040F3CBEE}" srcOrd="5" destOrd="0" parTransId="{BCC5FC70-1C84-42C1-9361-456DFE804782}" sibTransId="{D241B92A-FE91-4A4F-9082-87D14C59554E}"/>
    <dgm:cxn modelId="{DD6EC638-E5E3-428F-87D6-04CDA7D0B139}" type="presOf" srcId="{BDC64F87-9252-405F-9E88-B423AFEBD005}" destId="{27DD1938-BA64-496F-B763-D4AD136DBCE7}" srcOrd="0" destOrd="0" presId="urn:microsoft.com/office/officeart/2008/layout/LinedList"/>
    <dgm:cxn modelId="{8EFC255B-3AD2-4BC6-917D-B30AFD152250}" type="presOf" srcId="{82D1C341-8FD9-431C-B597-B0E7A2229327}" destId="{4030E9CB-C72D-4755-A7BA-27CF87A73639}" srcOrd="0" destOrd="0" presId="urn:microsoft.com/office/officeart/2008/layout/LinedList"/>
    <dgm:cxn modelId="{830DFF47-E878-43AE-B4A8-1B2FF5D0D2CC}" type="presOf" srcId="{7CF7BD89-AB46-4C42-AE33-CDBDE43BB17B}" destId="{E4DD5AF1-6368-4568-864E-7922365DB168}" srcOrd="0" destOrd="0" presId="urn:microsoft.com/office/officeart/2008/layout/LinedList"/>
    <dgm:cxn modelId="{9F21126F-926E-4065-908E-2FF2DD84A7EF}" type="presOf" srcId="{6FADB305-AC9D-47B9-A209-2891EEBFCE20}" destId="{79741DB6-62F7-420F-97CD-15E02CF20357}" srcOrd="0" destOrd="0" presId="urn:microsoft.com/office/officeart/2008/layout/LinedList"/>
    <dgm:cxn modelId="{D7520B57-FC9A-413A-BDCC-AD67CE43BF8B}" srcId="{22481333-C903-4629-B72C-87D8DF6C1AA6}" destId="{C8000AB5-1C14-4190-838D-0BCB3CB0E146}" srcOrd="0" destOrd="0" parTransId="{1CF6C150-37A2-451F-BB1A-85A8CCEBA45E}" sibTransId="{136A8EC2-B772-4655-BC9A-E5A17B1F1F03}"/>
    <dgm:cxn modelId="{D01B8459-6C28-4AF3-AFA3-84C37EB42DFF}" srcId="{22481333-C903-4629-B72C-87D8DF6C1AA6}" destId="{04FA8E89-4058-4787-925C-86C4B45D9A61}" srcOrd="2" destOrd="0" parTransId="{C5502BF3-B421-422B-8CB7-C5261A5E9B12}" sibTransId="{B672EE70-DFF9-4C5A-A11A-18B5FDEF8E9C}"/>
    <dgm:cxn modelId="{4E1E228B-2683-4A50-BE3A-158FF4F7D2C7}" type="presOf" srcId="{7DD66C60-EC94-4850-BE02-0E2B801420AC}" destId="{071CCEAF-595C-4A2A-BFF6-B8E0525F6B8A}" srcOrd="0" destOrd="0" presId="urn:microsoft.com/office/officeart/2008/layout/LinedList"/>
    <dgm:cxn modelId="{9CFDB890-8F31-462E-9CE9-09C3350AF8FC}" srcId="{C8000AB5-1C14-4190-838D-0BCB3CB0E146}" destId="{6FADB305-AC9D-47B9-A209-2891EEBFCE20}" srcOrd="1" destOrd="0" parTransId="{8BF36BEE-91D1-4EA3-977E-8ACEE7023904}" sibTransId="{93E0E180-8B6F-419F-A0EC-DC02BA92F5FF}"/>
    <dgm:cxn modelId="{A2E4E7A0-D83A-4857-BE39-29C53D45C2B9}" type="presOf" srcId="{527860E5-A340-4509-8DE9-5F3D8A8C6C1C}" destId="{881FA0C4-3B05-4E8C-8D14-F48BDF5BD578}" srcOrd="0" destOrd="0" presId="urn:microsoft.com/office/officeart/2008/layout/LinedList"/>
    <dgm:cxn modelId="{D3A829BB-8FB9-4B88-B9E3-93E2F5396E0C}" type="presOf" srcId="{C8000AB5-1C14-4190-838D-0BCB3CB0E146}" destId="{D73B7805-A1C0-44AF-A608-543870629F84}" srcOrd="0" destOrd="0" presId="urn:microsoft.com/office/officeart/2008/layout/LinedList"/>
    <dgm:cxn modelId="{DBBF5EBE-B956-41DE-B252-A7665721DC31}" type="presOf" srcId="{EC17C574-E2AE-4F99-B959-C55040F3CBEE}" destId="{FBE81F0E-E756-4C12-98FF-95D22574527E}" srcOrd="0" destOrd="0" presId="urn:microsoft.com/office/officeart/2008/layout/LinedList"/>
    <dgm:cxn modelId="{8E27CAD2-42B0-45A8-98EA-967ACE9E39C0}" srcId="{C8000AB5-1C14-4190-838D-0BCB3CB0E146}" destId="{7DD66C60-EC94-4850-BE02-0E2B801420AC}" srcOrd="3" destOrd="0" parTransId="{21E2D1DB-8A67-4FE1-97DE-C5924AB34ACA}" sibTransId="{91EAAB17-417A-4B88-B31C-49CFBE2FCBBF}"/>
    <dgm:cxn modelId="{1B24E9DB-A3E6-42E1-BFC1-71646CD60456}" type="presOf" srcId="{22481333-C903-4629-B72C-87D8DF6C1AA6}" destId="{7C225D07-F356-4078-AB96-DAFF6CC7B04E}" srcOrd="0" destOrd="0" presId="urn:microsoft.com/office/officeart/2008/layout/LinedList"/>
    <dgm:cxn modelId="{852A5EE0-1777-4EE5-9A28-A96DA2849598}" srcId="{22481333-C903-4629-B72C-87D8DF6C1AA6}" destId="{A8ABAF9E-45FD-477E-983D-1E79F8F4D7E8}" srcOrd="1" destOrd="0" parTransId="{90ACDF43-8457-43AF-A30B-58DDD7A569CB}" sibTransId="{05576C49-B241-4DF9-8C23-47C2CA2D159B}"/>
    <dgm:cxn modelId="{ADE489EC-AEF6-4A77-8D66-33F80BEC32CF}" type="presOf" srcId="{04FA8E89-4058-4787-925C-86C4B45D9A61}" destId="{3D3D2C26-C59A-46D9-8344-434AB56B1AD0}" srcOrd="0" destOrd="0" presId="urn:microsoft.com/office/officeart/2008/layout/LinedList"/>
    <dgm:cxn modelId="{5C995DEE-6406-4A16-8179-D03B50A3B684}" srcId="{C8000AB5-1C14-4190-838D-0BCB3CB0E146}" destId="{7CF7BD89-AB46-4C42-AE33-CDBDE43BB17B}" srcOrd="0" destOrd="0" parTransId="{B1A949FC-62DC-4F4A-84F6-67D52F76D7E3}" sibTransId="{AE9354CA-191E-48B4-8374-C26D278E57E7}"/>
    <dgm:cxn modelId="{954274F8-09AF-4F1A-9D14-2786F0C6EC7D}" srcId="{C8000AB5-1C14-4190-838D-0BCB3CB0E146}" destId="{527860E5-A340-4509-8DE9-5F3D8A8C6C1C}" srcOrd="4" destOrd="0" parTransId="{FC9FB244-2D9C-4550-AACF-36B03E4AB11B}" sibTransId="{C6081037-12F7-4001-B920-841346963CAB}"/>
    <dgm:cxn modelId="{85CEFFFB-33F4-4EE0-B70B-F4AE5414EB38}" type="presOf" srcId="{A8ABAF9E-45FD-477E-983D-1E79F8F4D7E8}" destId="{B737D549-AA67-4FE2-BC7C-33115BADABBC}" srcOrd="0" destOrd="0" presId="urn:microsoft.com/office/officeart/2008/layout/LinedList"/>
    <dgm:cxn modelId="{933D2EFF-9766-4C3F-A2E7-094333AD1D58}" srcId="{22481333-C903-4629-B72C-87D8DF6C1AA6}" destId="{BDC64F87-9252-405F-9E88-B423AFEBD005}" srcOrd="3" destOrd="0" parTransId="{E2DD0533-316C-4866-A51C-C91E46DC81AA}" sibTransId="{76B654AB-62AE-4BDE-8C82-7E8C7FCE0F93}"/>
    <dgm:cxn modelId="{C9B433A0-749E-49D2-A5E3-992922388A16}" type="presParOf" srcId="{7C225D07-F356-4078-AB96-DAFF6CC7B04E}" destId="{CC28E5C9-E503-4A23-A774-443B01C89069}" srcOrd="0" destOrd="0" presId="urn:microsoft.com/office/officeart/2008/layout/LinedList"/>
    <dgm:cxn modelId="{495D2CEA-92E3-434C-AC27-3BD6279E3BDF}" type="presParOf" srcId="{7C225D07-F356-4078-AB96-DAFF6CC7B04E}" destId="{5B7DF6FF-CCAE-4E4C-B332-C6D9140EBEA2}" srcOrd="1" destOrd="0" presId="urn:microsoft.com/office/officeart/2008/layout/LinedList"/>
    <dgm:cxn modelId="{5D176C0B-2626-494D-960E-FC03AD060632}" type="presParOf" srcId="{5B7DF6FF-CCAE-4E4C-B332-C6D9140EBEA2}" destId="{D73B7805-A1C0-44AF-A608-543870629F84}" srcOrd="0" destOrd="0" presId="urn:microsoft.com/office/officeart/2008/layout/LinedList"/>
    <dgm:cxn modelId="{A0555E02-EB5B-4C67-BFF8-929DD3C869B7}" type="presParOf" srcId="{5B7DF6FF-CCAE-4E4C-B332-C6D9140EBEA2}" destId="{DBE873F4-0621-492D-BC69-6EEAC6117097}" srcOrd="1" destOrd="0" presId="urn:microsoft.com/office/officeart/2008/layout/LinedList"/>
    <dgm:cxn modelId="{6E293402-B004-4BB6-89C7-27F88BA3BED6}" type="presParOf" srcId="{DBE873F4-0621-492D-BC69-6EEAC6117097}" destId="{647F8FDE-BC2E-4C9F-9E94-8F15C8201ED2}" srcOrd="0" destOrd="0" presId="urn:microsoft.com/office/officeart/2008/layout/LinedList"/>
    <dgm:cxn modelId="{AE35ACB2-63D4-4CC0-A5AE-94AEE4198307}" type="presParOf" srcId="{DBE873F4-0621-492D-BC69-6EEAC6117097}" destId="{1AEF1791-B5D3-4BDD-86A4-277496F57A0B}" srcOrd="1" destOrd="0" presId="urn:microsoft.com/office/officeart/2008/layout/LinedList"/>
    <dgm:cxn modelId="{B8F8C2C8-76EA-4331-9F85-8AD806302467}" type="presParOf" srcId="{1AEF1791-B5D3-4BDD-86A4-277496F57A0B}" destId="{0727ED78-A30E-446B-820F-BED6E02C84CE}" srcOrd="0" destOrd="0" presId="urn:microsoft.com/office/officeart/2008/layout/LinedList"/>
    <dgm:cxn modelId="{375C8E97-F72E-4A1E-829D-FE2872093E2A}" type="presParOf" srcId="{1AEF1791-B5D3-4BDD-86A4-277496F57A0B}" destId="{E4DD5AF1-6368-4568-864E-7922365DB168}" srcOrd="1" destOrd="0" presId="urn:microsoft.com/office/officeart/2008/layout/LinedList"/>
    <dgm:cxn modelId="{F175E899-28D4-4800-A96C-5BB23089376A}" type="presParOf" srcId="{1AEF1791-B5D3-4BDD-86A4-277496F57A0B}" destId="{9EB96DC1-EA9D-40E5-A716-9E28F215C5EC}" srcOrd="2" destOrd="0" presId="urn:microsoft.com/office/officeart/2008/layout/LinedList"/>
    <dgm:cxn modelId="{A10D36AA-F9DB-4018-BC5B-DA3D82273F7A}" type="presParOf" srcId="{DBE873F4-0621-492D-BC69-6EEAC6117097}" destId="{AE69D23F-203F-4753-83F2-C827B8A7825D}" srcOrd="2" destOrd="0" presId="urn:microsoft.com/office/officeart/2008/layout/LinedList"/>
    <dgm:cxn modelId="{18C6A676-3EDB-49FF-A507-92C453449EF4}" type="presParOf" srcId="{DBE873F4-0621-492D-BC69-6EEAC6117097}" destId="{E46CD7F6-F682-4329-868E-41BCD0BBCA22}" srcOrd="3" destOrd="0" presId="urn:microsoft.com/office/officeart/2008/layout/LinedList"/>
    <dgm:cxn modelId="{8C9B3278-3CD1-4A01-9A9A-020DC464285C}" type="presParOf" srcId="{DBE873F4-0621-492D-BC69-6EEAC6117097}" destId="{DBB4E998-4C2C-4949-9F7F-4579B79843EC}" srcOrd="4" destOrd="0" presId="urn:microsoft.com/office/officeart/2008/layout/LinedList"/>
    <dgm:cxn modelId="{0AF8D9E3-0E78-42C2-BE1A-849F695701E9}" type="presParOf" srcId="{DBB4E998-4C2C-4949-9F7F-4579B79843EC}" destId="{E7DD6672-9DF4-41A4-9B18-F58F911BA5C1}" srcOrd="0" destOrd="0" presId="urn:microsoft.com/office/officeart/2008/layout/LinedList"/>
    <dgm:cxn modelId="{A926D268-E97C-462E-B678-FDCB202EF8EC}" type="presParOf" srcId="{DBB4E998-4C2C-4949-9F7F-4579B79843EC}" destId="{79741DB6-62F7-420F-97CD-15E02CF20357}" srcOrd="1" destOrd="0" presId="urn:microsoft.com/office/officeart/2008/layout/LinedList"/>
    <dgm:cxn modelId="{C389EE84-DDC8-46E4-9154-EA20F7CFB1E6}" type="presParOf" srcId="{DBB4E998-4C2C-4949-9F7F-4579B79843EC}" destId="{C4D874AF-B7D4-4CCD-B703-946A265052D0}" srcOrd="2" destOrd="0" presId="urn:microsoft.com/office/officeart/2008/layout/LinedList"/>
    <dgm:cxn modelId="{4D1DEA07-2197-4F45-9697-132B3EDEC422}" type="presParOf" srcId="{DBE873F4-0621-492D-BC69-6EEAC6117097}" destId="{FA22F872-458A-4838-A47D-C89580A46C15}" srcOrd="5" destOrd="0" presId="urn:microsoft.com/office/officeart/2008/layout/LinedList"/>
    <dgm:cxn modelId="{FD96CA06-01DE-4DF2-9343-10FEAE54B986}" type="presParOf" srcId="{DBE873F4-0621-492D-BC69-6EEAC6117097}" destId="{3903DD2A-00C4-46FC-95B4-68D4567BC7C2}" srcOrd="6" destOrd="0" presId="urn:microsoft.com/office/officeart/2008/layout/LinedList"/>
    <dgm:cxn modelId="{0BFF835C-3E51-40FC-9835-7DA4D2B7AB89}" type="presParOf" srcId="{DBE873F4-0621-492D-BC69-6EEAC6117097}" destId="{49DA8EED-4BE8-4FD4-8BA6-F475DECC42E2}" srcOrd="7" destOrd="0" presId="urn:microsoft.com/office/officeart/2008/layout/LinedList"/>
    <dgm:cxn modelId="{CBA50E01-FE2E-4D25-939A-E6BA1BAAC5CB}" type="presParOf" srcId="{49DA8EED-4BE8-4FD4-8BA6-F475DECC42E2}" destId="{33E2D89A-7F1E-4F51-803F-34500B22F837}" srcOrd="0" destOrd="0" presId="urn:microsoft.com/office/officeart/2008/layout/LinedList"/>
    <dgm:cxn modelId="{A49C662F-B4F8-47A8-9FF0-442B95C5E50C}" type="presParOf" srcId="{49DA8EED-4BE8-4FD4-8BA6-F475DECC42E2}" destId="{4030E9CB-C72D-4755-A7BA-27CF87A73639}" srcOrd="1" destOrd="0" presId="urn:microsoft.com/office/officeart/2008/layout/LinedList"/>
    <dgm:cxn modelId="{984CB9B0-5062-47D1-A35E-6258EA97D4A8}" type="presParOf" srcId="{49DA8EED-4BE8-4FD4-8BA6-F475DECC42E2}" destId="{9C29D473-4C80-4DE7-A494-7E8B72E56B5B}" srcOrd="2" destOrd="0" presId="urn:microsoft.com/office/officeart/2008/layout/LinedList"/>
    <dgm:cxn modelId="{02A482FB-026E-47DE-9CEA-22A4B3F68A64}" type="presParOf" srcId="{DBE873F4-0621-492D-BC69-6EEAC6117097}" destId="{2B781EF7-1354-44E1-BC8B-B92D2B44D24C}" srcOrd="8" destOrd="0" presId="urn:microsoft.com/office/officeart/2008/layout/LinedList"/>
    <dgm:cxn modelId="{34F60153-84D8-4E7E-A164-D4FCFE86047D}" type="presParOf" srcId="{DBE873F4-0621-492D-BC69-6EEAC6117097}" destId="{E31FB573-71A5-4E6C-AAB9-6542327A4F28}" srcOrd="9" destOrd="0" presId="urn:microsoft.com/office/officeart/2008/layout/LinedList"/>
    <dgm:cxn modelId="{087BE5C7-96A7-467B-92A5-A78C1D2CC616}" type="presParOf" srcId="{DBE873F4-0621-492D-BC69-6EEAC6117097}" destId="{D3A35F1B-39BA-4A25-9A16-331122F2D8D9}" srcOrd="10" destOrd="0" presId="urn:microsoft.com/office/officeart/2008/layout/LinedList"/>
    <dgm:cxn modelId="{F68A0CF4-1492-4EF2-B051-2DBAE1E87B9A}" type="presParOf" srcId="{D3A35F1B-39BA-4A25-9A16-331122F2D8D9}" destId="{A564C038-FD50-47CB-9B9F-DC30CDB986EA}" srcOrd="0" destOrd="0" presId="urn:microsoft.com/office/officeart/2008/layout/LinedList"/>
    <dgm:cxn modelId="{B33A6C23-C43D-4BC3-B58D-AEA3A9804C70}" type="presParOf" srcId="{D3A35F1B-39BA-4A25-9A16-331122F2D8D9}" destId="{071CCEAF-595C-4A2A-BFF6-B8E0525F6B8A}" srcOrd="1" destOrd="0" presId="urn:microsoft.com/office/officeart/2008/layout/LinedList"/>
    <dgm:cxn modelId="{1809493F-8199-45B5-867B-B2A3AA3DBFB9}" type="presParOf" srcId="{D3A35F1B-39BA-4A25-9A16-331122F2D8D9}" destId="{2921D5FE-623B-422E-925E-5D4ED1549D53}" srcOrd="2" destOrd="0" presId="urn:microsoft.com/office/officeart/2008/layout/LinedList"/>
    <dgm:cxn modelId="{7C5F6E1C-3EF7-43E3-B056-E3516FE68702}" type="presParOf" srcId="{DBE873F4-0621-492D-BC69-6EEAC6117097}" destId="{E8B6CF7B-0C59-4095-B4AD-0EC5C71E3C01}" srcOrd="11" destOrd="0" presId="urn:microsoft.com/office/officeart/2008/layout/LinedList"/>
    <dgm:cxn modelId="{0A1A633D-446D-4363-AF9E-353B330405B5}" type="presParOf" srcId="{DBE873F4-0621-492D-BC69-6EEAC6117097}" destId="{C3E2AEEC-57E0-4DAB-A877-70B196A11FC6}" srcOrd="12" destOrd="0" presId="urn:microsoft.com/office/officeart/2008/layout/LinedList"/>
    <dgm:cxn modelId="{7AD5A644-347C-4826-AB5F-858B4F366321}" type="presParOf" srcId="{DBE873F4-0621-492D-BC69-6EEAC6117097}" destId="{96103158-40FE-4DC5-BEEB-7067CC94F05D}" srcOrd="13" destOrd="0" presId="urn:microsoft.com/office/officeart/2008/layout/LinedList"/>
    <dgm:cxn modelId="{F5DF86AE-4013-42EF-AD28-F8F3408DCC5B}" type="presParOf" srcId="{96103158-40FE-4DC5-BEEB-7067CC94F05D}" destId="{02D3AA4B-8B2D-46BE-B7D2-BABB482E4E3F}" srcOrd="0" destOrd="0" presId="urn:microsoft.com/office/officeart/2008/layout/LinedList"/>
    <dgm:cxn modelId="{16677188-48A0-4A1F-99FB-7256D7536081}" type="presParOf" srcId="{96103158-40FE-4DC5-BEEB-7067CC94F05D}" destId="{881FA0C4-3B05-4E8C-8D14-F48BDF5BD578}" srcOrd="1" destOrd="0" presId="urn:microsoft.com/office/officeart/2008/layout/LinedList"/>
    <dgm:cxn modelId="{4BAA62F2-4355-4D5D-AF13-9B6DF5EDBBCC}" type="presParOf" srcId="{96103158-40FE-4DC5-BEEB-7067CC94F05D}" destId="{64C78EBF-6D98-49B9-953E-82E0EDB3BBEC}" srcOrd="2" destOrd="0" presId="urn:microsoft.com/office/officeart/2008/layout/LinedList"/>
    <dgm:cxn modelId="{713FCF68-9D55-4BA5-AF99-C295F6C4633E}" type="presParOf" srcId="{DBE873F4-0621-492D-BC69-6EEAC6117097}" destId="{ED54AC4D-48D6-4362-934E-D15D81082506}" srcOrd="14" destOrd="0" presId="urn:microsoft.com/office/officeart/2008/layout/LinedList"/>
    <dgm:cxn modelId="{3639B45A-D155-43B6-8ABB-B136B3CE0AC6}" type="presParOf" srcId="{DBE873F4-0621-492D-BC69-6EEAC6117097}" destId="{91F021CB-6097-463A-B367-3C251859B02B}" srcOrd="15" destOrd="0" presId="urn:microsoft.com/office/officeart/2008/layout/LinedList"/>
    <dgm:cxn modelId="{100C4ED8-8222-4A23-A411-8140BFFA387F}" type="presParOf" srcId="{DBE873F4-0621-492D-BC69-6EEAC6117097}" destId="{4FEC4018-6B9E-4A45-965E-4F60DFE13CC9}" srcOrd="16" destOrd="0" presId="urn:microsoft.com/office/officeart/2008/layout/LinedList"/>
    <dgm:cxn modelId="{5FE09593-B080-48FD-AAC4-2DC2215ABA37}" type="presParOf" srcId="{4FEC4018-6B9E-4A45-965E-4F60DFE13CC9}" destId="{81A388D4-E01E-4AA7-AD48-75DD3D73F917}" srcOrd="0" destOrd="0" presId="urn:microsoft.com/office/officeart/2008/layout/LinedList"/>
    <dgm:cxn modelId="{485FE610-16AF-4B72-A31B-B545978EDC98}" type="presParOf" srcId="{4FEC4018-6B9E-4A45-965E-4F60DFE13CC9}" destId="{FBE81F0E-E756-4C12-98FF-95D22574527E}" srcOrd="1" destOrd="0" presId="urn:microsoft.com/office/officeart/2008/layout/LinedList"/>
    <dgm:cxn modelId="{24F62C93-C9D7-4A8F-BD58-DD96A9E98D86}" type="presParOf" srcId="{4FEC4018-6B9E-4A45-965E-4F60DFE13CC9}" destId="{F8EFDE16-5B78-4954-9F33-A125BAD33003}" srcOrd="2" destOrd="0" presId="urn:microsoft.com/office/officeart/2008/layout/LinedList"/>
    <dgm:cxn modelId="{88678406-1B1C-461A-AD53-8EDEDC32472E}" type="presParOf" srcId="{DBE873F4-0621-492D-BC69-6EEAC6117097}" destId="{A1EA8354-0801-4F0E-B5D0-85646846EECE}" srcOrd="17" destOrd="0" presId="urn:microsoft.com/office/officeart/2008/layout/LinedList"/>
    <dgm:cxn modelId="{708BE60D-E779-42C0-8FEE-1142B833E3DD}" type="presParOf" srcId="{DBE873F4-0621-492D-BC69-6EEAC6117097}" destId="{ED45704F-34E8-4356-8542-A76039AC5BE3}" srcOrd="18" destOrd="0" presId="urn:microsoft.com/office/officeart/2008/layout/LinedList"/>
    <dgm:cxn modelId="{571F773C-7A65-400D-9A94-40AE122C28B7}" type="presParOf" srcId="{7C225D07-F356-4078-AB96-DAFF6CC7B04E}" destId="{BE6A6BD9-C3FA-4DC9-98E9-A8D58CEF829A}" srcOrd="2" destOrd="0" presId="urn:microsoft.com/office/officeart/2008/layout/LinedList"/>
    <dgm:cxn modelId="{D196FC0D-C365-4E96-9AE5-0FEB6EE72BA8}" type="presParOf" srcId="{7C225D07-F356-4078-AB96-DAFF6CC7B04E}" destId="{BBB7720A-62BF-4C19-9351-A806AD4C6A94}" srcOrd="3" destOrd="0" presId="urn:microsoft.com/office/officeart/2008/layout/LinedList"/>
    <dgm:cxn modelId="{69FDC977-6F25-4D68-BFFE-9D87E1592F23}" type="presParOf" srcId="{BBB7720A-62BF-4C19-9351-A806AD4C6A94}" destId="{B737D549-AA67-4FE2-BC7C-33115BADABBC}" srcOrd="0" destOrd="0" presId="urn:microsoft.com/office/officeart/2008/layout/LinedList"/>
    <dgm:cxn modelId="{AF0E84B8-88B5-49AA-8A54-08BE829FD196}" type="presParOf" srcId="{BBB7720A-62BF-4C19-9351-A806AD4C6A94}" destId="{518D1C73-BE01-4DAF-98EF-A84B2DDD78A0}" srcOrd="1" destOrd="0" presId="urn:microsoft.com/office/officeart/2008/layout/LinedList"/>
    <dgm:cxn modelId="{4B6FB8E7-93DD-4DEC-BA96-7F56AA6934A1}" type="presParOf" srcId="{7C225D07-F356-4078-AB96-DAFF6CC7B04E}" destId="{2E487998-42F9-48DF-BF2C-93D1AB29A041}" srcOrd="4" destOrd="0" presId="urn:microsoft.com/office/officeart/2008/layout/LinedList"/>
    <dgm:cxn modelId="{AB18F5E6-CA5E-48A1-AC8A-5B12E8AA2725}" type="presParOf" srcId="{7C225D07-F356-4078-AB96-DAFF6CC7B04E}" destId="{91B6AD37-0CA2-46D2-8AC7-28D124A76ACC}" srcOrd="5" destOrd="0" presId="urn:microsoft.com/office/officeart/2008/layout/LinedList"/>
    <dgm:cxn modelId="{EAD090A8-B974-4CCF-BCEC-61FBFC52366E}" type="presParOf" srcId="{91B6AD37-0CA2-46D2-8AC7-28D124A76ACC}" destId="{3D3D2C26-C59A-46D9-8344-434AB56B1AD0}" srcOrd="0" destOrd="0" presId="urn:microsoft.com/office/officeart/2008/layout/LinedList"/>
    <dgm:cxn modelId="{ABA0B177-6580-40A2-8B99-0F2BCEA995C5}" type="presParOf" srcId="{91B6AD37-0CA2-46D2-8AC7-28D124A76ACC}" destId="{66BA50EF-350E-4557-B283-6458FD3330E4}" srcOrd="1" destOrd="0" presId="urn:microsoft.com/office/officeart/2008/layout/LinedList"/>
    <dgm:cxn modelId="{6911AAFF-2599-48F1-BBA2-728836AA7DA8}" type="presParOf" srcId="{7C225D07-F356-4078-AB96-DAFF6CC7B04E}" destId="{DD77F825-4915-41F9-8AE1-27715A6C9445}" srcOrd="6" destOrd="0" presId="urn:microsoft.com/office/officeart/2008/layout/LinedList"/>
    <dgm:cxn modelId="{9BD062AC-2A56-41B8-B351-FF338C8E7712}" type="presParOf" srcId="{7C225D07-F356-4078-AB96-DAFF6CC7B04E}" destId="{D68523DE-26B7-4D46-ACF8-0AA91F93977B}" srcOrd="7" destOrd="0" presId="urn:microsoft.com/office/officeart/2008/layout/LinedList"/>
    <dgm:cxn modelId="{55127760-5F19-423A-AC9D-447042CA5BB3}" type="presParOf" srcId="{D68523DE-26B7-4D46-ACF8-0AA91F93977B}" destId="{27DD1938-BA64-496F-B763-D4AD136DBCE7}" srcOrd="0" destOrd="0" presId="urn:microsoft.com/office/officeart/2008/layout/LinedList"/>
    <dgm:cxn modelId="{EA2B05DC-AFE5-4953-A2AA-D7EE4C249391}" type="presParOf" srcId="{D68523DE-26B7-4D46-ACF8-0AA91F93977B}" destId="{38AF09C6-6DEE-4DAE-9521-079583061B9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8E5C9-E503-4A23-A774-443B01C89069}">
      <dsp:nvSpPr>
        <dsp:cNvPr id="0" name=""/>
        <dsp:cNvSpPr/>
      </dsp:nvSpPr>
      <dsp:spPr>
        <a:xfrm>
          <a:off x="0" y="0"/>
          <a:ext cx="45849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3B7805-A1C0-44AF-A608-543870629F84}">
      <dsp:nvSpPr>
        <dsp:cNvPr id="0" name=""/>
        <dsp:cNvSpPr/>
      </dsp:nvSpPr>
      <dsp:spPr>
        <a:xfrm>
          <a:off x="0" y="0"/>
          <a:ext cx="916984" cy="755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0" lvl="0" indent="0" algn="l" defTabSz="266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kern="1200"/>
            <a:t>Company Structure: Limited Company (LTD): </a:t>
          </a:r>
          <a:r>
            <a:rPr lang="en-US" sz="600" b="1" i="1" kern="1200"/>
            <a:t>Roof and Gutter Cleaning Company (RAAK LTD) .</a:t>
          </a:r>
          <a:endParaRPr lang="en-US" sz="600" kern="1200"/>
        </a:p>
      </dsp:txBody>
      <dsp:txXfrm>
        <a:off x="0" y="0"/>
        <a:ext cx="916984" cy="755374"/>
      </dsp:txXfrm>
    </dsp:sp>
    <dsp:sp modelId="{E4DD5AF1-6368-4568-864E-7922365DB168}">
      <dsp:nvSpPr>
        <dsp:cNvPr id="0" name=""/>
        <dsp:cNvSpPr/>
      </dsp:nvSpPr>
      <dsp:spPr>
        <a:xfrm>
          <a:off x="985758" y="5947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i="1" kern="1200" dirty="0"/>
            <a:t>Safeguarding personal assets from business liabilities;</a:t>
          </a:r>
          <a:endParaRPr lang="en-US" sz="500" kern="1200" dirty="0"/>
        </a:p>
      </dsp:txBody>
      <dsp:txXfrm>
        <a:off x="985758" y="5947"/>
        <a:ext cx="3599162" cy="118949"/>
      </dsp:txXfrm>
    </dsp:sp>
    <dsp:sp modelId="{AE69D23F-203F-4753-83F2-C827B8A7825D}">
      <dsp:nvSpPr>
        <dsp:cNvPr id="0" name=""/>
        <dsp:cNvSpPr/>
      </dsp:nvSpPr>
      <dsp:spPr>
        <a:xfrm>
          <a:off x="916984" y="124896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79741DB6-62F7-420F-97CD-15E02CF20357}">
      <dsp:nvSpPr>
        <dsp:cNvPr id="0" name=""/>
        <dsp:cNvSpPr/>
      </dsp:nvSpPr>
      <dsp:spPr>
        <a:xfrm>
          <a:off x="985758" y="130844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i="1" kern="1200"/>
            <a:t>This structure offers management flexibility;</a:t>
          </a:r>
          <a:endParaRPr lang="en-US" sz="500" kern="1200"/>
        </a:p>
      </dsp:txBody>
      <dsp:txXfrm>
        <a:off x="985758" y="130844"/>
        <a:ext cx="3599162" cy="118949"/>
      </dsp:txXfrm>
    </dsp:sp>
    <dsp:sp modelId="{FA22F872-458A-4838-A47D-C89580A46C15}">
      <dsp:nvSpPr>
        <dsp:cNvPr id="0" name=""/>
        <dsp:cNvSpPr/>
      </dsp:nvSpPr>
      <dsp:spPr>
        <a:xfrm>
          <a:off x="916984" y="249793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030E9CB-C72D-4755-A7BA-27CF87A73639}">
      <dsp:nvSpPr>
        <dsp:cNvPr id="0" name=""/>
        <dsp:cNvSpPr/>
      </dsp:nvSpPr>
      <dsp:spPr>
        <a:xfrm>
          <a:off x="985758" y="255741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b="1" i="1" kern="1200"/>
            <a:t>Facilitates business growth.</a:t>
          </a:r>
          <a:endParaRPr lang="en-US" sz="500" kern="1200"/>
        </a:p>
      </dsp:txBody>
      <dsp:txXfrm>
        <a:off x="985758" y="255741"/>
        <a:ext cx="3599162" cy="118949"/>
      </dsp:txXfrm>
    </dsp:sp>
    <dsp:sp modelId="{2B781EF7-1354-44E1-BC8B-B92D2B44D24C}">
      <dsp:nvSpPr>
        <dsp:cNvPr id="0" name=""/>
        <dsp:cNvSpPr/>
      </dsp:nvSpPr>
      <dsp:spPr>
        <a:xfrm>
          <a:off x="916984" y="374690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71CCEAF-595C-4A2A-BFF6-B8E0525F6B8A}">
      <dsp:nvSpPr>
        <dsp:cNvPr id="0" name=""/>
        <dsp:cNvSpPr/>
      </dsp:nvSpPr>
      <dsp:spPr>
        <a:xfrm>
          <a:off x="985758" y="380637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Management Summary: </a:t>
          </a:r>
          <a:r>
            <a:rPr lang="en-US" sz="500" b="1" i="1" kern="1200"/>
            <a:t>Owner/Manager - Radu Acris;</a:t>
          </a:r>
          <a:endParaRPr lang="en-US" sz="500" kern="1200"/>
        </a:p>
      </dsp:txBody>
      <dsp:txXfrm>
        <a:off x="985758" y="380637"/>
        <a:ext cx="3599162" cy="118949"/>
      </dsp:txXfrm>
    </dsp:sp>
    <dsp:sp modelId="{E8B6CF7B-0C59-4095-B4AD-0EC5C71E3C01}">
      <dsp:nvSpPr>
        <dsp:cNvPr id="0" name=""/>
        <dsp:cNvSpPr/>
      </dsp:nvSpPr>
      <dsp:spPr>
        <a:xfrm>
          <a:off x="916984" y="499587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81FA0C4-3B05-4E8C-8D14-F48BDF5BD578}">
      <dsp:nvSpPr>
        <dsp:cNvPr id="0" name=""/>
        <dsp:cNvSpPr/>
      </dsp:nvSpPr>
      <dsp:spPr>
        <a:xfrm>
          <a:off x="985758" y="505534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Employees: </a:t>
          </a:r>
          <a:r>
            <a:rPr lang="en-US" sz="500" b="1" i="1" kern="1200"/>
            <a:t>Two field workers will be hired initially;</a:t>
          </a:r>
          <a:endParaRPr lang="en-US" sz="500" kern="1200"/>
        </a:p>
      </dsp:txBody>
      <dsp:txXfrm>
        <a:off x="985758" y="505534"/>
        <a:ext cx="3599162" cy="118949"/>
      </dsp:txXfrm>
    </dsp:sp>
    <dsp:sp modelId="{ED54AC4D-48D6-4362-934E-D15D81082506}">
      <dsp:nvSpPr>
        <dsp:cNvPr id="0" name=""/>
        <dsp:cNvSpPr/>
      </dsp:nvSpPr>
      <dsp:spPr>
        <a:xfrm>
          <a:off x="916984" y="624483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BE81F0E-E756-4C12-98FF-95D22574527E}">
      <dsp:nvSpPr>
        <dsp:cNvPr id="0" name=""/>
        <dsp:cNvSpPr/>
      </dsp:nvSpPr>
      <dsp:spPr>
        <a:xfrm>
          <a:off x="985758" y="630431"/>
          <a:ext cx="3599162" cy="118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l" defTabSz="222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" kern="1200"/>
            <a:t>External Professional Services:</a:t>
          </a:r>
        </a:p>
      </dsp:txBody>
      <dsp:txXfrm>
        <a:off x="985758" y="630431"/>
        <a:ext cx="3599162" cy="118949"/>
      </dsp:txXfrm>
    </dsp:sp>
    <dsp:sp modelId="{A1EA8354-0801-4F0E-B5D0-85646846EECE}">
      <dsp:nvSpPr>
        <dsp:cNvPr id="0" name=""/>
        <dsp:cNvSpPr/>
      </dsp:nvSpPr>
      <dsp:spPr>
        <a:xfrm>
          <a:off x="916984" y="749380"/>
          <a:ext cx="3667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E6A6BD9-C3FA-4DC9-98E9-A8D58CEF829A}">
      <dsp:nvSpPr>
        <dsp:cNvPr id="0" name=""/>
        <dsp:cNvSpPr/>
      </dsp:nvSpPr>
      <dsp:spPr>
        <a:xfrm>
          <a:off x="0" y="755374"/>
          <a:ext cx="45849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737D549-AA67-4FE2-BC7C-33115BADABBC}">
      <dsp:nvSpPr>
        <dsp:cNvPr id="0" name=""/>
        <dsp:cNvSpPr/>
      </dsp:nvSpPr>
      <dsp:spPr>
        <a:xfrm>
          <a:off x="0" y="755374"/>
          <a:ext cx="916984" cy="755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0" lvl="0" indent="0" algn="l" defTabSz="266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b="1" i="1" kern="1200"/>
            <a:t>1. </a:t>
          </a:r>
          <a:r>
            <a:rPr lang="en-US" sz="600" kern="1200"/>
            <a:t>Accountant: </a:t>
          </a:r>
          <a:r>
            <a:rPr lang="en-US" sz="600" b="1" i="1" kern="1200"/>
            <a:t>For bookkeeping, payroll, tax filing, and financial advice.</a:t>
          </a:r>
          <a:endParaRPr lang="en-US" sz="600" kern="1200"/>
        </a:p>
      </dsp:txBody>
      <dsp:txXfrm>
        <a:off x="0" y="755374"/>
        <a:ext cx="916984" cy="755374"/>
      </dsp:txXfrm>
    </dsp:sp>
    <dsp:sp modelId="{2E487998-42F9-48DF-BF2C-93D1AB29A041}">
      <dsp:nvSpPr>
        <dsp:cNvPr id="0" name=""/>
        <dsp:cNvSpPr/>
      </dsp:nvSpPr>
      <dsp:spPr>
        <a:xfrm>
          <a:off x="0" y="1510748"/>
          <a:ext cx="45849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D3D2C26-C59A-46D9-8344-434AB56B1AD0}">
      <dsp:nvSpPr>
        <dsp:cNvPr id="0" name=""/>
        <dsp:cNvSpPr/>
      </dsp:nvSpPr>
      <dsp:spPr>
        <a:xfrm>
          <a:off x="0" y="1510748"/>
          <a:ext cx="916984" cy="755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0" lvl="0" indent="0" algn="l" defTabSz="266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b="1" i="1" kern="1200"/>
            <a:t>2. </a:t>
          </a:r>
          <a:r>
            <a:rPr lang="en-US" sz="600" kern="1200"/>
            <a:t>Legal Advisor: </a:t>
          </a:r>
          <a:r>
            <a:rPr lang="en-US" sz="600" b="1" i="1" kern="1200"/>
            <a:t>To ensure compliance with safety regulations and handle contracts.</a:t>
          </a:r>
          <a:endParaRPr lang="en-US" sz="600" kern="1200"/>
        </a:p>
      </dsp:txBody>
      <dsp:txXfrm>
        <a:off x="0" y="1510748"/>
        <a:ext cx="916984" cy="755374"/>
      </dsp:txXfrm>
    </dsp:sp>
    <dsp:sp modelId="{DD77F825-4915-41F9-8AE1-27715A6C9445}">
      <dsp:nvSpPr>
        <dsp:cNvPr id="0" name=""/>
        <dsp:cNvSpPr/>
      </dsp:nvSpPr>
      <dsp:spPr>
        <a:xfrm>
          <a:off x="0" y="2266122"/>
          <a:ext cx="458492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7DD1938-BA64-496F-B763-D4AD136DBCE7}">
      <dsp:nvSpPr>
        <dsp:cNvPr id="0" name=""/>
        <dsp:cNvSpPr/>
      </dsp:nvSpPr>
      <dsp:spPr>
        <a:xfrm>
          <a:off x="0" y="2266122"/>
          <a:ext cx="916984" cy="7553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t" anchorCtr="0">
          <a:noAutofit/>
        </a:bodyPr>
        <a:lstStyle/>
        <a:p>
          <a:pPr marL="0" lvl="0" indent="0" algn="l" defTabSz="266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00" b="1" i="1" kern="1200"/>
            <a:t>3. </a:t>
          </a:r>
          <a:r>
            <a:rPr lang="en-US" sz="600" kern="1200"/>
            <a:t>Marketing Consultant: </a:t>
          </a:r>
          <a:r>
            <a:rPr lang="en-US" sz="600" b="1" i="1" kern="1200"/>
            <a:t>(Part-time) To assist with initial marketing strategies, including online campaigns, branding, and website development.</a:t>
          </a:r>
          <a:endParaRPr lang="en-US" sz="600" kern="1200"/>
        </a:p>
      </dsp:txBody>
      <dsp:txXfrm>
        <a:off x="0" y="2266122"/>
        <a:ext cx="916984" cy="755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90E87-4712-9F7E-94B2-27B56AA71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DB482-7964-4EA2-C278-B699FAE4D8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53058-3396-56BF-1BFF-15F7B944B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D046B-AB24-AEA9-BF69-55FBC39D3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D833A3-74C4-A742-E8A6-315104C09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95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375D-C95A-5E37-B7BD-636434F17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50DE0-7E52-4FDC-77AE-311319F8F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E28B8-85E4-A751-586E-B9B8F02BA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E5FB7F-0AB5-A397-5B3B-BBC037074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D5E3CE-E709-F081-E770-CBBE10BC9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1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055ED-D34C-FB95-10AB-B9ED3DCF6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FB77B-07D1-953E-5AC1-DB96913FE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5D5C22-14EE-7F08-69C9-CE00CE866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F3FE2-64D5-2813-2F19-0A742A270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7AC62-715F-7282-AB82-9959B3436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746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9C3D-6F04-B935-5EBE-79C47E3FE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9291C-6796-F26B-17AE-96E7771046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A0467-4936-409C-B067-FC4E38E51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B943A-983D-3384-1BD3-FDEAA06B0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517E6-8659-8990-2C77-10F6709F5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973CCC-A3AB-0317-9581-369F4469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0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E012C-B9FC-E82A-FE1E-BF476F2A7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D179A9-E608-7CD1-B98D-8E478537E9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14C85-0CC2-A46C-AA78-84CB78F23E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4E9650-3E38-9862-0BD7-348DE345F6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D2D05A-476C-8A02-50A5-8EAAE5B380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672D30-72B8-A438-A645-8FB2C0F8A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453C73-7A63-5602-D7B2-EEBD8BF2D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C0A0CB-4E96-ADB9-030E-74F2A3472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633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CE79F-2B7C-A810-3AA5-1DA1008A4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8A270-9E7F-2CFD-B76F-BC20BD0F2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1BBCAE-BE7A-5137-4020-00BE0E4BC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8221AC-9C55-1848-19F3-5998C47C7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29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288A2A-6D99-40AC-2F55-472BBDA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3E8E1D-D71E-8D7B-DC22-FA950A5FB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1704F0-DE9D-B97F-9780-3E63A2888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86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7978D-88BA-759F-32F1-D5B7E07F7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41ECE-F834-EB20-1D13-9A02E1334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67400A-22FD-103D-05DF-0D98BB7647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9EE834-FC7D-3641-2981-6CE94C2C13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8DBF5A-D15D-A83E-F17F-5EA92FC74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138D0B-3F90-065A-F941-964FA567C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33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C6AB5-C025-359D-02A2-60B7ADCC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9CEDA1-5B46-CC12-57FD-9D575D0F67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782E28-BA28-839D-512F-6717E11C18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770D2C-4A0D-83BA-1A15-64BD9601E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D038B-D1B3-AF5A-BBFA-B1505EDAE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1EE9EE-D81A-B153-3CC0-0176C9266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95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C75B5-CFDE-1CF7-7D6F-1328B62DF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313D0D-982B-5AE9-8974-85D7EE13F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2DBB7-A657-0334-6531-02DA48C3E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046C7D-A5C3-D71B-BE90-7B10B3EAE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BB1D6-9F36-FEE4-8B74-6CD045B7F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184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B0F13E-0DF7-8E4A-1E7C-A3BFBCDC29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8FAEC8-4429-4673-2B62-36F5278A82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7F875-C6FC-02FD-2F92-D3163B0AB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67D52-847F-2301-F64D-40569489A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FF599-7D73-23C8-1AF6-7DE754D82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847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22B239-3DD1-4DE0-A938-EC3D7EDF0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FF1590-D902-2BC6-4D4F-9FE93EFF87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CEEDF-7B64-1E70-73A3-BB1849FDFE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D1FFA-7356-6AF4-0ECD-ECDBA83394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EA7E9F-48AE-3FCE-101D-D9BE3A1841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751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56" r:id="rId6"/>
    <p:sldLayoutId id="2147483857" r:id="rId7"/>
    <p:sldLayoutId id="2147483858" r:id="rId8"/>
    <p:sldLayoutId id="2147483859" r:id="rId9"/>
    <p:sldLayoutId id="2147483860" r:id="rId10"/>
    <p:sldLayoutId id="21474838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rs splashing">
            <a:extLst>
              <a:ext uri="{FF2B5EF4-FFF2-40B4-BE49-F238E27FC236}">
                <a16:creationId xmlns:a16="http://schemas.microsoft.com/office/drawing/2014/main" id="{D4F0024B-B5FB-02B8-A4D4-3280D0B2D7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</a:extLst>
          </a:blip>
          <a:srcRect t="15666" b="16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E864B-1307-3A8B-3323-F8435BFC6F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>
            <a:normAutofit/>
          </a:bodyPr>
          <a:lstStyle/>
          <a:p>
            <a:pPr marL="0" marR="0">
              <a:spcAft>
                <a:spcPts val="800"/>
              </a:spcAft>
            </a:pP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Radu Acris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Number: 2239621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 Name: Masud Ibrahim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 (Hons) Business Management 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Entrepreneurship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4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LCBB5001</a:t>
            </a:r>
            <a:br>
              <a:rPr lang="en-GB" sz="24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955DF0-4090-C671-8958-5D17BEE02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Component 2:</a:t>
            </a:r>
            <a:r>
              <a:rPr 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Presentation</a:t>
            </a:r>
          </a:p>
          <a:p>
            <a:r>
              <a:rPr 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GB" b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(Business Plan) </a:t>
            </a:r>
            <a:endParaRPr lang="en-GB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550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logo on a black background&#10;&#10;Description automatically generated">
            <a:extLst>
              <a:ext uri="{FF2B5EF4-FFF2-40B4-BE49-F238E27FC236}">
                <a16:creationId xmlns:a16="http://schemas.microsoft.com/office/drawing/2014/main" id="{9FACC293-4EE2-19D0-E235-BA513B1B4E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15" b="13585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8BCA7-1A50-F955-DB33-382F84D89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700">
                <a:latin typeface="Algerian" panose="04020705040A02060702" pitchFamily="82" charset="0"/>
              </a:rPr>
              <a:t>Introduction!!!</a:t>
            </a:r>
            <a:endParaRPr lang="en-GB" sz="3700">
              <a:latin typeface="Algerian" panose="04020705040A02060702" pitchFamily="82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83705B6-AD32-86EE-1363-46975F624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ldhabi" panose="020F0502020204030204" pitchFamily="2" charset="-78"/>
                <a:cs typeface="Aldhabi" panose="020F0502020204030204" pitchFamily="2" charset="-78"/>
              </a:rPr>
              <a:t>Development of a startup focused on providing ,,Gutter and Roof cleaning services’’;</a:t>
            </a:r>
          </a:p>
          <a:p>
            <a:r>
              <a:rPr lang="en-US" sz="2000" dirty="0">
                <a:latin typeface="Aldhabi" panose="020F0502020204030204" pitchFamily="2" charset="-78"/>
                <a:cs typeface="Aldhabi" panose="020F0502020204030204" pitchFamily="2" charset="-78"/>
              </a:rPr>
              <a:t>What?, How?, and Why? ;</a:t>
            </a:r>
          </a:p>
          <a:p>
            <a:r>
              <a:rPr lang="en-US" sz="2000" dirty="0">
                <a:latin typeface="Aldhabi" panose="020F0502020204030204" pitchFamily="2" charset="-78"/>
                <a:cs typeface="Aldhabi" panose="020F0502020204030204" pitchFamily="2" charset="-78"/>
              </a:rPr>
              <a:t>SWOT analysis - strengths and weaknesses;</a:t>
            </a:r>
          </a:p>
          <a:p>
            <a:r>
              <a:rPr lang="en-US" sz="2000" dirty="0">
                <a:latin typeface="Aldhabi" panose="020F0502020204030204" pitchFamily="2" charset="-78"/>
                <a:cs typeface="Aldhabi" panose="020F0502020204030204" pitchFamily="2" charset="-78"/>
              </a:rPr>
              <a:t>Legal structure, management plan, market analysis, and marketing strategy.</a:t>
            </a:r>
          </a:p>
          <a:p>
            <a:r>
              <a:rPr lang="en-US" sz="2000" dirty="0">
                <a:latin typeface="Aldhabi" panose="020F0502020204030204" pitchFamily="2" charset="-78"/>
                <a:cs typeface="Aldhabi" panose="020F0502020204030204" pitchFamily="2" charset="-78"/>
              </a:rPr>
              <a:t>Cash flow forecast for the first 12 months.</a:t>
            </a:r>
          </a:p>
        </p:txBody>
      </p:sp>
    </p:spTree>
    <p:extLst>
      <p:ext uri="{BB962C8B-B14F-4D97-AF65-F5344CB8AC3E}">
        <p14:creationId xmlns:p14="http://schemas.microsoft.com/office/powerpoint/2010/main" val="2379233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drawing a graph with a blue marker&#10;&#10;Description automatically generated">
            <a:extLst>
              <a:ext uri="{FF2B5EF4-FFF2-40B4-BE49-F238E27FC236}">
                <a16:creationId xmlns:a16="http://schemas.microsoft.com/office/drawing/2014/main" id="{C5C1216C-7E0E-20F9-EA44-17551A0F34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5CAAD-BE55-3174-0CDE-BC464E74F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The business idea, product and service!!!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C1C2F-6E85-5805-3D6B-57A241474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900" i="1" u="sng" dirty="0"/>
              <a:t>,,Don’t wait for the right opportunity: create it’’.</a:t>
            </a:r>
            <a:r>
              <a:rPr lang="en-US" sz="1900" dirty="0"/>
              <a:t>-</a:t>
            </a:r>
          </a:p>
          <a:p>
            <a:pPr marL="0" indent="0">
              <a:buNone/>
            </a:pPr>
            <a:r>
              <a:rPr lang="en-GB" sz="1900" i="1" dirty="0"/>
              <a:t>,,George Bernard Shaw’’ .</a:t>
            </a:r>
          </a:p>
          <a:p>
            <a:r>
              <a:rPr lang="en-US" sz="1900" i="1" dirty="0">
                <a:latin typeface="Abadi" panose="020B0604020104020204" pitchFamily="34" charset="0"/>
              </a:rPr>
              <a:t>Between 2023-2036, a minimum of 421,000 new homes/year!!!;</a:t>
            </a:r>
          </a:p>
          <a:p>
            <a:r>
              <a:rPr lang="en-US" sz="1900" i="1" dirty="0">
                <a:latin typeface="Abadi" panose="020B0604020104020204" pitchFamily="34" charset="0"/>
              </a:rPr>
              <a:t>(2018-10%......2023-17% ) </a:t>
            </a:r>
            <a:r>
              <a:rPr lang="en-US" sz="1900" i="1" dirty="0" err="1">
                <a:latin typeface="Abadi" panose="020B0604020104020204" pitchFamily="34" charset="0"/>
              </a:rPr>
              <a:t>aprox</a:t>
            </a:r>
            <a:r>
              <a:rPr lang="en-US" sz="1900" i="1" dirty="0">
                <a:latin typeface="Abadi" panose="020B0604020104020204" pitchFamily="34" charset="0"/>
              </a:rPr>
              <a:t> . 70% increase of demand for domestic cleaning services;</a:t>
            </a:r>
          </a:p>
          <a:p>
            <a:r>
              <a:rPr lang="en-GB" sz="1900" i="1" dirty="0">
                <a:latin typeface="Abadi" panose="020B0604020104020204" pitchFamily="34" charset="0"/>
              </a:rPr>
              <a:t>The UK cleaning industry -From £3 billion in 2018 &gt;to exceed £8 billion in 2024….</a:t>
            </a:r>
          </a:p>
        </p:txBody>
      </p:sp>
    </p:spTree>
    <p:extLst>
      <p:ext uri="{BB962C8B-B14F-4D97-AF65-F5344CB8AC3E}">
        <p14:creationId xmlns:p14="http://schemas.microsoft.com/office/powerpoint/2010/main" val="1699453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B4CCFEE-78C3-492E-93EB-649F7548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A2B989EE-C327-099B-746B-89839D97D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2103436"/>
          </a:xfrm>
        </p:spPr>
        <p:txBody>
          <a:bodyPr>
            <a:normAutofit/>
          </a:bodyPr>
          <a:lstStyle/>
          <a:p>
            <a:r>
              <a:rPr lang="en-US"/>
              <a:t>Business Idea…</a:t>
            </a:r>
            <a:endParaRPr lang="en-GB"/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D107CC4C-878C-9DF6-A4CA-2F1F4B78B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47949"/>
            <a:ext cx="3816096" cy="3529013"/>
          </a:xfrm>
        </p:spPr>
        <p:txBody>
          <a:bodyPr>
            <a:normAutofit/>
          </a:bodyPr>
          <a:lstStyle/>
          <a:p>
            <a:r>
              <a:rPr lang="en-US" sz="2000"/>
              <a:t>Professional roof and gutter cleaning services ;</a:t>
            </a:r>
          </a:p>
          <a:p>
            <a:r>
              <a:rPr lang="en-US" sz="2000"/>
              <a:t>Prevents damage from the growth of moss, algae, and lichen;</a:t>
            </a:r>
          </a:p>
          <a:p>
            <a:r>
              <a:rPr lang="en-US" sz="2000"/>
              <a:t>Gutter system- protect the structure and foundation;</a:t>
            </a:r>
          </a:p>
          <a:p>
            <a:r>
              <a:rPr lang="en-US" sz="2000"/>
              <a:t>Prevent water damage inside the property. </a:t>
            </a:r>
          </a:p>
          <a:p>
            <a:endParaRPr lang="en-US" sz="2000"/>
          </a:p>
        </p:txBody>
      </p:sp>
      <p:pic>
        <p:nvPicPr>
          <p:cNvPr id="6" name="Picture Placeholder 5" descr="A logo on a black background&#10;&#10;Description automatically generated">
            <a:extLst>
              <a:ext uri="{FF2B5EF4-FFF2-40B4-BE49-F238E27FC236}">
                <a16:creationId xmlns:a16="http://schemas.microsoft.com/office/drawing/2014/main" id="{62EF23E9-0385-6579-1E3D-26542B94A5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" r="4" b="4628"/>
          <a:stretch/>
        </p:blipFill>
        <p:spPr>
          <a:xfrm>
            <a:off x="4726375" y="-3"/>
            <a:ext cx="4228635" cy="3694372"/>
          </a:xfrm>
          <a:custGeom>
            <a:avLst/>
            <a:gdLst/>
            <a:ahLst/>
            <a:cxnLst/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</p:pic>
      <p:pic>
        <p:nvPicPr>
          <p:cNvPr id="8" name="Picture 7" descr="A roof with mud on it&#10;&#10;Description automatically generated">
            <a:extLst>
              <a:ext uri="{FF2B5EF4-FFF2-40B4-BE49-F238E27FC236}">
                <a16:creationId xmlns:a16="http://schemas.microsoft.com/office/drawing/2014/main" id="{5FE45BDA-052E-7EBA-66D6-BE5B366544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90" r="3" b="8703"/>
          <a:stretch/>
        </p:blipFill>
        <p:spPr>
          <a:xfrm>
            <a:off x="9082588" y="-3"/>
            <a:ext cx="3109415" cy="3694372"/>
          </a:xfrm>
          <a:prstGeom prst="rect">
            <a:avLst/>
          </a:prstGeom>
        </p:spPr>
      </p:pic>
      <p:pic>
        <p:nvPicPr>
          <p:cNvPr id="12" name="Picture 11" descr="A roof of a house with a couple of cars parked in the driveway&#10;&#10;Description automatically generated">
            <a:extLst>
              <a:ext uri="{FF2B5EF4-FFF2-40B4-BE49-F238E27FC236}">
                <a16:creationId xmlns:a16="http://schemas.microsoft.com/office/drawing/2014/main" id="{05B604BD-0694-EB9E-0084-9E51F181F66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3666"/>
          <a:stretch/>
        </p:blipFill>
        <p:spPr>
          <a:xfrm>
            <a:off x="4726725" y="3802960"/>
            <a:ext cx="4228282" cy="3055043"/>
          </a:xfrm>
          <a:custGeom>
            <a:avLst/>
            <a:gdLst/>
            <a:ahLst/>
            <a:cxnLst/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pic>
        <p:nvPicPr>
          <p:cNvPr id="10" name="Picture 9" descr="A roof gutter with leaves on it&#10;&#10;Description automatically generated">
            <a:extLst>
              <a:ext uri="{FF2B5EF4-FFF2-40B4-BE49-F238E27FC236}">
                <a16:creationId xmlns:a16="http://schemas.microsoft.com/office/drawing/2014/main" id="{7E84B257-3AA5-3796-2846-DE278AD923F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923" b="5"/>
          <a:stretch/>
        </p:blipFill>
        <p:spPr>
          <a:xfrm>
            <a:off x="9082585" y="3802960"/>
            <a:ext cx="3109415" cy="305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347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E4024-6EB3-8EB0-3E65-184CD2ECC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4960945" cy="1325563"/>
          </a:xfrm>
        </p:spPr>
        <p:txBody>
          <a:bodyPr>
            <a:normAutofit/>
          </a:bodyPr>
          <a:lstStyle/>
          <a:p>
            <a:r>
              <a:rPr lang="en-US"/>
              <a:t>Services…</a:t>
            </a:r>
            <a:endParaRPr lang="en-GB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85781FA-A9E3-4A80-30EB-0A6295E24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4933462" cy="4351338"/>
          </a:xfrm>
        </p:spPr>
        <p:txBody>
          <a:bodyPr>
            <a:normAutofit/>
          </a:bodyPr>
          <a:lstStyle/>
          <a:p>
            <a:r>
              <a:rPr lang="en-US"/>
              <a:t>Best services;</a:t>
            </a:r>
          </a:p>
          <a:p>
            <a:r>
              <a:rPr lang="en-US"/>
              <a:t>Advanced equipment;</a:t>
            </a:r>
          </a:p>
          <a:p>
            <a:r>
              <a:rPr lang="en-US"/>
              <a:t>Safe - Bio solutions;</a:t>
            </a:r>
          </a:p>
          <a:p>
            <a:r>
              <a:rPr lang="en-US"/>
              <a:t>Trained professionals; </a:t>
            </a:r>
          </a:p>
          <a:p>
            <a:r>
              <a:rPr lang="en-US"/>
              <a:t>99% of the area cleaned or 100% money back guarantee...</a:t>
            </a:r>
            <a:endParaRPr lang="en-GB" dirty="0"/>
          </a:p>
        </p:txBody>
      </p:sp>
      <p:pic>
        <p:nvPicPr>
          <p:cNvPr id="5" name="Content Placeholder 4" descr="A group of tools for cleaning&#10;&#10;Description automatically generated">
            <a:extLst>
              <a:ext uri="{FF2B5EF4-FFF2-40B4-BE49-F238E27FC236}">
                <a16:creationId xmlns:a16="http://schemas.microsoft.com/office/drawing/2014/main" id="{0AF66759-D034-1A51-8293-A871D62A2C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8120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white container with a black cap&#10;&#10;Description automatically generated">
            <a:extLst>
              <a:ext uri="{FF2B5EF4-FFF2-40B4-BE49-F238E27FC236}">
                <a16:creationId xmlns:a16="http://schemas.microsoft.com/office/drawing/2014/main" id="{B4953D53-5E34-B485-C47C-1A8385DFFB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3" r="-3" b="11426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7" name="Picture 6" descr="A vacuum cleaner with many tubes&#10;&#10;Description automatically generated">
            <a:extLst>
              <a:ext uri="{FF2B5EF4-FFF2-40B4-BE49-F238E27FC236}">
                <a16:creationId xmlns:a16="http://schemas.microsoft.com/office/drawing/2014/main" id="{8177897C-5605-0C54-6917-C8048E6A90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42" r="30871" b="5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41990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56E7C-43B1-51C2-94D2-68BCD2737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4585" y="703293"/>
            <a:ext cx="4584921" cy="19498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Legal Format:</a:t>
            </a:r>
            <a:endParaRPr lang="en-US" dirty="0"/>
          </a:p>
        </p:txBody>
      </p:sp>
      <p:pic>
        <p:nvPicPr>
          <p:cNvPr id="6" name="Picture Placeholder 5" descr="A logo on a black background&#10;&#10;Description automatically generated">
            <a:extLst>
              <a:ext uri="{FF2B5EF4-FFF2-40B4-BE49-F238E27FC236}">
                <a16:creationId xmlns:a16="http://schemas.microsoft.com/office/drawing/2014/main" id="{CC958673-CD25-43F4-D289-45CDC0B178F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2" r="3" b="7725"/>
          <a:stretch/>
        </p:blipFill>
        <p:spPr>
          <a:xfrm>
            <a:off x="866691" y="1216968"/>
            <a:ext cx="5416261" cy="4424065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  <p:graphicFrame>
        <p:nvGraphicFramePr>
          <p:cNvPr id="35" name="Text Placeholder 3">
            <a:extLst>
              <a:ext uri="{FF2B5EF4-FFF2-40B4-BE49-F238E27FC236}">
                <a16:creationId xmlns:a16="http://schemas.microsoft.com/office/drawing/2014/main" id="{94A5D3F3-ACA7-3503-69CD-CD0BB1B82B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0099006"/>
              </p:ext>
            </p:extLst>
          </p:nvPr>
        </p:nvGraphicFramePr>
        <p:xfrm>
          <a:off x="7034585" y="3186008"/>
          <a:ext cx="4584921" cy="3021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84294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CED24-7BDA-1074-46E4-69BD38241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0275"/>
          </a:xfrm>
        </p:spPr>
        <p:txBody>
          <a:bodyPr/>
          <a:lstStyle/>
          <a:p>
            <a:pPr algn="ctr"/>
            <a:r>
              <a:rPr lang="en-GB" dirty="0"/>
              <a:t>SWOT analysis !!!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F5CC209-0F36-C3FA-633C-6339ABA61F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05483156"/>
              </p:ext>
            </p:extLst>
          </p:nvPr>
        </p:nvGraphicFramePr>
        <p:xfrm>
          <a:off x="838200" y="1825625"/>
          <a:ext cx="5181601" cy="34221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181601">
                  <a:extLst>
                    <a:ext uri="{9D8B030D-6E8A-4147-A177-3AD203B41FA5}">
                      <a16:colId xmlns:a16="http://schemas.microsoft.com/office/drawing/2014/main" val="2653748471"/>
                    </a:ext>
                  </a:extLst>
                </a:gridCol>
              </a:tblGrid>
              <a:tr h="1711060">
                <a:tc>
                  <a:txBody>
                    <a:bodyPr/>
                    <a:lstStyle/>
                    <a:p>
                      <a:r>
                        <a:rPr lang="en-GB" sz="20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1.Strengths:</a:t>
                      </a:r>
                    </a:p>
                    <a:p>
                      <a:r>
                        <a:rPr lang="en-GB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•High Demand for Services;</a:t>
                      </a:r>
                    </a:p>
                    <a:p>
                      <a:r>
                        <a:rPr lang="en-GB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•Low Initial Capital Investment;</a:t>
                      </a:r>
                    </a:p>
                    <a:p>
                      <a:r>
                        <a:rPr lang="en-GB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•Flexible Service Offerings;</a:t>
                      </a:r>
                    </a:p>
                    <a:p>
                      <a:r>
                        <a:rPr lang="en-US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•Experience: Strong foundation in safety (SSSTS certified).</a:t>
                      </a:r>
                      <a:endParaRPr lang="en-GB" sz="16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3650667049"/>
                  </a:ext>
                </a:extLst>
              </a:tr>
              <a:tr h="1711060">
                <a:tc>
                  <a:txBody>
                    <a:bodyPr/>
                    <a:lstStyle/>
                    <a:p>
                      <a:r>
                        <a:rPr lang="en-GB" sz="20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2.Weaknesses:</a:t>
                      </a: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•Seasonal Demand;</a:t>
                      </a: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•Become visible: 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challenges in building brand awareness.</a:t>
                      </a:r>
                      <a:endParaRPr lang="en-GB" sz="14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•Physical Risks: 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safety concerns and higher insurance premiums.</a:t>
                      </a:r>
                      <a:endParaRPr lang="en-GB" sz="14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2690004999"/>
                  </a:ext>
                </a:extLst>
              </a:tr>
            </a:tbl>
          </a:graphicData>
        </a:graphic>
      </p:graphicFrame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1C2F122-387D-00F7-BAD9-93C72026759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29266906"/>
              </p:ext>
            </p:extLst>
          </p:nvPr>
        </p:nvGraphicFramePr>
        <p:xfrm>
          <a:off x="6172200" y="1825625"/>
          <a:ext cx="5181601" cy="342212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5181601">
                  <a:extLst>
                    <a:ext uri="{9D8B030D-6E8A-4147-A177-3AD203B41FA5}">
                      <a16:colId xmlns:a16="http://schemas.microsoft.com/office/drawing/2014/main" val="534289002"/>
                    </a:ext>
                  </a:extLst>
                </a:gridCol>
              </a:tblGrid>
              <a:tr h="1711060">
                <a:tc>
                  <a:txBody>
                    <a:bodyPr/>
                    <a:lstStyle/>
                    <a:p>
                      <a:r>
                        <a:rPr lang="en-GB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3.Opportunities:</a:t>
                      </a:r>
                    </a:p>
                    <a:p>
                      <a:r>
                        <a:rPr lang="en-GB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</a:t>
                      </a:r>
                      <a:r>
                        <a:rPr lang="en-GB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Green and Sustainable Practices: 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 cleaning solutions or water recycling systems.</a:t>
                      </a:r>
                    </a:p>
                    <a:p>
                      <a:r>
                        <a:rPr lang="en-GB" sz="18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</a:t>
                      </a:r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Expansion of Services: </a:t>
                      </a:r>
                      <a:r>
                        <a:rPr lang="en-GB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roof repairs, solar panel cleaning.</a:t>
                      </a:r>
                    </a:p>
                    <a:p>
                      <a:r>
                        <a:rPr lang="en-GB" sz="18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•Partnerships: 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Collaborating with real estate agents, property managers, or construction companies.</a:t>
                      </a:r>
                      <a:endParaRPr lang="en-GB" sz="1400" b="0" i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52825705"/>
                  </a:ext>
                </a:extLst>
              </a:tr>
              <a:tr h="1711060">
                <a:tc>
                  <a:txBody>
                    <a:bodyPr/>
                    <a:lstStyle/>
                    <a:p>
                      <a:r>
                        <a:rPr lang="en-GB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4.Threats:</a:t>
                      </a: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•Weather Dependency;</a:t>
                      </a: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•Regulatory Changes: </a:t>
                      </a:r>
                      <a:r>
                        <a:rPr lang="en-US" sz="1400" b="0" i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changes in safety regulations.</a:t>
                      </a:r>
                    </a:p>
                    <a:p>
                      <a:r>
                        <a:rPr lang="en-GB" sz="1600" b="1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•Competition.</a:t>
                      </a: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14013150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500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8DBF3-C1EA-6280-C18B-CD17FF081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Cash flow forecast for the first 12 months: RAAK LTD.</a:t>
            </a:r>
            <a:endParaRPr lang="en-GB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E81C61C-73D5-C820-7AAC-E17D78BED5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5616267"/>
              </p:ext>
            </p:extLst>
          </p:nvPr>
        </p:nvGraphicFramePr>
        <p:xfrm>
          <a:off x="838201" y="2193827"/>
          <a:ext cx="10815080" cy="421760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04437">
                  <a:extLst>
                    <a:ext uri="{9D8B030D-6E8A-4147-A177-3AD203B41FA5}">
                      <a16:colId xmlns:a16="http://schemas.microsoft.com/office/drawing/2014/main" val="2700237445"/>
                    </a:ext>
                  </a:extLst>
                </a:gridCol>
                <a:gridCol w="2330714">
                  <a:extLst>
                    <a:ext uri="{9D8B030D-6E8A-4147-A177-3AD203B41FA5}">
                      <a16:colId xmlns:a16="http://schemas.microsoft.com/office/drawing/2014/main" val="2093709611"/>
                    </a:ext>
                  </a:extLst>
                </a:gridCol>
                <a:gridCol w="805328">
                  <a:extLst>
                    <a:ext uri="{9D8B030D-6E8A-4147-A177-3AD203B41FA5}">
                      <a16:colId xmlns:a16="http://schemas.microsoft.com/office/drawing/2014/main" val="1055011961"/>
                    </a:ext>
                  </a:extLst>
                </a:gridCol>
                <a:gridCol w="364766">
                  <a:extLst>
                    <a:ext uri="{9D8B030D-6E8A-4147-A177-3AD203B41FA5}">
                      <a16:colId xmlns:a16="http://schemas.microsoft.com/office/drawing/2014/main" val="1384985086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2755790729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2155993816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2505876907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3358582320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244865599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3198097472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3094900094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41709505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4080699630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3797152123"/>
                    </a:ext>
                  </a:extLst>
                </a:gridCol>
                <a:gridCol w="322131">
                  <a:extLst>
                    <a:ext uri="{9D8B030D-6E8A-4147-A177-3AD203B41FA5}">
                      <a16:colId xmlns:a16="http://schemas.microsoft.com/office/drawing/2014/main" val="3752826633"/>
                    </a:ext>
                  </a:extLst>
                </a:gridCol>
                <a:gridCol w="966394">
                  <a:extLst>
                    <a:ext uri="{9D8B030D-6E8A-4147-A177-3AD203B41FA5}">
                      <a16:colId xmlns:a16="http://schemas.microsoft.com/office/drawing/2014/main" val="989632157"/>
                    </a:ext>
                  </a:extLst>
                </a:gridCol>
              </a:tblGrid>
              <a:tr h="184304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1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MONTHS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597033693"/>
                  </a:ext>
                </a:extLst>
              </a:tr>
              <a:tr h="28669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Cash in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Description (as required)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Starting point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2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3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4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6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8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10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12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TOTAL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48578064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Loan- start up capital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Personal Savings (3000) + Funding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£28,000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£28,000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2102236"/>
                  </a:ext>
                </a:extLst>
              </a:tr>
              <a:tr h="145623">
                <a:tc>
                  <a:txBody>
                    <a:bodyPr/>
                    <a:lstStyle/>
                    <a:p>
                      <a:pPr algn="l" fontAlgn="ctr"/>
                      <a:r>
                        <a:rPr lang="en-US" sz="700" u="none" strike="noStrike">
                          <a:effectLst/>
                        </a:rPr>
                        <a:t>Sales (total sales of product and/or services)</a:t>
                      </a:r>
                      <a:endParaRPr lang="en-US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700" u="none" strike="noStrike">
                          <a:effectLst/>
                        </a:rPr>
                        <a:t>Roof and Gutter Cleaning (est.40-50 clients)</a:t>
                      </a:r>
                      <a:endParaRPr lang="en-US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£4,300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£5,100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£6,300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£7,400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£59,600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09021368"/>
                  </a:ext>
                </a:extLst>
              </a:tr>
              <a:tr h="184304">
                <a:tc gridSpan="2">
                  <a:txBody>
                    <a:bodyPr/>
                    <a:lstStyle/>
                    <a:p>
                      <a:pPr algn="r" fontAlgn="ctr"/>
                      <a:r>
                        <a:rPr lang="en-GB" sz="700" u="none" strike="noStrike">
                          <a:effectLst/>
                        </a:rPr>
                        <a:t>Total cash in-flows (A)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£28,000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£3,200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£4,300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£5,100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£6,300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£6,500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£7,400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£87,600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15273289"/>
                  </a:ext>
                </a:extLst>
              </a:tr>
              <a:tr h="279869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331934267"/>
                  </a:ext>
                </a:extLst>
              </a:tr>
              <a:tr h="279869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2053606701"/>
                  </a:ext>
                </a:extLst>
              </a:tr>
              <a:tr h="170652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12"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MONTHS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83539545"/>
                  </a:ext>
                </a:extLst>
              </a:tr>
              <a:tr h="19795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Cash out-expenses</a:t>
                      </a:r>
                      <a:endParaRPr lang="en-GB" sz="9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Description (as required)</a:t>
                      </a:r>
                      <a:endParaRPr lang="en-GB" sz="9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900" u="none" strike="noStrike">
                          <a:effectLst/>
                        </a:rPr>
                        <a:t> </a:t>
                      </a:r>
                      <a:endParaRPr lang="en-GB" sz="9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2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3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4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5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6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7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8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9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10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11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12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TOTAL</a:t>
                      </a:r>
                      <a:endParaRPr lang="en-GB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87296638"/>
                  </a:ext>
                </a:extLst>
              </a:tr>
              <a:tr h="163826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Rent or premises costs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£2,640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26243010"/>
                  </a:ext>
                </a:extLst>
              </a:tr>
              <a:tr h="131061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Utilities (gas, electricity, water)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491840270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Insurance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£1,440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71612058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Telephone and internet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£168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82205878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Marketing and advertising expenses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£2,400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63824478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Vehicle running costs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03844730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Equipment purchase or leasing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£3,000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£15,000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354373476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Postage, printing, stationery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699774273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US" sz="700" u="none" strike="noStrike">
                          <a:effectLst/>
                        </a:rPr>
                        <a:t>Professional fees (legal, accounting etc.)</a:t>
                      </a:r>
                      <a:endParaRPr lang="en-US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£95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£1,140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866467225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Wages your own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£1,200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£14,400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72806143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US" sz="700" u="none" strike="noStrike">
                          <a:effectLst/>
                        </a:rPr>
                        <a:t>Staff wages £18~20 hr x 45 clients = ~£1700</a:t>
                      </a:r>
                      <a:endParaRPr lang="en-US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£1,700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£20,400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959167183"/>
                  </a:ext>
                </a:extLst>
              </a:tr>
              <a:tr h="141072"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Any other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£50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£600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02199730"/>
                  </a:ext>
                </a:extLst>
              </a:tr>
              <a:tr h="170652">
                <a:tc gridSpan="2">
                  <a:txBody>
                    <a:bodyPr/>
                    <a:lstStyle/>
                    <a:p>
                      <a:pPr algn="r" fontAlgn="ctr"/>
                      <a:r>
                        <a:rPr lang="en-GB" sz="700" u="none" strike="noStrike">
                          <a:effectLst/>
                        </a:rPr>
                        <a:t>Total cash out-flows (B)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£7,029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£6,229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£6,029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£4,629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£63,348</a:t>
                      </a:r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35005436"/>
                  </a:ext>
                </a:extLst>
              </a:tr>
              <a:tr h="184304"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 </a:t>
                      </a:r>
                      <a:endParaRPr lang="en-GB" sz="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700" u="none" strike="noStrike">
                          <a:effectLst/>
                        </a:rPr>
                        <a:t> </a:t>
                      </a:r>
                      <a:endParaRPr lang="en-GB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73748411"/>
                  </a:ext>
                </a:extLst>
              </a:tr>
              <a:tr h="286695">
                <a:tc>
                  <a:txBody>
                    <a:bodyPr/>
                    <a:lstStyle/>
                    <a:p>
                      <a:pPr algn="l" fontAlgn="b"/>
                      <a:endParaRPr lang="en-GB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US" sz="700" u="none" strike="noStrike">
                          <a:effectLst/>
                        </a:rPr>
                        <a:t>Your net cash flow (A-B)</a:t>
                      </a:r>
                      <a:endParaRPr lang="en-US" sz="700" b="1" i="0" u="none" strike="noStrike">
                        <a:solidFill>
                          <a:srgbClr val="FFFFFF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£28,000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-£4,429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-£4,429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-£3,029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-£2,429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-£329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£371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£471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£1,371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£1,671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£1,871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£2,371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>
                          <a:effectLst/>
                        </a:rPr>
                        <a:t>£2,771</a:t>
                      </a:r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600" u="none" strike="noStrike" dirty="0">
                          <a:effectLst/>
                        </a:rPr>
                        <a:t>£24,252</a:t>
                      </a:r>
                      <a:endParaRPr lang="en-GB" sz="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7973067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1627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Houses in an area">
            <a:extLst>
              <a:ext uri="{FF2B5EF4-FFF2-40B4-BE49-F238E27FC236}">
                <a16:creationId xmlns:a16="http://schemas.microsoft.com/office/drawing/2014/main" id="{D9CC60C8-7FEE-2755-74ED-F56A53E72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690" r="34199" b="-1"/>
          <a:stretch/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2C56F9-703D-4ACD-7065-C1711D276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US" b="1" i="1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endParaRPr lang="en-GB" b="1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4CF63D1F-0063-2DEF-41AF-08692FAF5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2194102"/>
            <a:ext cx="6516216" cy="3908585"/>
          </a:xfrm>
        </p:spPr>
        <p:txBody>
          <a:bodyPr>
            <a:normAutofit/>
          </a:bodyPr>
          <a:lstStyle/>
          <a:p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Roof and Gutter Cleaning startup RAAK LTD, is well-positioned to respond to the increasing demand for property maintenance services in the West Midlands.</a:t>
            </a:r>
          </a:p>
          <a:p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Prioritizing 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high-quality service;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Safety;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competitive pricing:</a:t>
            </a:r>
          </a:p>
          <a:p>
            <a:pPr marL="0" indent="0">
              <a:buNone/>
            </a:pP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… the company seeks to fulfil a vital need for residential homeowners and property managers. </a:t>
            </a:r>
          </a:p>
          <a:p>
            <a:pPr marL="0" indent="0">
              <a:buNone/>
            </a:pPr>
            <a:endParaRPr lang="en-US" sz="1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3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i="1" u="sng" dirty="0">
                <a:latin typeface="Arial" panose="020B0604020202020204" pitchFamily="34" charset="0"/>
                <a:cs typeface="Arial" panose="020B0604020202020204" pitchFamily="34" charset="0"/>
              </a:rPr>
              <a:t>“You don’t learn to walk by following rules. You learn by doing, and by falling over.”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– ,,Sir Richard Branson’’</a:t>
            </a:r>
            <a:endParaRPr lang="en-GB" sz="13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100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4A158-F81C-4E20-E176-5B1DB5CE2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05307"/>
          </a:xfrm>
        </p:spPr>
        <p:txBody>
          <a:bodyPr>
            <a:normAutofit/>
          </a:bodyPr>
          <a:lstStyle/>
          <a:p>
            <a:r>
              <a:rPr lang="en-US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  <a:endParaRPr lang="en-GB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1CE7C-3B81-6019-BE50-0D846A2D8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4440"/>
            <a:ext cx="10515600" cy="4942523"/>
          </a:xfrm>
        </p:spPr>
        <p:txBody>
          <a:bodyPr>
            <a:normAutofit fontScale="62500" lnSpcReduction="20000"/>
          </a:bodyPr>
          <a:lstStyle/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Anne Green, G. A. T. S., 2014. DETERMINANTS OF THE COMPOSITION, Warwick: Warwick Institute for employment research.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Barrie Chanter, P. S., 2008. Building Maintenance Management. 2 ed.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s.l.:John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Wiley &amp; Sons, 2008.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Boswell, K., 2013. Exterior Building Enclosures: Design Process and Composition for Innovative Facades. San Francisco: John Wiley &amp; Sons, 2013.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GOV.uk, 2024. GOV.uk. [Online] 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https://www.gov.uk/limited-company-formation/register-your-company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[Accessed 22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october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2024].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Mark Fisher, M. H. V. J., 2014. Cambridge IGCSE® Business Studies Coursebook. Cambridge: Cambridge University Press.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Nora Johanne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Klungseth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S. H. B., 2016. Organising in-house cleaning services in public FM. Emerald logo, 34(No. 13/14), pp. 828-854.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Salmon, U., 2021. Risk and Resistance Strategies in the Cleaning Industry. Intersecting inequalities in the time of Covid-19, 21 01.7(1).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Statista.com, 2024. Household Cleaners - United Kingdom,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s.l.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: Statista.com.</a:t>
            </a:r>
          </a:p>
          <a:p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Subramoniam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K., 2018. Limited Liability Partnership - An Emerging form of Business Organization for Entrepreneurs, SMEs and Service Providers. Sage Journals, 2(3).</a:t>
            </a:r>
          </a:p>
          <a:p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Thulasipriya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B. &amp; Rodrigues, L. J., 2023. Developing Marketing Strategies for Startup Entrepreneurs: A Literature Review. IUP Journal of Entrepreneurship Development, 20(3), pp. 5-18.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8672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1541</Words>
  <Application>Microsoft Office PowerPoint</Application>
  <PresentationFormat>Widescreen</PresentationFormat>
  <Paragraphs>439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Abadi</vt:lpstr>
      <vt:lpstr>Aldhabi</vt:lpstr>
      <vt:lpstr>Algerian</vt:lpstr>
      <vt:lpstr>Aptos</vt:lpstr>
      <vt:lpstr>Aptos Display</vt:lpstr>
      <vt:lpstr>Arial</vt:lpstr>
      <vt:lpstr>Wingdings</vt:lpstr>
      <vt:lpstr>Office Theme</vt:lpstr>
      <vt:lpstr>Student Name: Radu Acris Student Number: 2239621 Lecturer Name: Masud Ibrahim BA (Hons) Business Management  Entrepreneurship LCBB5001 </vt:lpstr>
      <vt:lpstr>Introduction!!!</vt:lpstr>
      <vt:lpstr>The business idea, product and service!!!</vt:lpstr>
      <vt:lpstr>Business Idea…</vt:lpstr>
      <vt:lpstr>Services…</vt:lpstr>
      <vt:lpstr>Legal Format:</vt:lpstr>
      <vt:lpstr>SWOT analysis !!!</vt:lpstr>
      <vt:lpstr>Cash flow forecast for the first 12 months: RAAK LTD.</vt:lpstr>
      <vt:lpstr>Conclusion: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raduacris.uk@gmail.com</dc:creator>
  <cp:lastModifiedBy>raduacris.uk@gmail.com</cp:lastModifiedBy>
  <cp:revision>23</cp:revision>
  <dcterms:created xsi:type="dcterms:W3CDTF">2024-11-04T14:50:16Z</dcterms:created>
  <dcterms:modified xsi:type="dcterms:W3CDTF">2024-11-06T20:49:29Z</dcterms:modified>
</cp:coreProperties>
</file>