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4" d="100"/>
          <a:sy n="74" d="100"/>
        </p:scale>
        <p:origin x="3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03907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27100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2750339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65563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55808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19799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332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37799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57812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14458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59100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10/05/2018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587626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Advanced Greek Prose</a:t>
            </a:r>
            <a:br>
              <a:rPr lang="en-GB" dirty="0" smtClean="0">
                <a:solidFill>
                  <a:schemeClr val="bg1"/>
                </a:solidFill>
              </a:rPr>
            </a:br>
            <a:r>
              <a:rPr lang="en-GB" dirty="0" smtClean="0">
                <a:solidFill>
                  <a:schemeClr val="bg1"/>
                </a:solidFill>
              </a:rPr>
              <a:t>Xenophon </a:t>
            </a:r>
            <a:r>
              <a:rPr lang="en-GB" i="1" dirty="0" smtClean="0">
                <a:solidFill>
                  <a:schemeClr val="bg1"/>
                </a:solidFill>
              </a:rPr>
              <a:t>Anabasis</a:t>
            </a:r>
            <a:endParaRPr lang="en-GB" i="1"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600" b="1" dirty="0" smtClean="0">
                <a:solidFill>
                  <a:schemeClr val="bg1"/>
                </a:solidFill>
              </a:rPr>
              <a:t>CLGK7033</a:t>
            </a:r>
          </a:p>
        </p:txBody>
      </p:sp>
      <p:sp>
        <p:nvSpPr>
          <p:cNvPr id="4" name="Subtitle 2"/>
          <p:cNvSpPr txBox="1">
            <a:spLocks/>
          </p:cNvSpPr>
          <p:nvPr/>
        </p:nvSpPr>
        <p:spPr>
          <a:xfrm>
            <a:off x="1331640" y="3429000"/>
            <a:ext cx="6400800" cy="1392560"/>
          </a:xfrm>
          <a:prstGeom prst="rect">
            <a:avLst/>
          </a:prstGeom>
        </p:spPr>
        <p:txBody>
          <a:bodyPr vert="horz">
            <a:normAutofit/>
          </a:bodyPr>
          <a:lstStyle/>
          <a:p>
            <a:pPr algn="ctr">
              <a:spcBef>
                <a:spcPct val="20000"/>
              </a:spcBef>
              <a:buClr>
                <a:prstClr val="white">
                  <a:shade val="95000"/>
                </a:prstClr>
              </a:buClr>
              <a:buSzPct val="65000"/>
              <a:defRPr/>
            </a:pPr>
            <a:r>
              <a:rPr lang="en-GB" sz="2800" b="1" dirty="0" smtClean="0">
                <a:solidFill>
                  <a:prstClr val="black"/>
                </a:solidFill>
              </a:rPr>
              <a:t>Exam Information</a:t>
            </a:r>
            <a:endParaRPr lang="en-GB" sz="2800" b="1"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32870770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18309"/>
          </a:xfrm>
        </p:spPr>
        <p:txBody>
          <a:bodyPr/>
          <a:lstStyle/>
          <a:p>
            <a:r>
              <a:rPr lang="en-GB" dirty="0" smtClean="0">
                <a:solidFill>
                  <a:schemeClr val="bg1"/>
                </a:solidFill>
              </a:rPr>
              <a:t>Date and Time</a:t>
            </a:r>
            <a:endParaRPr lang="en-GB" dirty="0">
              <a:solidFill>
                <a:schemeClr val="bg1"/>
              </a:solidFill>
            </a:endParaRPr>
          </a:p>
        </p:txBody>
      </p:sp>
      <p:sp>
        <p:nvSpPr>
          <p:cNvPr id="3" name="Content Placeholder 2"/>
          <p:cNvSpPr>
            <a:spLocks noGrp="1"/>
          </p:cNvSpPr>
          <p:nvPr>
            <p:ph idx="1"/>
          </p:nvPr>
        </p:nvSpPr>
        <p:spPr>
          <a:xfrm>
            <a:off x="135082" y="1163782"/>
            <a:ext cx="8894617" cy="5694218"/>
          </a:xfrm>
        </p:spPr>
        <p:txBody>
          <a:bodyPr>
            <a:normAutofit/>
          </a:bodyPr>
          <a:lstStyle/>
          <a:p>
            <a:pPr marL="137160" indent="0">
              <a:buNone/>
            </a:pPr>
            <a:r>
              <a:rPr lang="en-GB" sz="4400" dirty="0" smtClean="0">
                <a:solidFill>
                  <a:schemeClr val="bg1"/>
                </a:solidFill>
              </a:rPr>
              <a:t>The Advanced Greek Prose: Xenophon </a:t>
            </a:r>
            <a:r>
              <a:rPr lang="en-GB" sz="4400" i="1" dirty="0" smtClean="0">
                <a:solidFill>
                  <a:schemeClr val="bg1"/>
                </a:solidFill>
              </a:rPr>
              <a:t>Anabasis</a:t>
            </a:r>
            <a:r>
              <a:rPr lang="en-GB" sz="4400" dirty="0" smtClean="0">
                <a:solidFill>
                  <a:schemeClr val="bg1"/>
                </a:solidFill>
              </a:rPr>
              <a:t> exam is at </a:t>
            </a:r>
            <a:r>
              <a:rPr lang="en-GB" sz="4400" u="sng" dirty="0" smtClean="0">
                <a:solidFill>
                  <a:schemeClr val="bg1"/>
                </a:solidFill>
              </a:rPr>
              <a:t>9:30 am on the 11</a:t>
            </a:r>
            <a:r>
              <a:rPr lang="en-GB" sz="4400" u="sng" baseline="30000" dirty="0" smtClean="0">
                <a:solidFill>
                  <a:schemeClr val="bg1"/>
                </a:solidFill>
              </a:rPr>
              <a:t>th</a:t>
            </a:r>
            <a:r>
              <a:rPr lang="en-GB" sz="4400" u="sng" dirty="0" smtClean="0">
                <a:solidFill>
                  <a:schemeClr val="bg1"/>
                </a:solidFill>
              </a:rPr>
              <a:t> of May</a:t>
            </a:r>
            <a:r>
              <a:rPr lang="en-GB" sz="4400" dirty="0" smtClean="0">
                <a:solidFill>
                  <a:schemeClr val="bg1"/>
                </a:solidFill>
              </a:rPr>
              <a:t>.</a:t>
            </a:r>
          </a:p>
          <a:p>
            <a:pPr marL="137160" indent="0">
              <a:buNone/>
            </a:pPr>
            <a:endParaRPr lang="en-GB" sz="1300" dirty="0">
              <a:solidFill>
                <a:schemeClr val="bg1"/>
              </a:solidFill>
            </a:endParaRPr>
          </a:p>
          <a:p>
            <a:pPr marL="137160" indent="0">
              <a:buNone/>
            </a:pPr>
            <a:r>
              <a:rPr lang="en-GB" sz="2600" dirty="0">
                <a:solidFill>
                  <a:schemeClr val="bg1"/>
                </a:solidFill>
              </a:rPr>
              <a:t>If you are taking the exam in an off-campus venue, you will be expected to make arrangements for your own invigilation and appropriate location in consultation with Registry. You shall receive information regarding such arrangements through Registry. If you have any queries or problems concerning venue and time for your exam, please contact Ms Joanne Platt in the Academic Registry at j.platt@registry.tsd.ac.uk.</a:t>
            </a:r>
          </a:p>
        </p:txBody>
      </p:sp>
    </p:spTree>
    <p:extLst>
      <p:ext uri="{BB962C8B-B14F-4D97-AF65-F5344CB8AC3E}">
        <p14:creationId xmlns:p14="http://schemas.microsoft.com/office/powerpoint/2010/main" val="55948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Exam Format</a:t>
            </a:r>
            <a:endParaRPr lang="en-GB" dirty="0">
              <a:solidFill>
                <a:schemeClr val="bg1"/>
              </a:solidFill>
            </a:endParaRPr>
          </a:p>
        </p:txBody>
      </p:sp>
      <p:sp>
        <p:nvSpPr>
          <p:cNvPr id="3" name="Content Placeholder 2"/>
          <p:cNvSpPr>
            <a:spLocks noGrp="1"/>
          </p:cNvSpPr>
          <p:nvPr>
            <p:ph idx="1"/>
          </p:nvPr>
        </p:nvSpPr>
        <p:spPr>
          <a:xfrm>
            <a:off x="0" y="1600199"/>
            <a:ext cx="8976575" cy="5257801"/>
          </a:xfrm>
        </p:spPr>
        <p:txBody>
          <a:bodyPr>
            <a:normAutofit/>
          </a:bodyPr>
          <a:lstStyle/>
          <a:p>
            <a:r>
              <a:rPr lang="en-GB" b="1" dirty="0" smtClean="0">
                <a:solidFill>
                  <a:schemeClr val="bg1"/>
                </a:solidFill>
              </a:rPr>
              <a:t>The exam is split into two sections:</a:t>
            </a:r>
          </a:p>
          <a:p>
            <a:pPr lvl="1"/>
            <a:r>
              <a:rPr lang="en-GB" dirty="0" smtClean="0">
                <a:solidFill>
                  <a:schemeClr val="bg1"/>
                </a:solidFill>
              </a:rPr>
              <a:t>Section A – the seen translation</a:t>
            </a:r>
          </a:p>
          <a:p>
            <a:pPr lvl="2"/>
            <a:r>
              <a:rPr lang="en-GB" dirty="0" smtClean="0">
                <a:solidFill>
                  <a:schemeClr val="bg1"/>
                </a:solidFill>
              </a:rPr>
              <a:t>This will consist of a choice between two passages from the Anabasis – you only need to answer one of the choices. </a:t>
            </a:r>
          </a:p>
          <a:p>
            <a:pPr lvl="2"/>
            <a:r>
              <a:rPr lang="en-GB" dirty="0" smtClean="0">
                <a:solidFill>
                  <a:schemeClr val="bg1"/>
                </a:solidFill>
              </a:rPr>
              <a:t>This is worth 60 marks (i.e. 60% of the overall value of the exam).</a:t>
            </a:r>
          </a:p>
          <a:p>
            <a:pPr lvl="1"/>
            <a:r>
              <a:rPr lang="en-GB" dirty="0" smtClean="0">
                <a:solidFill>
                  <a:schemeClr val="bg1"/>
                </a:solidFill>
              </a:rPr>
              <a:t>Section B – the unseen translation</a:t>
            </a:r>
          </a:p>
          <a:p>
            <a:pPr lvl="2"/>
            <a:r>
              <a:rPr lang="en-GB" dirty="0" smtClean="0">
                <a:solidFill>
                  <a:schemeClr val="bg1"/>
                </a:solidFill>
              </a:rPr>
              <a:t>Only one passage (slightly shorter than those in section A) which you must answer. </a:t>
            </a:r>
          </a:p>
          <a:p>
            <a:pPr lvl="2"/>
            <a:r>
              <a:rPr lang="en-GB" dirty="0" smtClean="0">
                <a:solidFill>
                  <a:schemeClr val="bg1"/>
                </a:solidFill>
              </a:rPr>
              <a:t>This is not drawn from any part of Xenophon’s </a:t>
            </a:r>
            <a:r>
              <a:rPr lang="en-GB" i="1" dirty="0" smtClean="0">
                <a:solidFill>
                  <a:schemeClr val="bg1"/>
                </a:solidFill>
              </a:rPr>
              <a:t>Anabasis </a:t>
            </a:r>
            <a:r>
              <a:rPr lang="en-GB" dirty="0" smtClean="0">
                <a:solidFill>
                  <a:schemeClr val="bg1"/>
                </a:solidFill>
              </a:rPr>
              <a:t>but instead another Greek text.</a:t>
            </a:r>
          </a:p>
          <a:p>
            <a:pPr lvl="2"/>
            <a:r>
              <a:rPr lang="en-GB" dirty="0" smtClean="0">
                <a:solidFill>
                  <a:schemeClr val="bg1"/>
                </a:solidFill>
              </a:rPr>
              <a:t>Some vocabulary is provided on the exam paper for section B. </a:t>
            </a:r>
            <a:endParaRPr lang="en-GB" dirty="0">
              <a:solidFill>
                <a:schemeClr val="bg1"/>
              </a:solidFill>
            </a:endParaRPr>
          </a:p>
        </p:txBody>
      </p:sp>
    </p:spTree>
    <p:extLst>
      <p:ext uri="{BB962C8B-B14F-4D97-AF65-F5344CB8AC3E}">
        <p14:creationId xmlns:p14="http://schemas.microsoft.com/office/powerpoint/2010/main" val="1333338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Revision tips</a:t>
            </a:r>
            <a:endParaRPr lang="en-GB" dirty="0">
              <a:solidFill>
                <a:schemeClr val="bg1"/>
              </a:solidFill>
            </a:endParaRPr>
          </a:p>
        </p:txBody>
      </p:sp>
      <p:sp>
        <p:nvSpPr>
          <p:cNvPr id="3" name="Content Placeholder 2"/>
          <p:cNvSpPr>
            <a:spLocks noGrp="1"/>
          </p:cNvSpPr>
          <p:nvPr>
            <p:ph idx="1"/>
          </p:nvPr>
        </p:nvSpPr>
        <p:spPr>
          <a:xfrm>
            <a:off x="457200" y="1600200"/>
            <a:ext cx="8229600" cy="4987636"/>
          </a:xfrm>
        </p:spPr>
        <p:txBody>
          <a:bodyPr>
            <a:normAutofit/>
          </a:bodyPr>
          <a:lstStyle/>
          <a:p>
            <a:r>
              <a:rPr lang="en-GB" dirty="0" smtClean="0">
                <a:solidFill>
                  <a:schemeClr val="bg1"/>
                </a:solidFill>
              </a:rPr>
              <a:t>You do not need to have translated all of Xenophon’s </a:t>
            </a:r>
            <a:r>
              <a:rPr lang="en-GB" i="1" dirty="0" smtClean="0">
                <a:solidFill>
                  <a:schemeClr val="bg1"/>
                </a:solidFill>
              </a:rPr>
              <a:t>Anabasis </a:t>
            </a:r>
            <a:r>
              <a:rPr lang="en-GB" dirty="0" smtClean="0">
                <a:solidFill>
                  <a:schemeClr val="bg1"/>
                </a:solidFill>
              </a:rPr>
              <a:t>– the choice of passage will come from book one.</a:t>
            </a:r>
          </a:p>
          <a:p>
            <a:endParaRPr lang="en-GB" sz="1600" dirty="0">
              <a:solidFill>
                <a:schemeClr val="bg1"/>
              </a:solidFill>
            </a:endParaRPr>
          </a:p>
          <a:p>
            <a:r>
              <a:rPr lang="en-GB" dirty="0" smtClean="0">
                <a:solidFill>
                  <a:schemeClr val="bg1"/>
                </a:solidFill>
              </a:rPr>
              <a:t>Hint: you will not have to translate a passage later </a:t>
            </a:r>
            <a:r>
              <a:rPr lang="en-GB" smtClean="0">
                <a:solidFill>
                  <a:schemeClr val="bg1"/>
                </a:solidFill>
              </a:rPr>
              <a:t>than 1.11.1 </a:t>
            </a:r>
            <a:r>
              <a:rPr lang="en-GB" dirty="0" smtClean="0">
                <a:solidFill>
                  <a:schemeClr val="bg1"/>
                </a:solidFill>
              </a:rPr>
              <a:t>for section A. </a:t>
            </a:r>
          </a:p>
          <a:p>
            <a:endParaRPr lang="en-GB" sz="1600" dirty="0">
              <a:solidFill>
                <a:schemeClr val="bg1"/>
              </a:solidFill>
            </a:endParaRPr>
          </a:p>
          <a:p>
            <a:r>
              <a:rPr lang="en-GB" dirty="0" smtClean="0">
                <a:solidFill>
                  <a:schemeClr val="bg1"/>
                </a:solidFill>
              </a:rPr>
              <a:t>As well as practising your translations it may also be helpful to try and learn some of the vocabulary. </a:t>
            </a:r>
            <a:endParaRPr lang="en-GB" dirty="0">
              <a:solidFill>
                <a:schemeClr val="bg1"/>
              </a:solidFill>
            </a:endParaRPr>
          </a:p>
        </p:txBody>
      </p:sp>
    </p:spTree>
    <p:extLst>
      <p:ext uri="{BB962C8B-B14F-4D97-AF65-F5344CB8AC3E}">
        <p14:creationId xmlns:p14="http://schemas.microsoft.com/office/powerpoint/2010/main" val="3815183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Additional Information</a:t>
            </a:r>
            <a:endParaRPr lang="en-GB" dirty="0">
              <a:solidFill>
                <a:schemeClr val="bg1"/>
              </a:solidFill>
            </a:endParaRPr>
          </a:p>
        </p:txBody>
      </p:sp>
      <p:sp>
        <p:nvSpPr>
          <p:cNvPr id="3" name="Content Placeholder 2"/>
          <p:cNvSpPr>
            <a:spLocks noGrp="1"/>
          </p:cNvSpPr>
          <p:nvPr>
            <p:ph idx="1"/>
          </p:nvPr>
        </p:nvSpPr>
        <p:spPr>
          <a:xfrm>
            <a:off x="193183" y="1600199"/>
            <a:ext cx="8667482" cy="5083935"/>
          </a:xfrm>
        </p:spPr>
        <p:txBody>
          <a:bodyPr>
            <a:normAutofit/>
          </a:bodyPr>
          <a:lstStyle/>
          <a:p>
            <a:r>
              <a:rPr lang="en-GB" sz="5400" b="1" dirty="0" smtClean="0">
                <a:solidFill>
                  <a:schemeClr val="bg1"/>
                </a:solidFill>
              </a:rPr>
              <a:t>Dictionaries are allowed</a:t>
            </a:r>
            <a:r>
              <a:rPr lang="en-GB" dirty="0" smtClean="0">
                <a:solidFill>
                  <a:schemeClr val="bg1"/>
                </a:solidFill>
              </a:rPr>
              <a:t>.</a:t>
            </a:r>
          </a:p>
          <a:p>
            <a:endParaRPr lang="en-GB" dirty="0">
              <a:solidFill>
                <a:schemeClr val="bg1"/>
              </a:solidFill>
            </a:endParaRPr>
          </a:p>
          <a:p>
            <a:r>
              <a:rPr lang="en-GB" dirty="0" smtClean="0">
                <a:solidFill>
                  <a:schemeClr val="bg1"/>
                </a:solidFill>
              </a:rPr>
              <a:t>Exam scripts from previous years are available for review (obviously the texts are different) on Moodle.</a:t>
            </a:r>
          </a:p>
          <a:p>
            <a:pPr lvl="1"/>
            <a:r>
              <a:rPr lang="en-GB" dirty="0" smtClean="0">
                <a:solidFill>
                  <a:schemeClr val="bg1"/>
                </a:solidFill>
              </a:rPr>
              <a:t>You are, however, far better off translating </a:t>
            </a:r>
            <a:r>
              <a:rPr lang="en-GB" dirty="0" smtClean="0">
                <a:solidFill>
                  <a:schemeClr val="bg1"/>
                </a:solidFill>
              </a:rPr>
              <a:t>Xenophon for </a:t>
            </a:r>
            <a:r>
              <a:rPr lang="en-GB" dirty="0" smtClean="0">
                <a:solidFill>
                  <a:schemeClr val="bg1"/>
                </a:solidFill>
              </a:rPr>
              <a:t>revision then spending too much time on attempting the earlier exams for practice.   </a:t>
            </a:r>
            <a:endParaRPr lang="en-GB" dirty="0">
              <a:solidFill>
                <a:schemeClr val="bg1"/>
              </a:solidFill>
            </a:endParaRPr>
          </a:p>
        </p:txBody>
      </p:sp>
    </p:spTree>
    <p:extLst>
      <p:ext uri="{BB962C8B-B14F-4D97-AF65-F5344CB8AC3E}">
        <p14:creationId xmlns:p14="http://schemas.microsoft.com/office/powerpoint/2010/main" val="3424922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52</TotalTime>
  <Words>314</Words>
  <Application>Microsoft Office PowerPoint</Application>
  <PresentationFormat>On-screen Show (4:3)</PresentationFormat>
  <Paragraphs>28</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Book Antiqua</vt:lpstr>
      <vt:lpstr>Lucida Sans</vt:lpstr>
      <vt:lpstr>Wingdings</vt:lpstr>
      <vt:lpstr>Wingdings 2</vt:lpstr>
      <vt:lpstr>Wingdings 3</vt:lpstr>
      <vt:lpstr>Apex</vt:lpstr>
      <vt:lpstr>Advanced Greek Prose Xenophon Anabasis</vt:lpstr>
      <vt:lpstr>Date and Time</vt:lpstr>
      <vt:lpstr>Exam Format</vt:lpstr>
      <vt:lpstr>Revision tips</vt:lpstr>
      <vt:lpstr>Additional Information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 Herodotus Book II</dc:title>
  <dc:creator>Matt</dc:creator>
  <cp:lastModifiedBy>Matthew Cobb</cp:lastModifiedBy>
  <cp:revision>26</cp:revision>
  <dcterms:created xsi:type="dcterms:W3CDTF">2017-05-01T18:12:00Z</dcterms:created>
  <dcterms:modified xsi:type="dcterms:W3CDTF">2018-05-10T17:01:07Z</dcterms:modified>
</cp:coreProperties>
</file>