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87" r:id="rId2"/>
    <p:sldId id="284" r:id="rId3"/>
    <p:sldId id="290" r:id="rId4"/>
    <p:sldId id="291" r:id="rId5"/>
    <p:sldId id="276" r:id="rId6"/>
    <p:sldId id="277" r:id="rId7"/>
    <p:sldId id="278" r:id="rId8"/>
    <p:sldId id="279" r:id="rId9"/>
    <p:sldId id="280" r:id="rId10"/>
    <p:sldId id="288" r:id="rId11"/>
    <p:sldId id="264" r:id="rId12"/>
    <p:sldId id="268" r:id="rId13"/>
    <p:sldId id="269" r:id="rId14"/>
    <p:sldId id="270" r:id="rId15"/>
    <p:sldId id="272" r:id="rId16"/>
    <p:sldId id="289" r:id="rId17"/>
    <p:sldId id="29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57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C513A6C8-B05F-4030-80E4-2A138EE82A01}"/>
    <pc:docChg chg="modShowInfo">
      <pc:chgData name="James Drew" userId="7bac6938-da9f-4849-b7bb-5bcb1c7aced0" providerId="ADAL" clId="{C513A6C8-B05F-4030-80E4-2A138EE82A01}" dt="2023-02-07T12:34:21.818" v="2" actId="2744"/>
      <pc:docMkLst>
        <pc:docMk/>
      </pc:docMkLst>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FAC8F4-C2D3-4B5C-8232-576D0C0F170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4887E7A-FA5D-4624-9923-0C9748228B6A}">
      <dgm:prSet/>
      <dgm:spPr/>
      <dgm:t>
        <a:bodyPr/>
        <a:lstStyle/>
        <a:p>
          <a:r>
            <a:rPr lang="en-GB"/>
            <a:t>To provide you with an overview of some of the issues that underpin the Legal Process module and to challenge you to think about the following questions</a:t>
          </a:r>
          <a:endParaRPr lang="en-US"/>
        </a:p>
      </dgm:t>
    </dgm:pt>
    <dgm:pt modelId="{6E0780B4-A47C-4BDB-BC90-9AC57B7C1CBE}" type="parTrans" cxnId="{A3AB13AE-9556-4672-A2C6-C05A620AA76F}">
      <dgm:prSet/>
      <dgm:spPr/>
      <dgm:t>
        <a:bodyPr/>
        <a:lstStyle/>
        <a:p>
          <a:endParaRPr lang="en-US"/>
        </a:p>
      </dgm:t>
    </dgm:pt>
    <dgm:pt modelId="{37893141-DDA8-41DF-BC8E-249BCDC3DA4B}" type="sibTrans" cxnId="{A3AB13AE-9556-4672-A2C6-C05A620AA76F}">
      <dgm:prSet/>
      <dgm:spPr/>
      <dgm:t>
        <a:bodyPr/>
        <a:lstStyle/>
        <a:p>
          <a:endParaRPr lang="en-US"/>
        </a:p>
      </dgm:t>
    </dgm:pt>
    <dgm:pt modelId="{AB8C53A9-8778-46A0-8636-1A78D8D6FD9F}">
      <dgm:prSet/>
      <dgm:spPr/>
      <dgm:t>
        <a:bodyPr/>
        <a:lstStyle/>
        <a:p>
          <a:r>
            <a:rPr lang="en-GB"/>
            <a:t>What is law?</a:t>
          </a:r>
          <a:endParaRPr lang="en-US"/>
        </a:p>
      </dgm:t>
    </dgm:pt>
    <dgm:pt modelId="{2ED4C96C-B724-43C7-9190-9F5726ADA064}" type="parTrans" cxnId="{5489D582-DAD7-4A4C-89DB-45731B1C66FA}">
      <dgm:prSet/>
      <dgm:spPr/>
      <dgm:t>
        <a:bodyPr/>
        <a:lstStyle/>
        <a:p>
          <a:endParaRPr lang="en-US"/>
        </a:p>
      </dgm:t>
    </dgm:pt>
    <dgm:pt modelId="{F51C9B8B-BE16-4442-B048-2637E780C869}" type="sibTrans" cxnId="{5489D582-DAD7-4A4C-89DB-45731B1C66FA}">
      <dgm:prSet/>
      <dgm:spPr/>
      <dgm:t>
        <a:bodyPr/>
        <a:lstStyle/>
        <a:p>
          <a:endParaRPr lang="en-US"/>
        </a:p>
      </dgm:t>
    </dgm:pt>
    <dgm:pt modelId="{91B61FCD-A10B-49B5-9AEF-7B47A520B34A}">
      <dgm:prSet/>
      <dgm:spPr/>
      <dgm:t>
        <a:bodyPr/>
        <a:lstStyle/>
        <a:p>
          <a:r>
            <a:rPr lang="en-GB"/>
            <a:t>What is the purpose of law?</a:t>
          </a:r>
          <a:endParaRPr lang="en-US"/>
        </a:p>
      </dgm:t>
    </dgm:pt>
    <dgm:pt modelId="{BE73BF9B-B08E-467C-BF24-AF2AE553B2DB}" type="parTrans" cxnId="{1D8A0F99-8CE2-4897-80A6-2C5AEF0A34C0}">
      <dgm:prSet/>
      <dgm:spPr/>
      <dgm:t>
        <a:bodyPr/>
        <a:lstStyle/>
        <a:p>
          <a:endParaRPr lang="en-US"/>
        </a:p>
      </dgm:t>
    </dgm:pt>
    <dgm:pt modelId="{F941D365-BCC8-44C7-9131-CC3054DF1427}" type="sibTrans" cxnId="{1D8A0F99-8CE2-4897-80A6-2C5AEF0A34C0}">
      <dgm:prSet/>
      <dgm:spPr/>
      <dgm:t>
        <a:bodyPr/>
        <a:lstStyle/>
        <a:p>
          <a:endParaRPr lang="en-US"/>
        </a:p>
      </dgm:t>
    </dgm:pt>
    <dgm:pt modelId="{1A16B054-EBC6-4640-A403-A7B95D7E01A3}">
      <dgm:prSet/>
      <dgm:spPr/>
      <dgm:t>
        <a:bodyPr/>
        <a:lstStyle/>
        <a:p>
          <a:r>
            <a:rPr lang="en-GB"/>
            <a:t>What is the purpose of a legal system?</a:t>
          </a:r>
          <a:endParaRPr lang="en-US"/>
        </a:p>
      </dgm:t>
    </dgm:pt>
    <dgm:pt modelId="{684CBE46-18BD-4B12-AA64-F2D713E770FD}" type="parTrans" cxnId="{C349EBB5-46D4-4177-8E42-00788B032B56}">
      <dgm:prSet/>
      <dgm:spPr/>
      <dgm:t>
        <a:bodyPr/>
        <a:lstStyle/>
        <a:p>
          <a:endParaRPr lang="en-US"/>
        </a:p>
      </dgm:t>
    </dgm:pt>
    <dgm:pt modelId="{2E281D99-52BC-4F0F-8880-281C8CAD9189}" type="sibTrans" cxnId="{C349EBB5-46D4-4177-8E42-00788B032B56}">
      <dgm:prSet/>
      <dgm:spPr/>
      <dgm:t>
        <a:bodyPr/>
        <a:lstStyle/>
        <a:p>
          <a:endParaRPr lang="en-US"/>
        </a:p>
      </dgm:t>
    </dgm:pt>
    <dgm:pt modelId="{F43CDAD4-6C23-4B5F-AABA-6012131C443C}" type="pres">
      <dgm:prSet presAssocID="{9CFAC8F4-C2D3-4B5C-8232-576D0C0F1704}" presName="outerComposite" presStyleCnt="0">
        <dgm:presLayoutVars>
          <dgm:chMax val="5"/>
          <dgm:dir/>
          <dgm:resizeHandles val="exact"/>
        </dgm:presLayoutVars>
      </dgm:prSet>
      <dgm:spPr/>
    </dgm:pt>
    <dgm:pt modelId="{C69B1FEF-B4F9-488B-94D8-3A0E5A8728B4}" type="pres">
      <dgm:prSet presAssocID="{9CFAC8F4-C2D3-4B5C-8232-576D0C0F1704}" presName="dummyMaxCanvas" presStyleCnt="0">
        <dgm:presLayoutVars/>
      </dgm:prSet>
      <dgm:spPr/>
    </dgm:pt>
    <dgm:pt modelId="{975931C3-43EC-4C5D-AFDB-B778CDF5318A}" type="pres">
      <dgm:prSet presAssocID="{9CFAC8F4-C2D3-4B5C-8232-576D0C0F1704}" presName="FourNodes_1" presStyleLbl="node1" presStyleIdx="0" presStyleCnt="4">
        <dgm:presLayoutVars>
          <dgm:bulletEnabled val="1"/>
        </dgm:presLayoutVars>
      </dgm:prSet>
      <dgm:spPr/>
    </dgm:pt>
    <dgm:pt modelId="{CD08C2DD-1F86-44F9-970D-7A29ED734F2B}" type="pres">
      <dgm:prSet presAssocID="{9CFAC8F4-C2D3-4B5C-8232-576D0C0F1704}" presName="FourNodes_2" presStyleLbl="node1" presStyleIdx="1" presStyleCnt="4">
        <dgm:presLayoutVars>
          <dgm:bulletEnabled val="1"/>
        </dgm:presLayoutVars>
      </dgm:prSet>
      <dgm:spPr/>
    </dgm:pt>
    <dgm:pt modelId="{26D2D424-AC5D-4884-9BD0-43B9903E7597}" type="pres">
      <dgm:prSet presAssocID="{9CFAC8F4-C2D3-4B5C-8232-576D0C0F1704}" presName="FourNodes_3" presStyleLbl="node1" presStyleIdx="2" presStyleCnt="4">
        <dgm:presLayoutVars>
          <dgm:bulletEnabled val="1"/>
        </dgm:presLayoutVars>
      </dgm:prSet>
      <dgm:spPr/>
    </dgm:pt>
    <dgm:pt modelId="{01A1F63B-A98F-4984-B863-773005162528}" type="pres">
      <dgm:prSet presAssocID="{9CFAC8F4-C2D3-4B5C-8232-576D0C0F1704}" presName="FourNodes_4" presStyleLbl="node1" presStyleIdx="3" presStyleCnt="4">
        <dgm:presLayoutVars>
          <dgm:bulletEnabled val="1"/>
        </dgm:presLayoutVars>
      </dgm:prSet>
      <dgm:spPr/>
    </dgm:pt>
    <dgm:pt modelId="{0F6FA83B-2DA2-4840-8DCB-378306D70D09}" type="pres">
      <dgm:prSet presAssocID="{9CFAC8F4-C2D3-4B5C-8232-576D0C0F1704}" presName="FourConn_1-2" presStyleLbl="fgAccFollowNode1" presStyleIdx="0" presStyleCnt="3">
        <dgm:presLayoutVars>
          <dgm:bulletEnabled val="1"/>
        </dgm:presLayoutVars>
      </dgm:prSet>
      <dgm:spPr/>
    </dgm:pt>
    <dgm:pt modelId="{A42D5A51-0809-44CA-986A-D64B746F0F47}" type="pres">
      <dgm:prSet presAssocID="{9CFAC8F4-C2D3-4B5C-8232-576D0C0F1704}" presName="FourConn_2-3" presStyleLbl="fgAccFollowNode1" presStyleIdx="1" presStyleCnt="3">
        <dgm:presLayoutVars>
          <dgm:bulletEnabled val="1"/>
        </dgm:presLayoutVars>
      </dgm:prSet>
      <dgm:spPr/>
    </dgm:pt>
    <dgm:pt modelId="{9084F9FE-0E90-4C07-B591-0494F8BD40AC}" type="pres">
      <dgm:prSet presAssocID="{9CFAC8F4-C2D3-4B5C-8232-576D0C0F1704}" presName="FourConn_3-4" presStyleLbl="fgAccFollowNode1" presStyleIdx="2" presStyleCnt="3">
        <dgm:presLayoutVars>
          <dgm:bulletEnabled val="1"/>
        </dgm:presLayoutVars>
      </dgm:prSet>
      <dgm:spPr/>
    </dgm:pt>
    <dgm:pt modelId="{B1CD145B-A29A-4A3E-BBD7-4F2EB1D810E8}" type="pres">
      <dgm:prSet presAssocID="{9CFAC8F4-C2D3-4B5C-8232-576D0C0F1704}" presName="FourNodes_1_text" presStyleLbl="node1" presStyleIdx="3" presStyleCnt="4">
        <dgm:presLayoutVars>
          <dgm:bulletEnabled val="1"/>
        </dgm:presLayoutVars>
      </dgm:prSet>
      <dgm:spPr/>
    </dgm:pt>
    <dgm:pt modelId="{7697C64D-CAF8-4B37-B68D-7D9337966A37}" type="pres">
      <dgm:prSet presAssocID="{9CFAC8F4-C2D3-4B5C-8232-576D0C0F1704}" presName="FourNodes_2_text" presStyleLbl="node1" presStyleIdx="3" presStyleCnt="4">
        <dgm:presLayoutVars>
          <dgm:bulletEnabled val="1"/>
        </dgm:presLayoutVars>
      </dgm:prSet>
      <dgm:spPr/>
    </dgm:pt>
    <dgm:pt modelId="{0667B3AB-2EAE-4BBB-A9A5-933C337752C9}" type="pres">
      <dgm:prSet presAssocID="{9CFAC8F4-C2D3-4B5C-8232-576D0C0F1704}" presName="FourNodes_3_text" presStyleLbl="node1" presStyleIdx="3" presStyleCnt="4">
        <dgm:presLayoutVars>
          <dgm:bulletEnabled val="1"/>
        </dgm:presLayoutVars>
      </dgm:prSet>
      <dgm:spPr/>
    </dgm:pt>
    <dgm:pt modelId="{B21858EC-6A43-4F11-AE1F-250A5228B59C}" type="pres">
      <dgm:prSet presAssocID="{9CFAC8F4-C2D3-4B5C-8232-576D0C0F1704}" presName="FourNodes_4_text" presStyleLbl="node1" presStyleIdx="3" presStyleCnt="4">
        <dgm:presLayoutVars>
          <dgm:bulletEnabled val="1"/>
        </dgm:presLayoutVars>
      </dgm:prSet>
      <dgm:spPr/>
    </dgm:pt>
  </dgm:ptLst>
  <dgm:cxnLst>
    <dgm:cxn modelId="{82E9A906-A2A9-4FBF-B92E-7A27938D4E9D}" type="presOf" srcId="{9CFAC8F4-C2D3-4B5C-8232-576D0C0F1704}" destId="{F43CDAD4-6C23-4B5F-AABA-6012131C443C}" srcOrd="0" destOrd="0" presId="urn:microsoft.com/office/officeart/2005/8/layout/vProcess5"/>
    <dgm:cxn modelId="{1DB6A31B-82C3-4AC8-8C24-D0C89E40EF8F}" type="presOf" srcId="{1A16B054-EBC6-4640-A403-A7B95D7E01A3}" destId="{B21858EC-6A43-4F11-AE1F-250A5228B59C}" srcOrd="1" destOrd="0" presId="urn:microsoft.com/office/officeart/2005/8/layout/vProcess5"/>
    <dgm:cxn modelId="{85016A1E-472B-4195-A84E-622A930479A2}" type="presOf" srcId="{91B61FCD-A10B-49B5-9AEF-7B47A520B34A}" destId="{0667B3AB-2EAE-4BBB-A9A5-933C337752C9}" srcOrd="1" destOrd="0" presId="urn:microsoft.com/office/officeart/2005/8/layout/vProcess5"/>
    <dgm:cxn modelId="{CE36732D-F972-43F4-A1B7-86CB898D744C}" type="presOf" srcId="{37893141-DDA8-41DF-BC8E-249BCDC3DA4B}" destId="{0F6FA83B-2DA2-4840-8DCB-378306D70D09}" srcOrd="0" destOrd="0" presId="urn:microsoft.com/office/officeart/2005/8/layout/vProcess5"/>
    <dgm:cxn modelId="{D1B35F38-8385-4F46-A827-00BC1C542E84}" type="presOf" srcId="{B4887E7A-FA5D-4624-9923-0C9748228B6A}" destId="{975931C3-43EC-4C5D-AFDB-B778CDF5318A}" srcOrd="0" destOrd="0" presId="urn:microsoft.com/office/officeart/2005/8/layout/vProcess5"/>
    <dgm:cxn modelId="{76391D74-B27A-49A3-8D4E-89B7AF2CBA27}" type="presOf" srcId="{AB8C53A9-8778-46A0-8636-1A78D8D6FD9F}" destId="{7697C64D-CAF8-4B37-B68D-7D9337966A37}" srcOrd="1" destOrd="0" presId="urn:microsoft.com/office/officeart/2005/8/layout/vProcess5"/>
    <dgm:cxn modelId="{BAE41677-74B6-4C16-88BA-53DA9C6A22BC}" type="presOf" srcId="{AB8C53A9-8778-46A0-8636-1A78D8D6FD9F}" destId="{CD08C2DD-1F86-44F9-970D-7A29ED734F2B}" srcOrd="0" destOrd="0" presId="urn:microsoft.com/office/officeart/2005/8/layout/vProcess5"/>
    <dgm:cxn modelId="{5489D582-DAD7-4A4C-89DB-45731B1C66FA}" srcId="{9CFAC8F4-C2D3-4B5C-8232-576D0C0F1704}" destId="{AB8C53A9-8778-46A0-8636-1A78D8D6FD9F}" srcOrd="1" destOrd="0" parTransId="{2ED4C96C-B724-43C7-9190-9F5726ADA064}" sibTransId="{F51C9B8B-BE16-4442-B048-2637E780C869}"/>
    <dgm:cxn modelId="{5569E591-6E74-49AF-9640-6DF2B2CA7CAD}" type="presOf" srcId="{91B61FCD-A10B-49B5-9AEF-7B47A520B34A}" destId="{26D2D424-AC5D-4884-9BD0-43B9903E7597}" srcOrd="0" destOrd="0" presId="urn:microsoft.com/office/officeart/2005/8/layout/vProcess5"/>
    <dgm:cxn modelId="{1D8A0F99-8CE2-4897-80A6-2C5AEF0A34C0}" srcId="{9CFAC8F4-C2D3-4B5C-8232-576D0C0F1704}" destId="{91B61FCD-A10B-49B5-9AEF-7B47A520B34A}" srcOrd="2" destOrd="0" parTransId="{BE73BF9B-B08E-467C-BF24-AF2AE553B2DB}" sibTransId="{F941D365-BCC8-44C7-9131-CC3054DF1427}"/>
    <dgm:cxn modelId="{442152A1-6F80-4212-807B-DC15EFE8013B}" type="presOf" srcId="{B4887E7A-FA5D-4624-9923-0C9748228B6A}" destId="{B1CD145B-A29A-4A3E-BBD7-4F2EB1D810E8}" srcOrd="1" destOrd="0" presId="urn:microsoft.com/office/officeart/2005/8/layout/vProcess5"/>
    <dgm:cxn modelId="{A3AB13AE-9556-4672-A2C6-C05A620AA76F}" srcId="{9CFAC8F4-C2D3-4B5C-8232-576D0C0F1704}" destId="{B4887E7A-FA5D-4624-9923-0C9748228B6A}" srcOrd="0" destOrd="0" parTransId="{6E0780B4-A47C-4BDB-BC90-9AC57B7C1CBE}" sibTransId="{37893141-DDA8-41DF-BC8E-249BCDC3DA4B}"/>
    <dgm:cxn modelId="{C349EBB5-46D4-4177-8E42-00788B032B56}" srcId="{9CFAC8F4-C2D3-4B5C-8232-576D0C0F1704}" destId="{1A16B054-EBC6-4640-A403-A7B95D7E01A3}" srcOrd="3" destOrd="0" parTransId="{684CBE46-18BD-4B12-AA64-F2D713E770FD}" sibTransId="{2E281D99-52BC-4F0F-8880-281C8CAD9189}"/>
    <dgm:cxn modelId="{DD8639D2-47DA-46CF-B681-19F31118B9BD}" type="presOf" srcId="{F941D365-BCC8-44C7-9131-CC3054DF1427}" destId="{9084F9FE-0E90-4C07-B591-0494F8BD40AC}" srcOrd="0" destOrd="0" presId="urn:microsoft.com/office/officeart/2005/8/layout/vProcess5"/>
    <dgm:cxn modelId="{F24645DF-1D10-4D65-BA34-B29ACCFA4B2B}" type="presOf" srcId="{F51C9B8B-BE16-4442-B048-2637E780C869}" destId="{A42D5A51-0809-44CA-986A-D64B746F0F47}" srcOrd="0" destOrd="0" presId="urn:microsoft.com/office/officeart/2005/8/layout/vProcess5"/>
    <dgm:cxn modelId="{FC658EEE-BCDB-4384-B1E8-3F171577A742}" type="presOf" srcId="{1A16B054-EBC6-4640-A403-A7B95D7E01A3}" destId="{01A1F63B-A98F-4984-B863-773005162528}" srcOrd="0" destOrd="0" presId="urn:microsoft.com/office/officeart/2005/8/layout/vProcess5"/>
    <dgm:cxn modelId="{EDDB5C79-D670-45F1-A10A-9A633C9D406C}" type="presParOf" srcId="{F43CDAD4-6C23-4B5F-AABA-6012131C443C}" destId="{C69B1FEF-B4F9-488B-94D8-3A0E5A8728B4}" srcOrd="0" destOrd="0" presId="urn:microsoft.com/office/officeart/2005/8/layout/vProcess5"/>
    <dgm:cxn modelId="{F7524071-91A5-4FC8-9B4B-723B3D9A0D47}" type="presParOf" srcId="{F43CDAD4-6C23-4B5F-AABA-6012131C443C}" destId="{975931C3-43EC-4C5D-AFDB-B778CDF5318A}" srcOrd="1" destOrd="0" presId="urn:microsoft.com/office/officeart/2005/8/layout/vProcess5"/>
    <dgm:cxn modelId="{79C638D8-B52E-42EC-A843-A1F35E281D01}" type="presParOf" srcId="{F43CDAD4-6C23-4B5F-AABA-6012131C443C}" destId="{CD08C2DD-1F86-44F9-970D-7A29ED734F2B}" srcOrd="2" destOrd="0" presId="urn:microsoft.com/office/officeart/2005/8/layout/vProcess5"/>
    <dgm:cxn modelId="{B52F43CC-CC63-4B79-9CA7-E63F248ABFF2}" type="presParOf" srcId="{F43CDAD4-6C23-4B5F-AABA-6012131C443C}" destId="{26D2D424-AC5D-4884-9BD0-43B9903E7597}" srcOrd="3" destOrd="0" presId="urn:microsoft.com/office/officeart/2005/8/layout/vProcess5"/>
    <dgm:cxn modelId="{21ED356B-DEFE-429F-8D8D-9A9A83C6D9B3}" type="presParOf" srcId="{F43CDAD4-6C23-4B5F-AABA-6012131C443C}" destId="{01A1F63B-A98F-4984-B863-773005162528}" srcOrd="4" destOrd="0" presId="urn:microsoft.com/office/officeart/2005/8/layout/vProcess5"/>
    <dgm:cxn modelId="{36BD184F-B3A9-4404-B84F-6A7B626B3FCF}" type="presParOf" srcId="{F43CDAD4-6C23-4B5F-AABA-6012131C443C}" destId="{0F6FA83B-2DA2-4840-8DCB-378306D70D09}" srcOrd="5" destOrd="0" presId="urn:microsoft.com/office/officeart/2005/8/layout/vProcess5"/>
    <dgm:cxn modelId="{13D8CAE8-18AA-41DD-B93E-57D34537B71D}" type="presParOf" srcId="{F43CDAD4-6C23-4B5F-AABA-6012131C443C}" destId="{A42D5A51-0809-44CA-986A-D64B746F0F47}" srcOrd="6" destOrd="0" presId="urn:microsoft.com/office/officeart/2005/8/layout/vProcess5"/>
    <dgm:cxn modelId="{CE210DC0-889C-45F6-9DBC-080514087401}" type="presParOf" srcId="{F43CDAD4-6C23-4B5F-AABA-6012131C443C}" destId="{9084F9FE-0E90-4C07-B591-0494F8BD40AC}" srcOrd="7" destOrd="0" presId="urn:microsoft.com/office/officeart/2005/8/layout/vProcess5"/>
    <dgm:cxn modelId="{A877B3EC-35F6-4817-A7C2-9B20E6EC7A09}" type="presParOf" srcId="{F43CDAD4-6C23-4B5F-AABA-6012131C443C}" destId="{B1CD145B-A29A-4A3E-BBD7-4F2EB1D810E8}" srcOrd="8" destOrd="0" presId="urn:microsoft.com/office/officeart/2005/8/layout/vProcess5"/>
    <dgm:cxn modelId="{C29E208F-10FE-4FF0-9DB7-772B8EE1FF66}" type="presParOf" srcId="{F43CDAD4-6C23-4B5F-AABA-6012131C443C}" destId="{7697C64D-CAF8-4B37-B68D-7D9337966A37}" srcOrd="9" destOrd="0" presId="urn:microsoft.com/office/officeart/2005/8/layout/vProcess5"/>
    <dgm:cxn modelId="{C1A08052-7776-4108-8805-B3D5D7A254A9}" type="presParOf" srcId="{F43CDAD4-6C23-4B5F-AABA-6012131C443C}" destId="{0667B3AB-2EAE-4BBB-A9A5-933C337752C9}" srcOrd="10" destOrd="0" presId="urn:microsoft.com/office/officeart/2005/8/layout/vProcess5"/>
    <dgm:cxn modelId="{1A72F1E8-9EA1-4DA2-8F66-8513EA5D0D0C}" type="presParOf" srcId="{F43CDAD4-6C23-4B5F-AABA-6012131C443C}" destId="{B21858EC-6A43-4F11-AE1F-250A5228B59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DA1D57-1581-44B8-96D6-43C6EA5D387C}"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EE1B7F0E-D46B-44B6-924E-A33DEBEE39B8}">
      <dgm:prSet/>
      <dgm:spPr/>
      <dgm:t>
        <a:bodyPr/>
        <a:lstStyle/>
        <a:p>
          <a:pPr>
            <a:defRPr b="1"/>
          </a:pPr>
          <a:r>
            <a:rPr lang="en-US"/>
            <a:t>"a general norm...guiding conduct or action in a given type of situation.“</a:t>
          </a:r>
        </a:p>
      </dgm:t>
    </dgm:pt>
    <dgm:pt modelId="{6B963ECC-EBCD-4EE2-A0FF-68BE5C2C6821}" type="parTrans" cxnId="{FC2AF2E0-156B-4AEF-8414-DF31DA423EEF}">
      <dgm:prSet/>
      <dgm:spPr/>
      <dgm:t>
        <a:bodyPr/>
        <a:lstStyle/>
        <a:p>
          <a:endParaRPr lang="en-US"/>
        </a:p>
      </dgm:t>
    </dgm:pt>
    <dgm:pt modelId="{D01183DA-5DB8-4B8B-B7A9-FEBFFCD16392}" type="sibTrans" cxnId="{FC2AF2E0-156B-4AEF-8414-DF31DA423EEF}">
      <dgm:prSet/>
      <dgm:spPr/>
      <dgm:t>
        <a:bodyPr/>
        <a:lstStyle/>
        <a:p>
          <a:endParaRPr lang="en-US"/>
        </a:p>
      </dgm:t>
    </dgm:pt>
    <dgm:pt modelId="{1800BA67-DC5B-4235-9540-84BFD1BEFFF7}">
      <dgm:prSet/>
      <dgm:spPr/>
      <dgm:t>
        <a:bodyPr/>
        <a:lstStyle/>
        <a:p>
          <a:r>
            <a:rPr lang="en-US"/>
            <a:t>(</a:t>
          </a:r>
          <a:r>
            <a:rPr lang="en-US" i="1"/>
            <a:t>How to do things with rules</a:t>
          </a:r>
          <a:r>
            <a:rPr lang="en-US"/>
            <a:t>. W Twining &amp; D Miers [4th Edn 1999] p.123)</a:t>
          </a:r>
        </a:p>
      </dgm:t>
    </dgm:pt>
    <dgm:pt modelId="{5E109FF9-DE23-4452-8FBA-EB2021879BA2}" type="parTrans" cxnId="{AF6FA666-1E5B-40B8-9B9C-A8218B6F50D6}">
      <dgm:prSet/>
      <dgm:spPr/>
      <dgm:t>
        <a:bodyPr/>
        <a:lstStyle/>
        <a:p>
          <a:endParaRPr lang="en-US"/>
        </a:p>
      </dgm:t>
    </dgm:pt>
    <dgm:pt modelId="{ECCBBE3E-B624-4F9F-B5C9-C9629E7CE06B}" type="sibTrans" cxnId="{AF6FA666-1E5B-40B8-9B9C-A8218B6F50D6}">
      <dgm:prSet/>
      <dgm:spPr/>
      <dgm:t>
        <a:bodyPr/>
        <a:lstStyle/>
        <a:p>
          <a:endParaRPr lang="en-US"/>
        </a:p>
      </dgm:t>
    </dgm:pt>
    <dgm:pt modelId="{C4CFD47D-5BE4-4FBE-B6C1-90BADD1245EC}">
      <dgm:prSet/>
      <dgm:spPr/>
      <dgm:t>
        <a:bodyPr/>
        <a:lstStyle/>
        <a:p>
          <a:pPr>
            <a:defRPr b="1"/>
          </a:pPr>
          <a:r>
            <a:rPr lang="en-US"/>
            <a:t>As a type of rule, laws are </a:t>
          </a:r>
          <a:r>
            <a:rPr lang="en-US" b="1"/>
            <a:t>NORMATIVE</a:t>
          </a:r>
          <a:endParaRPr lang="en-US"/>
        </a:p>
      </dgm:t>
    </dgm:pt>
    <dgm:pt modelId="{B8D01F9B-6CCB-48E4-87F3-0936209AFC01}" type="parTrans" cxnId="{DB000695-7171-4AC9-B0D8-2E0EF3FB4BB2}">
      <dgm:prSet/>
      <dgm:spPr/>
      <dgm:t>
        <a:bodyPr/>
        <a:lstStyle/>
        <a:p>
          <a:endParaRPr lang="en-US"/>
        </a:p>
      </dgm:t>
    </dgm:pt>
    <dgm:pt modelId="{441B4A10-474B-44DB-A07D-FE8E6310E59C}" type="sibTrans" cxnId="{DB000695-7171-4AC9-B0D8-2E0EF3FB4BB2}">
      <dgm:prSet/>
      <dgm:spPr/>
      <dgm:t>
        <a:bodyPr/>
        <a:lstStyle/>
        <a:p>
          <a:endParaRPr lang="en-US"/>
        </a:p>
      </dgm:t>
    </dgm:pt>
    <dgm:pt modelId="{492E5606-6FB2-4378-9BDB-FA13164F851E}">
      <dgm:prSet/>
      <dgm:spPr/>
      <dgm:t>
        <a:bodyPr/>
        <a:lstStyle/>
        <a:p>
          <a:pPr>
            <a:defRPr b="1"/>
          </a:pPr>
          <a:r>
            <a:rPr lang="en-US"/>
            <a:t>Laws tell people what they </a:t>
          </a:r>
          <a:r>
            <a:rPr lang="en-US" b="1"/>
            <a:t>OUGHT</a:t>
          </a:r>
          <a:r>
            <a:rPr lang="en-US"/>
            <a:t> to do or not do </a:t>
          </a:r>
        </a:p>
      </dgm:t>
    </dgm:pt>
    <dgm:pt modelId="{EF8E712B-17A3-4867-9265-02DFCE6EFF39}" type="parTrans" cxnId="{4773DE37-189C-4523-9EC4-4F96A5E664CF}">
      <dgm:prSet/>
      <dgm:spPr/>
      <dgm:t>
        <a:bodyPr/>
        <a:lstStyle/>
        <a:p>
          <a:endParaRPr lang="en-US"/>
        </a:p>
      </dgm:t>
    </dgm:pt>
    <dgm:pt modelId="{DBB2A97F-5D45-445F-9830-06BF65315059}" type="sibTrans" cxnId="{4773DE37-189C-4523-9EC4-4F96A5E664CF}">
      <dgm:prSet/>
      <dgm:spPr/>
      <dgm:t>
        <a:bodyPr/>
        <a:lstStyle/>
        <a:p>
          <a:endParaRPr lang="en-US"/>
        </a:p>
      </dgm:t>
    </dgm:pt>
    <dgm:pt modelId="{7C93315F-7D14-4DE7-BB4B-C12D8249CC51}">
      <dgm:prSet/>
      <dgm:spPr/>
      <dgm:t>
        <a:bodyPr/>
        <a:lstStyle/>
        <a:p>
          <a:pPr>
            <a:defRPr b="1"/>
          </a:pPr>
          <a:r>
            <a:rPr lang="en-US"/>
            <a:t>Laws impose </a:t>
          </a:r>
          <a:r>
            <a:rPr lang="en-US" b="1"/>
            <a:t>OBLIGATIONS</a:t>
          </a:r>
          <a:r>
            <a:rPr lang="en-US"/>
            <a:t> on people</a:t>
          </a:r>
        </a:p>
      </dgm:t>
    </dgm:pt>
    <dgm:pt modelId="{F0B4A413-ED6A-4B0A-95B6-0E3E5D4FDFD1}" type="parTrans" cxnId="{45A7AA2D-3A9D-4353-91CC-63E5ADD1CBD1}">
      <dgm:prSet/>
      <dgm:spPr/>
      <dgm:t>
        <a:bodyPr/>
        <a:lstStyle/>
        <a:p>
          <a:endParaRPr lang="en-US"/>
        </a:p>
      </dgm:t>
    </dgm:pt>
    <dgm:pt modelId="{E303C8C6-D4DB-41AB-B254-58DC66F55CFE}" type="sibTrans" cxnId="{45A7AA2D-3A9D-4353-91CC-63E5ADD1CBD1}">
      <dgm:prSet/>
      <dgm:spPr/>
      <dgm:t>
        <a:bodyPr/>
        <a:lstStyle/>
        <a:p>
          <a:endParaRPr lang="en-US"/>
        </a:p>
      </dgm:t>
    </dgm:pt>
    <dgm:pt modelId="{7D7CD0DE-3DAF-47AD-9069-4D0D3C878B3E}" type="pres">
      <dgm:prSet presAssocID="{51DA1D57-1581-44B8-96D6-43C6EA5D387C}" presName="root" presStyleCnt="0">
        <dgm:presLayoutVars>
          <dgm:dir/>
          <dgm:resizeHandles val="exact"/>
        </dgm:presLayoutVars>
      </dgm:prSet>
      <dgm:spPr/>
    </dgm:pt>
    <dgm:pt modelId="{5F65D97C-EC8E-4FB1-AE35-D9EBA78C2340}" type="pres">
      <dgm:prSet presAssocID="{EE1B7F0E-D46B-44B6-924E-A33DEBEE39B8}" presName="compNode" presStyleCnt="0"/>
      <dgm:spPr/>
    </dgm:pt>
    <dgm:pt modelId="{C03D7A80-4189-49F3-95B9-76A39E34DD20}" type="pres">
      <dgm:prSet presAssocID="{EE1B7F0E-D46B-44B6-924E-A33DEBEE3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4A6FC3DA-1EB1-4D19-8892-3EA80F3AA557}" type="pres">
      <dgm:prSet presAssocID="{EE1B7F0E-D46B-44B6-924E-A33DEBEE39B8}" presName="iconSpace" presStyleCnt="0"/>
      <dgm:spPr/>
    </dgm:pt>
    <dgm:pt modelId="{149E5F44-45D3-4122-BFEE-32D55A5BBB05}" type="pres">
      <dgm:prSet presAssocID="{EE1B7F0E-D46B-44B6-924E-A33DEBEE39B8}" presName="parTx" presStyleLbl="revTx" presStyleIdx="0" presStyleCnt="8">
        <dgm:presLayoutVars>
          <dgm:chMax val="0"/>
          <dgm:chPref val="0"/>
        </dgm:presLayoutVars>
      </dgm:prSet>
      <dgm:spPr/>
    </dgm:pt>
    <dgm:pt modelId="{EFE19745-C9E1-41C6-B7CA-60947C5FB047}" type="pres">
      <dgm:prSet presAssocID="{EE1B7F0E-D46B-44B6-924E-A33DEBEE39B8}" presName="txSpace" presStyleCnt="0"/>
      <dgm:spPr/>
    </dgm:pt>
    <dgm:pt modelId="{024CBD0F-8A2D-4E6E-B090-782F8ABEBC6C}" type="pres">
      <dgm:prSet presAssocID="{EE1B7F0E-D46B-44B6-924E-A33DEBEE39B8}" presName="desTx" presStyleLbl="revTx" presStyleIdx="1" presStyleCnt="8">
        <dgm:presLayoutVars/>
      </dgm:prSet>
      <dgm:spPr/>
    </dgm:pt>
    <dgm:pt modelId="{B4FA9B65-4717-4961-958F-3F28AEF512F2}" type="pres">
      <dgm:prSet presAssocID="{D01183DA-5DB8-4B8B-B7A9-FEBFFCD16392}" presName="sibTrans" presStyleCnt="0"/>
      <dgm:spPr/>
    </dgm:pt>
    <dgm:pt modelId="{C6D5C87E-DF45-4978-8394-A6493CFFD899}" type="pres">
      <dgm:prSet presAssocID="{C4CFD47D-5BE4-4FBE-B6C1-90BADD1245EC}" presName="compNode" presStyleCnt="0"/>
      <dgm:spPr/>
    </dgm:pt>
    <dgm:pt modelId="{A1D920F7-E9D4-4053-AB0B-88FB5918FF49}" type="pres">
      <dgm:prSet presAssocID="{C4CFD47D-5BE4-4FBE-B6C1-90BADD1245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3595F88-0EA0-4699-9698-615C59FB6239}" type="pres">
      <dgm:prSet presAssocID="{C4CFD47D-5BE4-4FBE-B6C1-90BADD1245EC}" presName="iconSpace" presStyleCnt="0"/>
      <dgm:spPr/>
    </dgm:pt>
    <dgm:pt modelId="{96A2E490-17C1-41EC-8925-37C230BF017B}" type="pres">
      <dgm:prSet presAssocID="{C4CFD47D-5BE4-4FBE-B6C1-90BADD1245EC}" presName="parTx" presStyleLbl="revTx" presStyleIdx="2" presStyleCnt="8">
        <dgm:presLayoutVars>
          <dgm:chMax val="0"/>
          <dgm:chPref val="0"/>
        </dgm:presLayoutVars>
      </dgm:prSet>
      <dgm:spPr/>
    </dgm:pt>
    <dgm:pt modelId="{54AAF916-126B-4378-A85B-A78BD648F156}" type="pres">
      <dgm:prSet presAssocID="{C4CFD47D-5BE4-4FBE-B6C1-90BADD1245EC}" presName="txSpace" presStyleCnt="0"/>
      <dgm:spPr/>
    </dgm:pt>
    <dgm:pt modelId="{CD9788AA-741C-4825-91D8-6220AB54CEF1}" type="pres">
      <dgm:prSet presAssocID="{C4CFD47D-5BE4-4FBE-B6C1-90BADD1245EC}" presName="desTx" presStyleLbl="revTx" presStyleIdx="3" presStyleCnt="8">
        <dgm:presLayoutVars/>
      </dgm:prSet>
      <dgm:spPr/>
    </dgm:pt>
    <dgm:pt modelId="{554CA7E5-F741-4D76-BA4B-7A8FEF2DF8B9}" type="pres">
      <dgm:prSet presAssocID="{441B4A10-474B-44DB-A07D-FE8E6310E59C}" presName="sibTrans" presStyleCnt="0"/>
      <dgm:spPr/>
    </dgm:pt>
    <dgm:pt modelId="{2540DC4E-9CE7-4639-B139-A483DA75726D}" type="pres">
      <dgm:prSet presAssocID="{492E5606-6FB2-4378-9BDB-FA13164F851E}" presName="compNode" presStyleCnt="0"/>
      <dgm:spPr/>
    </dgm:pt>
    <dgm:pt modelId="{25CA803A-7759-4B2B-A612-C2F7DBBF33FA}" type="pres">
      <dgm:prSet presAssocID="{492E5606-6FB2-4378-9BDB-FA13164F85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46A0D18-286F-4601-B80B-CC2A393C27CF}" type="pres">
      <dgm:prSet presAssocID="{492E5606-6FB2-4378-9BDB-FA13164F851E}" presName="iconSpace" presStyleCnt="0"/>
      <dgm:spPr/>
    </dgm:pt>
    <dgm:pt modelId="{D4FFDB24-D327-4758-9564-ABC504F81963}" type="pres">
      <dgm:prSet presAssocID="{492E5606-6FB2-4378-9BDB-FA13164F851E}" presName="parTx" presStyleLbl="revTx" presStyleIdx="4" presStyleCnt="8">
        <dgm:presLayoutVars>
          <dgm:chMax val="0"/>
          <dgm:chPref val="0"/>
        </dgm:presLayoutVars>
      </dgm:prSet>
      <dgm:spPr/>
    </dgm:pt>
    <dgm:pt modelId="{9147D377-32ED-4D23-925E-40FDAB451A9C}" type="pres">
      <dgm:prSet presAssocID="{492E5606-6FB2-4378-9BDB-FA13164F851E}" presName="txSpace" presStyleCnt="0"/>
      <dgm:spPr/>
    </dgm:pt>
    <dgm:pt modelId="{38914FF6-A4AE-4E22-A4B8-0C4C02DB5FEB}" type="pres">
      <dgm:prSet presAssocID="{492E5606-6FB2-4378-9BDB-FA13164F851E}" presName="desTx" presStyleLbl="revTx" presStyleIdx="5" presStyleCnt="8">
        <dgm:presLayoutVars/>
      </dgm:prSet>
      <dgm:spPr/>
    </dgm:pt>
    <dgm:pt modelId="{E0ECC738-2C70-43D6-BFCF-3E0FDE06210C}" type="pres">
      <dgm:prSet presAssocID="{DBB2A97F-5D45-445F-9830-06BF65315059}" presName="sibTrans" presStyleCnt="0"/>
      <dgm:spPr/>
    </dgm:pt>
    <dgm:pt modelId="{204C9376-6D49-4717-95AE-3056A1B25297}" type="pres">
      <dgm:prSet presAssocID="{7C93315F-7D14-4DE7-BB4B-C12D8249CC51}" presName="compNode" presStyleCnt="0"/>
      <dgm:spPr/>
    </dgm:pt>
    <dgm:pt modelId="{703C52A2-59BD-4E61-88DE-14D5AF2B1A4B}" type="pres">
      <dgm:prSet presAssocID="{7C93315F-7D14-4DE7-BB4B-C12D8249CC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55809846-E3DC-4D51-BE19-7547914F7812}" type="pres">
      <dgm:prSet presAssocID="{7C93315F-7D14-4DE7-BB4B-C12D8249CC51}" presName="iconSpace" presStyleCnt="0"/>
      <dgm:spPr/>
    </dgm:pt>
    <dgm:pt modelId="{43584C52-5345-4575-9583-B9A977F28703}" type="pres">
      <dgm:prSet presAssocID="{7C93315F-7D14-4DE7-BB4B-C12D8249CC51}" presName="parTx" presStyleLbl="revTx" presStyleIdx="6" presStyleCnt="8">
        <dgm:presLayoutVars>
          <dgm:chMax val="0"/>
          <dgm:chPref val="0"/>
        </dgm:presLayoutVars>
      </dgm:prSet>
      <dgm:spPr/>
    </dgm:pt>
    <dgm:pt modelId="{082526CF-4851-4D21-8304-33816A6B2A3C}" type="pres">
      <dgm:prSet presAssocID="{7C93315F-7D14-4DE7-BB4B-C12D8249CC51}" presName="txSpace" presStyleCnt="0"/>
      <dgm:spPr/>
    </dgm:pt>
    <dgm:pt modelId="{BE2AD42A-4BA7-48F8-B7D5-EC317F4D5E1E}" type="pres">
      <dgm:prSet presAssocID="{7C93315F-7D14-4DE7-BB4B-C12D8249CC51}" presName="desTx" presStyleLbl="revTx" presStyleIdx="7" presStyleCnt="8">
        <dgm:presLayoutVars/>
      </dgm:prSet>
      <dgm:spPr/>
    </dgm:pt>
  </dgm:ptLst>
  <dgm:cxnLst>
    <dgm:cxn modelId="{45A7AA2D-3A9D-4353-91CC-63E5ADD1CBD1}" srcId="{51DA1D57-1581-44B8-96D6-43C6EA5D387C}" destId="{7C93315F-7D14-4DE7-BB4B-C12D8249CC51}" srcOrd="3" destOrd="0" parTransId="{F0B4A413-ED6A-4B0A-95B6-0E3E5D4FDFD1}" sibTransId="{E303C8C6-D4DB-41AB-B254-58DC66F55CFE}"/>
    <dgm:cxn modelId="{4773DE37-189C-4523-9EC4-4F96A5E664CF}" srcId="{51DA1D57-1581-44B8-96D6-43C6EA5D387C}" destId="{492E5606-6FB2-4378-9BDB-FA13164F851E}" srcOrd="2" destOrd="0" parTransId="{EF8E712B-17A3-4867-9265-02DFCE6EFF39}" sibTransId="{DBB2A97F-5D45-445F-9830-06BF65315059}"/>
    <dgm:cxn modelId="{1ADCB965-7ACA-4A4D-B30B-EB0684E2FAB4}" type="presOf" srcId="{492E5606-6FB2-4378-9BDB-FA13164F851E}" destId="{D4FFDB24-D327-4758-9564-ABC504F81963}" srcOrd="0" destOrd="0" presId="urn:microsoft.com/office/officeart/2018/2/layout/IconLabelDescriptionList"/>
    <dgm:cxn modelId="{AF6FA666-1E5B-40B8-9B9C-A8218B6F50D6}" srcId="{EE1B7F0E-D46B-44B6-924E-A33DEBEE39B8}" destId="{1800BA67-DC5B-4235-9540-84BFD1BEFFF7}" srcOrd="0" destOrd="0" parTransId="{5E109FF9-DE23-4452-8FBA-EB2021879BA2}" sibTransId="{ECCBBE3E-B624-4F9F-B5C9-C9629E7CE06B}"/>
    <dgm:cxn modelId="{DB000695-7171-4AC9-B0D8-2E0EF3FB4BB2}" srcId="{51DA1D57-1581-44B8-96D6-43C6EA5D387C}" destId="{C4CFD47D-5BE4-4FBE-B6C1-90BADD1245EC}" srcOrd="1" destOrd="0" parTransId="{B8D01F9B-6CCB-48E4-87F3-0936209AFC01}" sibTransId="{441B4A10-474B-44DB-A07D-FE8E6310E59C}"/>
    <dgm:cxn modelId="{61E17AC0-B7AD-43D5-913B-029661F1F079}" type="presOf" srcId="{1800BA67-DC5B-4235-9540-84BFD1BEFFF7}" destId="{024CBD0F-8A2D-4E6E-B090-782F8ABEBC6C}" srcOrd="0" destOrd="0" presId="urn:microsoft.com/office/officeart/2018/2/layout/IconLabelDescriptionList"/>
    <dgm:cxn modelId="{C00399C3-3B71-48D1-B60D-EF942005E7EE}" type="presOf" srcId="{7C93315F-7D14-4DE7-BB4B-C12D8249CC51}" destId="{43584C52-5345-4575-9583-B9A977F28703}" srcOrd="0" destOrd="0" presId="urn:microsoft.com/office/officeart/2018/2/layout/IconLabelDescriptionList"/>
    <dgm:cxn modelId="{18766BDA-A3A4-44AC-A639-8D63CEBA439E}" type="presOf" srcId="{C4CFD47D-5BE4-4FBE-B6C1-90BADD1245EC}" destId="{96A2E490-17C1-41EC-8925-37C230BF017B}" srcOrd="0" destOrd="0" presId="urn:microsoft.com/office/officeart/2018/2/layout/IconLabelDescriptionList"/>
    <dgm:cxn modelId="{FC2AF2E0-156B-4AEF-8414-DF31DA423EEF}" srcId="{51DA1D57-1581-44B8-96D6-43C6EA5D387C}" destId="{EE1B7F0E-D46B-44B6-924E-A33DEBEE39B8}" srcOrd="0" destOrd="0" parTransId="{6B963ECC-EBCD-4EE2-A0FF-68BE5C2C6821}" sibTransId="{D01183DA-5DB8-4B8B-B7A9-FEBFFCD16392}"/>
    <dgm:cxn modelId="{1CB2C9F0-3FFC-4E94-BE48-61BA201139C9}" type="presOf" srcId="{EE1B7F0E-D46B-44B6-924E-A33DEBEE39B8}" destId="{149E5F44-45D3-4122-BFEE-32D55A5BBB05}" srcOrd="0" destOrd="0" presId="urn:microsoft.com/office/officeart/2018/2/layout/IconLabelDescriptionList"/>
    <dgm:cxn modelId="{6054CAF4-3B35-45B0-B6AB-3EAF64BADDA3}" type="presOf" srcId="{51DA1D57-1581-44B8-96D6-43C6EA5D387C}" destId="{7D7CD0DE-3DAF-47AD-9069-4D0D3C878B3E}" srcOrd="0" destOrd="0" presId="urn:microsoft.com/office/officeart/2018/2/layout/IconLabelDescriptionList"/>
    <dgm:cxn modelId="{3A7986F8-6575-4EDB-87E2-9ADC369E9721}" type="presParOf" srcId="{7D7CD0DE-3DAF-47AD-9069-4D0D3C878B3E}" destId="{5F65D97C-EC8E-4FB1-AE35-D9EBA78C2340}" srcOrd="0" destOrd="0" presId="urn:microsoft.com/office/officeart/2018/2/layout/IconLabelDescriptionList"/>
    <dgm:cxn modelId="{060129CF-CAED-4C6B-8BE2-BF774CD3AC78}" type="presParOf" srcId="{5F65D97C-EC8E-4FB1-AE35-D9EBA78C2340}" destId="{C03D7A80-4189-49F3-95B9-76A39E34DD20}" srcOrd="0" destOrd="0" presId="urn:microsoft.com/office/officeart/2018/2/layout/IconLabelDescriptionList"/>
    <dgm:cxn modelId="{185DD8BC-ED1B-431F-AC01-C0EF584445A1}" type="presParOf" srcId="{5F65D97C-EC8E-4FB1-AE35-D9EBA78C2340}" destId="{4A6FC3DA-1EB1-4D19-8892-3EA80F3AA557}" srcOrd="1" destOrd="0" presId="urn:microsoft.com/office/officeart/2018/2/layout/IconLabelDescriptionList"/>
    <dgm:cxn modelId="{027633FE-3184-4E22-9213-6DB07CB1C691}" type="presParOf" srcId="{5F65D97C-EC8E-4FB1-AE35-D9EBA78C2340}" destId="{149E5F44-45D3-4122-BFEE-32D55A5BBB05}" srcOrd="2" destOrd="0" presId="urn:microsoft.com/office/officeart/2018/2/layout/IconLabelDescriptionList"/>
    <dgm:cxn modelId="{4B2880D3-104A-4815-9332-7317BBC5F735}" type="presParOf" srcId="{5F65D97C-EC8E-4FB1-AE35-D9EBA78C2340}" destId="{EFE19745-C9E1-41C6-B7CA-60947C5FB047}" srcOrd="3" destOrd="0" presId="urn:microsoft.com/office/officeart/2018/2/layout/IconLabelDescriptionList"/>
    <dgm:cxn modelId="{619A8B2D-D22E-4F5A-BD9E-6057660F040B}" type="presParOf" srcId="{5F65D97C-EC8E-4FB1-AE35-D9EBA78C2340}" destId="{024CBD0F-8A2D-4E6E-B090-782F8ABEBC6C}" srcOrd="4" destOrd="0" presId="urn:microsoft.com/office/officeart/2018/2/layout/IconLabelDescriptionList"/>
    <dgm:cxn modelId="{F0BEF1AC-04EB-4BB4-AA49-157B8EE66A8A}" type="presParOf" srcId="{7D7CD0DE-3DAF-47AD-9069-4D0D3C878B3E}" destId="{B4FA9B65-4717-4961-958F-3F28AEF512F2}" srcOrd="1" destOrd="0" presId="urn:microsoft.com/office/officeart/2018/2/layout/IconLabelDescriptionList"/>
    <dgm:cxn modelId="{3F33F47C-44F9-409D-9982-76E254322FBD}" type="presParOf" srcId="{7D7CD0DE-3DAF-47AD-9069-4D0D3C878B3E}" destId="{C6D5C87E-DF45-4978-8394-A6493CFFD899}" srcOrd="2" destOrd="0" presId="urn:microsoft.com/office/officeart/2018/2/layout/IconLabelDescriptionList"/>
    <dgm:cxn modelId="{F2300410-9D37-4D36-A3EB-3AD2D3A499D3}" type="presParOf" srcId="{C6D5C87E-DF45-4978-8394-A6493CFFD899}" destId="{A1D920F7-E9D4-4053-AB0B-88FB5918FF49}" srcOrd="0" destOrd="0" presId="urn:microsoft.com/office/officeart/2018/2/layout/IconLabelDescriptionList"/>
    <dgm:cxn modelId="{796C84AF-08E8-4746-AE3D-10C70C8D25F6}" type="presParOf" srcId="{C6D5C87E-DF45-4978-8394-A6493CFFD899}" destId="{73595F88-0EA0-4699-9698-615C59FB6239}" srcOrd="1" destOrd="0" presId="urn:microsoft.com/office/officeart/2018/2/layout/IconLabelDescriptionList"/>
    <dgm:cxn modelId="{7608874C-3A34-4F70-BD47-84D75C433393}" type="presParOf" srcId="{C6D5C87E-DF45-4978-8394-A6493CFFD899}" destId="{96A2E490-17C1-41EC-8925-37C230BF017B}" srcOrd="2" destOrd="0" presId="urn:microsoft.com/office/officeart/2018/2/layout/IconLabelDescriptionList"/>
    <dgm:cxn modelId="{C2F84D88-F57B-4674-ADB7-10C40FA045FF}" type="presParOf" srcId="{C6D5C87E-DF45-4978-8394-A6493CFFD899}" destId="{54AAF916-126B-4378-A85B-A78BD648F156}" srcOrd="3" destOrd="0" presId="urn:microsoft.com/office/officeart/2018/2/layout/IconLabelDescriptionList"/>
    <dgm:cxn modelId="{C9BA8680-BDE2-4A62-B435-FFC8930D21AD}" type="presParOf" srcId="{C6D5C87E-DF45-4978-8394-A6493CFFD899}" destId="{CD9788AA-741C-4825-91D8-6220AB54CEF1}" srcOrd="4" destOrd="0" presId="urn:microsoft.com/office/officeart/2018/2/layout/IconLabelDescriptionList"/>
    <dgm:cxn modelId="{FDFE7731-E124-469D-92F1-FF29E43013C1}" type="presParOf" srcId="{7D7CD0DE-3DAF-47AD-9069-4D0D3C878B3E}" destId="{554CA7E5-F741-4D76-BA4B-7A8FEF2DF8B9}" srcOrd="3" destOrd="0" presId="urn:microsoft.com/office/officeart/2018/2/layout/IconLabelDescriptionList"/>
    <dgm:cxn modelId="{4478D52D-5A2B-4D76-88E6-4748ED01DB9B}" type="presParOf" srcId="{7D7CD0DE-3DAF-47AD-9069-4D0D3C878B3E}" destId="{2540DC4E-9CE7-4639-B139-A483DA75726D}" srcOrd="4" destOrd="0" presId="urn:microsoft.com/office/officeart/2018/2/layout/IconLabelDescriptionList"/>
    <dgm:cxn modelId="{6A9A4607-AFF1-47E8-AC0C-60E1AAC4C706}" type="presParOf" srcId="{2540DC4E-9CE7-4639-B139-A483DA75726D}" destId="{25CA803A-7759-4B2B-A612-C2F7DBBF33FA}" srcOrd="0" destOrd="0" presId="urn:microsoft.com/office/officeart/2018/2/layout/IconLabelDescriptionList"/>
    <dgm:cxn modelId="{F12D5D62-A838-42F1-90B5-F2A992218CAB}" type="presParOf" srcId="{2540DC4E-9CE7-4639-B139-A483DA75726D}" destId="{746A0D18-286F-4601-B80B-CC2A393C27CF}" srcOrd="1" destOrd="0" presId="urn:microsoft.com/office/officeart/2018/2/layout/IconLabelDescriptionList"/>
    <dgm:cxn modelId="{20A6578C-8BAD-40EC-9F67-1C49E4FFAE2E}" type="presParOf" srcId="{2540DC4E-9CE7-4639-B139-A483DA75726D}" destId="{D4FFDB24-D327-4758-9564-ABC504F81963}" srcOrd="2" destOrd="0" presId="urn:microsoft.com/office/officeart/2018/2/layout/IconLabelDescriptionList"/>
    <dgm:cxn modelId="{F443A9FB-3D16-4C60-A3BF-71BE4683FC3F}" type="presParOf" srcId="{2540DC4E-9CE7-4639-B139-A483DA75726D}" destId="{9147D377-32ED-4D23-925E-40FDAB451A9C}" srcOrd="3" destOrd="0" presId="urn:microsoft.com/office/officeart/2018/2/layout/IconLabelDescriptionList"/>
    <dgm:cxn modelId="{00EF98D1-A39B-4327-AEB2-2A5885CE426A}" type="presParOf" srcId="{2540DC4E-9CE7-4639-B139-A483DA75726D}" destId="{38914FF6-A4AE-4E22-A4B8-0C4C02DB5FEB}" srcOrd="4" destOrd="0" presId="urn:microsoft.com/office/officeart/2018/2/layout/IconLabelDescriptionList"/>
    <dgm:cxn modelId="{28587B4C-434A-4E51-8988-BBF39FB30AD3}" type="presParOf" srcId="{7D7CD0DE-3DAF-47AD-9069-4D0D3C878B3E}" destId="{E0ECC738-2C70-43D6-BFCF-3E0FDE06210C}" srcOrd="5" destOrd="0" presId="urn:microsoft.com/office/officeart/2018/2/layout/IconLabelDescriptionList"/>
    <dgm:cxn modelId="{4B1D6B35-7380-466C-8223-58359EDDF4F9}" type="presParOf" srcId="{7D7CD0DE-3DAF-47AD-9069-4D0D3C878B3E}" destId="{204C9376-6D49-4717-95AE-3056A1B25297}" srcOrd="6" destOrd="0" presId="urn:microsoft.com/office/officeart/2018/2/layout/IconLabelDescriptionList"/>
    <dgm:cxn modelId="{87DFC90B-5C70-454A-831E-C7A2EC6405E9}" type="presParOf" srcId="{204C9376-6D49-4717-95AE-3056A1B25297}" destId="{703C52A2-59BD-4E61-88DE-14D5AF2B1A4B}" srcOrd="0" destOrd="0" presId="urn:microsoft.com/office/officeart/2018/2/layout/IconLabelDescriptionList"/>
    <dgm:cxn modelId="{A6390372-C14A-41D7-BBA6-1B5E06FB36AA}" type="presParOf" srcId="{204C9376-6D49-4717-95AE-3056A1B25297}" destId="{55809846-E3DC-4D51-BE19-7547914F7812}" srcOrd="1" destOrd="0" presId="urn:microsoft.com/office/officeart/2018/2/layout/IconLabelDescriptionList"/>
    <dgm:cxn modelId="{8EBC2105-A6CB-4A18-B0AA-CDBFD7E8EE31}" type="presParOf" srcId="{204C9376-6D49-4717-95AE-3056A1B25297}" destId="{43584C52-5345-4575-9583-B9A977F28703}" srcOrd="2" destOrd="0" presId="urn:microsoft.com/office/officeart/2018/2/layout/IconLabelDescriptionList"/>
    <dgm:cxn modelId="{F6B9B9BD-0F18-420F-B439-0421CA65A21C}" type="presParOf" srcId="{204C9376-6D49-4717-95AE-3056A1B25297}" destId="{082526CF-4851-4D21-8304-33816A6B2A3C}" srcOrd="3" destOrd="0" presId="urn:microsoft.com/office/officeart/2018/2/layout/IconLabelDescriptionList"/>
    <dgm:cxn modelId="{CDCB2DDE-1C93-4947-ADBE-0EC0235F8492}" type="presParOf" srcId="{204C9376-6D49-4717-95AE-3056A1B25297}" destId="{BE2AD42A-4BA7-48F8-B7D5-EC317F4D5E1E}"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880C6F-761C-4D4B-87E0-3EC242EDED5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A7FEA8-E0E4-4A1B-A418-5364CF7CD8D2}">
      <dgm:prSet/>
      <dgm:spPr/>
      <dgm:t>
        <a:bodyPr/>
        <a:lstStyle/>
        <a:p>
          <a:r>
            <a:rPr lang="en-US"/>
            <a:t>ii) Laws do not only impose obligations ‑ some laws </a:t>
          </a:r>
          <a:r>
            <a:rPr lang="en-US" b="1"/>
            <a:t>CONFER POWERS</a:t>
          </a:r>
          <a:r>
            <a:rPr lang="en-US"/>
            <a:t> or </a:t>
          </a:r>
          <a:r>
            <a:rPr lang="en-US" b="1"/>
            <a:t>RIGHTS</a:t>
          </a:r>
          <a:r>
            <a:rPr lang="en-US"/>
            <a:t> on people - ‘Enabling laws’</a:t>
          </a:r>
        </a:p>
      </dgm:t>
    </dgm:pt>
    <dgm:pt modelId="{A08D1E2D-9A3A-498C-962B-17DC34914559}" type="parTrans" cxnId="{3BD0DD28-84DA-4C2C-B1E0-C791E009CBD6}">
      <dgm:prSet/>
      <dgm:spPr/>
      <dgm:t>
        <a:bodyPr/>
        <a:lstStyle/>
        <a:p>
          <a:endParaRPr lang="en-US"/>
        </a:p>
      </dgm:t>
    </dgm:pt>
    <dgm:pt modelId="{CDAB5FB3-70AF-4811-AE76-4D4A3CA3D786}" type="sibTrans" cxnId="{3BD0DD28-84DA-4C2C-B1E0-C791E009CBD6}">
      <dgm:prSet/>
      <dgm:spPr/>
      <dgm:t>
        <a:bodyPr/>
        <a:lstStyle/>
        <a:p>
          <a:endParaRPr lang="en-US"/>
        </a:p>
      </dgm:t>
    </dgm:pt>
    <dgm:pt modelId="{ABEFD9A9-0751-4751-8A97-B45CC4A55FDC}">
      <dgm:prSet/>
      <dgm:spPr/>
      <dgm:t>
        <a:bodyPr/>
        <a:lstStyle/>
        <a:p>
          <a:r>
            <a:rPr lang="en-US"/>
            <a:t>E.gs. law of contract; marriage; wills; PACE 1984</a:t>
          </a:r>
        </a:p>
      </dgm:t>
    </dgm:pt>
    <dgm:pt modelId="{2ADB45B5-487A-4038-A3A5-027816133C9D}" type="parTrans" cxnId="{5803D09E-944D-4A9C-A77A-02CED075F6B5}">
      <dgm:prSet/>
      <dgm:spPr/>
      <dgm:t>
        <a:bodyPr/>
        <a:lstStyle/>
        <a:p>
          <a:endParaRPr lang="en-US"/>
        </a:p>
      </dgm:t>
    </dgm:pt>
    <dgm:pt modelId="{1D9ACA2E-C9D0-4A5B-BFBB-C8D62FAC78C7}" type="sibTrans" cxnId="{5803D09E-944D-4A9C-A77A-02CED075F6B5}">
      <dgm:prSet/>
      <dgm:spPr/>
      <dgm:t>
        <a:bodyPr/>
        <a:lstStyle/>
        <a:p>
          <a:endParaRPr lang="en-US"/>
        </a:p>
      </dgm:t>
    </dgm:pt>
    <dgm:pt modelId="{F62BC811-2DF6-4762-82B7-8B40DBBE4445}">
      <dgm:prSet/>
      <dgm:spPr/>
      <dgm:t>
        <a:bodyPr/>
        <a:lstStyle/>
        <a:p>
          <a:r>
            <a:rPr lang="en-US"/>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i="1"/>
            <a:t>An Introduction to Law</a:t>
          </a:r>
          <a:r>
            <a:rPr lang="en-US"/>
            <a:t>. P Harris [6th Edn. 2002] p.2)</a:t>
          </a:r>
        </a:p>
      </dgm:t>
    </dgm:pt>
    <dgm:pt modelId="{59E4A099-B61D-4A38-A1BB-DA3D76B2A5E7}" type="parTrans" cxnId="{51DFE57F-EAC9-4A64-8D84-42F8E19E4AAC}">
      <dgm:prSet/>
      <dgm:spPr/>
      <dgm:t>
        <a:bodyPr/>
        <a:lstStyle/>
        <a:p>
          <a:endParaRPr lang="en-US"/>
        </a:p>
      </dgm:t>
    </dgm:pt>
    <dgm:pt modelId="{D9474C91-0466-4FB8-A2E4-DDC3C20B2884}" type="sibTrans" cxnId="{51DFE57F-EAC9-4A64-8D84-42F8E19E4AAC}">
      <dgm:prSet/>
      <dgm:spPr/>
      <dgm:t>
        <a:bodyPr/>
        <a:lstStyle/>
        <a:p>
          <a:endParaRPr lang="en-US"/>
        </a:p>
      </dgm:t>
    </dgm:pt>
    <dgm:pt modelId="{74F2A745-FB05-4B7D-B488-C656F4CC3F5B}" type="pres">
      <dgm:prSet presAssocID="{B3880C6F-761C-4D4B-87E0-3EC242EDED58}" presName="root" presStyleCnt="0">
        <dgm:presLayoutVars>
          <dgm:dir/>
          <dgm:resizeHandles val="exact"/>
        </dgm:presLayoutVars>
      </dgm:prSet>
      <dgm:spPr/>
    </dgm:pt>
    <dgm:pt modelId="{CBB4712A-77B2-47BD-819D-E006116DB16F}" type="pres">
      <dgm:prSet presAssocID="{B3880C6F-761C-4D4B-87E0-3EC242EDED58}" presName="container" presStyleCnt="0">
        <dgm:presLayoutVars>
          <dgm:dir/>
          <dgm:resizeHandles val="exact"/>
        </dgm:presLayoutVars>
      </dgm:prSet>
      <dgm:spPr/>
    </dgm:pt>
    <dgm:pt modelId="{00BAE3E9-7B63-4221-8524-A0A302B4C841}" type="pres">
      <dgm:prSet presAssocID="{4AA7FEA8-E0E4-4A1B-A418-5364CF7CD8D2}" presName="compNode" presStyleCnt="0"/>
      <dgm:spPr/>
    </dgm:pt>
    <dgm:pt modelId="{4139A899-2D42-4D6F-8BF1-DD634BE5BB59}" type="pres">
      <dgm:prSet presAssocID="{4AA7FEA8-E0E4-4A1B-A418-5364CF7CD8D2}" presName="iconBgRect" presStyleLbl="bgShp" presStyleIdx="0" presStyleCnt="3"/>
      <dgm:spPr/>
    </dgm:pt>
    <dgm:pt modelId="{3A7DF221-E2D8-4241-9ACE-39BA526A48CA}" type="pres">
      <dgm:prSet presAssocID="{4AA7FEA8-E0E4-4A1B-A418-5364CF7CD8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8F44951-E0BE-4AE7-94F0-D1948D1F819B}" type="pres">
      <dgm:prSet presAssocID="{4AA7FEA8-E0E4-4A1B-A418-5364CF7CD8D2}" presName="spaceRect" presStyleCnt="0"/>
      <dgm:spPr/>
    </dgm:pt>
    <dgm:pt modelId="{7E67EC81-C79D-4BBF-9C37-FB4BD73B9C15}" type="pres">
      <dgm:prSet presAssocID="{4AA7FEA8-E0E4-4A1B-A418-5364CF7CD8D2}" presName="textRect" presStyleLbl="revTx" presStyleIdx="0" presStyleCnt="3">
        <dgm:presLayoutVars>
          <dgm:chMax val="1"/>
          <dgm:chPref val="1"/>
        </dgm:presLayoutVars>
      </dgm:prSet>
      <dgm:spPr/>
    </dgm:pt>
    <dgm:pt modelId="{AB36C18C-7891-43D1-90C1-2BD12736C502}" type="pres">
      <dgm:prSet presAssocID="{CDAB5FB3-70AF-4811-AE76-4D4A3CA3D786}" presName="sibTrans" presStyleLbl="sibTrans2D1" presStyleIdx="0" presStyleCnt="0"/>
      <dgm:spPr/>
    </dgm:pt>
    <dgm:pt modelId="{127669DB-7F36-4916-8401-FF1622A606BA}" type="pres">
      <dgm:prSet presAssocID="{ABEFD9A9-0751-4751-8A97-B45CC4A55FDC}" presName="compNode" presStyleCnt="0"/>
      <dgm:spPr/>
    </dgm:pt>
    <dgm:pt modelId="{958B2B67-0AF2-4A9F-8034-E69D5A270685}" type="pres">
      <dgm:prSet presAssocID="{ABEFD9A9-0751-4751-8A97-B45CC4A55FDC}" presName="iconBgRect" presStyleLbl="bgShp" presStyleIdx="1" presStyleCnt="3"/>
      <dgm:spPr/>
    </dgm:pt>
    <dgm:pt modelId="{90E614B8-DE00-4338-8A7A-99A41BB8A300}" type="pres">
      <dgm:prSet presAssocID="{ABEFD9A9-0751-4751-8A97-B45CC4A55F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393FCD2E-DD8E-40DB-9A08-E2D12E839617}" type="pres">
      <dgm:prSet presAssocID="{ABEFD9A9-0751-4751-8A97-B45CC4A55FDC}" presName="spaceRect" presStyleCnt="0"/>
      <dgm:spPr/>
    </dgm:pt>
    <dgm:pt modelId="{1908F3B0-6BDB-4230-882B-6D28DF720E06}" type="pres">
      <dgm:prSet presAssocID="{ABEFD9A9-0751-4751-8A97-B45CC4A55FDC}" presName="textRect" presStyleLbl="revTx" presStyleIdx="1" presStyleCnt="3">
        <dgm:presLayoutVars>
          <dgm:chMax val="1"/>
          <dgm:chPref val="1"/>
        </dgm:presLayoutVars>
      </dgm:prSet>
      <dgm:spPr/>
    </dgm:pt>
    <dgm:pt modelId="{F40B39A6-1056-4D27-8189-98A155C9019C}" type="pres">
      <dgm:prSet presAssocID="{1D9ACA2E-C9D0-4A5B-BFBB-C8D62FAC78C7}" presName="sibTrans" presStyleLbl="sibTrans2D1" presStyleIdx="0" presStyleCnt="0"/>
      <dgm:spPr/>
    </dgm:pt>
    <dgm:pt modelId="{25594629-8490-4614-AD5B-130385E9934B}" type="pres">
      <dgm:prSet presAssocID="{F62BC811-2DF6-4762-82B7-8B40DBBE4445}" presName="compNode" presStyleCnt="0"/>
      <dgm:spPr/>
    </dgm:pt>
    <dgm:pt modelId="{272963B9-9A66-4BDC-8FB2-5A485B6A5ABD}" type="pres">
      <dgm:prSet presAssocID="{F62BC811-2DF6-4762-82B7-8B40DBBE4445}" presName="iconBgRect" presStyleLbl="bgShp" presStyleIdx="2" presStyleCnt="3"/>
      <dgm:spPr/>
    </dgm:pt>
    <dgm:pt modelId="{07A3E52C-9EF1-4B8C-B5B3-30C1D6CE7DBF}" type="pres">
      <dgm:prSet presAssocID="{F62BC811-2DF6-4762-82B7-8B40DBBE44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90C4530C-ECCC-4F18-8D62-2801D76C3227}" type="pres">
      <dgm:prSet presAssocID="{F62BC811-2DF6-4762-82B7-8B40DBBE4445}" presName="spaceRect" presStyleCnt="0"/>
      <dgm:spPr/>
    </dgm:pt>
    <dgm:pt modelId="{8A58D869-9CE6-4A6F-8BA2-6B88717BDFED}" type="pres">
      <dgm:prSet presAssocID="{F62BC811-2DF6-4762-82B7-8B40DBBE4445}" presName="textRect" presStyleLbl="revTx" presStyleIdx="2" presStyleCnt="3">
        <dgm:presLayoutVars>
          <dgm:chMax val="1"/>
          <dgm:chPref val="1"/>
        </dgm:presLayoutVars>
      </dgm:prSet>
      <dgm:spPr/>
    </dgm:pt>
  </dgm:ptLst>
  <dgm:cxnLst>
    <dgm:cxn modelId="{3BD0DD28-84DA-4C2C-B1E0-C791E009CBD6}" srcId="{B3880C6F-761C-4D4B-87E0-3EC242EDED58}" destId="{4AA7FEA8-E0E4-4A1B-A418-5364CF7CD8D2}" srcOrd="0" destOrd="0" parTransId="{A08D1E2D-9A3A-498C-962B-17DC34914559}" sibTransId="{CDAB5FB3-70AF-4811-AE76-4D4A3CA3D786}"/>
    <dgm:cxn modelId="{13EEA131-9DB1-49A6-9504-DEEA6DE390C0}" type="presOf" srcId="{B3880C6F-761C-4D4B-87E0-3EC242EDED58}" destId="{74F2A745-FB05-4B7D-B488-C656F4CC3F5B}" srcOrd="0" destOrd="0" presId="urn:microsoft.com/office/officeart/2018/2/layout/IconCircleList"/>
    <dgm:cxn modelId="{8133A236-65B9-431A-AE5B-E442AE20DCE5}" type="presOf" srcId="{1D9ACA2E-C9D0-4A5B-BFBB-C8D62FAC78C7}" destId="{F40B39A6-1056-4D27-8189-98A155C9019C}" srcOrd="0" destOrd="0" presId="urn:microsoft.com/office/officeart/2018/2/layout/IconCircleList"/>
    <dgm:cxn modelId="{51DFE57F-EAC9-4A64-8D84-42F8E19E4AAC}" srcId="{B3880C6F-761C-4D4B-87E0-3EC242EDED58}" destId="{F62BC811-2DF6-4762-82B7-8B40DBBE4445}" srcOrd="2" destOrd="0" parTransId="{59E4A099-B61D-4A38-A1BB-DA3D76B2A5E7}" sibTransId="{D9474C91-0466-4FB8-A2E4-DDC3C20B2884}"/>
    <dgm:cxn modelId="{7DC99E90-5C96-4A87-9E56-A4E1A61B861A}" type="presOf" srcId="{ABEFD9A9-0751-4751-8A97-B45CC4A55FDC}" destId="{1908F3B0-6BDB-4230-882B-6D28DF720E06}" srcOrd="0" destOrd="0" presId="urn:microsoft.com/office/officeart/2018/2/layout/IconCircleList"/>
    <dgm:cxn modelId="{A26BF693-CAAA-41EB-8467-934A64D8ED17}" type="presOf" srcId="{CDAB5FB3-70AF-4811-AE76-4D4A3CA3D786}" destId="{AB36C18C-7891-43D1-90C1-2BD12736C502}" srcOrd="0" destOrd="0" presId="urn:microsoft.com/office/officeart/2018/2/layout/IconCircleList"/>
    <dgm:cxn modelId="{5803D09E-944D-4A9C-A77A-02CED075F6B5}" srcId="{B3880C6F-761C-4D4B-87E0-3EC242EDED58}" destId="{ABEFD9A9-0751-4751-8A97-B45CC4A55FDC}" srcOrd="1" destOrd="0" parTransId="{2ADB45B5-487A-4038-A3A5-027816133C9D}" sibTransId="{1D9ACA2E-C9D0-4A5B-BFBB-C8D62FAC78C7}"/>
    <dgm:cxn modelId="{2E04E3C2-2BA5-4996-8EFF-E263B9D8E3D1}" type="presOf" srcId="{F62BC811-2DF6-4762-82B7-8B40DBBE4445}" destId="{8A58D869-9CE6-4A6F-8BA2-6B88717BDFED}" srcOrd="0" destOrd="0" presId="urn:microsoft.com/office/officeart/2018/2/layout/IconCircleList"/>
    <dgm:cxn modelId="{681525C5-04C5-4C84-ABB8-2A91AFE24459}" type="presOf" srcId="{4AA7FEA8-E0E4-4A1B-A418-5364CF7CD8D2}" destId="{7E67EC81-C79D-4BBF-9C37-FB4BD73B9C15}" srcOrd="0" destOrd="0" presId="urn:microsoft.com/office/officeart/2018/2/layout/IconCircleList"/>
    <dgm:cxn modelId="{415A67D1-7EEE-47FF-9249-9401548FB282}" type="presParOf" srcId="{74F2A745-FB05-4B7D-B488-C656F4CC3F5B}" destId="{CBB4712A-77B2-47BD-819D-E006116DB16F}" srcOrd="0" destOrd="0" presId="urn:microsoft.com/office/officeart/2018/2/layout/IconCircleList"/>
    <dgm:cxn modelId="{01E6FD62-2D60-4942-9E24-603EA985F5C2}" type="presParOf" srcId="{CBB4712A-77B2-47BD-819D-E006116DB16F}" destId="{00BAE3E9-7B63-4221-8524-A0A302B4C841}" srcOrd="0" destOrd="0" presId="urn:microsoft.com/office/officeart/2018/2/layout/IconCircleList"/>
    <dgm:cxn modelId="{4C9CFC44-195A-46EB-B8E4-DB53FEC22DBC}" type="presParOf" srcId="{00BAE3E9-7B63-4221-8524-A0A302B4C841}" destId="{4139A899-2D42-4D6F-8BF1-DD634BE5BB59}" srcOrd="0" destOrd="0" presId="urn:microsoft.com/office/officeart/2018/2/layout/IconCircleList"/>
    <dgm:cxn modelId="{AABE369A-661F-46E1-B9DA-31578389B081}" type="presParOf" srcId="{00BAE3E9-7B63-4221-8524-A0A302B4C841}" destId="{3A7DF221-E2D8-4241-9ACE-39BA526A48CA}" srcOrd="1" destOrd="0" presId="urn:microsoft.com/office/officeart/2018/2/layout/IconCircleList"/>
    <dgm:cxn modelId="{46BACBEE-73F1-401D-965C-F21ABFA8CB6F}" type="presParOf" srcId="{00BAE3E9-7B63-4221-8524-A0A302B4C841}" destId="{28F44951-E0BE-4AE7-94F0-D1948D1F819B}" srcOrd="2" destOrd="0" presId="urn:microsoft.com/office/officeart/2018/2/layout/IconCircleList"/>
    <dgm:cxn modelId="{069453C7-A6FA-41B0-A8BE-FBC3B051FFC0}" type="presParOf" srcId="{00BAE3E9-7B63-4221-8524-A0A302B4C841}" destId="{7E67EC81-C79D-4BBF-9C37-FB4BD73B9C15}" srcOrd="3" destOrd="0" presId="urn:microsoft.com/office/officeart/2018/2/layout/IconCircleList"/>
    <dgm:cxn modelId="{4AA09F38-860E-4D42-8C8D-4574CB68ED32}" type="presParOf" srcId="{CBB4712A-77B2-47BD-819D-E006116DB16F}" destId="{AB36C18C-7891-43D1-90C1-2BD12736C502}" srcOrd="1" destOrd="0" presId="urn:microsoft.com/office/officeart/2018/2/layout/IconCircleList"/>
    <dgm:cxn modelId="{3231097A-8E1D-4460-8F29-920275552F9F}" type="presParOf" srcId="{CBB4712A-77B2-47BD-819D-E006116DB16F}" destId="{127669DB-7F36-4916-8401-FF1622A606BA}" srcOrd="2" destOrd="0" presId="urn:microsoft.com/office/officeart/2018/2/layout/IconCircleList"/>
    <dgm:cxn modelId="{946738BA-457B-4803-8AB9-4E33160E99B6}" type="presParOf" srcId="{127669DB-7F36-4916-8401-FF1622A606BA}" destId="{958B2B67-0AF2-4A9F-8034-E69D5A270685}" srcOrd="0" destOrd="0" presId="urn:microsoft.com/office/officeart/2018/2/layout/IconCircleList"/>
    <dgm:cxn modelId="{A68893F0-E17D-43FE-A35C-C722BF568494}" type="presParOf" srcId="{127669DB-7F36-4916-8401-FF1622A606BA}" destId="{90E614B8-DE00-4338-8A7A-99A41BB8A300}" srcOrd="1" destOrd="0" presId="urn:microsoft.com/office/officeart/2018/2/layout/IconCircleList"/>
    <dgm:cxn modelId="{79F8C081-EC4F-4DB9-ADEB-CED32E4B8608}" type="presParOf" srcId="{127669DB-7F36-4916-8401-FF1622A606BA}" destId="{393FCD2E-DD8E-40DB-9A08-E2D12E839617}" srcOrd="2" destOrd="0" presId="urn:microsoft.com/office/officeart/2018/2/layout/IconCircleList"/>
    <dgm:cxn modelId="{92285A66-DE50-4C0D-A073-87EB5048C106}" type="presParOf" srcId="{127669DB-7F36-4916-8401-FF1622A606BA}" destId="{1908F3B0-6BDB-4230-882B-6D28DF720E06}" srcOrd="3" destOrd="0" presId="urn:microsoft.com/office/officeart/2018/2/layout/IconCircleList"/>
    <dgm:cxn modelId="{0554C040-5120-4E43-AA62-FA6308CDC0DE}" type="presParOf" srcId="{CBB4712A-77B2-47BD-819D-E006116DB16F}" destId="{F40B39A6-1056-4D27-8189-98A155C9019C}" srcOrd="3" destOrd="0" presId="urn:microsoft.com/office/officeart/2018/2/layout/IconCircleList"/>
    <dgm:cxn modelId="{1BE9AC97-941C-458C-B841-5E415A8B9F49}" type="presParOf" srcId="{CBB4712A-77B2-47BD-819D-E006116DB16F}" destId="{25594629-8490-4614-AD5B-130385E9934B}" srcOrd="4" destOrd="0" presId="urn:microsoft.com/office/officeart/2018/2/layout/IconCircleList"/>
    <dgm:cxn modelId="{F26E3B13-536A-4B7A-B123-AE030A137ADC}" type="presParOf" srcId="{25594629-8490-4614-AD5B-130385E9934B}" destId="{272963B9-9A66-4BDC-8FB2-5A485B6A5ABD}" srcOrd="0" destOrd="0" presId="urn:microsoft.com/office/officeart/2018/2/layout/IconCircleList"/>
    <dgm:cxn modelId="{C2EE2357-C746-4589-BDC5-83B18B8E4909}" type="presParOf" srcId="{25594629-8490-4614-AD5B-130385E9934B}" destId="{07A3E52C-9EF1-4B8C-B5B3-30C1D6CE7DBF}" srcOrd="1" destOrd="0" presId="urn:microsoft.com/office/officeart/2018/2/layout/IconCircleList"/>
    <dgm:cxn modelId="{552833A3-2A50-418E-A9C1-AC613D39535C}" type="presParOf" srcId="{25594629-8490-4614-AD5B-130385E9934B}" destId="{90C4530C-ECCC-4F18-8D62-2801D76C3227}" srcOrd="2" destOrd="0" presId="urn:microsoft.com/office/officeart/2018/2/layout/IconCircleList"/>
    <dgm:cxn modelId="{37FB2978-2AE1-43B2-B1E3-AA22FCF446C6}" type="presParOf" srcId="{25594629-8490-4614-AD5B-130385E9934B}" destId="{8A58D869-9CE6-4A6F-8BA2-6B88717BDFE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692249-A255-4541-A558-4942D838876B}"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6AA418D0-8BF6-432A-8BF3-9C3D2ACDB23C}">
      <dgm:prSet/>
      <dgm:spPr/>
      <dgm:t>
        <a:bodyPr/>
        <a:lstStyle/>
        <a:p>
          <a:pPr>
            <a:defRPr b="1"/>
          </a:pPr>
          <a:r>
            <a:rPr lang="en-US"/>
            <a:t>Laws control many aspects of our lives and confer powers onto us;</a:t>
          </a:r>
        </a:p>
      </dgm:t>
    </dgm:pt>
    <dgm:pt modelId="{66FF529B-D9B2-44E2-B9C9-6B0487173C37}" type="parTrans" cxnId="{C0FEEA72-0772-4246-835F-36E228BD8583}">
      <dgm:prSet/>
      <dgm:spPr/>
      <dgm:t>
        <a:bodyPr/>
        <a:lstStyle/>
        <a:p>
          <a:endParaRPr lang="en-US"/>
        </a:p>
      </dgm:t>
    </dgm:pt>
    <dgm:pt modelId="{E5F5A827-E1C3-43B5-827A-F76F43453D76}" type="sibTrans" cxnId="{C0FEEA72-0772-4246-835F-36E228BD8583}">
      <dgm:prSet/>
      <dgm:spPr/>
      <dgm:t>
        <a:bodyPr/>
        <a:lstStyle/>
        <a:p>
          <a:endParaRPr lang="en-US"/>
        </a:p>
      </dgm:t>
    </dgm:pt>
    <dgm:pt modelId="{C0B7F5BB-F71A-4A25-B87C-8041AEA269E2}">
      <dgm:prSet/>
      <dgm:spPr/>
      <dgm:t>
        <a:bodyPr/>
        <a:lstStyle/>
        <a:p>
          <a:pPr>
            <a:defRPr b="1"/>
          </a:pPr>
          <a:r>
            <a:rPr lang="en-US"/>
            <a:t>What laws can you think of that;</a:t>
          </a:r>
        </a:p>
      </dgm:t>
    </dgm:pt>
    <dgm:pt modelId="{CEBD3575-3A69-4CAA-AEB4-78507C72F74B}" type="parTrans" cxnId="{9B297C2D-E894-4172-AEF3-A50BBAF49538}">
      <dgm:prSet/>
      <dgm:spPr/>
      <dgm:t>
        <a:bodyPr/>
        <a:lstStyle/>
        <a:p>
          <a:endParaRPr lang="en-US"/>
        </a:p>
      </dgm:t>
    </dgm:pt>
    <dgm:pt modelId="{5B73956B-804B-4821-A507-97A1DB6BF8DC}" type="sibTrans" cxnId="{9B297C2D-E894-4172-AEF3-A50BBAF49538}">
      <dgm:prSet/>
      <dgm:spPr/>
      <dgm:t>
        <a:bodyPr/>
        <a:lstStyle/>
        <a:p>
          <a:endParaRPr lang="en-US"/>
        </a:p>
      </dgm:t>
    </dgm:pt>
    <dgm:pt modelId="{E4D420E7-4895-4358-BA14-B6B00702DDE1}">
      <dgm:prSet/>
      <dgm:spPr/>
      <dgm:t>
        <a:bodyPr/>
        <a:lstStyle/>
        <a:p>
          <a:r>
            <a:rPr lang="en-US"/>
            <a:t>Have governed the way you have behaved this week, </a:t>
          </a:r>
        </a:p>
      </dgm:t>
    </dgm:pt>
    <dgm:pt modelId="{DC74E63E-BF48-4ED6-9E2C-D08BEC5045FC}" type="parTrans" cxnId="{B93993D6-D587-46BC-950C-C1576E9FF994}">
      <dgm:prSet/>
      <dgm:spPr/>
      <dgm:t>
        <a:bodyPr/>
        <a:lstStyle/>
        <a:p>
          <a:endParaRPr lang="en-US"/>
        </a:p>
      </dgm:t>
    </dgm:pt>
    <dgm:pt modelId="{5AECC637-5DA0-438E-8B94-2F074728205C}" type="sibTrans" cxnId="{B93993D6-D587-46BC-950C-C1576E9FF994}">
      <dgm:prSet/>
      <dgm:spPr/>
      <dgm:t>
        <a:bodyPr/>
        <a:lstStyle/>
        <a:p>
          <a:endParaRPr lang="en-US"/>
        </a:p>
      </dgm:t>
    </dgm:pt>
    <dgm:pt modelId="{806EF14A-72D6-47EF-8FD2-3AEB93FC70DA}">
      <dgm:prSet/>
      <dgm:spPr/>
      <dgm:t>
        <a:bodyPr/>
        <a:lstStyle/>
        <a:p>
          <a:r>
            <a:rPr lang="en-US"/>
            <a:t>Given you rights</a:t>
          </a:r>
        </a:p>
      </dgm:t>
    </dgm:pt>
    <dgm:pt modelId="{9899D273-6A00-4507-807A-DB50099643C1}" type="parTrans" cxnId="{1354BDA4-5E0C-4F93-86D6-DCD48110E925}">
      <dgm:prSet/>
      <dgm:spPr/>
      <dgm:t>
        <a:bodyPr/>
        <a:lstStyle/>
        <a:p>
          <a:endParaRPr lang="en-US"/>
        </a:p>
      </dgm:t>
    </dgm:pt>
    <dgm:pt modelId="{DF0E7244-C974-4548-BF6B-5FFF0705ADF8}" type="sibTrans" cxnId="{1354BDA4-5E0C-4F93-86D6-DCD48110E925}">
      <dgm:prSet/>
      <dgm:spPr/>
      <dgm:t>
        <a:bodyPr/>
        <a:lstStyle/>
        <a:p>
          <a:endParaRPr lang="en-US"/>
        </a:p>
      </dgm:t>
    </dgm:pt>
    <dgm:pt modelId="{9208CB35-57D2-4E49-80E7-9FFC62B0D697}">
      <dgm:prSet/>
      <dgm:spPr/>
      <dgm:t>
        <a:bodyPr/>
        <a:lstStyle/>
        <a:p>
          <a:r>
            <a:rPr lang="en-US"/>
            <a:t>Have protected you. </a:t>
          </a:r>
        </a:p>
      </dgm:t>
    </dgm:pt>
    <dgm:pt modelId="{0E5E1587-66A1-410A-94E5-18878121D5F0}" type="parTrans" cxnId="{B72F776D-A6D0-4499-8167-0D013FCCFD40}">
      <dgm:prSet/>
      <dgm:spPr/>
      <dgm:t>
        <a:bodyPr/>
        <a:lstStyle/>
        <a:p>
          <a:endParaRPr lang="en-US"/>
        </a:p>
      </dgm:t>
    </dgm:pt>
    <dgm:pt modelId="{BEB07ABD-99D4-467B-B921-02E3139A66BF}" type="sibTrans" cxnId="{B72F776D-A6D0-4499-8167-0D013FCCFD40}">
      <dgm:prSet/>
      <dgm:spPr/>
      <dgm:t>
        <a:bodyPr/>
        <a:lstStyle/>
        <a:p>
          <a:endParaRPr lang="en-US"/>
        </a:p>
      </dgm:t>
    </dgm:pt>
    <dgm:pt modelId="{5F0867DF-7BB3-4319-A2DA-04F6610E5F86}">
      <dgm:prSet/>
      <dgm:spPr/>
      <dgm:t>
        <a:bodyPr/>
        <a:lstStyle/>
        <a:p>
          <a:r>
            <a:rPr lang="en-US"/>
            <a:t>Please right your answers in the forum on Moodle so we can discuss them  in the tutorial. </a:t>
          </a:r>
        </a:p>
      </dgm:t>
    </dgm:pt>
    <dgm:pt modelId="{2611A5A1-91F3-49B6-A97F-7EE8496E7583}" type="parTrans" cxnId="{CFF35F85-4218-474B-85AE-A32065F9D5AC}">
      <dgm:prSet/>
      <dgm:spPr/>
      <dgm:t>
        <a:bodyPr/>
        <a:lstStyle/>
        <a:p>
          <a:endParaRPr lang="en-US"/>
        </a:p>
      </dgm:t>
    </dgm:pt>
    <dgm:pt modelId="{D800B281-88FE-4886-BF7D-67E7CEA741EC}" type="sibTrans" cxnId="{CFF35F85-4218-474B-85AE-A32065F9D5AC}">
      <dgm:prSet/>
      <dgm:spPr/>
      <dgm:t>
        <a:bodyPr/>
        <a:lstStyle/>
        <a:p>
          <a:endParaRPr lang="en-US"/>
        </a:p>
      </dgm:t>
    </dgm:pt>
    <dgm:pt modelId="{6CF47C06-A937-4D80-9C63-F3DFABA00FC4}" type="pres">
      <dgm:prSet presAssocID="{56692249-A255-4541-A558-4942D838876B}" presName="root" presStyleCnt="0">
        <dgm:presLayoutVars>
          <dgm:dir/>
          <dgm:resizeHandles val="exact"/>
        </dgm:presLayoutVars>
      </dgm:prSet>
      <dgm:spPr/>
    </dgm:pt>
    <dgm:pt modelId="{31F356B1-F98F-49DC-8D83-B22943A6D3B7}" type="pres">
      <dgm:prSet presAssocID="{6AA418D0-8BF6-432A-8BF3-9C3D2ACDB23C}" presName="compNode" presStyleCnt="0"/>
      <dgm:spPr/>
    </dgm:pt>
    <dgm:pt modelId="{254C5D60-F529-42AD-AB9F-DBFE62C8275D}" type="pres">
      <dgm:prSet presAssocID="{6AA418D0-8BF6-432A-8BF3-9C3D2ACDB2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F09FC53-B72C-4B03-A90B-2D9898221273}" type="pres">
      <dgm:prSet presAssocID="{6AA418D0-8BF6-432A-8BF3-9C3D2ACDB23C}" presName="iconSpace" presStyleCnt="0"/>
      <dgm:spPr/>
    </dgm:pt>
    <dgm:pt modelId="{169B7C9C-C02C-41A1-8E4D-107A456E3F4C}" type="pres">
      <dgm:prSet presAssocID="{6AA418D0-8BF6-432A-8BF3-9C3D2ACDB23C}" presName="parTx" presStyleLbl="revTx" presStyleIdx="0" presStyleCnt="4">
        <dgm:presLayoutVars>
          <dgm:chMax val="0"/>
          <dgm:chPref val="0"/>
        </dgm:presLayoutVars>
      </dgm:prSet>
      <dgm:spPr/>
    </dgm:pt>
    <dgm:pt modelId="{F7B1B620-3938-47C0-8300-659BEB31972B}" type="pres">
      <dgm:prSet presAssocID="{6AA418D0-8BF6-432A-8BF3-9C3D2ACDB23C}" presName="txSpace" presStyleCnt="0"/>
      <dgm:spPr/>
    </dgm:pt>
    <dgm:pt modelId="{AD84AF19-A8E3-488F-B93C-FFF5DDE83C7B}" type="pres">
      <dgm:prSet presAssocID="{6AA418D0-8BF6-432A-8BF3-9C3D2ACDB23C}" presName="desTx" presStyleLbl="revTx" presStyleIdx="1" presStyleCnt="4">
        <dgm:presLayoutVars/>
      </dgm:prSet>
      <dgm:spPr/>
    </dgm:pt>
    <dgm:pt modelId="{CF1F3F44-21A5-40A2-87DB-552492E2A826}" type="pres">
      <dgm:prSet presAssocID="{E5F5A827-E1C3-43B5-827A-F76F43453D76}" presName="sibTrans" presStyleCnt="0"/>
      <dgm:spPr/>
    </dgm:pt>
    <dgm:pt modelId="{8A8E2A68-8BFD-4275-835A-00F7A7F43683}" type="pres">
      <dgm:prSet presAssocID="{C0B7F5BB-F71A-4A25-B87C-8041AEA269E2}" presName="compNode" presStyleCnt="0"/>
      <dgm:spPr/>
    </dgm:pt>
    <dgm:pt modelId="{0D407E6E-5095-4AC4-B56F-A609D8C72325}" type="pres">
      <dgm:prSet presAssocID="{C0B7F5BB-F71A-4A25-B87C-8041AEA269E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EEFD2265-4348-4CE8-81FA-B7A312B9DE03}" type="pres">
      <dgm:prSet presAssocID="{C0B7F5BB-F71A-4A25-B87C-8041AEA269E2}" presName="iconSpace" presStyleCnt="0"/>
      <dgm:spPr/>
    </dgm:pt>
    <dgm:pt modelId="{B8C609EB-414C-4E2A-9F9D-514A1CB05A57}" type="pres">
      <dgm:prSet presAssocID="{C0B7F5BB-F71A-4A25-B87C-8041AEA269E2}" presName="parTx" presStyleLbl="revTx" presStyleIdx="2" presStyleCnt="4">
        <dgm:presLayoutVars>
          <dgm:chMax val="0"/>
          <dgm:chPref val="0"/>
        </dgm:presLayoutVars>
      </dgm:prSet>
      <dgm:spPr/>
    </dgm:pt>
    <dgm:pt modelId="{D6A40D41-EE96-441C-87D1-B2446A4CA028}" type="pres">
      <dgm:prSet presAssocID="{C0B7F5BB-F71A-4A25-B87C-8041AEA269E2}" presName="txSpace" presStyleCnt="0"/>
      <dgm:spPr/>
    </dgm:pt>
    <dgm:pt modelId="{744E83C3-85BB-4607-A9D9-DBAD92AB1B1B}" type="pres">
      <dgm:prSet presAssocID="{C0B7F5BB-F71A-4A25-B87C-8041AEA269E2}" presName="desTx" presStyleLbl="revTx" presStyleIdx="3" presStyleCnt="4">
        <dgm:presLayoutVars/>
      </dgm:prSet>
      <dgm:spPr/>
    </dgm:pt>
  </dgm:ptLst>
  <dgm:cxnLst>
    <dgm:cxn modelId="{9B297C2D-E894-4172-AEF3-A50BBAF49538}" srcId="{56692249-A255-4541-A558-4942D838876B}" destId="{C0B7F5BB-F71A-4A25-B87C-8041AEA269E2}" srcOrd="1" destOrd="0" parTransId="{CEBD3575-3A69-4CAA-AEB4-78507C72F74B}" sibTransId="{5B73956B-804B-4821-A507-97A1DB6BF8DC}"/>
    <dgm:cxn modelId="{D9012D61-89DB-487F-B681-D31D55E94037}" type="presOf" srcId="{5F0867DF-7BB3-4319-A2DA-04F6610E5F86}" destId="{744E83C3-85BB-4607-A9D9-DBAD92AB1B1B}" srcOrd="0" destOrd="3" presId="urn:microsoft.com/office/officeart/2018/2/layout/IconLabelDescriptionList"/>
    <dgm:cxn modelId="{B72F776D-A6D0-4499-8167-0D013FCCFD40}" srcId="{C0B7F5BB-F71A-4A25-B87C-8041AEA269E2}" destId="{9208CB35-57D2-4E49-80E7-9FFC62B0D697}" srcOrd="2" destOrd="0" parTransId="{0E5E1587-66A1-410A-94E5-18878121D5F0}" sibTransId="{BEB07ABD-99D4-467B-B921-02E3139A66BF}"/>
    <dgm:cxn modelId="{C0FEEA72-0772-4246-835F-36E228BD8583}" srcId="{56692249-A255-4541-A558-4942D838876B}" destId="{6AA418D0-8BF6-432A-8BF3-9C3D2ACDB23C}" srcOrd="0" destOrd="0" parTransId="{66FF529B-D9B2-44E2-B9C9-6B0487173C37}" sibTransId="{E5F5A827-E1C3-43B5-827A-F76F43453D76}"/>
    <dgm:cxn modelId="{CFF35F85-4218-474B-85AE-A32065F9D5AC}" srcId="{C0B7F5BB-F71A-4A25-B87C-8041AEA269E2}" destId="{5F0867DF-7BB3-4319-A2DA-04F6610E5F86}" srcOrd="3" destOrd="0" parTransId="{2611A5A1-91F3-49B6-A97F-7EE8496E7583}" sibTransId="{D800B281-88FE-4886-BF7D-67E7CEA741EC}"/>
    <dgm:cxn modelId="{BAF64196-0C18-41DD-8D16-4EE1516D311B}" type="presOf" srcId="{9208CB35-57D2-4E49-80E7-9FFC62B0D697}" destId="{744E83C3-85BB-4607-A9D9-DBAD92AB1B1B}" srcOrd="0" destOrd="2" presId="urn:microsoft.com/office/officeart/2018/2/layout/IconLabelDescriptionList"/>
    <dgm:cxn modelId="{1354BDA4-5E0C-4F93-86D6-DCD48110E925}" srcId="{C0B7F5BB-F71A-4A25-B87C-8041AEA269E2}" destId="{806EF14A-72D6-47EF-8FD2-3AEB93FC70DA}" srcOrd="1" destOrd="0" parTransId="{9899D273-6A00-4507-807A-DB50099643C1}" sibTransId="{DF0E7244-C974-4548-BF6B-5FFF0705ADF8}"/>
    <dgm:cxn modelId="{B93993D6-D587-46BC-950C-C1576E9FF994}" srcId="{C0B7F5BB-F71A-4A25-B87C-8041AEA269E2}" destId="{E4D420E7-4895-4358-BA14-B6B00702DDE1}" srcOrd="0" destOrd="0" parTransId="{DC74E63E-BF48-4ED6-9E2C-D08BEC5045FC}" sibTransId="{5AECC637-5DA0-438E-8B94-2F074728205C}"/>
    <dgm:cxn modelId="{D118E4D8-3E1F-410E-AB4C-E3719D8E47D2}" type="presOf" srcId="{56692249-A255-4541-A558-4942D838876B}" destId="{6CF47C06-A937-4D80-9C63-F3DFABA00FC4}" srcOrd="0" destOrd="0" presId="urn:microsoft.com/office/officeart/2018/2/layout/IconLabelDescriptionList"/>
    <dgm:cxn modelId="{DF4C9FE1-080E-439B-9DE4-91B0204E50AE}" type="presOf" srcId="{6AA418D0-8BF6-432A-8BF3-9C3D2ACDB23C}" destId="{169B7C9C-C02C-41A1-8E4D-107A456E3F4C}" srcOrd="0" destOrd="0" presId="urn:microsoft.com/office/officeart/2018/2/layout/IconLabelDescriptionList"/>
    <dgm:cxn modelId="{9BE036E3-4A2C-43F2-9EE3-5C3AC5222C21}" type="presOf" srcId="{E4D420E7-4895-4358-BA14-B6B00702DDE1}" destId="{744E83C3-85BB-4607-A9D9-DBAD92AB1B1B}" srcOrd="0" destOrd="0" presId="urn:microsoft.com/office/officeart/2018/2/layout/IconLabelDescriptionList"/>
    <dgm:cxn modelId="{1DD45DE7-E32F-45DE-BC8A-87BF00C10D49}" type="presOf" srcId="{806EF14A-72D6-47EF-8FD2-3AEB93FC70DA}" destId="{744E83C3-85BB-4607-A9D9-DBAD92AB1B1B}" srcOrd="0" destOrd="1" presId="urn:microsoft.com/office/officeart/2018/2/layout/IconLabelDescriptionList"/>
    <dgm:cxn modelId="{9598B5F3-58C5-4D19-977A-F5F40E516DB1}" type="presOf" srcId="{C0B7F5BB-F71A-4A25-B87C-8041AEA269E2}" destId="{B8C609EB-414C-4E2A-9F9D-514A1CB05A57}" srcOrd="0" destOrd="0" presId="urn:microsoft.com/office/officeart/2018/2/layout/IconLabelDescriptionList"/>
    <dgm:cxn modelId="{97B3A9D1-CB5A-4419-9AAE-878066077053}" type="presParOf" srcId="{6CF47C06-A937-4D80-9C63-F3DFABA00FC4}" destId="{31F356B1-F98F-49DC-8D83-B22943A6D3B7}" srcOrd="0" destOrd="0" presId="urn:microsoft.com/office/officeart/2018/2/layout/IconLabelDescriptionList"/>
    <dgm:cxn modelId="{7CACFC8B-3D2A-4372-8F7F-6604A6105575}" type="presParOf" srcId="{31F356B1-F98F-49DC-8D83-B22943A6D3B7}" destId="{254C5D60-F529-42AD-AB9F-DBFE62C8275D}" srcOrd="0" destOrd="0" presId="urn:microsoft.com/office/officeart/2018/2/layout/IconLabelDescriptionList"/>
    <dgm:cxn modelId="{AD9094C8-F142-47F5-B5AF-6252586E87A6}" type="presParOf" srcId="{31F356B1-F98F-49DC-8D83-B22943A6D3B7}" destId="{CF09FC53-B72C-4B03-A90B-2D9898221273}" srcOrd="1" destOrd="0" presId="urn:microsoft.com/office/officeart/2018/2/layout/IconLabelDescriptionList"/>
    <dgm:cxn modelId="{FE52FA0B-AF43-4FF1-BFC5-E670AB040796}" type="presParOf" srcId="{31F356B1-F98F-49DC-8D83-B22943A6D3B7}" destId="{169B7C9C-C02C-41A1-8E4D-107A456E3F4C}" srcOrd="2" destOrd="0" presId="urn:microsoft.com/office/officeart/2018/2/layout/IconLabelDescriptionList"/>
    <dgm:cxn modelId="{BA512C99-8C34-44F2-927E-BD752A9B59B5}" type="presParOf" srcId="{31F356B1-F98F-49DC-8D83-B22943A6D3B7}" destId="{F7B1B620-3938-47C0-8300-659BEB31972B}" srcOrd="3" destOrd="0" presId="urn:microsoft.com/office/officeart/2018/2/layout/IconLabelDescriptionList"/>
    <dgm:cxn modelId="{4D1B95A4-B30C-4026-A3D1-13E172EA243B}" type="presParOf" srcId="{31F356B1-F98F-49DC-8D83-B22943A6D3B7}" destId="{AD84AF19-A8E3-488F-B93C-FFF5DDE83C7B}" srcOrd="4" destOrd="0" presId="urn:microsoft.com/office/officeart/2018/2/layout/IconLabelDescriptionList"/>
    <dgm:cxn modelId="{B23C5EFE-49EA-484D-8BFA-123C1F0BE151}" type="presParOf" srcId="{6CF47C06-A937-4D80-9C63-F3DFABA00FC4}" destId="{CF1F3F44-21A5-40A2-87DB-552492E2A826}" srcOrd="1" destOrd="0" presId="urn:microsoft.com/office/officeart/2018/2/layout/IconLabelDescriptionList"/>
    <dgm:cxn modelId="{75C54E23-DE07-4311-A447-8F629FD53406}" type="presParOf" srcId="{6CF47C06-A937-4D80-9C63-F3DFABA00FC4}" destId="{8A8E2A68-8BFD-4275-835A-00F7A7F43683}" srcOrd="2" destOrd="0" presId="urn:microsoft.com/office/officeart/2018/2/layout/IconLabelDescriptionList"/>
    <dgm:cxn modelId="{8B787ED2-01B1-4A58-9028-14D372490508}" type="presParOf" srcId="{8A8E2A68-8BFD-4275-835A-00F7A7F43683}" destId="{0D407E6E-5095-4AC4-B56F-A609D8C72325}" srcOrd="0" destOrd="0" presId="urn:microsoft.com/office/officeart/2018/2/layout/IconLabelDescriptionList"/>
    <dgm:cxn modelId="{2DC97F5E-97CE-4358-A30D-DE9BA68ECF47}" type="presParOf" srcId="{8A8E2A68-8BFD-4275-835A-00F7A7F43683}" destId="{EEFD2265-4348-4CE8-81FA-B7A312B9DE03}" srcOrd="1" destOrd="0" presId="urn:microsoft.com/office/officeart/2018/2/layout/IconLabelDescriptionList"/>
    <dgm:cxn modelId="{2BDADDE1-EAD3-4038-9BA2-EFA187DECBA0}" type="presParOf" srcId="{8A8E2A68-8BFD-4275-835A-00F7A7F43683}" destId="{B8C609EB-414C-4E2A-9F9D-514A1CB05A57}" srcOrd="2" destOrd="0" presId="urn:microsoft.com/office/officeart/2018/2/layout/IconLabelDescriptionList"/>
    <dgm:cxn modelId="{E16D2CA0-9750-423A-8107-E1745C8E7C37}" type="presParOf" srcId="{8A8E2A68-8BFD-4275-835A-00F7A7F43683}" destId="{D6A40D41-EE96-441C-87D1-B2446A4CA028}" srcOrd="3" destOrd="0" presId="urn:microsoft.com/office/officeart/2018/2/layout/IconLabelDescriptionList"/>
    <dgm:cxn modelId="{077C701B-21A3-4DE3-80A6-E5AF008B4738}" type="presParOf" srcId="{8A8E2A68-8BFD-4275-835A-00F7A7F43683}" destId="{744E83C3-85BB-4607-A9D9-DBAD92AB1B1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931C3-43EC-4C5D-AFDB-B778CDF5318A}">
      <dsp:nvSpPr>
        <dsp:cNvPr id="0" name=""/>
        <dsp:cNvSpPr/>
      </dsp:nvSpPr>
      <dsp:spPr>
        <a:xfrm>
          <a:off x="0" y="0"/>
          <a:ext cx="8872220" cy="76311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provide you with an overview of some of the issues that underpin the Legal Process module and to challenge you to think about the following questions</a:t>
          </a:r>
          <a:endParaRPr lang="en-US" sz="1900" kern="1200"/>
        </a:p>
      </dsp:txBody>
      <dsp:txXfrm>
        <a:off x="22351" y="22351"/>
        <a:ext cx="7984280" cy="718409"/>
      </dsp:txXfrm>
    </dsp:sp>
    <dsp:sp modelId="{CD08C2DD-1F86-44F9-970D-7A29ED734F2B}">
      <dsp:nvSpPr>
        <dsp:cNvPr id="0" name=""/>
        <dsp:cNvSpPr/>
      </dsp:nvSpPr>
      <dsp:spPr>
        <a:xfrm>
          <a:off x="743048" y="901859"/>
          <a:ext cx="8872220" cy="76311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law?</a:t>
          </a:r>
          <a:endParaRPr lang="en-US" sz="1900" kern="1200"/>
        </a:p>
      </dsp:txBody>
      <dsp:txXfrm>
        <a:off x="765399" y="924210"/>
        <a:ext cx="7588447" cy="718409"/>
      </dsp:txXfrm>
    </dsp:sp>
    <dsp:sp modelId="{26D2D424-AC5D-4884-9BD0-43B9903E7597}">
      <dsp:nvSpPr>
        <dsp:cNvPr id="0" name=""/>
        <dsp:cNvSpPr/>
      </dsp:nvSpPr>
      <dsp:spPr>
        <a:xfrm>
          <a:off x="1475006" y="1803718"/>
          <a:ext cx="8872220" cy="76311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law?</a:t>
          </a:r>
          <a:endParaRPr lang="en-US" sz="1900" kern="1200"/>
        </a:p>
      </dsp:txBody>
      <dsp:txXfrm>
        <a:off x="1497357" y="1826069"/>
        <a:ext cx="7599537" cy="718409"/>
      </dsp:txXfrm>
    </dsp:sp>
    <dsp:sp modelId="{01A1F63B-A98F-4984-B863-773005162528}">
      <dsp:nvSpPr>
        <dsp:cNvPr id="0" name=""/>
        <dsp:cNvSpPr/>
      </dsp:nvSpPr>
      <dsp:spPr>
        <a:xfrm>
          <a:off x="2218055" y="2705578"/>
          <a:ext cx="8872220" cy="76311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a legal system?</a:t>
          </a:r>
          <a:endParaRPr lang="en-US" sz="1900" kern="1200"/>
        </a:p>
      </dsp:txBody>
      <dsp:txXfrm>
        <a:off x="2240406" y="2727929"/>
        <a:ext cx="7588447" cy="718409"/>
      </dsp:txXfrm>
    </dsp:sp>
    <dsp:sp modelId="{0F6FA83B-2DA2-4840-8DCB-378306D70D09}">
      <dsp:nvSpPr>
        <dsp:cNvPr id="0" name=""/>
        <dsp:cNvSpPr/>
      </dsp:nvSpPr>
      <dsp:spPr>
        <a:xfrm>
          <a:off x="8376198" y="584474"/>
          <a:ext cx="496022" cy="4960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487803" y="584474"/>
        <a:ext cx="272812" cy="373257"/>
      </dsp:txXfrm>
    </dsp:sp>
    <dsp:sp modelId="{A42D5A51-0809-44CA-986A-D64B746F0F47}">
      <dsp:nvSpPr>
        <dsp:cNvPr id="0" name=""/>
        <dsp:cNvSpPr/>
      </dsp:nvSpPr>
      <dsp:spPr>
        <a:xfrm>
          <a:off x="9119246" y="1486333"/>
          <a:ext cx="496022" cy="49602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30851" y="1486333"/>
        <a:ext cx="272812" cy="373257"/>
      </dsp:txXfrm>
    </dsp:sp>
    <dsp:sp modelId="{9084F9FE-0E90-4C07-B591-0494F8BD40AC}">
      <dsp:nvSpPr>
        <dsp:cNvPr id="0" name=""/>
        <dsp:cNvSpPr/>
      </dsp:nvSpPr>
      <dsp:spPr>
        <a:xfrm>
          <a:off x="9851204" y="2388193"/>
          <a:ext cx="496022" cy="49602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62809" y="2388193"/>
        <a:ext cx="272812" cy="373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D7A80-4189-49F3-95B9-76A39E34DD20}">
      <dsp:nvSpPr>
        <dsp:cNvPr id="0" name=""/>
        <dsp:cNvSpPr/>
      </dsp:nvSpPr>
      <dsp:spPr>
        <a:xfrm>
          <a:off x="9083" y="821273"/>
          <a:ext cx="856406" cy="85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9E5F44-45D3-4122-BFEE-32D55A5BBB05}">
      <dsp:nvSpPr>
        <dsp:cNvPr id="0" name=""/>
        <dsp:cNvSpPr/>
      </dsp:nvSpPr>
      <dsp:spPr>
        <a:xfrm>
          <a:off x="9083"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 general norm...guiding conduct or action in a given type of situation.“</a:t>
          </a:r>
        </a:p>
      </dsp:txBody>
      <dsp:txXfrm>
        <a:off x="9083" y="1756203"/>
        <a:ext cx="2446875" cy="562016"/>
      </dsp:txXfrm>
    </dsp:sp>
    <dsp:sp modelId="{024CBD0F-8A2D-4E6E-B090-782F8ABEBC6C}">
      <dsp:nvSpPr>
        <dsp:cNvPr id="0" name=""/>
        <dsp:cNvSpPr/>
      </dsp:nvSpPr>
      <dsp:spPr>
        <a:xfrm>
          <a:off x="9083"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a:t>
          </a:r>
          <a:r>
            <a:rPr lang="en-US" sz="1100" i="1" kern="1200"/>
            <a:t>How to do things with rules</a:t>
          </a:r>
          <a:r>
            <a:rPr lang="en-US" sz="1100" kern="1200"/>
            <a:t>. W Twining &amp; D Miers [4th Edn 1999] p.123)</a:t>
          </a:r>
        </a:p>
      </dsp:txBody>
      <dsp:txXfrm>
        <a:off x="9083" y="2354743"/>
        <a:ext cx="2446875" cy="292673"/>
      </dsp:txXfrm>
    </dsp:sp>
    <dsp:sp modelId="{A1D920F7-E9D4-4053-AB0B-88FB5918FF49}">
      <dsp:nvSpPr>
        <dsp:cNvPr id="0" name=""/>
        <dsp:cNvSpPr/>
      </dsp:nvSpPr>
      <dsp:spPr>
        <a:xfrm>
          <a:off x="2884161" y="821273"/>
          <a:ext cx="856406" cy="85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A2E490-17C1-41EC-8925-37C230BF017B}">
      <dsp:nvSpPr>
        <dsp:cNvPr id="0" name=""/>
        <dsp:cNvSpPr/>
      </dsp:nvSpPr>
      <dsp:spPr>
        <a:xfrm>
          <a:off x="2884161"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As a type of rule, laws are </a:t>
          </a:r>
          <a:r>
            <a:rPr lang="en-US" sz="1400" b="1" kern="1200"/>
            <a:t>NORMATIVE</a:t>
          </a:r>
          <a:endParaRPr lang="en-US" sz="1400" kern="1200"/>
        </a:p>
      </dsp:txBody>
      <dsp:txXfrm>
        <a:off x="2884161" y="1756203"/>
        <a:ext cx="2446875" cy="562016"/>
      </dsp:txXfrm>
    </dsp:sp>
    <dsp:sp modelId="{CD9788AA-741C-4825-91D8-6220AB54CEF1}">
      <dsp:nvSpPr>
        <dsp:cNvPr id="0" name=""/>
        <dsp:cNvSpPr/>
      </dsp:nvSpPr>
      <dsp:spPr>
        <a:xfrm>
          <a:off x="2884161"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 modelId="{25CA803A-7759-4B2B-A612-C2F7DBBF33FA}">
      <dsp:nvSpPr>
        <dsp:cNvPr id="0" name=""/>
        <dsp:cNvSpPr/>
      </dsp:nvSpPr>
      <dsp:spPr>
        <a:xfrm>
          <a:off x="5759239" y="821273"/>
          <a:ext cx="856406" cy="85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FDB24-D327-4758-9564-ABC504F81963}">
      <dsp:nvSpPr>
        <dsp:cNvPr id="0" name=""/>
        <dsp:cNvSpPr/>
      </dsp:nvSpPr>
      <dsp:spPr>
        <a:xfrm>
          <a:off x="5759239"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tell people what they </a:t>
          </a:r>
          <a:r>
            <a:rPr lang="en-US" sz="1400" b="1" kern="1200"/>
            <a:t>OUGHT</a:t>
          </a:r>
          <a:r>
            <a:rPr lang="en-US" sz="1400" kern="1200"/>
            <a:t> to do or not do </a:t>
          </a:r>
        </a:p>
      </dsp:txBody>
      <dsp:txXfrm>
        <a:off x="5759239" y="1756203"/>
        <a:ext cx="2446875" cy="562016"/>
      </dsp:txXfrm>
    </dsp:sp>
    <dsp:sp modelId="{38914FF6-A4AE-4E22-A4B8-0C4C02DB5FEB}">
      <dsp:nvSpPr>
        <dsp:cNvPr id="0" name=""/>
        <dsp:cNvSpPr/>
      </dsp:nvSpPr>
      <dsp:spPr>
        <a:xfrm>
          <a:off x="5759239"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 modelId="{703C52A2-59BD-4E61-88DE-14D5AF2B1A4B}">
      <dsp:nvSpPr>
        <dsp:cNvPr id="0" name=""/>
        <dsp:cNvSpPr/>
      </dsp:nvSpPr>
      <dsp:spPr>
        <a:xfrm>
          <a:off x="8634317" y="821273"/>
          <a:ext cx="856406" cy="85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584C52-5345-4575-9583-B9A977F28703}">
      <dsp:nvSpPr>
        <dsp:cNvPr id="0" name=""/>
        <dsp:cNvSpPr/>
      </dsp:nvSpPr>
      <dsp:spPr>
        <a:xfrm>
          <a:off x="8634317"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impose </a:t>
          </a:r>
          <a:r>
            <a:rPr lang="en-US" sz="1400" b="1" kern="1200"/>
            <a:t>OBLIGATIONS</a:t>
          </a:r>
          <a:r>
            <a:rPr lang="en-US" sz="1400" kern="1200"/>
            <a:t> on people</a:t>
          </a:r>
        </a:p>
      </dsp:txBody>
      <dsp:txXfrm>
        <a:off x="8634317" y="1756203"/>
        <a:ext cx="2446875" cy="562016"/>
      </dsp:txXfrm>
    </dsp:sp>
    <dsp:sp modelId="{BE2AD42A-4BA7-48F8-B7D5-EC317F4D5E1E}">
      <dsp:nvSpPr>
        <dsp:cNvPr id="0" name=""/>
        <dsp:cNvSpPr/>
      </dsp:nvSpPr>
      <dsp:spPr>
        <a:xfrm>
          <a:off x="8634317"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9A899-2D42-4D6F-8BF1-DD634BE5BB59}">
      <dsp:nvSpPr>
        <dsp:cNvPr id="0" name=""/>
        <dsp:cNvSpPr/>
      </dsp:nvSpPr>
      <dsp:spPr>
        <a:xfrm>
          <a:off x="253938" y="1275665"/>
          <a:ext cx="917359" cy="91735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7DF221-E2D8-4241-9ACE-39BA526A48CA}">
      <dsp:nvSpPr>
        <dsp:cNvPr id="0" name=""/>
        <dsp:cNvSpPr/>
      </dsp:nvSpPr>
      <dsp:spPr>
        <a:xfrm>
          <a:off x="446584" y="1468310"/>
          <a:ext cx="532068" cy="532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7EC81-C79D-4BBF-9C37-FB4BD73B9C15}">
      <dsp:nvSpPr>
        <dsp:cNvPr id="0" name=""/>
        <dsp:cNvSpPr/>
      </dsp:nvSpPr>
      <dsp:spPr>
        <a:xfrm>
          <a:off x="1367875"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ii) Laws do not only impose obligations ‑ some laws </a:t>
          </a:r>
          <a:r>
            <a:rPr lang="en-US" sz="1100" b="1" kern="1200"/>
            <a:t>CONFER POWERS</a:t>
          </a:r>
          <a:r>
            <a:rPr lang="en-US" sz="1100" kern="1200"/>
            <a:t> or </a:t>
          </a:r>
          <a:r>
            <a:rPr lang="en-US" sz="1100" b="1" kern="1200"/>
            <a:t>RIGHTS</a:t>
          </a:r>
          <a:r>
            <a:rPr lang="en-US" sz="1100" kern="1200"/>
            <a:t> on people - ‘Enabling laws’</a:t>
          </a:r>
        </a:p>
      </dsp:txBody>
      <dsp:txXfrm>
        <a:off x="1367875" y="1275665"/>
        <a:ext cx="2162347" cy="917359"/>
      </dsp:txXfrm>
    </dsp:sp>
    <dsp:sp modelId="{958B2B67-0AF2-4A9F-8034-E69D5A270685}">
      <dsp:nvSpPr>
        <dsp:cNvPr id="0" name=""/>
        <dsp:cNvSpPr/>
      </dsp:nvSpPr>
      <dsp:spPr>
        <a:xfrm>
          <a:off x="3906995" y="1275665"/>
          <a:ext cx="917359" cy="91735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614B8-DE00-4338-8A7A-99A41BB8A300}">
      <dsp:nvSpPr>
        <dsp:cNvPr id="0" name=""/>
        <dsp:cNvSpPr/>
      </dsp:nvSpPr>
      <dsp:spPr>
        <a:xfrm>
          <a:off x="4099641" y="1468310"/>
          <a:ext cx="532068" cy="532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8F3B0-6BDB-4230-882B-6D28DF720E06}">
      <dsp:nvSpPr>
        <dsp:cNvPr id="0" name=""/>
        <dsp:cNvSpPr/>
      </dsp:nvSpPr>
      <dsp:spPr>
        <a:xfrm>
          <a:off x="5020932"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E.gs. law of contract; marriage; wills; PACE 1984</a:t>
          </a:r>
        </a:p>
      </dsp:txBody>
      <dsp:txXfrm>
        <a:off x="5020932" y="1275665"/>
        <a:ext cx="2162347" cy="917359"/>
      </dsp:txXfrm>
    </dsp:sp>
    <dsp:sp modelId="{272963B9-9A66-4BDC-8FB2-5A485B6A5ABD}">
      <dsp:nvSpPr>
        <dsp:cNvPr id="0" name=""/>
        <dsp:cNvSpPr/>
      </dsp:nvSpPr>
      <dsp:spPr>
        <a:xfrm>
          <a:off x="7560052" y="1275665"/>
          <a:ext cx="917359" cy="91735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3E52C-9EF1-4B8C-B5B3-30C1D6CE7DBF}">
      <dsp:nvSpPr>
        <dsp:cNvPr id="0" name=""/>
        <dsp:cNvSpPr/>
      </dsp:nvSpPr>
      <dsp:spPr>
        <a:xfrm>
          <a:off x="7752698" y="1468310"/>
          <a:ext cx="532068" cy="5320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58D869-9CE6-4A6F-8BA2-6B88717BDFED}">
      <dsp:nvSpPr>
        <dsp:cNvPr id="0" name=""/>
        <dsp:cNvSpPr/>
      </dsp:nvSpPr>
      <dsp:spPr>
        <a:xfrm>
          <a:off x="8673989"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sz="1100" i="1" kern="1200"/>
            <a:t>An Introduction to Law</a:t>
          </a:r>
          <a:r>
            <a:rPr lang="en-US" sz="1100" kern="1200"/>
            <a:t>. P Harris [6th Edn. 2002] p.2)</a:t>
          </a:r>
        </a:p>
      </dsp:txBody>
      <dsp:txXfrm>
        <a:off x="8673989" y="1275665"/>
        <a:ext cx="2162347" cy="9173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5D60-F529-42AD-AB9F-DBFE62C8275D}">
      <dsp:nvSpPr>
        <dsp:cNvPr id="0" name=""/>
        <dsp:cNvSpPr/>
      </dsp:nvSpPr>
      <dsp:spPr>
        <a:xfrm>
          <a:off x="851725" y="111768"/>
          <a:ext cx="1510523" cy="1413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9B7C9C-C02C-41A1-8E4D-107A456E3F4C}">
      <dsp:nvSpPr>
        <dsp:cNvPr id="0" name=""/>
        <dsp:cNvSpPr/>
      </dsp:nvSpPr>
      <dsp:spPr>
        <a:xfrm>
          <a:off x="851725" y="1664489"/>
          <a:ext cx="4315781" cy="60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Laws control many aspects of our lives and confer powers onto us;</a:t>
          </a:r>
        </a:p>
      </dsp:txBody>
      <dsp:txXfrm>
        <a:off x="851725" y="1664489"/>
        <a:ext cx="4315781" cy="605648"/>
      </dsp:txXfrm>
    </dsp:sp>
    <dsp:sp modelId="{AD84AF19-A8E3-488F-B93C-FFF5DDE83C7B}">
      <dsp:nvSpPr>
        <dsp:cNvPr id="0" name=""/>
        <dsp:cNvSpPr/>
      </dsp:nvSpPr>
      <dsp:spPr>
        <a:xfrm>
          <a:off x="851725" y="2335040"/>
          <a:ext cx="4315781" cy="1021881"/>
        </a:xfrm>
        <a:prstGeom prst="rect">
          <a:avLst/>
        </a:prstGeom>
        <a:noFill/>
        <a:ln>
          <a:noFill/>
        </a:ln>
        <a:effectLst/>
      </dsp:spPr>
      <dsp:style>
        <a:lnRef idx="0">
          <a:scrgbClr r="0" g="0" b="0"/>
        </a:lnRef>
        <a:fillRef idx="0">
          <a:scrgbClr r="0" g="0" b="0"/>
        </a:fillRef>
        <a:effectRef idx="0">
          <a:scrgbClr r="0" g="0" b="0"/>
        </a:effectRef>
        <a:fontRef idx="minor"/>
      </dsp:style>
    </dsp:sp>
    <dsp:sp modelId="{0D407E6E-5095-4AC4-B56F-A609D8C72325}">
      <dsp:nvSpPr>
        <dsp:cNvPr id="0" name=""/>
        <dsp:cNvSpPr/>
      </dsp:nvSpPr>
      <dsp:spPr>
        <a:xfrm>
          <a:off x="5922768" y="111768"/>
          <a:ext cx="1510523" cy="1413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C609EB-414C-4E2A-9F9D-514A1CB05A57}">
      <dsp:nvSpPr>
        <dsp:cNvPr id="0" name=""/>
        <dsp:cNvSpPr/>
      </dsp:nvSpPr>
      <dsp:spPr>
        <a:xfrm>
          <a:off x="5922768" y="1664489"/>
          <a:ext cx="4315781" cy="60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What laws can you think of that;</a:t>
          </a:r>
        </a:p>
      </dsp:txBody>
      <dsp:txXfrm>
        <a:off x="5922768" y="1664489"/>
        <a:ext cx="4315781" cy="605648"/>
      </dsp:txXfrm>
    </dsp:sp>
    <dsp:sp modelId="{744E83C3-85BB-4607-A9D9-DBAD92AB1B1B}">
      <dsp:nvSpPr>
        <dsp:cNvPr id="0" name=""/>
        <dsp:cNvSpPr/>
      </dsp:nvSpPr>
      <dsp:spPr>
        <a:xfrm>
          <a:off x="5922768" y="2335040"/>
          <a:ext cx="4315781" cy="1021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US" sz="1600" kern="1200"/>
            <a:t>Have governed the way you have behaved this week, </a:t>
          </a:r>
        </a:p>
        <a:p>
          <a:pPr marL="0" lvl="0" indent="0" algn="l" defTabSz="711200">
            <a:lnSpc>
              <a:spcPct val="90000"/>
            </a:lnSpc>
            <a:spcBef>
              <a:spcPct val="0"/>
            </a:spcBef>
            <a:spcAft>
              <a:spcPct val="35000"/>
            </a:spcAft>
            <a:buNone/>
          </a:pPr>
          <a:r>
            <a:rPr lang="en-US" sz="1600" kern="1200"/>
            <a:t>Given you rights</a:t>
          </a:r>
        </a:p>
        <a:p>
          <a:pPr marL="0" lvl="0" indent="0" algn="l" defTabSz="711200">
            <a:lnSpc>
              <a:spcPct val="90000"/>
            </a:lnSpc>
            <a:spcBef>
              <a:spcPct val="0"/>
            </a:spcBef>
            <a:spcAft>
              <a:spcPct val="35000"/>
            </a:spcAft>
            <a:buNone/>
          </a:pPr>
          <a:r>
            <a:rPr lang="en-US" sz="1600" kern="1200"/>
            <a:t>Have protected you. </a:t>
          </a:r>
        </a:p>
        <a:p>
          <a:pPr marL="0" lvl="0" indent="0" algn="l" defTabSz="711200">
            <a:lnSpc>
              <a:spcPct val="90000"/>
            </a:lnSpc>
            <a:spcBef>
              <a:spcPct val="0"/>
            </a:spcBef>
            <a:spcAft>
              <a:spcPct val="35000"/>
            </a:spcAft>
            <a:buNone/>
          </a:pPr>
          <a:r>
            <a:rPr lang="en-US" sz="1600" kern="1200"/>
            <a:t>Please right your answers in the forum on Moodle so we can discuss them  in the tutorial. </a:t>
          </a:r>
        </a:p>
      </dsp:txBody>
      <dsp:txXfrm>
        <a:off x="5922768" y="2335040"/>
        <a:ext cx="4315781" cy="102188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February 7,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165299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February 7,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1031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February 7,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70035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February 7,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36320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February 7,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91414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February 7,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066170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February 7,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7248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February 7,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50757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February 7,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2677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February 7,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31638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February 7,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78089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Tuesday, February 7,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082362392"/>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www.derbyshire.police.uk/news/derbyshire/news/news/forcewide/2021/january/review-into-fixed-penalty-notices-issued-last-week-has-now-concluded/" TargetMode="External"/><Relationship Id="rId2" Type="http://schemas.openxmlformats.org/officeDocument/2006/relationships/hyperlink" Target="https://www.theguardian.com/uk-news/2021/jan/09/covid-derbyshire-police-to-review-lockdown-fines-after-walkers-given-200-penalt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134646E6-BB80-4B60-A78C-F54C6CDF3ACB}"/>
              </a:ext>
            </a:extLst>
          </p:cNvPr>
          <p:cNvSpPr>
            <a:spLocks noGrp="1"/>
          </p:cNvSpPr>
          <p:nvPr>
            <p:ph type="ctrTitle"/>
          </p:nvPr>
        </p:nvSpPr>
        <p:spPr>
          <a:xfrm>
            <a:off x="550864" y="549275"/>
            <a:ext cx="6373812" cy="984885"/>
          </a:xfrm>
        </p:spPr>
        <p:txBody>
          <a:bodyPr wrap="square" anchor="ctr">
            <a:normAutofit/>
          </a:bodyPr>
          <a:lstStyle/>
          <a:p>
            <a:pPr eaLnBrk="1" hangingPunct="1"/>
            <a:r>
              <a:rPr lang="en-GB" altLang="en-US" sz="4800" dirty="0"/>
              <a:t>Legal Process</a:t>
            </a:r>
            <a:endParaRPr lang="en-US" altLang="en-US" sz="4800" dirty="0"/>
          </a:p>
        </p:txBody>
      </p:sp>
      <p:sp>
        <p:nvSpPr>
          <p:cNvPr id="5123" name="Rectangle 3">
            <a:extLst>
              <a:ext uri="{FF2B5EF4-FFF2-40B4-BE49-F238E27FC236}">
                <a16:creationId xmlns:a16="http://schemas.microsoft.com/office/drawing/2014/main" id="{7C477C90-87E2-40C7-A181-37780E594A77}"/>
              </a:ext>
            </a:extLst>
          </p:cNvPr>
          <p:cNvSpPr>
            <a:spLocks noGrp="1" noChangeArrowheads="1"/>
          </p:cNvSpPr>
          <p:nvPr>
            <p:ph type="subTitle" idx="1"/>
          </p:nvPr>
        </p:nvSpPr>
        <p:spPr>
          <a:xfrm>
            <a:off x="7140575" y="549275"/>
            <a:ext cx="4498976" cy="984885"/>
          </a:xfrm>
        </p:spPr>
        <p:txBody>
          <a:bodyPr rtlCol="0" anchor="ctr">
            <a:normAutofit fontScale="92500" lnSpcReduction="10000"/>
          </a:bodyPr>
          <a:lstStyle/>
          <a:p>
            <a:pPr algn="r">
              <a:defRPr/>
            </a:pPr>
            <a:r>
              <a:rPr lang="en-GB" altLang="en-US" sz="6600" dirty="0">
                <a:solidFill>
                  <a:schemeClr val="tx1"/>
                </a:solidFill>
                <a:latin typeface="+mj-lt"/>
              </a:rPr>
              <a:t>What is law?</a:t>
            </a:r>
          </a:p>
          <a:p>
            <a:pPr algn="r">
              <a:defRPr/>
            </a:pPr>
            <a:endParaRPr lang="en-US" altLang="en-US" dirty="0">
              <a:solidFill>
                <a:schemeClr val="tx1">
                  <a:alpha val="60000"/>
                </a:schemeClr>
              </a:solidFill>
            </a:endParaRPr>
          </a:p>
        </p:txBody>
      </p:sp>
      <p:pic>
        <p:nvPicPr>
          <p:cNvPr id="2" name="Picture 1">
            <a:extLst>
              <a:ext uri="{FF2B5EF4-FFF2-40B4-BE49-F238E27FC236}">
                <a16:creationId xmlns:a16="http://schemas.microsoft.com/office/drawing/2014/main" id="{A784C750-39AD-4E8A-A85D-817D9352369B}"/>
              </a:ext>
            </a:extLst>
          </p:cNvPr>
          <p:cNvPicPr>
            <a:picLocks noChangeAspect="1"/>
          </p:cNvPicPr>
          <p:nvPr/>
        </p:nvPicPr>
        <p:blipFill rotWithShape="1">
          <a:blip r:embed="rId2"/>
          <a:srcRect t="9136" b="32195"/>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74" name="Rectangle 73">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FBCA8CB4-045E-4AFE-B777-A3359B20FBF5}"/>
              </a:ext>
            </a:extLst>
          </p:cNvPr>
          <p:cNvSpPr>
            <a:spLocks noGrp="1"/>
          </p:cNvSpPr>
          <p:nvPr>
            <p:ph type="title"/>
          </p:nvPr>
        </p:nvSpPr>
        <p:spPr>
          <a:xfrm>
            <a:off x="550863" y="550800"/>
            <a:ext cx="7308850" cy="986400"/>
          </a:xfrm>
        </p:spPr>
        <p:txBody>
          <a:bodyPr wrap="square" anchor="ctr">
            <a:normAutofit/>
          </a:bodyPr>
          <a:lstStyle/>
          <a:p>
            <a:pPr eaLnBrk="1" hangingPunct="1"/>
            <a:r>
              <a:rPr lang="en-GB" altLang="en-US"/>
              <a:t>Aim of the lecture</a:t>
            </a:r>
            <a:endParaRPr lang="en-US" altLang="en-US"/>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49" name="Rectangle 3">
            <a:extLst>
              <a:ext uri="{FF2B5EF4-FFF2-40B4-BE49-F238E27FC236}">
                <a16:creationId xmlns:a16="http://schemas.microsoft.com/office/drawing/2014/main" id="{6D85979D-0DD9-43F4-802A-6B050896F3A8}"/>
              </a:ext>
            </a:extLst>
          </p:cNvPr>
          <p:cNvGraphicFramePr>
            <a:graphicFrameLocks noGrp="1"/>
          </p:cNvGraphicFramePr>
          <p:nvPr>
            <p:ph idx="1"/>
            <p:extLst>
              <p:ext uri="{D42A27DB-BD31-4B8C-83A1-F6EECF244321}">
                <p14:modId xmlns:p14="http://schemas.microsoft.com/office/powerpoint/2010/main" val="103310375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E37A-568C-4052-A893-5A9804C8E257}"/>
              </a:ext>
            </a:extLst>
          </p:cNvPr>
          <p:cNvSpPr>
            <a:spLocks noGrp="1"/>
          </p:cNvSpPr>
          <p:nvPr>
            <p:ph type="title"/>
          </p:nvPr>
        </p:nvSpPr>
        <p:spPr/>
        <p:txBody>
          <a:bodyPr/>
          <a:lstStyle/>
          <a:p>
            <a:r>
              <a:rPr lang="en-GB" dirty="0"/>
              <a:t>Jurisdiction</a:t>
            </a:r>
          </a:p>
        </p:txBody>
      </p:sp>
      <p:sp>
        <p:nvSpPr>
          <p:cNvPr id="3" name="Content Placeholder 2">
            <a:extLst>
              <a:ext uri="{FF2B5EF4-FFF2-40B4-BE49-F238E27FC236}">
                <a16:creationId xmlns:a16="http://schemas.microsoft.com/office/drawing/2014/main" id="{8DE2B30D-D8BE-450C-8590-024E043B05B9}"/>
              </a:ext>
            </a:extLst>
          </p:cNvPr>
          <p:cNvSpPr>
            <a:spLocks noGrp="1"/>
          </p:cNvSpPr>
          <p:nvPr>
            <p:ph idx="1"/>
          </p:nvPr>
        </p:nvSpPr>
        <p:spPr/>
        <p:txBody>
          <a:bodyPr>
            <a:normAutofit lnSpcReduction="10000"/>
          </a:bodyPr>
          <a:lstStyle/>
          <a:p>
            <a:r>
              <a:rPr lang="en-GB" b="0" i="0" dirty="0">
                <a:solidFill>
                  <a:schemeClr val="tx1"/>
                </a:solidFill>
                <a:effectLst/>
                <a:latin typeface="Times New Roman" panose="02020603050405020304" pitchFamily="18" charset="0"/>
              </a:rPr>
              <a:t>The United Kingdom contains three separate legal systems. </a:t>
            </a:r>
          </a:p>
          <a:p>
            <a:r>
              <a:rPr lang="en-GB" b="0" i="0" dirty="0">
                <a:solidFill>
                  <a:schemeClr val="tx1"/>
                </a:solidFill>
                <a:effectLst/>
                <a:latin typeface="Times New Roman" panose="02020603050405020304" pitchFamily="18" charset="0"/>
              </a:rPr>
              <a:t>England and Wales are one </a:t>
            </a:r>
            <a:r>
              <a:rPr lang="en-GB" b="1" i="0" dirty="0">
                <a:solidFill>
                  <a:schemeClr val="tx1"/>
                </a:solidFill>
                <a:effectLst/>
                <a:latin typeface="Times New Roman" panose="02020603050405020304" pitchFamily="18" charset="0"/>
              </a:rPr>
              <a:t>jurisdiction</a:t>
            </a:r>
            <a:r>
              <a:rPr lang="en-GB" b="0" i="0" dirty="0">
                <a:solidFill>
                  <a:schemeClr val="tx1"/>
                </a:solidFill>
                <a:effectLst/>
                <a:latin typeface="Times New Roman" panose="02020603050405020304" pitchFamily="18" charset="0"/>
              </a:rPr>
              <a:t> (an area within which a particular legal system applies); Scotland is a separate jurisdiction; and Northern Ireland is a third. </a:t>
            </a:r>
          </a:p>
          <a:p>
            <a:r>
              <a:rPr lang="en-GB" b="0" i="0" dirty="0">
                <a:solidFill>
                  <a:schemeClr val="tx1"/>
                </a:solidFill>
                <a:effectLst/>
                <a:latin typeface="Times New Roman" panose="02020603050405020304" pitchFamily="18" charset="0"/>
              </a:rPr>
              <a:t>Confusingly, all three legal systems (England and Wales; Scotland; and Northern Ireland) share a single </a:t>
            </a:r>
            <a:r>
              <a:rPr lang="en-GB" b="1" i="0" dirty="0">
                <a:solidFill>
                  <a:schemeClr val="tx1"/>
                </a:solidFill>
                <a:effectLst/>
                <a:latin typeface="Times New Roman" panose="02020603050405020304" pitchFamily="18" charset="0"/>
              </a:rPr>
              <a:t>Supreme Court</a:t>
            </a:r>
            <a:r>
              <a:rPr lang="en-GB" b="0" i="0" dirty="0">
                <a:solidFill>
                  <a:schemeClr val="tx1"/>
                </a:solidFill>
                <a:effectLst/>
                <a:latin typeface="Times New Roman" panose="02020603050405020304" pitchFamily="18" charset="0"/>
              </a:rPr>
              <a:t>, the Supreme Court of the United Kingdom, which hears cases from all three jurisdictions. </a:t>
            </a:r>
          </a:p>
          <a:p>
            <a:r>
              <a:rPr lang="en-GB" b="0" i="0" dirty="0">
                <a:solidFill>
                  <a:schemeClr val="tx1"/>
                </a:solidFill>
                <a:effectLst/>
                <a:latin typeface="Times New Roman" panose="02020603050405020304" pitchFamily="18" charset="0"/>
              </a:rPr>
              <a:t>This module deals primarily with the legal system of England and Wales, but it is important to be aware that Scotland and Northern Ireland have their own legal systems with distinct rules, processes and courts.</a:t>
            </a:r>
            <a:endParaRPr lang="en-GB" dirty="0">
              <a:solidFill>
                <a:schemeClr val="tx1"/>
              </a:solidFill>
            </a:endParaRPr>
          </a:p>
        </p:txBody>
      </p:sp>
    </p:spTree>
    <p:extLst>
      <p:ext uri="{BB962C8B-B14F-4D97-AF65-F5344CB8AC3E}">
        <p14:creationId xmlns:p14="http://schemas.microsoft.com/office/powerpoint/2010/main" val="2699550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9B868-D229-4E78-9A42-FB1801084CD2}"/>
              </a:ext>
            </a:extLst>
          </p:cNvPr>
          <p:cNvSpPr>
            <a:spLocks noGrp="1"/>
          </p:cNvSpPr>
          <p:nvPr>
            <p:ph type="title"/>
          </p:nvPr>
        </p:nvSpPr>
        <p:spPr/>
        <p:txBody>
          <a:bodyPr/>
          <a:lstStyle/>
          <a:p>
            <a:r>
              <a:rPr lang="en-GB" dirty="0"/>
              <a:t>Alert – Terminology!</a:t>
            </a:r>
          </a:p>
        </p:txBody>
      </p:sp>
      <p:sp>
        <p:nvSpPr>
          <p:cNvPr id="3" name="Content Placeholder 2">
            <a:extLst>
              <a:ext uri="{FF2B5EF4-FFF2-40B4-BE49-F238E27FC236}">
                <a16:creationId xmlns:a16="http://schemas.microsoft.com/office/drawing/2014/main" id="{565CA723-377D-4D8B-8F58-AD8EAF3E17E6}"/>
              </a:ext>
            </a:extLst>
          </p:cNvPr>
          <p:cNvSpPr>
            <a:spLocks noGrp="1"/>
          </p:cNvSpPr>
          <p:nvPr>
            <p:ph idx="1"/>
          </p:nvPr>
        </p:nvSpPr>
        <p:spPr/>
        <p:txBody>
          <a:bodyPr>
            <a:normAutofit lnSpcReduction="10000"/>
          </a:bodyPr>
          <a:lstStyle/>
          <a:p>
            <a:r>
              <a:rPr lang="en-GB" b="0" i="0" dirty="0">
                <a:solidFill>
                  <a:schemeClr val="tx1"/>
                </a:solidFill>
                <a:effectLst/>
                <a:latin typeface="Times New Roman" panose="02020603050405020304" pitchFamily="18" charset="0"/>
              </a:rPr>
              <a:t>One of the common complaints about lawyers is that they talk in a jargon all of their own which ordinary people cannot understand. </a:t>
            </a:r>
          </a:p>
          <a:p>
            <a:r>
              <a:rPr lang="en-GB" b="0" i="0" dirty="0">
                <a:solidFill>
                  <a:schemeClr val="tx1"/>
                </a:solidFill>
                <a:effectLst/>
                <a:latin typeface="Times New Roman" panose="02020603050405020304" pitchFamily="18" charset="0"/>
              </a:rPr>
              <a:t>You will be entering, or are already in, a workplace where legal professionals and others use this jargon, and it is important that you also develop the confidence to use it appropriately. </a:t>
            </a:r>
          </a:p>
          <a:p>
            <a:r>
              <a:rPr lang="en-GB" b="0" i="0" dirty="0">
                <a:solidFill>
                  <a:schemeClr val="tx1"/>
                </a:solidFill>
                <a:effectLst/>
                <a:latin typeface="Times New Roman" panose="02020603050405020304" pitchFamily="18" charset="0"/>
              </a:rPr>
              <a:t>In this module, you will encounter some of the key legal terminology which will be useful as you progress in your studies. </a:t>
            </a:r>
          </a:p>
          <a:p>
            <a:r>
              <a:rPr lang="en-GB" b="0" i="0" dirty="0">
                <a:solidFill>
                  <a:schemeClr val="tx1"/>
                </a:solidFill>
                <a:effectLst/>
                <a:latin typeface="Times New Roman" panose="02020603050405020304" pitchFamily="18" charset="0"/>
              </a:rPr>
              <a:t>Some of the vocabulary will be in Latin - note the guidance on how to pronounce difficult words.</a:t>
            </a:r>
            <a:endParaRPr lang="en-GB" dirty="0">
              <a:solidFill>
                <a:schemeClr val="tx1"/>
              </a:solidFill>
            </a:endParaRPr>
          </a:p>
        </p:txBody>
      </p:sp>
    </p:spTree>
    <p:extLst>
      <p:ext uri="{BB962C8B-B14F-4D97-AF65-F5344CB8AC3E}">
        <p14:creationId xmlns:p14="http://schemas.microsoft.com/office/powerpoint/2010/main" val="3328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E5F3B97-C50C-4C13-976E-60D621087C5C}"/>
              </a:ext>
            </a:extLst>
          </p:cNvPr>
          <p:cNvSpPr>
            <a:spLocks noGrp="1"/>
          </p:cNvSpPr>
          <p:nvPr>
            <p:ph type="title"/>
          </p:nvPr>
        </p:nvSpPr>
        <p:spPr/>
        <p:txBody>
          <a:bodyPr/>
          <a:lstStyle/>
          <a:p>
            <a:pPr eaLnBrk="1" hangingPunct="1"/>
            <a:r>
              <a:rPr lang="en-US" altLang="en-US" b="1"/>
              <a:t>WHAT IS LAW?</a:t>
            </a:r>
            <a:endParaRPr lang="en-GB" altLang="en-US" b="1"/>
          </a:p>
        </p:txBody>
      </p:sp>
      <p:sp>
        <p:nvSpPr>
          <p:cNvPr id="7171" name="Rectangle 3">
            <a:extLst>
              <a:ext uri="{FF2B5EF4-FFF2-40B4-BE49-F238E27FC236}">
                <a16:creationId xmlns:a16="http://schemas.microsoft.com/office/drawing/2014/main" id="{A2E183D0-93F8-44F5-AAF9-7FDAB4AE4D1F}"/>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US" altLang="en-US" dirty="0">
                <a:solidFill>
                  <a:schemeClr val="tx1">
                    <a:lumMod val="75000"/>
                    <a:lumOff val="25000"/>
                  </a:schemeClr>
                </a:solidFill>
              </a:rPr>
              <a:t>"Most of us, if asked to define law, would probably do so in terms of rules: for instance, we understand criminal law, forbidding certain activities, as a set of rules defining the types of </a:t>
            </a:r>
            <a:r>
              <a:rPr lang="en-US" altLang="en-US" dirty="0" err="1">
                <a:solidFill>
                  <a:schemeClr val="tx1">
                    <a:lumMod val="75000"/>
                    <a:lumOff val="25000"/>
                  </a:schemeClr>
                </a:solidFill>
              </a:rPr>
              <a:t>behaviour</a:t>
            </a:r>
            <a:r>
              <a:rPr lang="en-US" altLang="en-US" dirty="0">
                <a:solidFill>
                  <a:schemeClr val="tx1">
                    <a:lumMod val="75000"/>
                    <a:lumOff val="25000"/>
                  </a:schemeClr>
                </a:solidFill>
              </a:rPr>
              <a:t> which, if indulged in, result in some form of official 'retaliation' through police intervention, the courts, and some form of criminal sanction such as imprisonment or a fine.....[T]he fundamental notion for us is that of a 'rule'." (</a:t>
            </a:r>
            <a:r>
              <a:rPr lang="en-US" altLang="en-US" i="1" dirty="0">
                <a:solidFill>
                  <a:schemeClr val="tx1">
                    <a:lumMod val="75000"/>
                    <a:lumOff val="25000"/>
                  </a:schemeClr>
                </a:solidFill>
              </a:rPr>
              <a:t>An Introduction to Law</a:t>
            </a:r>
            <a:r>
              <a:rPr lang="en-US" altLang="en-US" dirty="0">
                <a:solidFill>
                  <a:schemeClr val="tx1">
                    <a:lumMod val="75000"/>
                    <a:lumOff val="25000"/>
                  </a:schemeClr>
                </a:solidFill>
              </a:rPr>
              <a:t>. P Harris [6th </a:t>
            </a:r>
            <a:r>
              <a:rPr lang="en-US" altLang="en-US" dirty="0" err="1">
                <a:solidFill>
                  <a:schemeClr val="tx1">
                    <a:lumMod val="75000"/>
                    <a:lumOff val="25000"/>
                  </a:schemeClr>
                </a:solidFill>
              </a:rPr>
              <a:t>Edn</a:t>
            </a:r>
            <a:r>
              <a:rPr lang="en-US" altLang="en-US" dirty="0">
                <a:solidFill>
                  <a:schemeClr val="tx1">
                    <a:lumMod val="75000"/>
                    <a:lumOff val="25000"/>
                  </a:schemeClr>
                </a:solidFill>
              </a:rPr>
              <a:t>. 2002] p.2)</a:t>
            </a:r>
          </a:p>
          <a:p>
            <a:pPr>
              <a:lnSpc>
                <a:spcPct val="90000"/>
              </a:lnSpc>
              <a:spcAft>
                <a:spcPts val="0"/>
              </a:spcAft>
              <a:buFont typeface="Wingdings 3" charset="2"/>
              <a:buChar char=""/>
              <a:defRPr/>
            </a:pPr>
            <a:r>
              <a:rPr lang="en-US" altLang="en-US" dirty="0">
                <a:solidFill>
                  <a:schemeClr val="tx1">
                    <a:lumMod val="75000"/>
                    <a:lumOff val="25000"/>
                  </a:schemeClr>
                </a:solidFill>
              </a:rPr>
              <a:t>Laws are </a:t>
            </a:r>
            <a:r>
              <a:rPr lang="en-US" altLang="en-US" b="1" dirty="0">
                <a:solidFill>
                  <a:schemeClr val="tx1">
                    <a:lumMod val="75000"/>
                    <a:lumOff val="25000"/>
                  </a:schemeClr>
                </a:solidFill>
              </a:rPr>
              <a:t>RULES</a:t>
            </a:r>
          </a:p>
          <a:p>
            <a:pPr>
              <a:lnSpc>
                <a:spcPct val="90000"/>
              </a:lnSpc>
              <a:spcAft>
                <a:spcPts val="0"/>
              </a:spcAft>
              <a:buFont typeface="Wingdings 3" charset="2"/>
              <a:buChar char=""/>
              <a:defRPr/>
            </a:pPr>
            <a:r>
              <a:rPr lang="en-US" altLang="en-US" b="1" dirty="0">
                <a:solidFill>
                  <a:schemeClr val="tx1">
                    <a:lumMod val="75000"/>
                    <a:lumOff val="25000"/>
                  </a:schemeClr>
                </a:solidFill>
              </a:rPr>
              <a:t>BUT:</a:t>
            </a:r>
            <a:endParaRPr lang="en-GB" altLang="en-US" b="1"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1BF57DCE-7C8B-4AD7-8DB2-E9A7CD59A3BC}"/>
              </a:ext>
            </a:extLst>
          </p:cNvPr>
          <p:cNvSpPr>
            <a:spLocks noGrp="1"/>
          </p:cNvSpPr>
          <p:nvPr>
            <p:ph type="title"/>
          </p:nvPr>
        </p:nvSpPr>
        <p:spPr>
          <a:xfrm>
            <a:off x="550863" y="550800"/>
            <a:ext cx="7308850" cy="986400"/>
          </a:xfrm>
        </p:spPr>
        <p:txBody>
          <a:bodyPr wrap="square" anchor="ctr">
            <a:normAutofit/>
          </a:bodyPr>
          <a:lstStyle/>
          <a:p>
            <a:pPr eaLnBrk="1" hangingPunct="1"/>
            <a:r>
              <a:rPr lang="en-US" altLang="en-US" b="1"/>
              <a:t>WHAT IS A RULE?</a:t>
            </a:r>
            <a:endParaRPr lang="en-GB" altLang="en-US" b="1"/>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197" name="Rectangle 3">
            <a:extLst>
              <a:ext uri="{FF2B5EF4-FFF2-40B4-BE49-F238E27FC236}">
                <a16:creationId xmlns:a16="http://schemas.microsoft.com/office/drawing/2014/main" id="{4AE94FDC-E3DF-472A-A269-6806510E92CF}"/>
              </a:ext>
            </a:extLst>
          </p:cNvPr>
          <p:cNvGraphicFramePr>
            <a:graphicFrameLocks noGrp="1"/>
          </p:cNvGraphicFramePr>
          <p:nvPr>
            <p:ph idx="1"/>
            <p:extLst>
              <p:ext uri="{D42A27DB-BD31-4B8C-83A1-F6EECF244321}">
                <p14:modId xmlns:p14="http://schemas.microsoft.com/office/powerpoint/2010/main" val="327242855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90EA707-5103-4950-9FD3-B0CB6B11A8E1}"/>
              </a:ext>
            </a:extLst>
          </p:cNvPr>
          <p:cNvSpPr>
            <a:spLocks noGrp="1"/>
          </p:cNvSpPr>
          <p:nvPr>
            <p:ph type="title"/>
          </p:nvPr>
        </p:nvSpPr>
        <p:spPr/>
        <p:txBody>
          <a:bodyPr/>
          <a:lstStyle/>
          <a:p>
            <a:pPr eaLnBrk="1" hangingPunct="1"/>
            <a:r>
              <a:rPr lang="en-US" altLang="en-US" b="1"/>
              <a:t>Law as rules – inadequate?</a:t>
            </a:r>
            <a:endParaRPr lang="en-GB" altLang="en-US" b="1"/>
          </a:p>
        </p:txBody>
      </p:sp>
      <p:sp>
        <p:nvSpPr>
          <p:cNvPr id="9219" name="Rectangle 3">
            <a:extLst>
              <a:ext uri="{FF2B5EF4-FFF2-40B4-BE49-F238E27FC236}">
                <a16:creationId xmlns:a16="http://schemas.microsoft.com/office/drawing/2014/main" id="{ADF905B4-161E-4E94-92FF-B19DB0E8E1D7}"/>
              </a:ext>
            </a:extLst>
          </p:cNvPr>
          <p:cNvSpPr>
            <a:spLocks noGrp="1" noChangeArrowheads="1"/>
          </p:cNvSpPr>
          <p:nvPr>
            <p:ph idx="1"/>
          </p:nvPr>
        </p:nvSpPr>
        <p:spPr/>
        <p:txBody>
          <a:bodyPr rtlCol="0">
            <a:normAutofit/>
          </a:bodyPr>
          <a:lstStyle/>
          <a:p>
            <a:pPr>
              <a:lnSpc>
                <a:spcPct val="80000"/>
              </a:lnSpc>
              <a:spcAft>
                <a:spcPts val="0"/>
              </a:spcAft>
              <a:buNone/>
              <a:defRPr/>
            </a:pPr>
            <a:r>
              <a:rPr lang="en-GB" altLang="en-US" sz="2800" b="1">
                <a:solidFill>
                  <a:schemeClr val="tx1">
                    <a:lumMod val="75000"/>
                    <a:lumOff val="25000"/>
                  </a:schemeClr>
                </a:solidFill>
              </a:rPr>
              <a:t>The definition that </a:t>
            </a:r>
            <a:r>
              <a:rPr lang="en-US" altLang="en-US" sz="2800" b="1">
                <a:solidFill>
                  <a:schemeClr val="tx1">
                    <a:lumMod val="75000"/>
                    <a:lumOff val="25000"/>
                  </a:schemeClr>
                </a:solidFill>
              </a:rPr>
              <a:t>	LAWS ARE RULES THAT IMPOSE OBLIGATIONS ON US</a:t>
            </a:r>
            <a:r>
              <a:rPr lang="en-US" altLang="en-US" sz="2800">
                <a:solidFill>
                  <a:schemeClr val="tx1">
                    <a:lumMod val="75000"/>
                    <a:lumOff val="25000"/>
                  </a:schemeClr>
                </a:solidFill>
              </a:rPr>
              <a:t>     is inadequate for at least three reasons:‑</a:t>
            </a:r>
          </a:p>
          <a:p>
            <a:pPr>
              <a:lnSpc>
                <a:spcPct val="80000"/>
              </a:lnSpc>
              <a:spcAft>
                <a:spcPts val="0"/>
              </a:spcAft>
              <a:buNone/>
              <a:defRPr/>
            </a:pPr>
            <a:endParaRPr lang="en-US" altLang="en-US" sz="2800">
              <a:solidFill>
                <a:schemeClr val="tx1">
                  <a:lumMod val="75000"/>
                  <a:lumOff val="25000"/>
                </a:schemeClr>
              </a:solidFill>
            </a:endParaRPr>
          </a:p>
          <a:p>
            <a:pPr>
              <a:lnSpc>
                <a:spcPct val="80000"/>
              </a:lnSpc>
              <a:spcAft>
                <a:spcPts val="0"/>
              </a:spcAft>
              <a:buFont typeface="Wingdings 3" charset="2"/>
              <a:buChar char=""/>
              <a:defRPr/>
            </a:pPr>
            <a:r>
              <a:rPr lang="en-US" altLang="en-US" sz="2800">
                <a:solidFill>
                  <a:schemeClr val="tx1">
                    <a:lumMod val="75000"/>
                    <a:lumOff val="25000"/>
                  </a:schemeClr>
                </a:solidFill>
              </a:rPr>
              <a:t>i) Laws are not the only rules that impose obligations</a:t>
            </a:r>
          </a:p>
          <a:p>
            <a:pPr>
              <a:lnSpc>
                <a:spcPct val="80000"/>
              </a:lnSpc>
              <a:spcAft>
                <a:spcPts val="0"/>
              </a:spcAft>
              <a:buNone/>
              <a:defRPr/>
            </a:pPr>
            <a:r>
              <a:rPr lang="en-US" altLang="en-US" sz="2800">
                <a:solidFill>
                  <a:schemeClr val="tx1">
                    <a:lumMod val="75000"/>
                    <a:lumOff val="25000"/>
                  </a:schemeClr>
                </a:solidFill>
              </a:rPr>
              <a:t>		</a:t>
            </a:r>
          </a:p>
          <a:p>
            <a:pPr>
              <a:lnSpc>
                <a:spcPct val="80000"/>
              </a:lnSpc>
              <a:spcAft>
                <a:spcPts val="0"/>
              </a:spcAft>
              <a:buFont typeface="Wingdings 3" charset="2"/>
              <a:buChar char=""/>
              <a:defRPr/>
            </a:pPr>
            <a:r>
              <a:rPr lang="en-US" altLang="en-US" sz="2800">
                <a:solidFill>
                  <a:schemeClr val="tx1">
                    <a:lumMod val="75000"/>
                    <a:lumOff val="25000"/>
                  </a:schemeClr>
                </a:solidFill>
              </a:rPr>
              <a:t>e.g. rules of etiquette or 'good manners'; morality; schools; clubs &amp; other membership organisations</a:t>
            </a:r>
            <a:endParaRPr lang="en-GB" altLang="en-US" sz="280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38DD9A49-E352-44A0-8CF3-2D2D6A22D86F}"/>
              </a:ext>
            </a:extLst>
          </p:cNvPr>
          <p:cNvSpPr>
            <a:spLocks noGrp="1"/>
          </p:cNvSpPr>
          <p:nvPr>
            <p:ph type="title"/>
          </p:nvPr>
        </p:nvSpPr>
        <p:spPr>
          <a:xfrm>
            <a:off x="550863" y="550800"/>
            <a:ext cx="7308850" cy="986400"/>
          </a:xfrm>
        </p:spPr>
        <p:txBody>
          <a:bodyPr wrap="square" anchor="ctr">
            <a:normAutofit/>
          </a:bodyPr>
          <a:lstStyle/>
          <a:p>
            <a:pPr eaLnBrk="1" hangingPunct="1"/>
            <a:r>
              <a:rPr lang="en-GB" altLang="en-US" sz="3700" b="1"/>
              <a:t>Law confers powers/rights</a:t>
            </a:r>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45" name="Rectangle 3">
            <a:extLst>
              <a:ext uri="{FF2B5EF4-FFF2-40B4-BE49-F238E27FC236}">
                <a16:creationId xmlns:a16="http://schemas.microsoft.com/office/drawing/2014/main" id="{C531907E-AF7D-42DC-9928-444C90E21E15}"/>
              </a:ext>
            </a:extLst>
          </p:cNvPr>
          <p:cNvGraphicFramePr>
            <a:graphicFrameLocks noGrp="1"/>
          </p:cNvGraphicFramePr>
          <p:nvPr>
            <p:ph idx="1"/>
            <p:extLst>
              <p:ext uri="{D42A27DB-BD31-4B8C-83A1-F6EECF244321}">
                <p14:modId xmlns:p14="http://schemas.microsoft.com/office/powerpoint/2010/main" val="176746952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B87E442-6205-4F9E-B142-669783284114}"/>
              </a:ext>
            </a:extLst>
          </p:cNvPr>
          <p:cNvSpPr>
            <a:spLocks noGrp="1"/>
          </p:cNvSpPr>
          <p:nvPr>
            <p:ph type="title"/>
          </p:nvPr>
        </p:nvSpPr>
        <p:spPr>
          <a:xfrm>
            <a:off x="550862" y="580363"/>
            <a:ext cx="5437188" cy="1997855"/>
          </a:xfrm>
        </p:spPr>
        <p:txBody>
          <a:bodyPr wrap="square" anchor="t">
            <a:normAutofit/>
          </a:bodyPr>
          <a:lstStyle/>
          <a:p>
            <a:pPr eaLnBrk="1" hangingPunct="1"/>
            <a:r>
              <a:rPr lang="en-US" altLang="en-US" sz="4400" b="1"/>
              <a:t>Legal rules combine to form a legal system</a:t>
            </a:r>
            <a:endParaRPr lang="en-GB" altLang="en-US" sz="4400" b="1"/>
          </a:p>
        </p:txBody>
      </p:sp>
      <p:sp>
        <p:nvSpPr>
          <p:cNvPr id="74" name="Freeform: Shape 73">
            <a:extLst>
              <a:ext uri="{FF2B5EF4-FFF2-40B4-BE49-F238E27FC236}">
                <a16:creationId xmlns:a16="http://schemas.microsoft.com/office/drawing/2014/main" id="{3D9C5E96-4B08-49CB-9B3B-C1AAEF478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27998" y="3265333"/>
            <a:ext cx="1039173" cy="1262947"/>
          </a:xfrm>
          <a:custGeom>
            <a:avLst/>
            <a:gdLst>
              <a:gd name="connsiteX0" fmla="*/ 42436 w 1039173"/>
              <a:gd name="connsiteY0" fmla="*/ 1098043 h 1262947"/>
              <a:gd name="connsiteX1" fmla="*/ 0 w 1039173"/>
              <a:gd name="connsiteY1" fmla="*/ 992947 h 1262947"/>
              <a:gd name="connsiteX2" fmla="*/ 10971 w 1039173"/>
              <a:gd name="connsiteY2" fmla="*/ 938533 h 1262947"/>
              <a:gd name="connsiteX3" fmla="*/ 15626 w 1039173"/>
              <a:gd name="connsiteY3" fmla="*/ 931034 h 1262947"/>
              <a:gd name="connsiteX4" fmla="*/ 540000 w 1039173"/>
              <a:gd name="connsiteY4" fmla="*/ 0 h 1262947"/>
              <a:gd name="connsiteX5" fmla="*/ 1039173 w 1039173"/>
              <a:gd name="connsiteY5" fmla="*/ 886289 h 1262947"/>
              <a:gd name="connsiteX6" fmla="*/ 676270 w 1039173"/>
              <a:gd name="connsiteY6" fmla="*/ 1249191 h 1262947"/>
              <a:gd name="connsiteX7" fmla="*/ 540000 w 1039173"/>
              <a:gd name="connsiteY7" fmla="*/ 1262947 h 1262947"/>
              <a:gd name="connsiteX8" fmla="*/ 42436 w 1039173"/>
              <a:gd name="connsiteY8" fmla="*/ 109804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173" h="1262947">
                <a:moveTo>
                  <a:pt x="42436" y="1098043"/>
                </a:moveTo>
                <a:cubicBezTo>
                  <a:pt x="15110" y="1065741"/>
                  <a:pt x="0" y="1030226"/>
                  <a:pt x="0" y="992947"/>
                </a:cubicBezTo>
                <a:cubicBezTo>
                  <a:pt x="0" y="974307"/>
                  <a:pt x="3778" y="956109"/>
                  <a:pt x="10971" y="938533"/>
                </a:cubicBezTo>
                <a:lnTo>
                  <a:pt x="15626" y="931034"/>
                </a:lnTo>
                <a:lnTo>
                  <a:pt x="540000" y="0"/>
                </a:lnTo>
                <a:lnTo>
                  <a:pt x="1039173" y="886289"/>
                </a:lnTo>
                <a:lnTo>
                  <a:pt x="676270" y="1249191"/>
                </a:lnTo>
                <a:lnTo>
                  <a:pt x="540000" y="1262947"/>
                </a:lnTo>
                <a:cubicBezTo>
                  <a:pt x="316324" y="1262947"/>
                  <a:pt x="124412" y="1194950"/>
                  <a:pt x="42436" y="1098043"/>
                </a:cubicBez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Shape 75">
            <a:extLst>
              <a:ext uri="{FF2B5EF4-FFF2-40B4-BE49-F238E27FC236}">
                <a16:creationId xmlns:a16="http://schemas.microsoft.com/office/drawing/2014/main" id="{34BC7717-08D0-4F8E-ABDE-EB0EA3FE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2547" y="3121852"/>
            <a:ext cx="540000" cy="1037582"/>
          </a:xfrm>
          <a:custGeom>
            <a:avLst/>
            <a:gdLst>
              <a:gd name="connsiteX0" fmla="*/ 375096 w 540000"/>
              <a:gd name="connsiteY0" fmla="*/ 995146 h 1037582"/>
              <a:gd name="connsiteX1" fmla="*/ 270000 w 540000"/>
              <a:gd name="connsiteY1" fmla="*/ 1037582 h 1037582"/>
              <a:gd name="connsiteX2" fmla="*/ 0 w 540000"/>
              <a:gd name="connsiteY2" fmla="*/ 497582 h 1037582"/>
              <a:gd name="connsiteX3" fmla="*/ 164904 w 540000"/>
              <a:gd name="connsiteY3" fmla="*/ 18 h 1037582"/>
              <a:gd name="connsiteX4" fmla="*/ 164933 w 540000"/>
              <a:gd name="connsiteY4" fmla="*/ 0 h 1037582"/>
              <a:gd name="connsiteX5" fmla="*/ 526244 w 540000"/>
              <a:gd name="connsiteY5" fmla="*/ 361311 h 1037582"/>
              <a:gd name="connsiteX6" fmla="*/ 540000 w 540000"/>
              <a:gd name="connsiteY6" fmla="*/ 497582 h 1037582"/>
              <a:gd name="connsiteX7" fmla="*/ 375096 w 540000"/>
              <a:gd name="connsiteY7" fmla="*/ 995146 h 103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1037582">
                <a:moveTo>
                  <a:pt x="375096" y="995146"/>
                </a:moveTo>
                <a:cubicBezTo>
                  <a:pt x="342794" y="1022472"/>
                  <a:pt x="307279" y="1037582"/>
                  <a:pt x="270000" y="1037582"/>
                </a:cubicBezTo>
                <a:cubicBezTo>
                  <a:pt x="120883" y="1037582"/>
                  <a:pt x="0" y="795816"/>
                  <a:pt x="0" y="497582"/>
                </a:cubicBezTo>
                <a:cubicBezTo>
                  <a:pt x="0" y="273907"/>
                  <a:pt x="67997" y="81994"/>
                  <a:pt x="164904" y="18"/>
                </a:cubicBezTo>
                <a:lnTo>
                  <a:pt x="164933" y="0"/>
                </a:lnTo>
                <a:lnTo>
                  <a:pt x="526244" y="361311"/>
                </a:lnTo>
                <a:lnTo>
                  <a:pt x="540000" y="497582"/>
                </a:lnTo>
                <a:cubicBezTo>
                  <a:pt x="540000" y="721257"/>
                  <a:pt x="472003" y="913170"/>
                  <a:pt x="375096" y="9951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63872C46-B8EE-4180-9880-92D40973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79">
            <a:extLst>
              <a:ext uri="{FF2B5EF4-FFF2-40B4-BE49-F238E27FC236}">
                <a16:creationId xmlns:a16="http://schemas.microsoft.com/office/drawing/2014/main" id="{7A0E4EDF-8C5D-4DBA-A24A-4F3531B4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2971" y="5291402"/>
            <a:ext cx="1972470" cy="1566598"/>
          </a:xfrm>
          <a:custGeom>
            <a:avLst/>
            <a:gdLst>
              <a:gd name="connsiteX0" fmla="*/ 986235 w 1972470"/>
              <a:gd name="connsiteY0" fmla="*/ 0 h 1566598"/>
              <a:gd name="connsiteX1" fmla="*/ 1972470 w 1972470"/>
              <a:gd name="connsiteY1" fmla="*/ 986235 h 1566598"/>
              <a:gd name="connsiteX2" fmla="*/ 1804037 w 1972470"/>
              <a:gd name="connsiteY2" fmla="*/ 1537649 h 1566598"/>
              <a:gd name="connsiteX3" fmla="*/ 1780151 w 1972470"/>
              <a:gd name="connsiteY3" fmla="*/ 1566598 h 1566598"/>
              <a:gd name="connsiteX4" fmla="*/ 192319 w 1972470"/>
              <a:gd name="connsiteY4" fmla="*/ 1566598 h 1566598"/>
              <a:gd name="connsiteX5" fmla="*/ 168434 w 1972470"/>
              <a:gd name="connsiteY5" fmla="*/ 1537649 h 1566598"/>
              <a:gd name="connsiteX6" fmla="*/ 0 w 1972470"/>
              <a:gd name="connsiteY6" fmla="*/ 986235 h 1566598"/>
              <a:gd name="connsiteX7" fmla="*/ 986235 w 1972470"/>
              <a:gd name="connsiteY7" fmla="*/ 0 h 156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566598">
                <a:moveTo>
                  <a:pt x="986235" y="0"/>
                </a:moveTo>
                <a:cubicBezTo>
                  <a:pt x="1530918" y="0"/>
                  <a:pt x="1972470" y="441552"/>
                  <a:pt x="1972470" y="986235"/>
                </a:cubicBezTo>
                <a:cubicBezTo>
                  <a:pt x="1972470" y="1190491"/>
                  <a:pt x="1910377" y="1380245"/>
                  <a:pt x="1804037" y="1537649"/>
                </a:cubicBezTo>
                <a:lnTo>
                  <a:pt x="1780151" y="1566598"/>
                </a:lnTo>
                <a:lnTo>
                  <a:pt x="192319" y="1566598"/>
                </a:lnTo>
                <a:lnTo>
                  <a:pt x="168434" y="1537649"/>
                </a:lnTo>
                <a:cubicBezTo>
                  <a:pt x="62094" y="1380245"/>
                  <a:pt x="0" y="1190491"/>
                  <a:pt x="0" y="986235"/>
                </a:cubicBezTo>
                <a:cubicBezTo>
                  <a:pt x="0" y="441552"/>
                  <a:pt x="441552" y="0"/>
                  <a:pt x="986235"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1651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267" name="Rectangle 3">
            <a:extLst>
              <a:ext uri="{FF2B5EF4-FFF2-40B4-BE49-F238E27FC236}">
                <a16:creationId xmlns:a16="http://schemas.microsoft.com/office/drawing/2014/main" id="{A10D7470-C739-4081-8535-F598DD9BC103}"/>
              </a:ext>
            </a:extLst>
          </p:cNvPr>
          <p:cNvSpPr>
            <a:spLocks noGrp="1" noChangeArrowheads="1"/>
          </p:cNvSpPr>
          <p:nvPr>
            <p:ph idx="1"/>
          </p:nvPr>
        </p:nvSpPr>
        <p:spPr>
          <a:xfrm>
            <a:off x="7140575" y="1520825"/>
            <a:ext cx="4500562" cy="3779837"/>
          </a:xfrm>
        </p:spPr>
        <p:txBody>
          <a:bodyPr rtlCol="0" anchor="t">
            <a:normAutofit/>
          </a:bodyPr>
          <a:lstStyle/>
          <a:p>
            <a:pPr>
              <a:lnSpc>
                <a:spcPct val="100000"/>
              </a:lnSpc>
              <a:spcAft>
                <a:spcPts val="0"/>
              </a:spcAft>
              <a:buFont typeface="Wingdings 3" charset="2"/>
              <a:buChar char=""/>
              <a:defRPr/>
            </a:pPr>
            <a:r>
              <a:rPr lang="en-US" altLang="en-US" sz="1700"/>
              <a:t>iii) Legal rules do not operate either in isolation of other legal rules nor in isolation of the society within which they operate</a:t>
            </a:r>
          </a:p>
          <a:p>
            <a:pPr>
              <a:lnSpc>
                <a:spcPct val="100000"/>
              </a:lnSpc>
              <a:spcAft>
                <a:spcPts val="0"/>
              </a:spcAft>
              <a:buFont typeface="Wingdings 3" charset="2"/>
              <a:buChar char=""/>
              <a:defRPr/>
            </a:pPr>
            <a:r>
              <a:rPr lang="en-US" altLang="en-US" sz="1700"/>
              <a:t>All the rules form a </a:t>
            </a:r>
            <a:r>
              <a:rPr lang="en-US" altLang="en-US" sz="1700" b="1"/>
              <a:t>LEGAL SYSTEM</a:t>
            </a:r>
            <a:r>
              <a:rPr lang="en-US" altLang="en-US" sz="1700"/>
              <a:t> with legal institutions and personnel such as police, lawyers, judges, courts, prisons, etc. playing a role</a:t>
            </a:r>
            <a:endParaRPr lang="en-US" altLang="en-US" sz="1700" b="1"/>
          </a:p>
          <a:p>
            <a:pPr>
              <a:lnSpc>
                <a:spcPct val="100000"/>
              </a:lnSpc>
              <a:spcAft>
                <a:spcPts val="0"/>
              </a:spcAft>
              <a:buFont typeface="Wingdings 3" charset="2"/>
              <a:buChar char=""/>
              <a:defRPr/>
            </a:pPr>
            <a:r>
              <a:rPr lang="en-US" altLang="en-US" sz="1700" b="1"/>
              <a:t>BUT</a:t>
            </a:r>
          </a:p>
          <a:p>
            <a:pPr>
              <a:lnSpc>
                <a:spcPct val="100000"/>
              </a:lnSpc>
              <a:spcAft>
                <a:spcPts val="0"/>
              </a:spcAft>
              <a:buFont typeface="Wingdings 3" charset="2"/>
              <a:buChar char=""/>
              <a:defRPr/>
            </a:pPr>
            <a:r>
              <a:rPr lang="en-US" altLang="en-US" sz="1700"/>
              <a:t>What exactly is their role?</a:t>
            </a:r>
          </a:p>
          <a:p>
            <a:pPr>
              <a:lnSpc>
                <a:spcPct val="100000"/>
              </a:lnSpc>
              <a:spcAft>
                <a:spcPts val="0"/>
              </a:spcAft>
              <a:buFont typeface="Wingdings 3" charset="2"/>
              <a:buChar char=""/>
              <a:defRPr/>
            </a:pPr>
            <a:r>
              <a:rPr lang="en-US" altLang="en-US" sz="1700"/>
              <a:t>How can these institutions and personnel be accommodated into a workable definition of law and help us understand what law does in our society?</a:t>
            </a:r>
            <a:endParaRPr lang="en-GB" altLang="en-US" sz="17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52FE50C7-4EE3-48F3-817E-03815BF5E7A1}"/>
              </a:ext>
            </a:extLst>
          </p:cNvPr>
          <p:cNvSpPr>
            <a:spLocks noGrp="1" noChangeArrowheads="1"/>
          </p:cNvSpPr>
          <p:nvPr>
            <p:ph type="title"/>
          </p:nvPr>
        </p:nvSpPr>
        <p:spPr>
          <a:xfrm>
            <a:off x="550862" y="1435100"/>
            <a:ext cx="5437188" cy="1997855"/>
          </a:xfrm>
        </p:spPr>
        <p:txBody>
          <a:bodyPr wrap="square" rtlCol="0" anchor="t">
            <a:normAutofit/>
          </a:bodyPr>
          <a:lstStyle/>
          <a:p>
            <a:pPr>
              <a:defRPr/>
            </a:pPr>
            <a:r>
              <a:rPr lang="en-US" altLang="en-US" sz="3700" b="1"/>
              <a:t>3 important points about the nature of a legal system</a:t>
            </a:r>
            <a:endParaRPr lang="en-GB" altLang="en-US" sz="3700" b="1"/>
          </a:p>
        </p:txBody>
      </p:sp>
      <p:sp>
        <p:nvSpPr>
          <p:cNvPr id="74" name="Oval 73">
            <a:extLst>
              <a:ext uri="{FF2B5EF4-FFF2-40B4-BE49-F238E27FC236}">
                <a16:creationId xmlns:a16="http://schemas.microsoft.com/office/drawing/2014/main" id="{E4EDB960-BE37-4838-AAB6-6E22DA64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0225" y="60655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B51DF3C5-5417-4176-95C7-990706A4CD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0862" y="3624151"/>
            <a:ext cx="2525894" cy="2684574"/>
            <a:chOff x="2046943" y="3949349"/>
            <a:chExt cx="2525894" cy="2684574"/>
          </a:xfrm>
        </p:grpSpPr>
        <p:sp>
          <p:nvSpPr>
            <p:cNvPr id="77" name="Freeform: Shape 76">
              <a:extLst>
                <a:ext uri="{FF2B5EF4-FFF2-40B4-BE49-F238E27FC236}">
                  <a16:creationId xmlns:a16="http://schemas.microsoft.com/office/drawing/2014/main" id="{0195573F-E56B-4722-AE62-512B28339B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229890" y="3766402"/>
              <a:ext cx="2160000" cy="252589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2700000">
                <a:schemeClr val="accent1">
                  <a:lumMod val="60000"/>
                  <a:lumOff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8" name="Oval 77">
              <a:extLst>
                <a:ext uri="{FF2B5EF4-FFF2-40B4-BE49-F238E27FC236}">
                  <a16:creationId xmlns:a16="http://schemas.microsoft.com/office/drawing/2014/main" id="{0E5BADC4-6F44-4F83-ABB7-22E8C4517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250249" y="4462667"/>
              <a:ext cx="1080000" cy="2171256"/>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291" name="Rectangle 3">
            <a:extLst>
              <a:ext uri="{FF2B5EF4-FFF2-40B4-BE49-F238E27FC236}">
                <a16:creationId xmlns:a16="http://schemas.microsoft.com/office/drawing/2014/main" id="{57A2870A-9580-4BEE-B0F6-83F9122AEA0E}"/>
              </a:ext>
            </a:extLst>
          </p:cNvPr>
          <p:cNvSpPr>
            <a:spLocks noGrp="1" noChangeArrowheads="1"/>
          </p:cNvSpPr>
          <p:nvPr>
            <p:ph idx="1"/>
          </p:nvPr>
        </p:nvSpPr>
        <p:spPr>
          <a:xfrm>
            <a:off x="7140575" y="1522184"/>
            <a:ext cx="3581181" cy="4570641"/>
          </a:xfrm>
        </p:spPr>
        <p:txBody>
          <a:bodyPr rtlCol="0" anchor="t">
            <a:normAutofit/>
          </a:bodyPr>
          <a:lstStyle/>
          <a:p>
            <a:pPr marL="514350" indent="-514350">
              <a:lnSpc>
                <a:spcPct val="100000"/>
              </a:lnSpc>
              <a:spcAft>
                <a:spcPts val="0"/>
              </a:spcAft>
              <a:buAutoNum type="arabicPeriod"/>
              <a:defRPr/>
            </a:pPr>
            <a:r>
              <a:rPr lang="en-US" altLang="en-US" sz="1400">
                <a:latin typeface="Arial" panose="020B0604020202020204" pitchFamily="34" charset="0"/>
                <a:cs typeface="Arial" panose="020B0604020202020204" pitchFamily="34" charset="0"/>
              </a:rPr>
              <a:t>A legal system has </a:t>
            </a:r>
            <a:r>
              <a:rPr lang="en-US" altLang="en-US" sz="1400" b="1">
                <a:latin typeface="Arial" panose="020B0604020202020204" pitchFamily="34" charset="0"/>
                <a:cs typeface="Arial" panose="020B0604020202020204" pitchFamily="34" charset="0"/>
              </a:rPr>
              <a:t>INSTITUTIONS</a:t>
            </a:r>
            <a:r>
              <a:rPr lang="en-US" altLang="en-US" sz="1400">
                <a:latin typeface="Arial" panose="020B0604020202020204" pitchFamily="34" charset="0"/>
                <a:cs typeface="Arial" panose="020B0604020202020204" pitchFamily="34" charset="0"/>
              </a:rPr>
              <a:t> (legislatures and courts) and</a:t>
            </a:r>
            <a:r>
              <a:rPr lang="en-US" altLang="en-US" sz="1400" b="1">
                <a:latin typeface="Arial" panose="020B0604020202020204" pitchFamily="34" charset="0"/>
                <a:cs typeface="Arial" panose="020B0604020202020204" pitchFamily="34" charset="0"/>
              </a:rPr>
              <a:t> PERSONNEL</a:t>
            </a:r>
            <a:r>
              <a:rPr lang="en-US" altLang="en-US" sz="1400">
                <a:latin typeface="Arial" panose="020B0604020202020204" pitchFamily="34" charset="0"/>
                <a:cs typeface="Arial" panose="020B0604020202020204" pitchFamily="34" charset="0"/>
              </a:rPr>
              <a:t> (members of legislatures, policemen, lawyers and judges) who have </a:t>
            </a:r>
            <a:r>
              <a:rPr lang="en-US" altLang="en-US" sz="1400" b="1">
                <a:latin typeface="Arial" panose="020B0604020202020204" pitchFamily="34" charset="0"/>
                <a:cs typeface="Arial" panose="020B0604020202020204" pitchFamily="34" charset="0"/>
              </a:rPr>
              <a:t>AUTHORITY</a:t>
            </a:r>
            <a:r>
              <a:rPr lang="en-US" altLang="en-US" sz="1400">
                <a:latin typeface="Arial" panose="020B0604020202020204" pitchFamily="34" charset="0"/>
                <a:cs typeface="Arial" panose="020B0604020202020204" pitchFamily="34" charset="0"/>
              </a:rPr>
              <a:t> to carry out certain legal functions</a:t>
            </a:r>
          </a:p>
          <a:p>
            <a:pPr marL="514350" indent="-514350">
              <a:lnSpc>
                <a:spcPct val="100000"/>
              </a:lnSpc>
              <a:spcAft>
                <a:spcPts val="0"/>
              </a:spcAft>
              <a:buAutoNum type="arabicPeriod"/>
              <a:defRPr/>
            </a:pPr>
            <a:r>
              <a:rPr lang="en-US" altLang="en-US" sz="1400">
                <a:latin typeface="Arial" panose="020B0604020202020204" pitchFamily="34" charset="0"/>
                <a:cs typeface="Arial" panose="020B0604020202020204" pitchFamily="34" charset="0"/>
              </a:rPr>
              <a:t>The two main functions of a legal system are :</a:t>
            </a:r>
          </a:p>
          <a:p>
            <a:pPr lvl="1">
              <a:lnSpc>
                <a:spcPct val="100000"/>
              </a:lnSpc>
              <a:spcAft>
                <a:spcPts val="0"/>
              </a:spcAft>
              <a:defRPr/>
            </a:pPr>
            <a:r>
              <a:rPr lang="en-US" altLang="en-US" sz="1400">
                <a:latin typeface="Arial" panose="020B0604020202020204" pitchFamily="34" charset="0"/>
                <a:cs typeface="Arial" panose="020B0604020202020204" pitchFamily="34" charset="0"/>
              </a:rPr>
              <a:t>To </a:t>
            </a:r>
            <a:r>
              <a:rPr lang="en-US" altLang="en-US" sz="1400" b="1">
                <a:latin typeface="Arial" panose="020B0604020202020204" pitchFamily="34" charset="0"/>
                <a:cs typeface="Arial" panose="020B0604020202020204" pitchFamily="34" charset="0"/>
              </a:rPr>
              <a:t>CREATE</a:t>
            </a:r>
            <a:r>
              <a:rPr lang="en-US" altLang="en-US" sz="1400">
                <a:latin typeface="Arial" panose="020B0604020202020204" pitchFamily="34" charset="0"/>
                <a:cs typeface="Arial" panose="020B0604020202020204" pitchFamily="34" charset="0"/>
              </a:rPr>
              <a:t> laws, and</a:t>
            </a:r>
          </a:p>
          <a:p>
            <a:pPr lvl="1">
              <a:lnSpc>
                <a:spcPct val="100000"/>
              </a:lnSpc>
              <a:spcAft>
                <a:spcPts val="0"/>
              </a:spcAft>
              <a:defRPr/>
            </a:pPr>
            <a:r>
              <a:rPr lang="en-US" altLang="en-US" sz="1400">
                <a:latin typeface="Arial" panose="020B0604020202020204" pitchFamily="34" charset="0"/>
                <a:cs typeface="Arial" panose="020B0604020202020204" pitchFamily="34" charset="0"/>
              </a:rPr>
              <a:t>To </a:t>
            </a:r>
            <a:r>
              <a:rPr lang="en-US" altLang="en-US" sz="1400" b="1">
                <a:latin typeface="Arial" panose="020B0604020202020204" pitchFamily="34" charset="0"/>
                <a:cs typeface="Arial" panose="020B0604020202020204" pitchFamily="34" charset="0"/>
              </a:rPr>
              <a:t>ENFORCE</a:t>
            </a:r>
            <a:r>
              <a:rPr lang="en-US" altLang="en-US" sz="1400">
                <a:latin typeface="Arial" panose="020B0604020202020204" pitchFamily="34" charset="0"/>
                <a:cs typeface="Arial" panose="020B0604020202020204" pitchFamily="34" charset="0"/>
              </a:rPr>
              <a:t> them</a:t>
            </a:r>
          </a:p>
          <a:p>
            <a:pPr marL="457200" lvl="1" indent="0">
              <a:lnSpc>
                <a:spcPct val="100000"/>
              </a:lnSpc>
              <a:spcAft>
                <a:spcPts val="0"/>
              </a:spcAft>
              <a:buNone/>
              <a:defRPr/>
            </a:pPr>
            <a:endParaRPr lang="en-US" altLang="en-US" sz="1400">
              <a:latin typeface="Arial" panose="020B0604020202020204" pitchFamily="34" charset="0"/>
              <a:cs typeface="Arial" panose="020B0604020202020204" pitchFamily="34" charset="0"/>
            </a:endParaRPr>
          </a:p>
          <a:p>
            <a:pPr marL="457200" lvl="1" indent="0">
              <a:lnSpc>
                <a:spcPct val="100000"/>
              </a:lnSpc>
              <a:spcAft>
                <a:spcPts val="0"/>
              </a:spcAft>
              <a:buNone/>
              <a:defRPr/>
            </a:pPr>
            <a:r>
              <a:rPr lang="en-US" altLang="en-US" sz="1400">
                <a:latin typeface="Arial" panose="020B0604020202020204" pitchFamily="34" charset="0"/>
                <a:cs typeface="Arial" panose="020B0604020202020204" pitchFamily="34" charset="0"/>
              </a:rPr>
              <a:t>3. In the final analysis, the authority of a legal system is based on </a:t>
            </a:r>
            <a:r>
              <a:rPr lang="en-US" altLang="en-US" sz="1400" b="1">
                <a:latin typeface="Arial" panose="020B0604020202020204" pitchFamily="34" charset="0"/>
                <a:cs typeface="Arial" panose="020B0604020202020204" pitchFamily="34" charset="0"/>
              </a:rPr>
              <a:t>FORCE</a:t>
            </a:r>
          </a:p>
          <a:p>
            <a:pPr lvl="1">
              <a:lnSpc>
                <a:spcPct val="100000"/>
              </a:lnSpc>
              <a:spcAft>
                <a:spcPts val="0"/>
              </a:spcAft>
              <a:defRPr/>
            </a:pPr>
            <a:endParaRPr lang="en-US" altLang="en-US" sz="1400">
              <a:latin typeface="Arial" panose="020B0604020202020204" pitchFamily="34" charset="0"/>
              <a:cs typeface="Arial" panose="020B0604020202020204" pitchFamily="34" charset="0"/>
            </a:endParaRPr>
          </a:p>
          <a:p>
            <a:pPr lvl="1">
              <a:lnSpc>
                <a:spcPct val="100000"/>
              </a:lnSpc>
              <a:spcAft>
                <a:spcPts val="0"/>
              </a:spcAft>
              <a:defRPr/>
            </a:pPr>
            <a:r>
              <a:rPr lang="en-US" altLang="en-US" sz="1400">
                <a:latin typeface="Arial" panose="020B0604020202020204" pitchFamily="34" charset="0"/>
                <a:cs typeface="Arial" panose="020B0604020202020204" pitchFamily="34" charset="0"/>
              </a:rPr>
              <a:t>The state has the force available to make people comply with decisions of judges, police officers, etc. e.g. imprisonment for contempt of court</a:t>
            </a:r>
          </a:p>
          <a:p>
            <a:pPr lvl="1">
              <a:lnSpc>
                <a:spcPct val="100000"/>
              </a:lnSpc>
              <a:spcAft>
                <a:spcPts val="0"/>
              </a:spcAft>
              <a:defRPr/>
            </a:pPr>
            <a:endParaRPr lang="en-US" altLang="en-US" sz="1400"/>
          </a:p>
          <a:p>
            <a:pPr marL="457200" lvl="1" indent="0">
              <a:lnSpc>
                <a:spcPct val="100000"/>
              </a:lnSpc>
              <a:spcAft>
                <a:spcPts val="0"/>
              </a:spcAft>
              <a:buNone/>
              <a:defRPr/>
            </a:pPr>
            <a:endParaRPr lang="en-US" altLang="en-US"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F115E32D-D4A4-40BD-9F6D-81D1E10A6958}"/>
              </a:ext>
            </a:extLst>
          </p:cNvPr>
          <p:cNvSpPr>
            <a:spLocks noGrp="1" noChangeArrowheads="1"/>
          </p:cNvSpPr>
          <p:nvPr>
            <p:ph type="title"/>
          </p:nvPr>
        </p:nvSpPr>
        <p:spPr>
          <a:xfrm>
            <a:off x="550862" y="580363"/>
            <a:ext cx="5437188" cy="1997855"/>
          </a:xfrm>
        </p:spPr>
        <p:txBody>
          <a:bodyPr wrap="square" rtlCol="0" anchor="t">
            <a:normAutofit/>
          </a:bodyPr>
          <a:lstStyle/>
          <a:p>
            <a:pPr>
              <a:defRPr/>
            </a:pPr>
            <a:r>
              <a:rPr lang="en-GB" altLang="en-US"/>
              <a:t>The Nature and Function of Law</a:t>
            </a:r>
          </a:p>
        </p:txBody>
      </p:sp>
      <p:sp>
        <p:nvSpPr>
          <p:cNvPr id="74" name="Oval 73">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77"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9"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4339" name="Rectangle 3">
            <a:extLst>
              <a:ext uri="{FF2B5EF4-FFF2-40B4-BE49-F238E27FC236}">
                <a16:creationId xmlns:a16="http://schemas.microsoft.com/office/drawing/2014/main" id="{5AD1A519-0FB9-4159-8A91-7CA6ECE7FA73}"/>
              </a:ext>
            </a:extLst>
          </p:cNvPr>
          <p:cNvSpPr>
            <a:spLocks noGrp="1"/>
          </p:cNvSpPr>
          <p:nvPr>
            <p:ph idx="1"/>
          </p:nvPr>
        </p:nvSpPr>
        <p:spPr>
          <a:xfrm>
            <a:off x="7140575" y="1520825"/>
            <a:ext cx="4500562" cy="4572000"/>
          </a:xfrm>
        </p:spPr>
        <p:txBody>
          <a:bodyPr anchor="t">
            <a:normAutofit/>
          </a:bodyPr>
          <a:lstStyle/>
          <a:p>
            <a:pPr eaLnBrk="1" hangingPunct="1">
              <a:lnSpc>
                <a:spcPct val="100000"/>
              </a:lnSpc>
              <a:buFont typeface="Wingdings" panose="05000000000000000000" pitchFamily="2" charset="2"/>
              <a:buNone/>
            </a:pPr>
            <a:r>
              <a:rPr lang="en-GB" altLang="en-US"/>
              <a:t>We should now move on to consider the nature and function of law in more detail.</a:t>
            </a:r>
          </a:p>
          <a:p>
            <a:pPr eaLnBrk="1" hangingPunct="1">
              <a:lnSpc>
                <a:spcPct val="100000"/>
              </a:lnSpc>
              <a:buFont typeface="Wingdings" panose="05000000000000000000" pitchFamily="2" charset="2"/>
              <a:buNone/>
            </a:pPr>
            <a:endParaRPr lang="en-GB" altLang="en-US"/>
          </a:p>
          <a:p>
            <a:pPr eaLnBrk="1" hangingPunct="1">
              <a:lnSpc>
                <a:spcPct val="100000"/>
              </a:lnSpc>
            </a:pPr>
            <a:r>
              <a:rPr lang="en-GB" altLang="en-US"/>
              <a:t>Laws are RULES</a:t>
            </a:r>
          </a:p>
          <a:p>
            <a:pPr eaLnBrk="1" hangingPunct="1">
              <a:lnSpc>
                <a:spcPct val="100000"/>
              </a:lnSpc>
              <a:buFont typeface="Wingdings" panose="05000000000000000000" pitchFamily="2" charset="2"/>
              <a:buNone/>
            </a:pPr>
            <a:r>
              <a:rPr lang="en-GB" altLang="en-US"/>
              <a:t>But…</a:t>
            </a:r>
          </a:p>
          <a:p>
            <a:pPr eaLnBrk="1" hangingPunct="1">
              <a:lnSpc>
                <a:spcPct val="100000"/>
              </a:lnSpc>
              <a:buFont typeface="Wingdings" panose="05000000000000000000" pitchFamily="2" charset="2"/>
              <a:buNone/>
            </a:pPr>
            <a:endParaRPr lang="en-GB" altLang="en-US"/>
          </a:p>
          <a:p>
            <a:pPr eaLnBrk="1" hangingPunct="1">
              <a:lnSpc>
                <a:spcPct val="100000"/>
              </a:lnSpc>
            </a:pPr>
            <a:r>
              <a:rPr lang="en-GB" altLang="en-US"/>
              <a:t>What functions do these legal rules perform? </a:t>
            </a:r>
          </a:p>
          <a:p>
            <a:pPr eaLnBrk="1" hangingPunct="1">
              <a:lnSpc>
                <a:spcPct val="100000"/>
              </a:lnSpc>
            </a:pPr>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330FED1F-A9B8-41C1-AEDA-54E2C6B1099C}"/>
              </a:ext>
            </a:extLst>
          </p:cNvPr>
          <p:cNvSpPr>
            <a:spLocks noGrp="1"/>
          </p:cNvSpPr>
          <p:nvPr>
            <p:ph type="title"/>
          </p:nvPr>
        </p:nvSpPr>
        <p:spPr>
          <a:xfrm>
            <a:off x="550862" y="580363"/>
            <a:ext cx="5437188" cy="1997855"/>
          </a:xfrm>
        </p:spPr>
        <p:txBody>
          <a:bodyPr wrap="square" anchor="t">
            <a:normAutofit/>
          </a:bodyPr>
          <a:lstStyle/>
          <a:p>
            <a:pPr eaLnBrk="1" hangingPunct="1"/>
            <a:r>
              <a:rPr lang="en-GB" altLang="en-US"/>
              <a:t>2 main functions of law</a:t>
            </a:r>
          </a:p>
        </p:txBody>
      </p:sp>
      <p:sp>
        <p:nvSpPr>
          <p:cNvPr id="74" name="Freeform: Shape 73">
            <a:extLst>
              <a:ext uri="{FF2B5EF4-FFF2-40B4-BE49-F238E27FC236}">
                <a16:creationId xmlns:a16="http://schemas.microsoft.com/office/drawing/2014/main" id="{3D9C5E96-4B08-49CB-9B3B-C1AAEF478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27998" y="3265333"/>
            <a:ext cx="1039173" cy="1262947"/>
          </a:xfrm>
          <a:custGeom>
            <a:avLst/>
            <a:gdLst>
              <a:gd name="connsiteX0" fmla="*/ 42436 w 1039173"/>
              <a:gd name="connsiteY0" fmla="*/ 1098043 h 1262947"/>
              <a:gd name="connsiteX1" fmla="*/ 0 w 1039173"/>
              <a:gd name="connsiteY1" fmla="*/ 992947 h 1262947"/>
              <a:gd name="connsiteX2" fmla="*/ 10971 w 1039173"/>
              <a:gd name="connsiteY2" fmla="*/ 938533 h 1262947"/>
              <a:gd name="connsiteX3" fmla="*/ 15626 w 1039173"/>
              <a:gd name="connsiteY3" fmla="*/ 931034 h 1262947"/>
              <a:gd name="connsiteX4" fmla="*/ 540000 w 1039173"/>
              <a:gd name="connsiteY4" fmla="*/ 0 h 1262947"/>
              <a:gd name="connsiteX5" fmla="*/ 1039173 w 1039173"/>
              <a:gd name="connsiteY5" fmla="*/ 886289 h 1262947"/>
              <a:gd name="connsiteX6" fmla="*/ 676270 w 1039173"/>
              <a:gd name="connsiteY6" fmla="*/ 1249191 h 1262947"/>
              <a:gd name="connsiteX7" fmla="*/ 540000 w 1039173"/>
              <a:gd name="connsiteY7" fmla="*/ 1262947 h 1262947"/>
              <a:gd name="connsiteX8" fmla="*/ 42436 w 1039173"/>
              <a:gd name="connsiteY8" fmla="*/ 109804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173" h="1262947">
                <a:moveTo>
                  <a:pt x="42436" y="1098043"/>
                </a:moveTo>
                <a:cubicBezTo>
                  <a:pt x="15110" y="1065741"/>
                  <a:pt x="0" y="1030226"/>
                  <a:pt x="0" y="992947"/>
                </a:cubicBezTo>
                <a:cubicBezTo>
                  <a:pt x="0" y="974307"/>
                  <a:pt x="3778" y="956109"/>
                  <a:pt x="10971" y="938533"/>
                </a:cubicBezTo>
                <a:lnTo>
                  <a:pt x="15626" y="931034"/>
                </a:lnTo>
                <a:lnTo>
                  <a:pt x="540000" y="0"/>
                </a:lnTo>
                <a:lnTo>
                  <a:pt x="1039173" y="886289"/>
                </a:lnTo>
                <a:lnTo>
                  <a:pt x="676270" y="1249191"/>
                </a:lnTo>
                <a:lnTo>
                  <a:pt x="540000" y="1262947"/>
                </a:lnTo>
                <a:cubicBezTo>
                  <a:pt x="316324" y="1262947"/>
                  <a:pt x="124412" y="1194950"/>
                  <a:pt x="42436" y="1098043"/>
                </a:cubicBez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Shape 75">
            <a:extLst>
              <a:ext uri="{FF2B5EF4-FFF2-40B4-BE49-F238E27FC236}">
                <a16:creationId xmlns:a16="http://schemas.microsoft.com/office/drawing/2014/main" id="{34BC7717-08D0-4F8E-ABDE-EB0EA3FE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2547" y="3121852"/>
            <a:ext cx="540000" cy="1037582"/>
          </a:xfrm>
          <a:custGeom>
            <a:avLst/>
            <a:gdLst>
              <a:gd name="connsiteX0" fmla="*/ 375096 w 540000"/>
              <a:gd name="connsiteY0" fmla="*/ 995146 h 1037582"/>
              <a:gd name="connsiteX1" fmla="*/ 270000 w 540000"/>
              <a:gd name="connsiteY1" fmla="*/ 1037582 h 1037582"/>
              <a:gd name="connsiteX2" fmla="*/ 0 w 540000"/>
              <a:gd name="connsiteY2" fmla="*/ 497582 h 1037582"/>
              <a:gd name="connsiteX3" fmla="*/ 164904 w 540000"/>
              <a:gd name="connsiteY3" fmla="*/ 18 h 1037582"/>
              <a:gd name="connsiteX4" fmla="*/ 164933 w 540000"/>
              <a:gd name="connsiteY4" fmla="*/ 0 h 1037582"/>
              <a:gd name="connsiteX5" fmla="*/ 526244 w 540000"/>
              <a:gd name="connsiteY5" fmla="*/ 361311 h 1037582"/>
              <a:gd name="connsiteX6" fmla="*/ 540000 w 540000"/>
              <a:gd name="connsiteY6" fmla="*/ 497582 h 1037582"/>
              <a:gd name="connsiteX7" fmla="*/ 375096 w 540000"/>
              <a:gd name="connsiteY7" fmla="*/ 995146 h 103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1037582">
                <a:moveTo>
                  <a:pt x="375096" y="995146"/>
                </a:moveTo>
                <a:cubicBezTo>
                  <a:pt x="342794" y="1022472"/>
                  <a:pt x="307279" y="1037582"/>
                  <a:pt x="270000" y="1037582"/>
                </a:cubicBezTo>
                <a:cubicBezTo>
                  <a:pt x="120883" y="1037582"/>
                  <a:pt x="0" y="795816"/>
                  <a:pt x="0" y="497582"/>
                </a:cubicBezTo>
                <a:cubicBezTo>
                  <a:pt x="0" y="273907"/>
                  <a:pt x="67997" y="81994"/>
                  <a:pt x="164904" y="18"/>
                </a:cubicBezTo>
                <a:lnTo>
                  <a:pt x="164933" y="0"/>
                </a:lnTo>
                <a:lnTo>
                  <a:pt x="526244" y="361311"/>
                </a:lnTo>
                <a:lnTo>
                  <a:pt x="540000" y="497582"/>
                </a:lnTo>
                <a:cubicBezTo>
                  <a:pt x="540000" y="721257"/>
                  <a:pt x="472003" y="913170"/>
                  <a:pt x="375096" y="9951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63872C46-B8EE-4180-9880-92D40973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79">
            <a:extLst>
              <a:ext uri="{FF2B5EF4-FFF2-40B4-BE49-F238E27FC236}">
                <a16:creationId xmlns:a16="http://schemas.microsoft.com/office/drawing/2014/main" id="{7A0E4EDF-8C5D-4DBA-A24A-4F3531B4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2971" y="5291402"/>
            <a:ext cx="1972470" cy="1566598"/>
          </a:xfrm>
          <a:custGeom>
            <a:avLst/>
            <a:gdLst>
              <a:gd name="connsiteX0" fmla="*/ 986235 w 1972470"/>
              <a:gd name="connsiteY0" fmla="*/ 0 h 1566598"/>
              <a:gd name="connsiteX1" fmla="*/ 1972470 w 1972470"/>
              <a:gd name="connsiteY1" fmla="*/ 986235 h 1566598"/>
              <a:gd name="connsiteX2" fmla="*/ 1804037 w 1972470"/>
              <a:gd name="connsiteY2" fmla="*/ 1537649 h 1566598"/>
              <a:gd name="connsiteX3" fmla="*/ 1780151 w 1972470"/>
              <a:gd name="connsiteY3" fmla="*/ 1566598 h 1566598"/>
              <a:gd name="connsiteX4" fmla="*/ 192319 w 1972470"/>
              <a:gd name="connsiteY4" fmla="*/ 1566598 h 1566598"/>
              <a:gd name="connsiteX5" fmla="*/ 168434 w 1972470"/>
              <a:gd name="connsiteY5" fmla="*/ 1537649 h 1566598"/>
              <a:gd name="connsiteX6" fmla="*/ 0 w 1972470"/>
              <a:gd name="connsiteY6" fmla="*/ 986235 h 1566598"/>
              <a:gd name="connsiteX7" fmla="*/ 986235 w 1972470"/>
              <a:gd name="connsiteY7" fmla="*/ 0 h 156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566598">
                <a:moveTo>
                  <a:pt x="986235" y="0"/>
                </a:moveTo>
                <a:cubicBezTo>
                  <a:pt x="1530918" y="0"/>
                  <a:pt x="1972470" y="441552"/>
                  <a:pt x="1972470" y="986235"/>
                </a:cubicBezTo>
                <a:cubicBezTo>
                  <a:pt x="1972470" y="1190491"/>
                  <a:pt x="1910377" y="1380245"/>
                  <a:pt x="1804037" y="1537649"/>
                </a:cubicBezTo>
                <a:lnTo>
                  <a:pt x="1780151" y="1566598"/>
                </a:lnTo>
                <a:lnTo>
                  <a:pt x="192319" y="1566598"/>
                </a:lnTo>
                <a:lnTo>
                  <a:pt x="168434" y="1537649"/>
                </a:lnTo>
                <a:cubicBezTo>
                  <a:pt x="62094" y="1380245"/>
                  <a:pt x="0" y="1190491"/>
                  <a:pt x="0" y="986235"/>
                </a:cubicBezTo>
                <a:cubicBezTo>
                  <a:pt x="0" y="441552"/>
                  <a:pt x="441552" y="0"/>
                  <a:pt x="986235"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1651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363" name="Rectangle 3">
            <a:extLst>
              <a:ext uri="{FF2B5EF4-FFF2-40B4-BE49-F238E27FC236}">
                <a16:creationId xmlns:a16="http://schemas.microsoft.com/office/drawing/2014/main" id="{006CBD42-7920-462C-A62F-654767541CF8}"/>
              </a:ext>
            </a:extLst>
          </p:cNvPr>
          <p:cNvSpPr>
            <a:spLocks noGrp="1" noChangeArrowheads="1"/>
          </p:cNvSpPr>
          <p:nvPr>
            <p:ph idx="1"/>
          </p:nvPr>
        </p:nvSpPr>
        <p:spPr>
          <a:xfrm>
            <a:off x="7140575" y="1520825"/>
            <a:ext cx="4500562" cy="3779837"/>
          </a:xfrm>
        </p:spPr>
        <p:txBody>
          <a:bodyPr rtlCol="0" anchor="t">
            <a:normAutofit/>
          </a:bodyPr>
          <a:lstStyle/>
          <a:p>
            <a:pPr marL="787400" indent="-787400">
              <a:lnSpc>
                <a:spcPct val="100000"/>
              </a:lnSpc>
              <a:spcAft>
                <a:spcPts val="0"/>
              </a:spcAft>
              <a:buNone/>
              <a:defRPr/>
            </a:pPr>
            <a:r>
              <a:rPr lang="en-GB" altLang="en-US" sz="2000" b="1"/>
              <a:t>1: SOCIAL CONTROL</a:t>
            </a:r>
            <a:endParaRPr lang="en-GB" altLang="en-US" sz="2000"/>
          </a:p>
          <a:p>
            <a:pPr marL="787400" indent="-787400">
              <a:lnSpc>
                <a:spcPct val="100000"/>
              </a:lnSpc>
              <a:spcAft>
                <a:spcPts val="0"/>
              </a:spcAft>
              <a:buFont typeface="Wingdings 3" charset="2"/>
              <a:buChar char=""/>
              <a:defRPr/>
            </a:pPr>
            <a:r>
              <a:rPr lang="en-GB" altLang="en-US" sz="2000"/>
              <a:t>Most laws exist to regulate our behaviour and have sanctions that are designed to punish those who pursue the deviant (unlawful) behaviour</a:t>
            </a:r>
          </a:p>
          <a:p>
            <a:pPr marL="787400" indent="-787400">
              <a:lnSpc>
                <a:spcPct val="100000"/>
              </a:lnSpc>
              <a:spcAft>
                <a:spcPts val="0"/>
              </a:spcAft>
              <a:buFont typeface="Wingdings 3" charset="2"/>
              <a:buChar char=""/>
              <a:defRPr/>
            </a:pPr>
            <a:r>
              <a:rPr lang="en-GB" altLang="en-US" sz="2000"/>
              <a:t>Also known as the </a:t>
            </a:r>
            <a:r>
              <a:rPr lang="en-GB" altLang="en-US" sz="2000" b="1"/>
              <a:t>ORDER</a:t>
            </a:r>
            <a:r>
              <a:rPr lang="en-GB" altLang="en-US" sz="2000"/>
              <a:t> function - the main reason for declaring much behaviour unlawful is that it threatens the order and stability of a society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97180C56-7A25-4412-A600-BB2B8133D275}"/>
              </a:ext>
            </a:extLst>
          </p:cNvPr>
          <p:cNvSpPr>
            <a:spLocks noGrp="1"/>
          </p:cNvSpPr>
          <p:nvPr>
            <p:ph type="title"/>
          </p:nvPr>
        </p:nvSpPr>
        <p:spPr>
          <a:xfrm>
            <a:off x="3359149" y="1520825"/>
            <a:ext cx="8281987" cy="1333057"/>
          </a:xfrm>
        </p:spPr>
        <p:txBody>
          <a:bodyPr wrap="square" anchor="t">
            <a:normAutofit/>
          </a:bodyPr>
          <a:lstStyle/>
          <a:p>
            <a:pPr eaLnBrk="1" hangingPunct="1"/>
            <a:r>
              <a:rPr lang="en-GB" altLang="en-US"/>
              <a:t>1.  Social Control</a:t>
            </a:r>
          </a:p>
        </p:txBody>
      </p:sp>
      <p:sp>
        <p:nvSpPr>
          <p:cNvPr id="74" name="Oval 73">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77" name="Freeform: Shape 76">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80" name="Freeform: Shape 79">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82" name="Freeform: Shape 81">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87" name="Rectangle 3">
            <a:extLst>
              <a:ext uri="{FF2B5EF4-FFF2-40B4-BE49-F238E27FC236}">
                <a16:creationId xmlns:a16="http://schemas.microsoft.com/office/drawing/2014/main" id="{AD39E330-9DA7-4C12-B1FB-41257D336EB6}"/>
              </a:ext>
            </a:extLst>
          </p:cNvPr>
          <p:cNvSpPr>
            <a:spLocks noGrp="1" noChangeArrowheads="1"/>
          </p:cNvSpPr>
          <p:nvPr>
            <p:ph idx="1"/>
          </p:nvPr>
        </p:nvSpPr>
        <p:spPr>
          <a:xfrm>
            <a:off x="3377566" y="3052367"/>
            <a:ext cx="5418772" cy="3040458"/>
          </a:xfrm>
        </p:spPr>
        <p:txBody>
          <a:bodyPr rtlCol="0" anchor="t">
            <a:normAutofit/>
          </a:bodyPr>
          <a:lstStyle/>
          <a:p>
            <a:pPr>
              <a:lnSpc>
                <a:spcPct val="100000"/>
              </a:lnSpc>
              <a:spcAft>
                <a:spcPts val="0"/>
              </a:spcAft>
              <a:buFont typeface="Wingdings 3" charset="2"/>
              <a:buChar char=""/>
              <a:defRPr/>
            </a:pPr>
            <a:r>
              <a:rPr lang="en-GB" altLang="en-US" sz="1700"/>
              <a:t>"Some degree of order and regularity must be assured if social life in any community is to be sustained. The state need not be one of quiet harmony, and indeed societies differ widely as to the amount of friction and disorder which their members seem able to tolerate; but conditions must be such that children can be reared and consistent arrangements made for the provision of food, drink and shelter. If this is to be achieved an element of order must endure over time..." (</a:t>
            </a:r>
            <a:r>
              <a:rPr lang="en-GB" altLang="en-US" sz="1700" i="1"/>
              <a:t>Order and Dispute</a:t>
            </a:r>
            <a:r>
              <a:rPr lang="en-GB" altLang="en-US" sz="1700"/>
              <a:t>. S Roberts p.30)</a:t>
            </a:r>
          </a:p>
        </p:txBody>
      </p:sp>
      <p:sp>
        <p:nvSpPr>
          <p:cNvPr id="84" name="Oval 83">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Freeform: Shape 85">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413" name="Rectangle 7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57B4043E-DF2E-4A83-A3FD-46B4238C2576}"/>
              </a:ext>
            </a:extLst>
          </p:cNvPr>
          <p:cNvSpPr>
            <a:spLocks noGrp="1"/>
          </p:cNvSpPr>
          <p:nvPr>
            <p:ph type="title"/>
          </p:nvPr>
        </p:nvSpPr>
        <p:spPr>
          <a:xfrm>
            <a:off x="550863" y="549275"/>
            <a:ext cx="5437185" cy="1997855"/>
          </a:xfrm>
        </p:spPr>
        <p:txBody>
          <a:bodyPr wrap="square" anchor="b">
            <a:normAutofit/>
          </a:bodyPr>
          <a:lstStyle/>
          <a:p>
            <a:pPr eaLnBrk="1" hangingPunct="1"/>
            <a:r>
              <a:rPr lang="en-GB" altLang="en-US"/>
              <a:t>2. Dispute settlement</a:t>
            </a:r>
          </a:p>
        </p:txBody>
      </p:sp>
      <p:sp>
        <p:nvSpPr>
          <p:cNvPr id="17411" name="Rectangle 3">
            <a:extLst>
              <a:ext uri="{FF2B5EF4-FFF2-40B4-BE49-F238E27FC236}">
                <a16:creationId xmlns:a16="http://schemas.microsoft.com/office/drawing/2014/main" id="{2980AD84-C785-4483-87FD-57F13870CA13}"/>
              </a:ext>
            </a:extLst>
          </p:cNvPr>
          <p:cNvSpPr>
            <a:spLocks noGrp="1" noChangeArrowheads="1"/>
          </p:cNvSpPr>
          <p:nvPr>
            <p:ph idx="1"/>
          </p:nvPr>
        </p:nvSpPr>
        <p:spPr>
          <a:xfrm>
            <a:off x="550863" y="2677306"/>
            <a:ext cx="5437187" cy="3415519"/>
          </a:xfrm>
        </p:spPr>
        <p:txBody>
          <a:bodyPr rtlCol="0" anchor="t">
            <a:normAutofit/>
          </a:bodyPr>
          <a:lstStyle/>
          <a:p>
            <a:pPr>
              <a:spcAft>
                <a:spcPts val="0"/>
              </a:spcAft>
              <a:buNone/>
              <a:defRPr/>
            </a:pPr>
            <a:r>
              <a:rPr lang="en-GB" altLang="en-US" sz="2000" b="1"/>
              <a:t>DISPUTE SETTLEMENT</a:t>
            </a:r>
          </a:p>
          <a:p>
            <a:pPr>
              <a:spcAft>
                <a:spcPts val="0"/>
              </a:spcAft>
              <a:buFont typeface="Wingdings 3" charset="2"/>
              <a:buChar char=""/>
              <a:defRPr/>
            </a:pPr>
            <a:r>
              <a:rPr lang="en-GB" altLang="en-US" sz="2000"/>
              <a:t>When people live together disputes inevitably arise and there need to be arrangements in place to settle these disputes</a:t>
            </a:r>
          </a:p>
          <a:p>
            <a:pPr>
              <a:spcAft>
                <a:spcPts val="0"/>
              </a:spcAft>
              <a:buFont typeface="Wingdings 3" charset="2"/>
              <a:buChar char=""/>
              <a:defRPr/>
            </a:pPr>
            <a:r>
              <a:rPr lang="en-GB" altLang="en-US" sz="2000"/>
              <a:t>A major function of the legal system is to undertake this role</a:t>
            </a:r>
          </a:p>
          <a:p>
            <a:pPr>
              <a:spcAft>
                <a:spcPts val="0"/>
              </a:spcAft>
              <a:buFont typeface="Wingdings 3" charset="2"/>
              <a:buChar char=""/>
              <a:defRPr/>
            </a:pPr>
            <a:r>
              <a:rPr lang="en-GB" altLang="en-US" sz="2000"/>
              <a:t>Also known as CONFLICT RESOLUTION</a:t>
            </a:r>
          </a:p>
        </p:txBody>
      </p:sp>
      <p:pic>
        <p:nvPicPr>
          <p:cNvPr id="17414" name="Graphic 70" descr="Commitments">
            <a:extLst>
              <a:ext uri="{FF2B5EF4-FFF2-40B4-BE49-F238E27FC236}">
                <a16:creationId xmlns:a16="http://schemas.microsoft.com/office/drawing/2014/main" id="{919A649A-F094-4DC8-9C3B-82BFC35411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87F1ED3-2BE4-4F71-856B-CA0667601FF5}"/>
              </a:ext>
            </a:extLst>
          </p:cNvPr>
          <p:cNvSpPr>
            <a:spLocks noGrp="1"/>
          </p:cNvSpPr>
          <p:nvPr>
            <p:ph type="title"/>
          </p:nvPr>
        </p:nvSpPr>
        <p:spPr/>
        <p:txBody>
          <a:bodyPr/>
          <a:lstStyle/>
          <a:p>
            <a:pPr eaLnBrk="1" hangingPunct="1"/>
            <a:r>
              <a:rPr lang="en-GB" altLang="en-US" sz="4500"/>
              <a:t>2. Dispute settlement</a:t>
            </a:r>
          </a:p>
        </p:txBody>
      </p:sp>
      <p:sp>
        <p:nvSpPr>
          <p:cNvPr id="18435" name="Rectangle 3">
            <a:extLst>
              <a:ext uri="{FF2B5EF4-FFF2-40B4-BE49-F238E27FC236}">
                <a16:creationId xmlns:a16="http://schemas.microsoft.com/office/drawing/2014/main" id="{6319BD9D-CB81-464B-A03B-A3424512E515}"/>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GB" altLang="en-US">
                <a:solidFill>
                  <a:schemeClr val="tx1">
                    <a:lumMod val="75000"/>
                    <a:lumOff val="25000"/>
                  </a:schemeClr>
                </a:solidFill>
              </a:rPr>
              <a:t>“Legal systems are there to determine what will happen when people have disputes. Legal rules are also there so that people can order their lives in such a way as to avoid disputes.”(</a:t>
            </a:r>
            <a:r>
              <a:rPr lang="en-GB" altLang="en-US" i="1">
                <a:solidFill>
                  <a:schemeClr val="tx1">
                    <a:lumMod val="75000"/>
                    <a:lumOff val="25000"/>
                  </a:schemeClr>
                </a:solidFill>
              </a:rPr>
              <a:t>English Legal System in Context</a:t>
            </a:r>
            <a:r>
              <a:rPr lang="en-GB" altLang="en-US">
                <a:solidFill>
                  <a:schemeClr val="tx1">
                    <a:lumMod val="75000"/>
                    <a:lumOff val="25000"/>
                  </a:schemeClr>
                </a:solidFill>
              </a:rPr>
              <a:t> F Cownie &amp; A Bradney p.6)</a:t>
            </a:r>
            <a:endParaRPr lang="en-US" altLang="en-US">
              <a:solidFill>
                <a:schemeClr val="tx1">
                  <a:lumMod val="75000"/>
                  <a:lumOff val="25000"/>
                </a:schemeClr>
              </a:solidFill>
            </a:endParaRPr>
          </a:p>
          <a:p>
            <a:pPr>
              <a:lnSpc>
                <a:spcPct val="90000"/>
              </a:lnSpc>
              <a:spcAft>
                <a:spcPts val="0"/>
              </a:spcAft>
              <a:buFont typeface="Wingdings 3" charset="2"/>
              <a:buChar char=""/>
              <a:defRPr/>
            </a:pPr>
            <a:r>
              <a:rPr lang="en-US" altLang="en-US">
                <a:solidFill>
                  <a:schemeClr val="tx1">
                    <a:lumMod val="75000"/>
                    <a:lumOff val="25000"/>
                  </a:schemeClr>
                </a:solidFill>
              </a:rPr>
              <a:t>What does this quote mean?</a:t>
            </a:r>
            <a:endParaRPr lang="en-GB" altLang="en-US" b="1">
              <a:solidFill>
                <a:schemeClr val="tx1">
                  <a:lumMod val="75000"/>
                  <a:lumOff val="25000"/>
                </a:schemeClr>
              </a:solidFill>
            </a:endParaRPr>
          </a:p>
          <a:p>
            <a:pPr>
              <a:lnSpc>
                <a:spcPct val="90000"/>
              </a:lnSpc>
              <a:spcAft>
                <a:spcPts val="0"/>
              </a:spcAft>
              <a:buFont typeface="Wingdings 3" charset="2"/>
              <a:buChar char=""/>
              <a:defRPr/>
            </a:pPr>
            <a:r>
              <a:rPr lang="en-GB" altLang="en-US" b="1">
                <a:solidFill>
                  <a:schemeClr val="tx1">
                    <a:lumMod val="75000"/>
                    <a:lumOff val="25000"/>
                  </a:schemeClr>
                </a:solidFill>
              </a:rPr>
              <a:t>PREVENTION</a:t>
            </a:r>
            <a:r>
              <a:rPr lang="en-GB" altLang="en-US">
                <a:solidFill>
                  <a:schemeClr val="tx1">
                    <a:lumMod val="75000"/>
                    <a:lumOff val="25000"/>
                  </a:schemeClr>
                </a:solidFill>
              </a:rPr>
              <a:t> of disputes</a:t>
            </a:r>
          </a:p>
          <a:p>
            <a:pPr>
              <a:lnSpc>
                <a:spcPct val="90000"/>
              </a:lnSpc>
              <a:spcAft>
                <a:spcPts val="0"/>
              </a:spcAft>
              <a:buFont typeface="Wingdings 3" charset="2"/>
              <a:buChar char=""/>
              <a:defRPr/>
            </a:pPr>
            <a:r>
              <a:rPr lang="en-GB" altLang="en-US">
                <a:solidFill>
                  <a:schemeClr val="tx1">
                    <a:lumMod val="75000"/>
                    <a:lumOff val="25000"/>
                  </a:schemeClr>
                </a:solidFill>
              </a:rPr>
              <a:t>The law provides a framework for people to regulate their behaviour in line with the law</a:t>
            </a:r>
            <a:endParaRPr lang="en-GB" altLang="en-US" b="1">
              <a:solidFill>
                <a:schemeClr val="tx1">
                  <a:lumMod val="75000"/>
                  <a:lumOff val="25000"/>
                </a:schemeClr>
              </a:solidFill>
            </a:endParaRPr>
          </a:p>
          <a:p>
            <a:pPr>
              <a:lnSpc>
                <a:spcPct val="90000"/>
              </a:lnSpc>
              <a:spcAft>
                <a:spcPts val="0"/>
              </a:spcAft>
              <a:buFont typeface="Wingdings 3" charset="2"/>
              <a:buChar char=""/>
              <a:defRPr/>
            </a:pPr>
            <a:r>
              <a:rPr lang="en-GB" altLang="en-US" b="1">
                <a:solidFill>
                  <a:schemeClr val="tx1">
                    <a:lumMod val="75000"/>
                    <a:lumOff val="25000"/>
                  </a:schemeClr>
                </a:solidFill>
              </a:rPr>
              <a:t>DISPUTE SETTLEMENT</a:t>
            </a:r>
            <a:r>
              <a:rPr lang="en-GB" altLang="en-US">
                <a:solidFill>
                  <a:schemeClr val="tx1">
                    <a:lumMod val="75000"/>
                    <a:lumOff val="25000"/>
                  </a:schemeClr>
                </a:solidFill>
              </a:rPr>
              <a:t> leads to </a:t>
            </a:r>
            <a:r>
              <a:rPr lang="en-GB" altLang="en-US" b="1">
                <a:solidFill>
                  <a:schemeClr val="tx1">
                    <a:lumMod val="75000"/>
                    <a:lumOff val="25000"/>
                  </a:schemeClr>
                </a:solidFill>
              </a:rPr>
              <a:t>SOCIAL CONTROL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AED55-D204-42C8-8D3E-0C0623656604}"/>
              </a:ext>
            </a:extLst>
          </p:cNvPr>
          <p:cNvSpPr>
            <a:spLocks noGrp="1"/>
          </p:cNvSpPr>
          <p:nvPr>
            <p:ph type="title"/>
          </p:nvPr>
        </p:nvSpPr>
        <p:spPr>
          <a:xfrm>
            <a:off x="550863" y="550800"/>
            <a:ext cx="7308850" cy="986400"/>
          </a:xfrm>
        </p:spPr>
        <p:txBody>
          <a:bodyPr wrap="square" anchor="ctr">
            <a:normAutofit/>
          </a:bodyPr>
          <a:lstStyle/>
          <a:p>
            <a:r>
              <a:rPr lang="en-US" dirty="0"/>
              <a:t>Question: </a:t>
            </a:r>
            <a:endParaRPr lang="en-GB" dirty="0"/>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52F4E6-3037-4370-84B8-1F895EB3B417}"/>
              </a:ext>
            </a:extLst>
          </p:cNvPr>
          <p:cNvGraphicFramePr>
            <a:graphicFrameLocks noGrp="1"/>
          </p:cNvGraphicFramePr>
          <p:nvPr>
            <p:ph idx="1"/>
            <p:extLst>
              <p:ext uri="{D42A27DB-BD31-4B8C-83A1-F6EECF244321}">
                <p14:modId xmlns:p14="http://schemas.microsoft.com/office/powerpoint/2010/main" val="358095227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870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795FA-1899-4AA5-BABE-DF2C617EB09E}"/>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85FCDB11-3932-47E9-B754-3B0EA5911795}"/>
              </a:ext>
            </a:extLst>
          </p:cNvPr>
          <p:cNvSpPr>
            <a:spLocks noGrp="1"/>
          </p:cNvSpPr>
          <p:nvPr>
            <p:ph idx="1"/>
          </p:nvPr>
        </p:nvSpPr>
        <p:spPr/>
        <p:txBody>
          <a:bodyPr/>
          <a:lstStyle/>
          <a:p>
            <a:pPr algn="just"/>
            <a:r>
              <a:rPr lang="en-GB" b="0" i="0" dirty="0">
                <a:solidFill>
                  <a:schemeClr val="tx1"/>
                </a:solidFill>
                <a:effectLst/>
                <a:latin typeface="Times New Roman" panose="02020603050405020304" pitchFamily="18" charset="0"/>
              </a:rPr>
              <a:t>Review the following news story in the </a:t>
            </a:r>
            <a:r>
              <a:rPr lang="en-GB" b="0" i="1" dirty="0">
                <a:solidFill>
                  <a:schemeClr val="tx1"/>
                </a:solidFill>
                <a:effectLst/>
                <a:latin typeface="Times New Roman" panose="02020603050405020304" pitchFamily="18" charset="0"/>
              </a:rPr>
              <a:t>Guardian</a:t>
            </a:r>
            <a:r>
              <a:rPr lang="en-GB" b="0" i="0" dirty="0">
                <a:solidFill>
                  <a:schemeClr val="tx1"/>
                </a:solidFill>
                <a:effectLst/>
                <a:latin typeface="Times New Roman" panose="02020603050405020304" pitchFamily="18" charset="0"/>
              </a:rPr>
              <a:t> (</a:t>
            </a:r>
            <a:r>
              <a:rPr lang="en-GB" b="0" i="0" u="none" strike="noStrike" dirty="0">
                <a:solidFill>
                  <a:schemeClr val="tx1"/>
                </a:solidFill>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https://www.theguardian.com/uk-news/2021/jan/09/covid-derbyshire-police-to-review-lockdown-fines-after-walkers-given-200-penalties</a:t>
            </a:r>
            <a:r>
              <a:rPr lang="en-GB" b="0" i="0" dirty="0">
                <a:solidFill>
                  <a:schemeClr val="tx1"/>
                </a:solidFill>
                <a:effectLst/>
                <a:latin typeface="Times New Roman" panose="02020603050405020304" pitchFamily="18" charset="0"/>
              </a:rPr>
              <a:t>) and the response of Derbyshire Police to the incident (</a:t>
            </a:r>
            <a:r>
              <a:rPr lang="en-GB" b="0" i="0" u="none" strike="noStrike" dirty="0">
                <a:solidFill>
                  <a:schemeClr val="tx1"/>
                </a:solidFill>
                <a:effectLst/>
                <a:latin typeface="Times New Roman" panose="02020603050405020304" pitchFamily="18" charset="0"/>
                <a:hlinkClick r:id="rId3">
                  <a:extLst>
                    <a:ext uri="{A12FA001-AC4F-418D-AE19-62706E023703}">
                      <ahyp:hlinkClr xmlns:ahyp="http://schemas.microsoft.com/office/drawing/2018/hyperlinkcolor" val="tx"/>
                    </a:ext>
                  </a:extLst>
                </a:hlinkClick>
              </a:rPr>
              <a:t>https://www.derbyshire.police.uk/news/derbyshire/news/news/forcewide/2021/january/review-into-fixed-penalty-notices-issued-last-week-has-now-concluded/</a:t>
            </a:r>
            <a:r>
              <a:rPr lang="en-GB" b="0" i="0" dirty="0">
                <a:solidFill>
                  <a:schemeClr val="tx1"/>
                </a:solidFill>
                <a:effectLst/>
                <a:latin typeface="Times New Roman" panose="02020603050405020304" pitchFamily="18" charset="0"/>
              </a:rPr>
              <a:t>)</a:t>
            </a:r>
          </a:p>
          <a:p>
            <a:pPr algn="just"/>
            <a:r>
              <a:rPr lang="en-GB" b="0" i="0" dirty="0">
                <a:solidFill>
                  <a:schemeClr val="tx1"/>
                </a:solidFill>
                <a:effectLst/>
                <a:latin typeface="Times New Roman" panose="02020603050405020304" pitchFamily="18" charset="0"/>
              </a:rPr>
              <a:t>Do you think that the regulations should have spelled out in more detail whether or not Jessica Allen and Eliza Moore were in breach of the rules, or should this have been dealt with in guidance to the police?</a:t>
            </a:r>
          </a:p>
          <a:p>
            <a:endParaRPr lang="en-GB" dirty="0"/>
          </a:p>
        </p:txBody>
      </p:sp>
    </p:spTree>
    <p:extLst>
      <p:ext uri="{BB962C8B-B14F-4D97-AF65-F5344CB8AC3E}">
        <p14:creationId xmlns:p14="http://schemas.microsoft.com/office/powerpoint/2010/main" val="929319355"/>
      </p:ext>
    </p:extLst>
  </p:cSld>
  <p:clrMapOvr>
    <a:masterClrMapping/>
  </p:clrMapOvr>
</p:sld>
</file>

<file path=ppt/theme/theme1.xml><?xml version="1.0" encoding="utf-8"?>
<a:theme xmlns:a="http://schemas.openxmlformats.org/drawingml/2006/main" name="3DFloatVTI">
  <a:themeElements>
    <a:clrScheme name="AnalogousFromLightSeedRightStep">
      <a:dk1>
        <a:srgbClr val="000000"/>
      </a:dk1>
      <a:lt1>
        <a:srgbClr val="FFFFFF"/>
      </a:lt1>
      <a:dk2>
        <a:srgbClr val="413724"/>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828282"/>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0</TotalTime>
  <Words>1343</Words>
  <Application>Microsoft Office PowerPoint</Application>
  <PresentationFormat>Widescreen</PresentationFormat>
  <Paragraphs>86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Gill Sans MT</vt:lpstr>
      <vt:lpstr>Times New Roman</vt:lpstr>
      <vt:lpstr>Walbaum Display</vt:lpstr>
      <vt:lpstr>Wingdings</vt:lpstr>
      <vt:lpstr>Wingdings 3</vt:lpstr>
      <vt:lpstr>3DFloatVTI</vt:lpstr>
      <vt:lpstr>Legal Process</vt:lpstr>
      <vt:lpstr>Aim of the lecture</vt:lpstr>
      <vt:lpstr>Jurisdiction</vt:lpstr>
      <vt:lpstr>Alert – Terminology!</vt:lpstr>
      <vt:lpstr>WHAT IS LAW?</vt:lpstr>
      <vt:lpstr>WHAT IS A RULE?</vt:lpstr>
      <vt:lpstr>Law as rules – inadequate?</vt:lpstr>
      <vt:lpstr>Law confers powers/rights</vt:lpstr>
      <vt:lpstr>Legal rules combine to form a legal system</vt:lpstr>
      <vt:lpstr>3 important points about the nature of a legal system</vt:lpstr>
      <vt:lpstr>The Nature and Function of Law</vt:lpstr>
      <vt:lpstr>2 main functions of law</vt:lpstr>
      <vt:lpstr>1.  Social Control</vt:lpstr>
      <vt:lpstr>2. Dispute settlement</vt:lpstr>
      <vt:lpstr>2. Dispute settlement</vt:lpstr>
      <vt:lpstr>Question: </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James Drew</cp:lastModifiedBy>
  <cp:revision>3</cp:revision>
  <dcterms:created xsi:type="dcterms:W3CDTF">2020-09-23T13:35:32Z</dcterms:created>
  <dcterms:modified xsi:type="dcterms:W3CDTF">2023-02-07T12:34:24Z</dcterms:modified>
</cp:coreProperties>
</file>