
<file path=[Content_Types].xml><?xml version="1.0" encoding="utf-8"?>
<Types xmlns="http://schemas.openxmlformats.org/package/2006/content-types">
  <Default Extension="2" ContentType="image/jpeg"/>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2"/>
  </p:notesMasterIdLst>
  <p:sldIdLst>
    <p:sldId id="283" r:id="rId5"/>
    <p:sldId id="259" r:id="rId6"/>
    <p:sldId id="262" r:id="rId7"/>
    <p:sldId id="263" r:id="rId8"/>
    <p:sldId id="257" r:id="rId9"/>
    <p:sldId id="266" r:id="rId10"/>
    <p:sldId id="267" r:id="rId11"/>
    <p:sldId id="292" r:id="rId12"/>
    <p:sldId id="293" r:id="rId13"/>
    <p:sldId id="294" r:id="rId14"/>
    <p:sldId id="295" r:id="rId15"/>
    <p:sldId id="296" r:id="rId16"/>
    <p:sldId id="297" r:id="rId17"/>
    <p:sldId id="269" r:id="rId18"/>
    <p:sldId id="271" r:id="rId19"/>
    <p:sldId id="272" r:id="rId20"/>
    <p:sldId id="273" r:id="rId21"/>
    <p:sldId id="274" r:id="rId22"/>
    <p:sldId id="275" r:id="rId23"/>
    <p:sldId id="276" r:id="rId24"/>
    <p:sldId id="277" r:id="rId25"/>
    <p:sldId id="279" r:id="rId26"/>
    <p:sldId id="280" r:id="rId27"/>
    <p:sldId id="258" r:id="rId28"/>
    <p:sldId id="281" r:id="rId29"/>
    <p:sldId id="260" r:id="rId30"/>
    <p:sldId id="261" r:id="rId31"/>
    <p:sldId id="256" r:id="rId32"/>
    <p:sldId id="285" r:id="rId33"/>
    <p:sldId id="286" r:id="rId34"/>
    <p:sldId id="287" r:id="rId35"/>
    <p:sldId id="288" r:id="rId36"/>
    <p:sldId id="289" r:id="rId37"/>
    <p:sldId id="290" r:id="rId38"/>
    <p:sldId id="282" r:id="rId39"/>
    <p:sldId id="298" r:id="rId40"/>
    <p:sldId id="291" r:id="rId41"/>
  </p:sldIdLst>
  <p:sldSz cx="18288000" cy="10287000"/>
  <p:notesSz cx="6858000" cy="9144000"/>
  <p:embeddedFontLst>
    <p:embeddedFont>
      <p:font typeface="Arial MT Pro" panose="020B0604020202020204" charset="0"/>
      <p:regular r:id="rId43"/>
      <p:bold r:id="rId44"/>
      <p:italic r:id="rId45"/>
      <p:boldItalic r:id="rId46"/>
    </p:embeddedFont>
    <p:embeddedFont>
      <p:font typeface="Arial MT Pro Bold" panose="020B0604020202020204" charset="0"/>
      <p:regular r:id="rId47"/>
      <p:bold r:id="rId48"/>
      <p:italic r:id="rId49"/>
      <p:boldItalic r:id="rId50"/>
    </p:embeddedFont>
    <p:embeddedFont>
      <p:font typeface="Canva Sans" panose="020B0604020202020204" charset="0"/>
      <p:regular r:id="rId51"/>
      <p:bold r:id="rId52"/>
      <p:italic r:id="rId53"/>
      <p:boldItalic r:id="rId54"/>
    </p:embeddedFont>
    <p:embeddedFont>
      <p:font typeface="Neue Haas Grotesk Text Pro" panose="020B0504020202020204" pitchFamily="34" charset="0"/>
      <p:regular r:id="rId55"/>
      <p:bold r:id="rId56"/>
      <p:italic r:id="rId57"/>
      <p:boldItalic r:id="rId58"/>
    </p:embeddedFont>
    <p:embeddedFont>
      <p:font typeface="Rubik" panose="020B0604020202020204" charset="-79"/>
      <p:regular r:id="rId59"/>
    </p:embeddedFont>
    <p:embeddedFont>
      <p:font typeface="Rubik Bold" panose="020B0604020202020204" charset="-79"/>
      <p:regular r:id="rId60"/>
      <p:bold r:id="rId6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170"/>
    <a:srgbClr val="04692D"/>
    <a:srgbClr val="0A441E"/>
    <a:srgbClr val="008E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14CAE6-8DC6-4C3F-92CA-EF040D5D51ED}" v="3" dt="2026-04-14T21:26:39.631"/>
  </p1510:revLst>
</p1510:revInfo>
</file>

<file path=ppt/tableStyles.xml><?xml version="1.0" encoding="utf-8"?>
<a:tblStyleLst xmlns:a="http://schemas.openxmlformats.org/drawingml/2006/main" def="{5C22544A-7EE6-4342-B048-85BDC9FD1C3A}">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45" autoAdjust="0"/>
    <p:restoredTop sz="93741" autoAdjust="0"/>
  </p:normalViewPr>
  <p:slideViewPr>
    <p:cSldViewPr>
      <p:cViewPr varScale="1">
        <p:scale>
          <a:sx n="55" d="100"/>
          <a:sy n="55" d="100"/>
        </p:scale>
        <p:origin x="480"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font" Target="fonts/font16.fntdata"/><Relationship Id="rId66"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font" Target="fonts/font19.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9.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4.fntdata"/><Relationship Id="rId59" Type="http://schemas.openxmlformats.org/officeDocument/2006/relationships/font" Target="fonts/font17.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12.fntdata"/><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7.fntdata"/><Relationship Id="rId57" Type="http://schemas.openxmlformats.org/officeDocument/2006/relationships/font" Target="fonts/font15.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font" Target="fonts/font18.fntdata"/><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F3EE87-22D6-4C86-9617-F504DB9F123E}"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12C24007-0FF5-4AA6-A8AC-FD024FB5A901}">
      <dgm:prSet/>
      <dgm:spPr/>
      <dgm:t>
        <a:bodyPr/>
        <a:lstStyle/>
        <a:p>
          <a:r>
            <a:rPr lang="en-GB"/>
            <a:t>1. Educational approach </a:t>
          </a:r>
          <a:endParaRPr lang="en-US"/>
        </a:p>
      </dgm:t>
    </dgm:pt>
    <dgm:pt modelId="{1E44865A-9C29-4D2F-A7D0-583A6A931537}" type="parTrans" cxnId="{A6BAC3FD-005E-4F4C-85AA-73BCD9F4FC34}">
      <dgm:prSet/>
      <dgm:spPr/>
      <dgm:t>
        <a:bodyPr/>
        <a:lstStyle/>
        <a:p>
          <a:endParaRPr lang="en-US"/>
        </a:p>
      </dgm:t>
    </dgm:pt>
    <dgm:pt modelId="{B2B2C9C3-F7B0-49FB-A9BA-8259EC502E99}" type="sibTrans" cxnId="{A6BAC3FD-005E-4F4C-85AA-73BCD9F4FC34}">
      <dgm:prSet/>
      <dgm:spPr/>
      <dgm:t>
        <a:bodyPr/>
        <a:lstStyle/>
        <a:p>
          <a:endParaRPr lang="en-US"/>
        </a:p>
      </dgm:t>
    </dgm:pt>
    <dgm:pt modelId="{E2AB27A8-0F31-4381-B0EA-D08BC43DB8A6}">
      <dgm:prSet/>
      <dgm:spPr/>
      <dgm:t>
        <a:bodyPr/>
        <a:lstStyle/>
        <a:p>
          <a:r>
            <a:rPr lang="en-GB"/>
            <a:t>2. Empowerment approach</a:t>
          </a:r>
          <a:endParaRPr lang="en-US"/>
        </a:p>
      </dgm:t>
    </dgm:pt>
    <dgm:pt modelId="{BCD91A81-4132-48D3-B734-2FF0F8D312AA}" type="parTrans" cxnId="{D9E253DF-4843-411D-8E04-AEF032619B34}">
      <dgm:prSet/>
      <dgm:spPr/>
      <dgm:t>
        <a:bodyPr/>
        <a:lstStyle/>
        <a:p>
          <a:endParaRPr lang="en-US"/>
        </a:p>
      </dgm:t>
    </dgm:pt>
    <dgm:pt modelId="{7B8E115D-B9EC-447C-9693-446E9CFEE0A3}" type="sibTrans" cxnId="{D9E253DF-4843-411D-8E04-AEF032619B34}">
      <dgm:prSet/>
      <dgm:spPr/>
      <dgm:t>
        <a:bodyPr/>
        <a:lstStyle/>
        <a:p>
          <a:endParaRPr lang="en-US"/>
        </a:p>
      </dgm:t>
    </dgm:pt>
    <dgm:pt modelId="{E75C6B45-3C69-4207-8792-BE9E704F5218}">
      <dgm:prSet/>
      <dgm:spPr/>
      <dgm:t>
        <a:bodyPr/>
        <a:lstStyle/>
        <a:p>
          <a:r>
            <a:rPr lang="en-GB"/>
            <a:t>3. Behavioural change</a:t>
          </a:r>
          <a:endParaRPr lang="en-US"/>
        </a:p>
      </dgm:t>
    </dgm:pt>
    <dgm:pt modelId="{70681568-7BEC-4074-B537-8250CAE1639A}" type="parTrans" cxnId="{4799108D-65F3-4FE5-A81F-005A34B10796}">
      <dgm:prSet/>
      <dgm:spPr/>
      <dgm:t>
        <a:bodyPr/>
        <a:lstStyle/>
        <a:p>
          <a:endParaRPr lang="en-US"/>
        </a:p>
      </dgm:t>
    </dgm:pt>
    <dgm:pt modelId="{30C6E1E6-ACB5-4AD5-BAFC-B4332933A441}" type="sibTrans" cxnId="{4799108D-65F3-4FE5-A81F-005A34B10796}">
      <dgm:prSet/>
      <dgm:spPr/>
      <dgm:t>
        <a:bodyPr/>
        <a:lstStyle/>
        <a:p>
          <a:endParaRPr lang="en-US"/>
        </a:p>
      </dgm:t>
    </dgm:pt>
    <dgm:pt modelId="{D17D9B63-30DC-4152-B91F-3C7A486E9C0B}">
      <dgm:prSet/>
      <dgm:spPr/>
      <dgm:t>
        <a:bodyPr/>
        <a:lstStyle/>
        <a:p>
          <a:r>
            <a:rPr lang="en-GB"/>
            <a:t>4. Digital health tools</a:t>
          </a:r>
          <a:endParaRPr lang="en-US"/>
        </a:p>
      </dgm:t>
    </dgm:pt>
    <dgm:pt modelId="{FC501EC2-0005-43C6-9877-F4D2D7EF8570}" type="parTrans" cxnId="{9E1234FD-DA11-4347-A615-ADCE6D0A9E49}">
      <dgm:prSet/>
      <dgm:spPr/>
      <dgm:t>
        <a:bodyPr/>
        <a:lstStyle/>
        <a:p>
          <a:endParaRPr lang="en-US"/>
        </a:p>
      </dgm:t>
    </dgm:pt>
    <dgm:pt modelId="{F1A8248F-7FA2-4A9D-A9CE-B4A439494941}" type="sibTrans" cxnId="{9E1234FD-DA11-4347-A615-ADCE6D0A9E49}">
      <dgm:prSet/>
      <dgm:spPr/>
      <dgm:t>
        <a:bodyPr/>
        <a:lstStyle/>
        <a:p>
          <a:endParaRPr lang="en-US"/>
        </a:p>
      </dgm:t>
    </dgm:pt>
    <dgm:pt modelId="{DEF161C0-BC60-402C-9ABF-ED06D0224845}" type="pres">
      <dgm:prSet presAssocID="{38F3EE87-22D6-4C86-9617-F504DB9F123E}" presName="linear" presStyleCnt="0">
        <dgm:presLayoutVars>
          <dgm:dir/>
          <dgm:animLvl val="lvl"/>
          <dgm:resizeHandles val="exact"/>
        </dgm:presLayoutVars>
      </dgm:prSet>
      <dgm:spPr/>
    </dgm:pt>
    <dgm:pt modelId="{8580BCFE-3194-4F3E-A175-007E2B0F403D}" type="pres">
      <dgm:prSet presAssocID="{12C24007-0FF5-4AA6-A8AC-FD024FB5A901}" presName="parentLin" presStyleCnt="0"/>
      <dgm:spPr/>
    </dgm:pt>
    <dgm:pt modelId="{0F19DDFF-C752-4A72-92CB-A2A5E21F01F2}" type="pres">
      <dgm:prSet presAssocID="{12C24007-0FF5-4AA6-A8AC-FD024FB5A901}" presName="parentLeftMargin" presStyleLbl="node1" presStyleIdx="0" presStyleCnt="4"/>
      <dgm:spPr/>
    </dgm:pt>
    <dgm:pt modelId="{ABC09BF3-17CC-4C17-852B-7FC6F8283C5D}" type="pres">
      <dgm:prSet presAssocID="{12C24007-0FF5-4AA6-A8AC-FD024FB5A901}" presName="parentText" presStyleLbl="node1" presStyleIdx="0" presStyleCnt="4">
        <dgm:presLayoutVars>
          <dgm:chMax val="0"/>
          <dgm:bulletEnabled val="1"/>
        </dgm:presLayoutVars>
      </dgm:prSet>
      <dgm:spPr/>
    </dgm:pt>
    <dgm:pt modelId="{2E26E13A-E8C8-42D3-8FB7-C6B0C1E55627}" type="pres">
      <dgm:prSet presAssocID="{12C24007-0FF5-4AA6-A8AC-FD024FB5A901}" presName="negativeSpace" presStyleCnt="0"/>
      <dgm:spPr/>
    </dgm:pt>
    <dgm:pt modelId="{AE315104-003B-43CF-BDA4-1557602008A1}" type="pres">
      <dgm:prSet presAssocID="{12C24007-0FF5-4AA6-A8AC-FD024FB5A901}" presName="childText" presStyleLbl="conFgAcc1" presStyleIdx="0" presStyleCnt="4">
        <dgm:presLayoutVars>
          <dgm:bulletEnabled val="1"/>
        </dgm:presLayoutVars>
      </dgm:prSet>
      <dgm:spPr/>
    </dgm:pt>
    <dgm:pt modelId="{8DF94364-A582-49D4-8953-484BE0BA7DBA}" type="pres">
      <dgm:prSet presAssocID="{B2B2C9C3-F7B0-49FB-A9BA-8259EC502E99}" presName="spaceBetweenRectangles" presStyleCnt="0"/>
      <dgm:spPr/>
    </dgm:pt>
    <dgm:pt modelId="{47E2D3BE-4572-48E8-99DC-661B8571A91F}" type="pres">
      <dgm:prSet presAssocID="{E2AB27A8-0F31-4381-B0EA-D08BC43DB8A6}" presName="parentLin" presStyleCnt="0"/>
      <dgm:spPr/>
    </dgm:pt>
    <dgm:pt modelId="{F0952F69-3B71-4C7A-AFC3-2F5F95511919}" type="pres">
      <dgm:prSet presAssocID="{E2AB27A8-0F31-4381-B0EA-D08BC43DB8A6}" presName="parentLeftMargin" presStyleLbl="node1" presStyleIdx="0" presStyleCnt="4"/>
      <dgm:spPr/>
    </dgm:pt>
    <dgm:pt modelId="{ABABA47F-BCFD-4612-88C9-43C84D70B32D}" type="pres">
      <dgm:prSet presAssocID="{E2AB27A8-0F31-4381-B0EA-D08BC43DB8A6}" presName="parentText" presStyleLbl="node1" presStyleIdx="1" presStyleCnt="4">
        <dgm:presLayoutVars>
          <dgm:chMax val="0"/>
          <dgm:bulletEnabled val="1"/>
        </dgm:presLayoutVars>
      </dgm:prSet>
      <dgm:spPr/>
    </dgm:pt>
    <dgm:pt modelId="{806356B1-E7E6-43A1-BD59-2575DA5F4F3F}" type="pres">
      <dgm:prSet presAssocID="{E2AB27A8-0F31-4381-B0EA-D08BC43DB8A6}" presName="negativeSpace" presStyleCnt="0"/>
      <dgm:spPr/>
    </dgm:pt>
    <dgm:pt modelId="{56E27CF8-DA75-497D-B3A3-C9FB6401F2CC}" type="pres">
      <dgm:prSet presAssocID="{E2AB27A8-0F31-4381-B0EA-D08BC43DB8A6}" presName="childText" presStyleLbl="conFgAcc1" presStyleIdx="1" presStyleCnt="4">
        <dgm:presLayoutVars>
          <dgm:bulletEnabled val="1"/>
        </dgm:presLayoutVars>
      </dgm:prSet>
      <dgm:spPr/>
    </dgm:pt>
    <dgm:pt modelId="{C33DF065-ABB7-4D3C-9D19-5D217C5A0D7C}" type="pres">
      <dgm:prSet presAssocID="{7B8E115D-B9EC-447C-9693-446E9CFEE0A3}" presName="spaceBetweenRectangles" presStyleCnt="0"/>
      <dgm:spPr/>
    </dgm:pt>
    <dgm:pt modelId="{57969B6D-29A3-42A4-928F-D7A8DACE21D3}" type="pres">
      <dgm:prSet presAssocID="{E75C6B45-3C69-4207-8792-BE9E704F5218}" presName="parentLin" presStyleCnt="0"/>
      <dgm:spPr/>
    </dgm:pt>
    <dgm:pt modelId="{0F7A523C-13AC-4A0D-9768-8BC29C5A28B4}" type="pres">
      <dgm:prSet presAssocID="{E75C6B45-3C69-4207-8792-BE9E704F5218}" presName="parentLeftMargin" presStyleLbl="node1" presStyleIdx="1" presStyleCnt="4"/>
      <dgm:spPr/>
    </dgm:pt>
    <dgm:pt modelId="{A51AED47-18AE-4406-A43E-87CA791B9A05}" type="pres">
      <dgm:prSet presAssocID="{E75C6B45-3C69-4207-8792-BE9E704F5218}" presName="parentText" presStyleLbl="node1" presStyleIdx="2" presStyleCnt="4">
        <dgm:presLayoutVars>
          <dgm:chMax val="0"/>
          <dgm:bulletEnabled val="1"/>
        </dgm:presLayoutVars>
      </dgm:prSet>
      <dgm:spPr/>
    </dgm:pt>
    <dgm:pt modelId="{452FAF7F-6151-474D-B88E-144AEE16F6DA}" type="pres">
      <dgm:prSet presAssocID="{E75C6B45-3C69-4207-8792-BE9E704F5218}" presName="negativeSpace" presStyleCnt="0"/>
      <dgm:spPr/>
    </dgm:pt>
    <dgm:pt modelId="{43F920DF-7A86-455F-B36D-C16E23AB0AC7}" type="pres">
      <dgm:prSet presAssocID="{E75C6B45-3C69-4207-8792-BE9E704F5218}" presName="childText" presStyleLbl="conFgAcc1" presStyleIdx="2" presStyleCnt="4">
        <dgm:presLayoutVars>
          <dgm:bulletEnabled val="1"/>
        </dgm:presLayoutVars>
      </dgm:prSet>
      <dgm:spPr/>
    </dgm:pt>
    <dgm:pt modelId="{F9E4F7B9-75DE-479A-BD42-502AA306D8A2}" type="pres">
      <dgm:prSet presAssocID="{30C6E1E6-ACB5-4AD5-BAFC-B4332933A441}" presName="spaceBetweenRectangles" presStyleCnt="0"/>
      <dgm:spPr/>
    </dgm:pt>
    <dgm:pt modelId="{83CB8402-131F-442B-9E6F-82CDA8408214}" type="pres">
      <dgm:prSet presAssocID="{D17D9B63-30DC-4152-B91F-3C7A486E9C0B}" presName="parentLin" presStyleCnt="0"/>
      <dgm:spPr/>
    </dgm:pt>
    <dgm:pt modelId="{A89D0ECE-847A-4C26-B552-1B9041393022}" type="pres">
      <dgm:prSet presAssocID="{D17D9B63-30DC-4152-B91F-3C7A486E9C0B}" presName="parentLeftMargin" presStyleLbl="node1" presStyleIdx="2" presStyleCnt="4"/>
      <dgm:spPr/>
    </dgm:pt>
    <dgm:pt modelId="{F961E78B-2C34-46D5-B3C9-4DA88CEF870F}" type="pres">
      <dgm:prSet presAssocID="{D17D9B63-30DC-4152-B91F-3C7A486E9C0B}" presName="parentText" presStyleLbl="node1" presStyleIdx="3" presStyleCnt="4">
        <dgm:presLayoutVars>
          <dgm:chMax val="0"/>
          <dgm:bulletEnabled val="1"/>
        </dgm:presLayoutVars>
      </dgm:prSet>
      <dgm:spPr/>
    </dgm:pt>
    <dgm:pt modelId="{85248FD2-1854-4527-B6B1-A9CBEE43B94E}" type="pres">
      <dgm:prSet presAssocID="{D17D9B63-30DC-4152-B91F-3C7A486E9C0B}" presName="negativeSpace" presStyleCnt="0"/>
      <dgm:spPr/>
    </dgm:pt>
    <dgm:pt modelId="{323B3F16-B627-4613-8BFC-FD1EDC67DB78}" type="pres">
      <dgm:prSet presAssocID="{D17D9B63-30DC-4152-B91F-3C7A486E9C0B}" presName="childText" presStyleLbl="conFgAcc1" presStyleIdx="3" presStyleCnt="4">
        <dgm:presLayoutVars>
          <dgm:bulletEnabled val="1"/>
        </dgm:presLayoutVars>
      </dgm:prSet>
      <dgm:spPr/>
    </dgm:pt>
  </dgm:ptLst>
  <dgm:cxnLst>
    <dgm:cxn modelId="{8D562C17-7E10-482F-9BB1-B9C9DBEB9606}" type="presOf" srcId="{D17D9B63-30DC-4152-B91F-3C7A486E9C0B}" destId="{A89D0ECE-847A-4C26-B552-1B9041393022}" srcOrd="0" destOrd="0" presId="urn:microsoft.com/office/officeart/2005/8/layout/list1"/>
    <dgm:cxn modelId="{9AEA9342-42F0-4B08-AEC7-E0A6EA142C70}" type="presOf" srcId="{12C24007-0FF5-4AA6-A8AC-FD024FB5A901}" destId="{ABC09BF3-17CC-4C17-852B-7FC6F8283C5D}" srcOrd="1" destOrd="0" presId="urn:microsoft.com/office/officeart/2005/8/layout/list1"/>
    <dgm:cxn modelId="{7E352B81-39BC-4A6E-B100-C0BE5895C248}" type="presOf" srcId="{E2AB27A8-0F31-4381-B0EA-D08BC43DB8A6}" destId="{ABABA47F-BCFD-4612-88C9-43C84D70B32D}" srcOrd="1" destOrd="0" presId="urn:microsoft.com/office/officeart/2005/8/layout/list1"/>
    <dgm:cxn modelId="{4799108D-65F3-4FE5-A81F-005A34B10796}" srcId="{38F3EE87-22D6-4C86-9617-F504DB9F123E}" destId="{E75C6B45-3C69-4207-8792-BE9E704F5218}" srcOrd="2" destOrd="0" parTransId="{70681568-7BEC-4074-B537-8250CAE1639A}" sibTransId="{30C6E1E6-ACB5-4AD5-BAFC-B4332933A441}"/>
    <dgm:cxn modelId="{0DDECE8D-67E1-4CD6-AD5F-FBBAA42FBAF9}" type="presOf" srcId="{E2AB27A8-0F31-4381-B0EA-D08BC43DB8A6}" destId="{F0952F69-3B71-4C7A-AFC3-2F5F95511919}" srcOrd="0" destOrd="0" presId="urn:microsoft.com/office/officeart/2005/8/layout/list1"/>
    <dgm:cxn modelId="{69C08498-F0F3-4DF1-857D-212FCE74AFFD}" type="presOf" srcId="{E75C6B45-3C69-4207-8792-BE9E704F5218}" destId="{A51AED47-18AE-4406-A43E-87CA791B9A05}" srcOrd="1" destOrd="0" presId="urn:microsoft.com/office/officeart/2005/8/layout/list1"/>
    <dgm:cxn modelId="{559C5AAB-1D38-4DBC-970F-4B71AAE80668}" type="presOf" srcId="{D17D9B63-30DC-4152-B91F-3C7A486E9C0B}" destId="{F961E78B-2C34-46D5-B3C9-4DA88CEF870F}" srcOrd="1" destOrd="0" presId="urn:microsoft.com/office/officeart/2005/8/layout/list1"/>
    <dgm:cxn modelId="{598F3DC0-3341-4798-9052-6A95BA3569A2}" type="presOf" srcId="{E75C6B45-3C69-4207-8792-BE9E704F5218}" destId="{0F7A523C-13AC-4A0D-9768-8BC29C5A28B4}" srcOrd="0" destOrd="0" presId="urn:microsoft.com/office/officeart/2005/8/layout/list1"/>
    <dgm:cxn modelId="{714C6CC6-0208-4805-B2E6-772EBF7E8F51}" type="presOf" srcId="{12C24007-0FF5-4AA6-A8AC-FD024FB5A901}" destId="{0F19DDFF-C752-4A72-92CB-A2A5E21F01F2}" srcOrd="0" destOrd="0" presId="urn:microsoft.com/office/officeart/2005/8/layout/list1"/>
    <dgm:cxn modelId="{B9FAE6DE-F759-47A7-A8B0-E202678A75DB}" type="presOf" srcId="{38F3EE87-22D6-4C86-9617-F504DB9F123E}" destId="{DEF161C0-BC60-402C-9ABF-ED06D0224845}" srcOrd="0" destOrd="0" presId="urn:microsoft.com/office/officeart/2005/8/layout/list1"/>
    <dgm:cxn modelId="{D9E253DF-4843-411D-8E04-AEF032619B34}" srcId="{38F3EE87-22D6-4C86-9617-F504DB9F123E}" destId="{E2AB27A8-0F31-4381-B0EA-D08BC43DB8A6}" srcOrd="1" destOrd="0" parTransId="{BCD91A81-4132-48D3-B734-2FF0F8D312AA}" sibTransId="{7B8E115D-B9EC-447C-9693-446E9CFEE0A3}"/>
    <dgm:cxn modelId="{9E1234FD-DA11-4347-A615-ADCE6D0A9E49}" srcId="{38F3EE87-22D6-4C86-9617-F504DB9F123E}" destId="{D17D9B63-30DC-4152-B91F-3C7A486E9C0B}" srcOrd="3" destOrd="0" parTransId="{FC501EC2-0005-43C6-9877-F4D2D7EF8570}" sibTransId="{F1A8248F-7FA2-4A9D-A9CE-B4A439494941}"/>
    <dgm:cxn modelId="{A6BAC3FD-005E-4F4C-85AA-73BCD9F4FC34}" srcId="{38F3EE87-22D6-4C86-9617-F504DB9F123E}" destId="{12C24007-0FF5-4AA6-A8AC-FD024FB5A901}" srcOrd="0" destOrd="0" parTransId="{1E44865A-9C29-4D2F-A7D0-583A6A931537}" sibTransId="{B2B2C9C3-F7B0-49FB-A9BA-8259EC502E99}"/>
    <dgm:cxn modelId="{80E57B26-8047-4324-8DA9-5F19B21C9EA5}" type="presParOf" srcId="{DEF161C0-BC60-402C-9ABF-ED06D0224845}" destId="{8580BCFE-3194-4F3E-A175-007E2B0F403D}" srcOrd="0" destOrd="0" presId="urn:microsoft.com/office/officeart/2005/8/layout/list1"/>
    <dgm:cxn modelId="{1F5FAC17-7C58-4184-85B2-32BF2FB2D347}" type="presParOf" srcId="{8580BCFE-3194-4F3E-A175-007E2B0F403D}" destId="{0F19DDFF-C752-4A72-92CB-A2A5E21F01F2}" srcOrd="0" destOrd="0" presId="urn:microsoft.com/office/officeart/2005/8/layout/list1"/>
    <dgm:cxn modelId="{26A6D8D7-62E6-4C2F-939A-746CEB43B53C}" type="presParOf" srcId="{8580BCFE-3194-4F3E-A175-007E2B0F403D}" destId="{ABC09BF3-17CC-4C17-852B-7FC6F8283C5D}" srcOrd="1" destOrd="0" presId="urn:microsoft.com/office/officeart/2005/8/layout/list1"/>
    <dgm:cxn modelId="{99908B80-28F1-44C6-9513-0C0E441D1278}" type="presParOf" srcId="{DEF161C0-BC60-402C-9ABF-ED06D0224845}" destId="{2E26E13A-E8C8-42D3-8FB7-C6B0C1E55627}" srcOrd="1" destOrd="0" presId="urn:microsoft.com/office/officeart/2005/8/layout/list1"/>
    <dgm:cxn modelId="{8F7FEB71-5477-4E56-ACD9-5B670C7C9715}" type="presParOf" srcId="{DEF161C0-BC60-402C-9ABF-ED06D0224845}" destId="{AE315104-003B-43CF-BDA4-1557602008A1}" srcOrd="2" destOrd="0" presId="urn:microsoft.com/office/officeart/2005/8/layout/list1"/>
    <dgm:cxn modelId="{A5F07DB6-1584-4007-834A-E431BFD623A7}" type="presParOf" srcId="{DEF161C0-BC60-402C-9ABF-ED06D0224845}" destId="{8DF94364-A582-49D4-8953-484BE0BA7DBA}" srcOrd="3" destOrd="0" presId="urn:microsoft.com/office/officeart/2005/8/layout/list1"/>
    <dgm:cxn modelId="{FBD09069-82E8-463D-8896-133404BCAD6A}" type="presParOf" srcId="{DEF161C0-BC60-402C-9ABF-ED06D0224845}" destId="{47E2D3BE-4572-48E8-99DC-661B8571A91F}" srcOrd="4" destOrd="0" presId="urn:microsoft.com/office/officeart/2005/8/layout/list1"/>
    <dgm:cxn modelId="{CFBADEBD-6BD0-4D5C-8DD1-1B20AD97C29D}" type="presParOf" srcId="{47E2D3BE-4572-48E8-99DC-661B8571A91F}" destId="{F0952F69-3B71-4C7A-AFC3-2F5F95511919}" srcOrd="0" destOrd="0" presId="urn:microsoft.com/office/officeart/2005/8/layout/list1"/>
    <dgm:cxn modelId="{5A616EB5-6735-4560-9BBA-CF185BF24D28}" type="presParOf" srcId="{47E2D3BE-4572-48E8-99DC-661B8571A91F}" destId="{ABABA47F-BCFD-4612-88C9-43C84D70B32D}" srcOrd="1" destOrd="0" presId="urn:microsoft.com/office/officeart/2005/8/layout/list1"/>
    <dgm:cxn modelId="{D984AE9D-5CF6-4A7B-BAA1-75114D5F6F35}" type="presParOf" srcId="{DEF161C0-BC60-402C-9ABF-ED06D0224845}" destId="{806356B1-E7E6-43A1-BD59-2575DA5F4F3F}" srcOrd="5" destOrd="0" presId="urn:microsoft.com/office/officeart/2005/8/layout/list1"/>
    <dgm:cxn modelId="{EAE332BD-CF80-4FCE-8C73-12EB79A9C0FD}" type="presParOf" srcId="{DEF161C0-BC60-402C-9ABF-ED06D0224845}" destId="{56E27CF8-DA75-497D-B3A3-C9FB6401F2CC}" srcOrd="6" destOrd="0" presId="urn:microsoft.com/office/officeart/2005/8/layout/list1"/>
    <dgm:cxn modelId="{B1401ABE-E2BB-4E53-AA16-A1E7D8E5A436}" type="presParOf" srcId="{DEF161C0-BC60-402C-9ABF-ED06D0224845}" destId="{C33DF065-ABB7-4D3C-9D19-5D217C5A0D7C}" srcOrd="7" destOrd="0" presId="urn:microsoft.com/office/officeart/2005/8/layout/list1"/>
    <dgm:cxn modelId="{896883C7-317C-4C2E-8B50-783420DC1EB7}" type="presParOf" srcId="{DEF161C0-BC60-402C-9ABF-ED06D0224845}" destId="{57969B6D-29A3-42A4-928F-D7A8DACE21D3}" srcOrd="8" destOrd="0" presId="urn:microsoft.com/office/officeart/2005/8/layout/list1"/>
    <dgm:cxn modelId="{5C83EACF-13B2-46CE-89B6-7CC0EADED0EF}" type="presParOf" srcId="{57969B6D-29A3-42A4-928F-D7A8DACE21D3}" destId="{0F7A523C-13AC-4A0D-9768-8BC29C5A28B4}" srcOrd="0" destOrd="0" presId="urn:microsoft.com/office/officeart/2005/8/layout/list1"/>
    <dgm:cxn modelId="{1BE29B09-4143-472A-9DE3-F159D47C89F6}" type="presParOf" srcId="{57969B6D-29A3-42A4-928F-D7A8DACE21D3}" destId="{A51AED47-18AE-4406-A43E-87CA791B9A05}" srcOrd="1" destOrd="0" presId="urn:microsoft.com/office/officeart/2005/8/layout/list1"/>
    <dgm:cxn modelId="{8C27D10C-AAF1-489F-9ED1-A92C4AA854CE}" type="presParOf" srcId="{DEF161C0-BC60-402C-9ABF-ED06D0224845}" destId="{452FAF7F-6151-474D-B88E-144AEE16F6DA}" srcOrd="9" destOrd="0" presId="urn:microsoft.com/office/officeart/2005/8/layout/list1"/>
    <dgm:cxn modelId="{9C3A6A61-3115-4382-9F31-7C0EBE932C52}" type="presParOf" srcId="{DEF161C0-BC60-402C-9ABF-ED06D0224845}" destId="{43F920DF-7A86-455F-B36D-C16E23AB0AC7}" srcOrd="10" destOrd="0" presId="urn:microsoft.com/office/officeart/2005/8/layout/list1"/>
    <dgm:cxn modelId="{F96315F8-A4AC-46CF-B761-02CD09DD4731}" type="presParOf" srcId="{DEF161C0-BC60-402C-9ABF-ED06D0224845}" destId="{F9E4F7B9-75DE-479A-BD42-502AA306D8A2}" srcOrd="11" destOrd="0" presId="urn:microsoft.com/office/officeart/2005/8/layout/list1"/>
    <dgm:cxn modelId="{F9EA83BB-5CFD-4ECC-B1C3-657D8B81E28A}" type="presParOf" srcId="{DEF161C0-BC60-402C-9ABF-ED06D0224845}" destId="{83CB8402-131F-442B-9E6F-82CDA8408214}" srcOrd="12" destOrd="0" presId="urn:microsoft.com/office/officeart/2005/8/layout/list1"/>
    <dgm:cxn modelId="{C8FCE9C1-24CC-46DD-9A8B-B05C382DF3CB}" type="presParOf" srcId="{83CB8402-131F-442B-9E6F-82CDA8408214}" destId="{A89D0ECE-847A-4C26-B552-1B9041393022}" srcOrd="0" destOrd="0" presId="urn:microsoft.com/office/officeart/2005/8/layout/list1"/>
    <dgm:cxn modelId="{9445873D-7EA3-43BC-9864-6C4ACA841687}" type="presParOf" srcId="{83CB8402-131F-442B-9E6F-82CDA8408214}" destId="{F961E78B-2C34-46D5-B3C9-4DA88CEF870F}" srcOrd="1" destOrd="0" presId="urn:microsoft.com/office/officeart/2005/8/layout/list1"/>
    <dgm:cxn modelId="{ACBD2984-F74F-478F-8C88-17ACE55D37C1}" type="presParOf" srcId="{DEF161C0-BC60-402C-9ABF-ED06D0224845}" destId="{85248FD2-1854-4527-B6B1-A9CBEE43B94E}" srcOrd="13" destOrd="0" presId="urn:microsoft.com/office/officeart/2005/8/layout/list1"/>
    <dgm:cxn modelId="{0365F209-06F5-47BE-9150-7DDA6CB05B4D}" type="presParOf" srcId="{DEF161C0-BC60-402C-9ABF-ED06D0224845}" destId="{323B3F16-B627-4613-8BFC-FD1EDC67DB7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5F5231-8B97-45B9-90DC-6BD54DC4ABA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D376E8E-3F3D-4033-BF38-C81821C789E8}">
      <dgm:prSet custT="1"/>
      <dgm:spPr>
        <a:solidFill>
          <a:srgbClr val="0070C0"/>
        </a:solidFill>
      </dgm:spPr>
      <dgm:t>
        <a:bodyPr/>
        <a:lstStyle/>
        <a:p>
          <a:r>
            <a:rPr lang="en-US" sz="2000" dirty="0">
              <a:latin typeface="Arial" panose="020B0604020202020204" pitchFamily="34" charset="0"/>
              <a:cs typeface="Arial" panose="020B0604020202020204" pitchFamily="34" charset="0"/>
            </a:rPr>
            <a:t>Language and communication barriers </a:t>
          </a:r>
        </a:p>
      </dgm:t>
    </dgm:pt>
    <dgm:pt modelId="{1CE084ED-DEDF-47CE-8CDC-D0A02F9F71AA}" type="parTrans" cxnId="{CB86819F-2EA4-4667-BE94-CDFFB8BFA9D0}">
      <dgm:prSet/>
      <dgm:spPr/>
      <dgm:t>
        <a:bodyPr/>
        <a:lstStyle/>
        <a:p>
          <a:endParaRPr lang="en-US"/>
        </a:p>
      </dgm:t>
    </dgm:pt>
    <dgm:pt modelId="{FF7E0FC0-7349-41AA-B073-6494BA11C4E4}" type="sibTrans" cxnId="{CB86819F-2EA4-4667-BE94-CDFFB8BFA9D0}">
      <dgm:prSet/>
      <dgm:spPr/>
      <dgm:t>
        <a:bodyPr/>
        <a:lstStyle/>
        <a:p>
          <a:endParaRPr lang="en-US"/>
        </a:p>
      </dgm:t>
    </dgm:pt>
    <dgm:pt modelId="{04FB7EA9-D535-480C-A45F-C046FA2164A4}">
      <dgm:prSet custT="1"/>
      <dgm:spPr>
        <a:solidFill>
          <a:srgbClr val="0070C0"/>
        </a:solidFill>
      </dgm:spPr>
      <dgm:t>
        <a:bodyPr/>
        <a:lstStyle/>
        <a:p>
          <a:r>
            <a:rPr lang="en-US" sz="1800" dirty="0">
              <a:latin typeface="Arial" panose="020B0604020202020204" pitchFamily="34" charset="0"/>
              <a:cs typeface="Arial" panose="020B0604020202020204" pitchFamily="34" charset="0"/>
            </a:rPr>
            <a:t>Low digital literacy </a:t>
          </a:r>
        </a:p>
      </dgm:t>
    </dgm:pt>
    <dgm:pt modelId="{B7F5D542-1673-4C82-88FF-45DF70A02EE4}" type="parTrans" cxnId="{22688577-44AC-4BEB-B48C-2782C3B75B20}">
      <dgm:prSet/>
      <dgm:spPr/>
      <dgm:t>
        <a:bodyPr/>
        <a:lstStyle/>
        <a:p>
          <a:endParaRPr lang="en-US"/>
        </a:p>
      </dgm:t>
    </dgm:pt>
    <dgm:pt modelId="{AF2E2EC4-0275-428D-8726-7B0807673EAF}" type="sibTrans" cxnId="{22688577-44AC-4BEB-B48C-2782C3B75B20}">
      <dgm:prSet/>
      <dgm:spPr/>
      <dgm:t>
        <a:bodyPr/>
        <a:lstStyle/>
        <a:p>
          <a:endParaRPr lang="en-US"/>
        </a:p>
      </dgm:t>
    </dgm:pt>
    <dgm:pt modelId="{121DD247-5E19-459A-9085-73EA2A4BD819}">
      <dgm:prSet custT="1"/>
      <dgm:spPr>
        <a:solidFill>
          <a:srgbClr val="0070C0"/>
        </a:solidFill>
      </dgm:spPr>
      <dgm:t>
        <a:bodyPr/>
        <a:lstStyle/>
        <a:p>
          <a:r>
            <a:rPr lang="en-US" sz="1800" dirty="0">
              <a:latin typeface="Arial" panose="020B0604020202020204" pitchFamily="34" charset="0"/>
              <a:cs typeface="Arial" panose="020B0604020202020204" pitchFamily="34" charset="0"/>
            </a:rPr>
            <a:t>Limited access to the internet or smartphones </a:t>
          </a:r>
        </a:p>
      </dgm:t>
    </dgm:pt>
    <dgm:pt modelId="{BCB82734-0891-451E-BF44-40211C1C33D5}" type="parTrans" cxnId="{73025485-D4FD-43F5-9647-0F10256ED0DD}">
      <dgm:prSet/>
      <dgm:spPr/>
      <dgm:t>
        <a:bodyPr/>
        <a:lstStyle/>
        <a:p>
          <a:endParaRPr lang="en-US"/>
        </a:p>
      </dgm:t>
    </dgm:pt>
    <dgm:pt modelId="{013E9F14-3DB9-419E-A194-5E18178B80BC}" type="sibTrans" cxnId="{73025485-D4FD-43F5-9647-0F10256ED0DD}">
      <dgm:prSet/>
      <dgm:spPr/>
      <dgm:t>
        <a:bodyPr/>
        <a:lstStyle/>
        <a:p>
          <a:endParaRPr lang="en-US"/>
        </a:p>
      </dgm:t>
    </dgm:pt>
    <dgm:pt modelId="{617B56A7-4924-475D-A786-2E96474F3E3C}">
      <dgm:prSet custT="1"/>
      <dgm:spPr>
        <a:solidFill>
          <a:srgbClr val="0070C0"/>
        </a:solidFill>
      </dgm:spPr>
      <dgm:t>
        <a:bodyPr/>
        <a:lstStyle/>
        <a:p>
          <a:r>
            <a:rPr lang="en-US" sz="1800" dirty="0">
              <a:latin typeface="Arial" panose="020B0604020202020204" pitchFamily="34" charset="0"/>
              <a:cs typeface="Arial" panose="020B0604020202020204" pitchFamily="34" charset="0"/>
            </a:rPr>
            <a:t>Cultural beliefs and stigma </a:t>
          </a:r>
        </a:p>
      </dgm:t>
    </dgm:pt>
    <dgm:pt modelId="{3349A61B-ACDD-4441-810A-EDC4F92156F4}" type="parTrans" cxnId="{C219B7F6-867F-4F53-B992-F45BCD11C8EC}">
      <dgm:prSet/>
      <dgm:spPr/>
      <dgm:t>
        <a:bodyPr/>
        <a:lstStyle/>
        <a:p>
          <a:endParaRPr lang="en-US"/>
        </a:p>
      </dgm:t>
    </dgm:pt>
    <dgm:pt modelId="{F740D953-6A3D-48B3-A3E9-46100FA74609}" type="sibTrans" cxnId="{C219B7F6-867F-4F53-B992-F45BCD11C8EC}">
      <dgm:prSet/>
      <dgm:spPr/>
      <dgm:t>
        <a:bodyPr/>
        <a:lstStyle/>
        <a:p>
          <a:endParaRPr lang="en-US"/>
        </a:p>
      </dgm:t>
    </dgm:pt>
    <dgm:pt modelId="{1A78594B-8705-4225-9C28-1D76042F3BD8}">
      <dgm:prSet custT="1"/>
      <dgm:spPr>
        <a:solidFill>
          <a:srgbClr val="0070C0"/>
        </a:solidFill>
      </dgm:spPr>
      <dgm:t>
        <a:bodyPr/>
        <a:lstStyle/>
        <a:p>
          <a:r>
            <a:rPr lang="en-US" sz="1800" dirty="0">
              <a:latin typeface="Arial" panose="020B0604020202020204" pitchFamily="34" charset="0"/>
              <a:cs typeface="Arial" panose="020B0604020202020204" pitchFamily="34" charset="0"/>
            </a:rPr>
            <a:t>Lack of trust in healthcare services </a:t>
          </a:r>
        </a:p>
      </dgm:t>
    </dgm:pt>
    <dgm:pt modelId="{9083E4D8-FF65-4909-A0EE-EB382984DF05}" type="parTrans" cxnId="{FDDA9058-21B5-4CB7-8AAD-9E585E9455FE}">
      <dgm:prSet/>
      <dgm:spPr/>
      <dgm:t>
        <a:bodyPr/>
        <a:lstStyle/>
        <a:p>
          <a:endParaRPr lang="en-US"/>
        </a:p>
      </dgm:t>
    </dgm:pt>
    <dgm:pt modelId="{539E3452-C1E2-40F6-ACEA-A38D78A63897}" type="sibTrans" cxnId="{FDDA9058-21B5-4CB7-8AAD-9E585E9455FE}">
      <dgm:prSet/>
      <dgm:spPr/>
      <dgm:t>
        <a:bodyPr/>
        <a:lstStyle/>
        <a:p>
          <a:endParaRPr lang="en-US"/>
        </a:p>
      </dgm:t>
    </dgm:pt>
    <dgm:pt modelId="{3086A5C8-B97B-44E1-A34F-E4A2FBC359F2}">
      <dgm:prSet custT="1"/>
      <dgm:spPr>
        <a:solidFill>
          <a:srgbClr val="0070C0"/>
        </a:solidFill>
      </dgm:spPr>
      <dgm:t>
        <a:bodyPr/>
        <a:lstStyle/>
        <a:p>
          <a:r>
            <a:rPr lang="en-US" sz="1800" dirty="0">
              <a:latin typeface="Arial" panose="020B0604020202020204" pitchFamily="34" charset="0"/>
              <a:cs typeface="Arial" panose="020B0604020202020204" pitchFamily="34" charset="0"/>
            </a:rPr>
            <a:t>Time constraints and low engagement </a:t>
          </a:r>
        </a:p>
      </dgm:t>
    </dgm:pt>
    <dgm:pt modelId="{FB5939AE-0B19-405A-B0CA-41E1D6BFA92F}" type="parTrans" cxnId="{5CE64592-4AEE-4FB8-99E9-212A59C2B86B}">
      <dgm:prSet/>
      <dgm:spPr/>
      <dgm:t>
        <a:bodyPr/>
        <a:lstStyle/>
        <a:p>
          <a:endParaRPr lang="en-US"/>
        </a:p>
      </dgm:t>
    </dgm:pt>
    <dgm:pt modelId="{0E2407AA-8F26-46EC-B856-2B8EC7FC8CBB}" type="sibTrans" cxnId="{5CE64592-4AEE-4FB8-99E9-212A59C2B86B}">
      <dgm:prSet/>
      <dgm:spPr/>
      <dgm:t>
        <a:bodyPr/>
        <a:lstStyle/>
        <a:p>
          <a:endParaRPr lang="en-US"/>
        </a:p>
      </dgm:t>
    </dgm:pt>
    <dgm:pt modelId="{0059ED64-D3BA-4CE0-800C-A762DD4E9407}">
      <dgm:prSet custT="1"/>
      <dgm:spPr>
        <a:solidFill>
          <a:srgbClr val="0070C0"/>
        </a:solidFill>
      </dgm:spPr>
      <dgm:t>
        <a:bodyPr/>
        <a:lstStyle/>
        <a:p>
          <a:r>
            <a:rPr lang="en-US" sz="1800" dirty="0">
              <a:latin typeface="Arial" panose="020B0604020202020204" pitchFamily="34" charset="0"/>
              <a:cs typeface="Arial" panose="020B0604020202020204" pitchFamily="34" charset="0"/>
            </a:rPr>
            <a:t>Socioeconomic inequalities</a:t>
          </a:r>
          <a:r>
            <a:rPr lang="en-GB" sz="1800" b="1" i="1" dirty="0">
              <a:latin typeface="Arial" panose="020B0604020202020204" pitchFamily="34" charset="0"/>
              <a:cs typeface="Arial" panose="020B0604020202020204" pitchFamily="34" charset="0"/>
            </a:rPr>
            <a:t>(Marmot et al., 2020).</a:t>
          </a:r>
          <a:r>
            <a:rPr lang="en-US" sz="1800" b="1" i="1" dirty="0">
              <a:latin typeface="Arial" panose="020B0604020202020204" pitchFamily="34" charset="0"/>
              <a:cs typeface="Arial" panose="020B0604020202020204" pitchFamily="34" charset="0"/>
            </a:rPr>
            <a:t> </a:t>
          </a:r>
        </a:p>
      </dgm:t>
    </dgm:pt>
    <dgm:pt modelId="{0008EE9C-159D-40EF-A77F-4269D656A551}" type="parTrans" cxnId="{61BBDAE1-139A-4E95-A9F7-B1C0F262D2B9}">
      <dgm:prSet/>
      <dgm:spPr/>
      <dgm:t>
        <a:bodyPr/>
        <a:lstStyle/>
        <a:p>
          <a:endParaRPr lang="en-US"/>
        </a:p>
      </dgm:t>
    </dgm:pt>
    <dgm:pt modelId="{5E3FFFAD-9911-4D80-8C10-AA777277B6F3}" type="sibTrans" cxnId="{61BBDAE1-139A-4E95-A9F7-B1C0F262D2B9}">
      <dgm:prSet/>
      <dgm:spPr/>
      <dgm:t>
        <a:bodyPr/>
        <a:lstStyle/>
        <a:p>
          <a:endParaRPr lang="en-US"/>
        </a:p>
      </dgm:t>
    </dgm:pt>
    <dgm:pt modelId="{236B2EA4-1F78-40EA-A99E-705145AC6C3D}" type="pres">
      <dgm:prSet presAssocID="{715F5231-8B97-45B9-90DC-6BD54DC4ABA1}" presName="linear" presStyleCnt="0">
        <dgm:presLayoutVars>
          <dgm:animLvl val="lvl"/>
          <dgm:resizeHandles val="exact"/>
        </dgm:presLayoutVars>
      </dgm:prSet>
      <dgm:spPr/>
    </dgm:pt>
    <dgm:pt modelId="{7E671449-F9C3-40F1-8313-0BBE1381D394}" type="pres">
      <dgm:prSet presAssocID="{BD376E8E-3F3D-4033-BF38-C81821C789E8}" presName="parentText" presStyleLbl="node1" presStyleIdx="0" presStyleCnt="7">
        <dgm:presLayoutVars>
          <dgm:chMax val="0"/>
          <dgm:bulletEnabled val="1"/>
        </dgm:presLayoutVars>
      </dgm:prSet>
      <dgm:spPr/>
    </dgm:pt>
    <dgm:pt modelId="{390312AB-C062-4D8D-8594-DD9545CC1977}" type="pres">
      <dgm:prSet presAssocID="{FF7E0FC0-7349-41AA-B073-6494BA11C4E4}" presName="spacer" presStyleCnt="0"/>
      <dgm:spPr/>
    </dgm:pt>
    <dgm:pt modelId="{1915F3C7-7C24-4649-AD35-08F36B3DA2FE}" type="pres">
      <dgm:prSet presAssocID="{04FB7EA9-D535-480C-A45F-C046FA2164A4}" presName="parentText" presStyleLbl="node1" presStyleIdx="1" presStyleCnt="7">
        <dgm:presLayoutVars>
          <dgm:chMax val="0"/>
          <dgm:bulletEnabled val="1"/>
        </dgm:presLayoutVars>
      </dgm:prSet>
      <dgm:spPr/>
    </dgm:pt>
    <dgm:pt modelId="{2C49E843-4017-4644-BABF-7A382170F809}" type="pres">
      <dgm:prSet presAssocID="{AF2E2EC4-0275-428D-8726-7B0807673EAF}" presName="spacer" presStyleCnt="0"/>
      <dgm:spPr/>
    </dgm:pt>
    <dgm:pt modelId="{9B0D2A4D-6CEF-4C49-B53B-5517C6E41787}" type="pres">
      <dgm:prSet presAssocID="{121DD247-5E19-459A-9085-73EA2A4BD819}" presName="parentText" presStyleLbl="node1" presStyleIdx="2" presStyleCnt="7">
        <dgm:presLayoutVars>
          <dgm:chMax val="0"/>
          <dgm:bulletEnabled val="1"/>
        </dgm:presLayoutVars>
      </dgm:prSet>
      <dgm:spPr/>
    </dgm:pt>
    <dgm:pt modelId="{44E7C180-26E5-4647-A3C8-E45ECA0E7F14}" type="pres">
      <dgm:prSet presAssocID="{013E9F14-3DB9-419E-A194-5E18178B80BC}" presName="spacer" presStyleCnt="0"/>
      <dgm:spPr/>
    </dgm:pt>
    <dgm:pt modelId="{E395864E-FBD6-40B2-B09A-691CA844D413}" type="pres">
      <dgm:prSet presAssocID="{617B56A7-4924-475D-A786-2E96474F3E3C}" presName="parentText" presStyleLbl="node1" presStyleIdx="3" presStyleCnt="7">
        <dgm:presLayoutVars>
          <dgm:chMax val="0"/>
          <dgm:bulletEnabled val="1"/>
        </dgm:presLayoutVars>
      </dgm:prSet>
      <dgm:spPr/>
    </dgm:pt>
    <dgm:pt modelId="{84420DED-B7B9-4AB1-8F8C-5B0DF14CD01B}" type="pres">
      <dgm:prSet presAssocID="{F740D953-6A3D-48B3-A3E9-46100FA74609}" presName="spacer" presStyleCnt="0"/>
      <dgm:spPr/>
    </dgm:pt>
    <dgm:pt modelId="{001E9EE3-6F4B-4AC1-AEE2-57C59311164D}" type="pres">
      <dgm:prSet presAssocID="{1A78594B-8705-4225-9C28-1D76042F3BD8}" presName="parentText" presStyleLbl="node1" presStyleIdx="4" presStyleCnt="7">
        <dgm:presLayoutVars>
          <dgm:chMax val="0"/>
          <dgm:bulletEnabled val="1"/>
        </dgm:presLayoutVars>
      </dgm:prSet>
      <dgm:spPr/>
    </dgm:pt>
    <dgm:pt modelId="{B0B7D80B-E8CE-4F2B-BFD3-E7C53275679E}" type="pres">
      <dgm:prSet presAssocID="{539E3452-C1E2-40F6-ACEA-A38D78A63897}" presName="spacer" presStyleCnt="0"/>
      <dgm:spPr/>
    </dgm:pt>
    <dgm:pt modelId="{8626D12F-DD7A-4E56-B2D8-0A40374C4433}" type="pres">
      <dgm:prSet presAssocID="{3086A5C8-B97B-44E1-A34F-E4A2FBC359F2}" presName="parentText" presStyleLbl="node1" presStyleIdx="5" presStyleCnt="7">
        <dgm:presLayoutVars>
          <dgm:chMax val="0"/>
          <dgm:bulletEnabled val="1"/>
        </dgm:presLayoutVars>
      </dgm:prSet>
      <dgm:spPr/>
    </dgm:pt>
    <dgm:pt modelId="{1293AF3F-6D1B-4C2E-939A-C62CB591C291}" type="pres">
      <dgm:prSet presAssocID="{0E2407AA-8F26-46EC-B856-2B8EC7FC8CBB}" presName="spacer" presStyleCnt="0"/>
      <dgm:spPr/>
    </dgm:pt>
    <dgm:pt modelId="{6F127AA6-66C0-49EE-837C-9EC7D8CCE332}" type="pres">
      <dgm:prSet presAssocID="{0059ED64-D3BA-4CE0-800C-A762DD4E9407}" presName="parentText" presStyleLbl="node1" presStyleIdx="6" presStyleCnt="7">
        <dgm:presLayoutVars>
          <dgm:chMax val="0"/>
          <dgm:bulletEnabled val="1"/>
        </dgm:presLayoutVars>
      </dgm:prSet>
      <dgm:spPr/>
    </dgm:pt>
  </dgm:ptLst>
  <dgm:cxnLst>
    <dgm:cxn modelId="{7B3DF72F-F5E0-4232-99D0-89C0B1DDA926}" type="presOf" srcId="{715F5231-8B97-45B9-90DC-6BD54DC4ABA1}" destId="{236B2EA4-1F78-40EA-A99E-705145AC6C3D}" srcOrd="0" destOrd="0" presId="urn:microsoft.com/office/officeart/2005/8/layout/vList2"/>
    <dgm:cxn modelId="{F6B55566-2042-48BA-BDAA-1DCD623E3F81}" type="presOf" srcId="{121DD247-5E19-459A-9085-73EA2A4BD819}" destId="{9B0D2A4D-6CEF-4C49-B53B-5517C6E41787}" srcOrd="0" destOrd="0" presId="urn:microsoft.com/office/officeart/2005/8/layout/vList2"/>
    <dgm:cxn modelId="{68E5AF6E-3F33-45B6-905F-BCF50A9EA3CF}" type="presOf" srcId="{617B56A7-4924-475D-A786-2E96474F3E3C}" destId="{E395864E-FBD6-40B2-B09A-691CA844D413}" srcOrd="0" destOrd="0" presId="urn:microsoft.com/office/officeart/2005/8/layout/vList2"/>
    <dgm:cxn modelId="{22688577-44AC-4BEB-B48C-2782C3B75B20}" srcId="{715F5231-8B97-45B9-90DC-6BD54DC4ABA1}" destId="{04FB7EA9-D535-480C-A45F-C046FA2164A4}" srcOrd="1" destOrd="0" parTransId="{B7F5D542-1673-4C82-88FF-45DF70A02EE4}" sibTransId="{AF2E2EC4-0275-428D-8726-7B0807673EAF}"/>
    <dgm:cxn modelId="{FDDA9058-21B5-4CB7-8AAD-9E585E9455FE}" srcId="{715F5231-8B97-45B9-90DC-6BD54DC4ABA1}" destId="{1A78594B-8705-4225-9C28-1D76042F3BD8}" srcOrd="4" destOrd="0" parTransId="{9083E4D8-FF65-4909-A0EE-EB382984DF05}" sibTransId="{539E3452-C1E2-40F6-ACEA-A38D78A63897}"/>
    <dgm:cxn modelId="{73025485-D4FD-43F5-9647-0F10256ED0DD}" srcId="{715F5231-8B97-45B9-90DC-6BD54DC4ABA1}" destId="{121DD247-5E19-459A-9085-73EA2A4BD819}" srcOrd="2" destOrd="0" parTransId="{BCB82734-0891-451E-BF44-40211C1C33D5}" sibTransId="{013E9F14-3DB9-419E-A194-5E18178B80BC}"/>
    <dgm:cxn modelId="{5CE64592-4AEE-4FB8-99E9-212A59C2B86B}" srcId="{715F5231-8B97-45B9-90DC-6BD54DC4ABA1}" destId="{3086A5C8-B97B-44E1-A34F-E4A2FBC359F2}" srcOrd="5" destOrd="0" parTransId="{FB5939AE-0B19-405A-B0CA-41E1D6BFA92F}" sibTransId="{0E2407AA-8F26-46EC-B856-2B8EC7FC8CBB}"/>
    <dgm:cxn modelId="{7A39629B-B679-4DD9-A75D-427EA03FBCB4}" type="presOf" srcId="{BD376E8E-3F3D-4033-BF38-C81821C789E8}" destId="{7E671449-F9C3-40F1-8313-0BBE1381D394}" srcOrd="0" destOrd="0" presId="urn:microsoft.com/office/officeart/2005/8/layout/vList2"/>
    <dgm:cxn modelId="{286F129C-2EA0-47B3-8011-02B99EE7174B}" type="presOf" srcId="{04FB7EA9-D535-480C-A45F-C046FA2164A4}" destId="{1915F3C7-7C24-4649-AD35-08F36B3DA2FE}" srcOrd="0" destOrd="0" presId="urn:microsoft.com/office/officeart/2005/8/layout/vList2"/>
    <dgm:cxn modelId="{CB86819F-2EA4-4667-BE94-CDFFB8BFA9D0}" srcId="{715F5231-8B97-45B9-90DC-6BD54DC4ABA1}" destId="{BD376E8E-3F3D-4033-BF38-C81821C789E8}" srcOrd="0" destOrd="0" parTransId="{1CE084ED-DEDF-47CE-8CDC-D0A02F9F71AA}" sibTransId="{FF7E0FC0-7349-41AA-B073-6494BA11C4E4}"/>
    <dgm:cxn modelId="{FA2787AD-6A56-4272-9773-64E92BDDC3F5}" type="presOf" srcId="{3086A5C8-B97B-44E1-A34F-E4A2FBC359F2}" destId="{8626D12F-DD7A-4E56-B2D8-0A40374C4433}" srcOrd="0" destOrd="0" presId="urn:microsoft.com/office/officeart/2005/8/layout/vList2"/>
    <dgm:cxn modelId="{4ADECFC4-48FE-4E44-9D10-A81AECEA20FE}" type="presOf" srcId="{1A78594B-8705-4225-9C28-1D76042F3BD8}" destId="{001E9EE3-6F4B-4AC1-AEE2-57C59311164D}" srcOrd="0" destOrd="0" presId="urn:microsoft.com/office/officeart/2005/8/layout/vList2"/>
    <dgm:cxn modelId="{61BBDAE1-139A-4E95-A9F7-B1C0F262D2B9}" srcId="{715F5231-8B97-45B9-90DC-6BD54DC4ABA1}" destId="{0059ED64-D3BA-4CE0-800C-A762DD4E9407}" srcOrd="6" destOrd="0" parTransId="{0008EE9C-159D-40EF-A77F-4269D656A551}" sibTransId="{5E3FFFAD-9911-4D80-8C10-AA777277B6F3}"/>
    <dgm:cxn modelId="{C219B7F6-867F-4F53-B992-F45BCD11C8EC}" srcId="{715F5231-8B97-45B9-90DC-6BD54DC4ABA1}" destId="{617B56A7-4924-475D-A786-2E96474F3E3C}" srcOrd="3" destOrd="0" parTransId="{3349A61B-ACDD-4441-810A-EDC4F92156F4}" sibTransId="{F740D953-6A3D-48B3-A3E9-46100FA74609}"/>
    <dgm:cxn modelId="{95C380F9-E342-48B9-AEBA-50B1FD3C3399}" type="presOf" srcId="{0059ED64-D3BA-4CE0-800C-A762DD4E9407}" destId="{6F127AA6-66C0-49EE-837C-9EC7D8CCE332}" srcOrd="0" destOrd="0" presId="urn:microsoft.com/office/officeart/2005/8/layout/vList2"/>
    <dgm:cxn modelId="{34CDCC7E-3E0A-4B78-B116-9DB9F8E2C23B}" type="presParOf" srcId="{236B2EA4-1F78-40EA-A99E-705145AC6C3D}" destId="{7E671449-F9C3-40F1-8313-0BBE1381D394}" srcOrd="0" destOrd="0" presId="urn:microsoft.com/office/officeart/2005/8/layout/vList2"/>
    <dgm:cxn modelId="{D559526F-C247-4889-8AB3-7DAD56810B2A}" type="presParOf" srcId="{236B2EA4-1F78-40EA-A99E-705145AC6C3D}" destId="{390312AB-C062-4D8D-8594-DD9545CC1977}" srcOrd="1" destOrd="0" presId="urn:microsoft.com/office/officeart/2005/8/layout/vList2"/>
    <dgm:cxn modelId="{04C7EBA8-916F-462F-98C3-114D35781F2B}" type="presParOf" srcId="{236B2EA4-1F78-40EA-A99E-705145AC6C3D}" destId="{1915F3C7-7C24-4649-AD35-08F36B3DA2FE}" srcOrd="2" destOrd="0" presId="urn:microsoft.com/office/officeart/2005/8/layout/vList2"/>
    <dgm:cxn modelId="{528D0D40-902C-4F9A-ACA4-EBA9EFA353D7}" type="presParOf" srcId="{236B2EA4-1F78-40EA-A99E-705145AC6C3D}" destId="{2C49E843-4017-4644-BABF-7A382170F809}" srcOrd="3" destOrd="0" presId="urn:microsoft.com/office/officeart/2005/8/layout/vList2"/>
    <dgm:cxn modelId="{A5DB7697-C554-4A4A-97BA-07D2DD7B74B3}" type="presParOf" srcId="{236B2EA4-1F78-40EA-A99E-705145AC6C3D}" destId="{9B0D2A4D-6CEF-4C49-B53B-5517C6E41787}" srcOrd="4" destOrd="0" presId="urn:microsoft.com/office/officeart/2005/8/layout/vList2"/>
    <dgm:cxn modelId="{AA3D9991-29A6-4C2C-AF19-836EC4CDF6AE}" type="presParOf" srcId="{236B2EA4-1F78-40EA-A99E-705145AC6C3D}" destId="{44E7C180-26E5-4647-A3C8-E45ECA0E7F14}" srcOrd="5" destOrd="0" presId="urn:microsoft.com/office/officeart/2005/8/layout/vList2"/>
    <dgm:cxn modelId="{788E7F96-E1B9-4179-92ED-F6C5C9C39602}" type="presParOf" srcId="{236B2EA4-1F78-40EA-A99E-705145AC6C3D}" destId="{E395864E-FBD6-40B2-B09A-691CA844D413}" srcOrd="6" destOrd="0" presId="urn:microsoft.com/office/officeart/2005/8/layout/vList2"/>
    <dgm:cxn modelId="{551C6C74-E21E-447F-B9B2-A1D6B95C61D0}" type="presParOf" srcId="{236B2EA4-1F78-40EA-A99E-705145AC6C3D}" destId="{84420DED-B7B9-4AB1-8F8C-5B0DF14CD01B}" srcOrd="7" destOrd="0" presId="urn:microsoft.com/office/officeart/2005/8/layout/vList2"/>
    <dgm:cxn modelId="{6FAE318B-99C9-4CC4-B93B-274771EA5A7D}" type="presParOf" srcId="{236B2EA4-1F78-40EA-A99E-705145AC6C3D}" destId="{001E9EE3-6F4B-4AC1-AEE2-57C59311164D}" srcOrd="8" destOrd="0" presId="urn:microsoft.com/office/officeart/2005/8/layout/vList2"/>
    <dgm:cxn modelId="{F4AFD480-C07B-45A9-9319-048312A5D9E7}" type="presParOf" srcId="{236B2EA4-1F78-40EA-A99E-705145AC6C3D}" destId="{B0B7D80B-E8CE-4F2B-BFD3-E7C53275679E}" srcOrd="9" destOrd="0" presId="urn:microsoft.com/office/officeart/2005/8/layout/vList2"/>
    <dgm:cxn modelId="{00DC4F5E-86B5-4EC7-9CCA-8F1EA121565F}" type="presParOf" srcId="{236B2EA4-1F78-40EA-A99E-705145AC6C3D}" destId="{8626D12F-DD7A-4E56-B2D8-0A40374C4433}" srcOrd="10" destOrd="0" presId="urn:microsoft.com/office/officeart/2005/8/layout/vList2"/>
    <dgm:cxn modelId="{3FC38F08-981B-43DB-89E8-1602F1670E29}" type="presParOf" srcId="{236B2EA4-1F78-40EA-A99E-705145AC6C3D}" destId="{1293AF3F-6D1B-4C2E-939A-C62CB591C291}" srcOrd="11" destOrd="0" presId="urn:microsoft.com/office/officeart/2005/8/layout/vList2"/>
    <dgm:cxn modelId="{8B31C580-D455-4F3F-944D-5F9EE9228DFC}" type="presParOf" srcId="{236B2EA4-1F78-40EA-A99E-705145AC6C3D}" destId="{6F127AA6-66C0-49EE-837C-9EC7D8CCE332}"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07DF15-1B49-4DE8-82E5-67698AD34F07}"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US"/>
        </a:p>
      </dgm:t>
    </dgm:pt>
    <dgm:pt modelId="{B13196C2-DD93-43C5-B2CF-F64CCB8DCFF8}">
      <dgm:prSet/>
      <dgm:spPr>
        <a:solidFill>
          <a:schemeClr val="accent4">
            <a:lumMod val="60000"/>
            <a:lumOff val="40000"/>
          </a:schemeClr>
        </a:solidFill>
      </dgm:spPr>
      <dgm:t>
        <a:bodyPr/>
        <a:lstStyle/>
        <a:p>
          <a:r>
            <a:rPr lang="en-GB" dirty="0">
              <a:solidFill>
                <a:schemeClr val="tx1"/>
              </a:solidFill>
              <a:latin typeface="Arial" panose="020B0604020202020204" pitchFamily="34" charset="0"/>
              <a:cs typeface="Arial" panose="020B0604020202020204" pitchFamily="34" charset="0"/>
            </a:rPr>
            <a:t>Data protection under UK GDPR </a:t>
          </a:r>
          <a:endParaRPr lang="en-US" dirty="0">
            <a:solidFill>
              <a:schemeClr val="tx1"/>
            </a:solidFill>
            <a:latin typeface="Arial" panose="020B0604020202020204" pitchFamily="34" charset="0"/>
            <a:cs typeface="Arial" panose="020B0604020202020204" pitchFamily="34" charset="0"/>
          </a:endParaRPr>
        </a:p>
      </dgm:t>
    </dgm:pt>
    <dgm:pt modelId="{2C38D683-914F-4A2F-A691-FE8EEE1D9975}" type="parTrans" cxnId="{42C1E5D4-888B-4887-8EFD-668414EE72EA}">
      <dgm:prSet/>
      <dgm:spPr/>
      <dgm:t>
        <a:bodyPr/>
        <a:lstStyle/>
        <a:p>
          <a:endParaRPr lang="en-US"/>
        </a:p>
      </dgm:t>
    </dgm:pt>
    <dgm:pt modelId="{5CAB4C35-D0D3-4D81-9118-175958AFA4FE}" type="sibTrans" cxnId="{42C1E5D4-888B-4887-8EFD-668414EE72EA}">
      <dgm:prSet/>
      <dgm:spPr/>
      <dgm:t>
        <a:bodyPr/>
        <a:lstStyle/>
        <a:p>
          <a:endParaRPr lang="en-US"/>
        </a:p>
      </dgm:t>
    </dgm:pt>
    <dgm:pt modelId="{ACE37A1A-B442-4235-B55F-1E1D3FBE9627}">
      <dgm:prSet/>
      <dgm:spPr>
        <a:solidFill>
          <a:schemeClr val="tx2">
            <a:lumMod val="20000"/>
            <a:lumOff val="80000"/>
          </a:schemeClr>
        </a:solidFill>
      </dgm:spPr>
      <dgm:t>
        <a:bodyPr/>
        <a:lstStyle/>
        <a:p>
          <a:r>
            <a:rPr lang="en-GB" dirty="0">
              <a:solidFill>
                <a:schemeClr val="tx1"/>
              </a:solidFill>
              <a:latin typeface="Arial" panose="020B0604020202020204" pitchFamily="34" charset="0"/>
              <a:cs typeface="Arial" panose="020B0604020202020204" pitchFamily="34" charset="0"/>
            </a:rPr>
            <a:t>Secure storage of personal health data </a:t>
          </a:r>
          <a:endParaRPr lang="en-US" dirty="0">
            <a:solidFill>
              <a:schemeClr val="tx1"/>
            </a:solidFill>
            <a:latin typeface="Arial" panose="020B0604020202020204" pitchFamily="34" charset="0"/>
            <a:cs typeface="Arial" panose="020B0604020202020204" pitchFamily="34" charset="0"/>
          </a:endParaRPr>
        </a:p>
      </dgm:t>
    </dgm:pt>
    <dgm:pt modelId="{7727AF34-A7EE-4B4D-9BF1-4884B3563CBA}" type="parTrans" cxnId="{F479E048-94E1-425D-B7CD-B0AC1215B445}">
      <dgm:prSet/>
      <dgm:spPr/>
      <dgm:t>
        <a:bodyPr/>
        <a:lstStyle/>
        <a:p>
          <a:endParaRPr lang="en-US"/>
        </a:p>
      </dgm:t>
    </dgm:pt>
    <dgm:pt modelId="{EBB62C36-A47E-4511-944F-12860FF1A3F4}" type="sibTrans" cxnId="{F479E048-94E1-425D-B7CD-B0AC1215B445}">
      <dgm:prSet/>
      <dgm:spPr/>
      <dgm:t>
        <a:bodyPr/>
        <a:lstStyle/>
        <a:p>
          <a:endParaRPr lang="en-US"/>
        </a:p>
      </dgm:t>
    </dgm:pt>
    <dgm:pt modelId="{6716DFE7-90AF-4B90-BDE4-DE2365CCC2C3}">
      <dgm:prSet/>
      <dgm:spPr>
        <a:solidFill>
          <a:schemeClr val="accent6">
            <a:lumMod val="40000"/>
            <a:lumOff val="60000"/>
          </a:schemeClr>
        </a:solidFill>
      </dgm:spPr>
      <dgm:t>
        <a:bodyPr/>
        <a:lstStyle/>
        <a:p>
          <a:r>
            <a:rPr lang="en-GB" dirty="0">
              <a:solidFill>
                <a:schemeClr val="tx1"/>
              </a:solidFill>
              <a:latin typeface="Arial" panose="020B0604020202020204" pitchFamily="34" charset="0"/>
              <a:cs typeface="Arial" panose="020B0604020202020204" pitchFamily="34" charset="0"/>
            </a:rPr>
            <a:t>Data Protection Act 2018 </a:t>
          </a:r>
          <a:endParaRPr lang="en-US" dirty="0">
            <a:solidFill>
              <a:schemeClr val="tx1"/>
            </a:solidFill>
            <a:latin typeface="Arial" panose="020B0604020202020204" pitchFamily="34" charset="0"/>
            <a:cs typeface="Arial" panose="020B0604020202020204" pitchFamily="34" charset="0"/>
          </a:endParaRPr>
        </a:p>
      </dgm:t>
    </dgm:pt>
    <dgm:pt modelId="{FF3384F8-5551-4B14-95F5-37E90CCD6C0B}" type="parTrans" cxnId="{27F62073-6D09-4B1F-A16E-0A69FF0A85AB}">
      <dgm:prSet/>
      <dgm:spPr/>
      <dgm:t>
        <a:bodyPr/>
        <a:lstStyle/>
        <a:p>
          <a:endParaRPr lang="en-US"/>
        </a:p>
      </dgm:t>
    </dgm:pt>
    <dgm:pt modelId="{6FD0A3F3-E305-436A-B5B2-C11C13D97022}" type="sibTrans" cxnId="{27F62073-6D09-4B1F-A16E-0A69FF0A85AB}">
      <dgm:prSet/>
      <dgm:spPr/>
      <dgm:t>
        <a:bodyPr/>
        <a:lstStyle/>
        <a:p>
          <a:endParaRPr lang="en-US"/>
        </a:p>
      </dgm:t>
    </dgm:pt>
    <dgm:pt modelId="{EF3626A5-DD4B-4E8F-B086-BCBBDA44F10D}">
      <dgm:prSet/>
      <dgm:spPr>
        <a:solidFill>
          <a:schemeClr val="bg2">
            <a:lumMod val="75000"/>
          </a:schemeClr>
        </a:solidFill>
      </dgm:spPr>
      <dgm:t>
        <a:bodyPr/>
        <a:lstStyle/>
        <a:p>
          <a:r>
            <a:rPr lang="en-GB" dirty="0">
              <a:solidFill>
                <a:schemeClr val="tx1"/>
              </a:solidFill>
              <a:latin typeface="Arial" panose="020B0604020202020204" pitchFamily="34" charset="0"/>
              <a:cs typeface="Arial" panose="020B0604020202020204" pitchFamily="34" charset="0"/>
            </a:rPr>
            <a:t>Equality Act 2010 </a:t>
          </a:r>
          <a:endParaRPr lang="en-US" dirty="0">
            <a:solidFill>
              <a:schemeClr val="tx1"/>
            </a:solidFill>
            <a:latin typeface="Arial" panose="020B0604020202020204" pitchFamily="34" charset="0"/>
            <a:cs typeface="Arial" panose="020B0604020202020204" pitchFamily="34" charset="0"/>
          </a:endParaRPr>
        </a:p>
      </dgm:t>
    </dgm:pt>
    <dgm:pt modelId="{69C74F29-BF4D-49E9-8E04-65C58B5D78A4}" type="parTrans" cxnId="{2A28648B-CD73-4B50-B033-99832B68A4BE}">
      <dgm:prSet/>
      <dgm:spPr/>
      <dgm:t>
        <a:bodyPr/>
        <a:lstStyle/>
        <a:p>
          <a:endParaRPr lang="en-US"/>
        </a:p>
      </dgm:t>
    </dgm:pt>
    <dgm:pt modelId="{4F05C88F-359C-4866-8521-88E6E99143CC}" type="sibTrans" cxnId="{2A28648B-CD73-4B50-B033-99832B68A4BE}">
      <dgm:prSet/>
      <dgm:spPr/>
      <dgm:t>
        <a:bodyPr/>
        <a:lstStyle/>
        <a:p>
          <a:endParaRPr lang="en-US"/>
        </a:p>
      </dgm:t>
    </dgm:pt>
    <dgm:pt modelId="{802BB4A7-972E-4DBB-B6B0-3FD3C31281D5}">
      <dgm:prSet/>
      <dgm:spPr>
        <a:solidFill>
          <a:schemeClr val="accent1">
            <a:lumMod val="60000"/>
            <a:lumOff val="40000"/>
          </a:schemeClr>
        </a:solidFill>
      </dgm:spPr>
      <dgm:t>
        <a:bodyPr/>
        <a:lstStyle/>
        <a:p>
          <a:r>
            <a:rPr lang="en-GB" dirty="0">
              <a:solidFill>
                <a:schemeClr val="tx1"/>
              </a:solidFill>
              <a:latin typeface="Arial" panose="020B0604020202020204" pitchFamily="34" charset="0"/>
              <a:cs typeface="Arial" panose="020B0604020202020204" pitchFamily="34" charset="0"/>
            </a:rPr>
            <a:t>Patient consent and confidentiality </a:t>
          </a:r>
          <a:endParaRPr lang="en-US" dirty="0">
            <a:solidFill>
              <a:schemeClr val="tx1"/>
            </a:solidFill>
            <a:latin typeface="Arial" panose="020B0604020202020204" pitchFamily="34" charset="0"/>
            <a:cs typeface="Arial" panose="020B0604020202020204" pitchFamily="34" charset="0"/>
          </a:endParaRPr>
        </a:p>
      </dgm:t>
    </dgm:pt>
    <dgm:pt modelId="{C996BEA0-1650-44E9-80CF-263413DC293D}" type="parTrans" cxnId="{0D56DC5B-A3E4-43AD-9141-BA3858BF7248}">
      <dgm:prSet/>
      <dgm:spPr/>
      <dgm:t>
        <a:bodyPr/>
        <a:lstStyle/>
        <a:p>
          <a:endParaRPr lang="en-US"/>
        </a:p>
      </dgm:t>
    </dgm:pt>
    <dgm:pt modelId="{63C6D92A-C85D-44CE-8974-CB222601A068}" type="sibTrans" cxnId="{0D56DC5B-A3E4-43AD-9141-BA3858BF7248}">
      <dgm:prSet/>
      <dgm:spPr/>
      <dgm:t>
        <a:bodyPr/>
        <a:lstStyle/>
        <a:p>
          <a:endParaRPr lang="en-US"/>
        </a:p>
      </dgm:t>
    </dgm:pt>
    <dgm:pt modelId="{F09C66E0-84E0-4695-90F3-BD15C792CD6D}">
      <dgm:prSet/>
      <dgm:spPr>
        <a:solidFill>
          <a:schemeClr val="accent2">
            <a:lumMod val="40000"/>
            <a:lumOff val="60000"/>
          </a:schemeClr>
        </a:solidFill>
      </dgm:spPr>
      <dgm:t>
        <a:bodyPr/>
        <a:lstStyle/>
        <a:p>
          <a:r>
            <a:rPr lang="en-GB" dirty="0">
              <a:solidFill>
                <a:schemeClr val="tx1"/>
              </a:solidFill>
              <a:latin typeface="Arial" panose="020B0604020202020204" pitchFamily="34" charset="0"/>
              <a:cs typeface="Arial" panose="020B0604020202020204" pitchFamily="34" charset="0"/>
            </a:rPr>
            <a:t>Secure use of digital health platforms </a:t>
          </a:r>
          <a:endParaRPr lang="en-US" dirty="0">
            <a:solidFill>
              <a:schemeClr val="tx1"/>
            </a:solidFill>
            <a:latin typeface="Arial" panose="020B0604020202020204" pitchFamily="34" charset="0"/>
            <a:cs typeface="Arial" panose="020B0604020202020204" pitchFamily="34" charset="0"/>
          </a:endParaRPr>
        </a:p>
      </dgm:t>
    </dgm:pt>
    <dgm:pt modelId="{269A9B2F-C0B8-4E61-B181-64E7D3FE83A7}" type="parTrans" cxnId="{AA9B302B-35F9-47A9-BB95-0B75169AB6BB}">
      <dgm:prSet/>
      <dgm:spPr/>
      <dgm:t>
        <a:bodyPr/>
        <a:lstStyle/>
        <a:p>
          <a:endParaRPr lang="en-US"/>
        </a:p>
      </dgm:t>
    </dgm:pt>
    <dgm:pt modelId="{ADBD176D-C3A7-4DBA-B256-81A68C4F8ED3}" type="sibTrans" cxnId="{AA9B302B-35F9-47A9-BB95-0B75169AB6BB}">
      <dgm:prSet/>
      <dgm:spPr/>
      <dgm:t>
        <a:bodyPr/>
        <a:lstStyle/>
        <a:p>
          <a:endParaRPr lang="en-US"/>
        </a:p>
      </dgm:t>
    </dgm:pt>
    <dgm:pt modelId="{F1C142C7-2898-4DE2-97A1-5FC676C22559}">
      <dgm:prSet/>
      <dgm:spPr>
        <a:solidFill>
          <a:schemeClr val="accent5">
            <a:lumMod val="60000"/>
            <a:lumOff val="40000"/>
          </a:schemeClr>
        </a:solidFill>
      </dgm:spPr>
      <dgm:t>
        <a:bodyPr/>
        <a:lstStyle/>
        <a:p>
          <a:r>
            <a:rPr lang="en-GB" dirty="0">
              <a:solidFill>
                <a:schemeClr val="tx1"/>
              </a:solidFill>
              <a:latin typeface="Arial" panose="020B0604020202020204" pitchFamily="34" charset="0"/>
              <a:cs typeface="Arial" panose="020B0604020202020204" pitchFamily="34" charset="0"/>
            </a:rPr>
            <a:t>Compliance with NHS England policies</a:t>
          </a:r>
          <a:endParaRPr lang="en-US" dirty="0">
            <a:solidFill>
              <a:schemeClr val="tx1"/>
            </a:solidFill>
            <a:latin typeface="Arial" panose="020B0604020202020204" pitchFamily="34" charset="0"/>
            <a:cs typeface="Arial" panose="020B0604020202020204" pitchFamily="34" charset="0"/>
          </a:endParaRPr>
        </a:p>
      </dgm:t>
    </dgm:pt>
    <dgm:pt modelId="{38718826-C1D8-4381-8256-2529037D202A}" type="parTrans" cxnId="{AE170516-D854-4840-8807-7711BA9C3CA7}">
      <dgm:prSet/>
      <dgm:spPr/>
      <dgm:t>
        <a:bodyPr/>
        <a:lstStyle/>
        <a:p>
          <a:endParaRPr lang="en-US"/>
        </a:p>
      </dgm:t>
    </dgm:pt>
    <dgm:pt modelId="{A6520B60-A853-4D6F-B0B2-A06A592193CA}" type="sibTrans" cxnId="{AE170516-D854-4840-8807-7711BA9C3CA7}">
      <dgm:prSet/>
      <dgm:spPr/>
      <dgm:t>
        <a:bodyPr/>
        <a:lstStyle/>
        <a:p>
          <a:endParaRPr lang="en-US"/>
        </a:p>
      </dgm:t>
    </dgm:pt>
    <dgm:pt modelId="{0A8E6636-68DB-4CFE-A973-C7177BDE666C}" type="pres">
      <dgm:prSet presAssocID="{5307DF15-1B49-4DE8-82E5-67698AD34F07}" presName="linear" presStyleCnt="0">
        <dgm:presLayoutVars>
          <dgm:dir/>
          <dgm:animLvl val="lvl"/>
          <dgm:resizeHandles val="exact"/>
        </dgm:presLayoutVars>
      </dgm:prSet>
      <dgm:spPr/>
    </dgm:pt>
    <dgm:pt modelId="{312AF0F5-3060-40E0-B0E9-4F245FF7D5B6}" type="pres">
      <dgm:prSet presAssocID="{B13196C2-DD93-43C5-B2CF-F64CCB8DCFF8}" presName="parentLin" presStyleCnt="0"/>
      <dgm:spPr/>
    </dgm:pt>
    <dgm:pt modelId="{9005179D-B0F4-4864-9B7C-E91ADF4CC4AF}" type="pres">
      <dgm:prSet presAssocID="{B13196C2-DD93-43C5-B2CF-F64CCB8DCFF8}" presName="parentLeftMargin" presStyleLbl="node1" presStyleIdx="0" presStyleCnt="7"/>
      <dgm:spPr/>
    </dgm:pt>
    <dgm:pt modelId="{4C4AD15B-6F3D-4B85-9EA2-4AA6B6A2BDE3}" type="pres">
      <dgm:prSet presAssocID="{B13196C2-DD93-43C5-B2CF-F64CCB8DCFF8}" presName="parentText" presStyleLbl="node1" presStyleIdx="0" presStyleCnt="7">
        <dgm:presLayoutVars>
          <dgm:chMax val="0"/>
          <dgm:bulletEnabled val="1"/>
        </dgm:presLayoutVars>
      </dgm:prSet>
      <dgm:spPr/>
    </dgm:pt>
    <dgm:pt modelId="{4C3716A4-691A-40D1-8210-6042D7A75CE1}" type="pres">
      <dgm:prSet presAssocID="{B13196C2-DD93-43C5-B2CF-F64CCB8DCFF8}" presName="negativeSpace" presStyleCnt="0"/>
      <dgm:spPr/>
    </dgm:pt>
    <dgm:pt modelId="{D64C550F-CA44-484B-84B6-02E5911079FC}" type="pres">
      <dgm:prSet presAssocID="{B13196C2-DD93-43C5-B2CF-F64CCB8DCFF8}" presName="childText" presStyleLbl="conFgAcc1" presStyleIdx="0" presStyleCnt="7">
        <dgm:presLayoutVars>
          <dgm:bulletEnabled val="1"/>
        </dgm:presLayoutVars>
      </dgm:prSet>
      <dgm:spPr/>
    </dgm:pt>
    <dgm:pt modelId="{D3EC7314-C925-4583-8F60-5EEFB67ECFAF}" type="pres">
      <dgm:prSet presAssocID="{5CAB4C35-D0D3-4D81-9118-175958AFA4FE}" presName="spaceBetweenRectangles" presStyleCnt="0"/>
      <dgm:spPr/>
    </dgm:pt>
    <dgm:pt modelId="{68E8AD97-CE8E-4B1B-BCE9-F136375C4AC0}" type="pres">
      <dgm:prSet presAssocID="{ACE37A1A-B442-4235-B55F-1E1D3FBE9627}" presName="parentLin" presStyleCnt="0"/>
      <dgm:spPr/>
    </dgm:pt>
    <dgm:pt modelId="{FCD09A1C-9797-4972-8762-8B71D5580A5C}" type="pres">
      <dgm:prSet presAssocID="{ACE37A1A-B442-4235-B55F-1E1D3FBE9627}" presName="parentLeftMargin" presStyleLbl="node1" presStyleIdx="0" presStyleCnt="7"/>
      <dgm:spPr/>
    </dgm:pt>
    <dgm:pt modelId="{DFA5FA50-C3EC-4BE2-AB96-F712C8D83961}" type="pres">
      <dgm:prSet presAssocID="{ACE37A1A-B442-4235-B55F-1E1D3FBE9627}" presName="parentText" presStyleLbl="node1" presStyleIdx="1" presStyleCnt="7">
        <dgm:presLayoutVars>
          <dgm:chMax val="0"/>
          <dgm:bulletEnabled val="1"/>
        </dgm:presLayoutVars>
      </dgm:prSet>
      <dgm:spPr/>
    </dgm:pt>
    <dgm:pt modelId="{538EC290-3F84-4E1E-8CCC-516B74921161}" type="pres">
      <dgm:prSet presAssocID="{ACE37A1A-B442-4235-B55F-1E1D3FBE9627}" presName="negativeSpace" presStyleCnt="0"/>
      <dgm:spPr/>
    </dgm:pt>
    <dgm:pt modelId="{CB13A415-F297-40CD-8B01-98CB28395E8C}" type="pres">
      <dgm:prSet presAssocID="{ACE37A1A-B442-4235-B55F-1E1D3FBE9627}" presName="childText" presStyleLbl="conFgAcc1" presStyleIdx="1" presStyleCnt="7">
        <dgm:presLayoutVars>
          <dgm:bulletEnabled val="1"/>
        </dgm:presLayoutVars>
      </dgm:prSet>
      <dgm:spPr/>
    </dgm:pt>
    <dgm:pt modelId="{F67B1A67-8AAE-4E37-8AB9-1B198980875E}" type="pres">
      <dgm:prSet presAssocID="{EBB62C36-A47E-4511-944F-12860FF1A3F4}" presName="spaceBetweenRectangles" presStyleCnt="0"/>
      <dgm:spPr/>
    </dgm:pt>
    <dgm:pt modelId="{28BEBE07-E1E2-4357-AB93-4120C2B0A379}" type="pres">
      <dgm:prSet presAssocID="{6716DFE7-90AF-4B90-BDE4-DE2365CCC2C3}" presName="parentLin" presStyleCnt="0"/>
      <dgm:spPr/>
    </dgm:pt>
    <dgm:pt modelId="{ADDB7A43-63AF-46F3-9543-24387CCF3960}" type="pres">
      <dgm:prSet presAssocID="{6716DFE7-90AF-4B90-BDE4-DE2365CCC2C3}" presName="parentLeftMargin" presStyleLbl="node1" presStyleIdx="1" presStyleCnt="7"/>
      <dgm:spPr/>
    </dgm:pt>
    <dgm:pt modelId="{E6BA628B-B599-4371-AB26-7EB564124B61}" type="pres">
      <dgm:prSet presAssocID="{6716DFE7-90AF-4B90-BDE4-DE2365CCC2C3}" presName="parentText" presStyleLbl="node1" presStyleIdx="2" presStyleCnt="7">
        <dgm:presLayoutVars>
          <dgm:chMax val="0"/>
          <dgm:bulletEnabled val="1"/>
        </dgm:presLayoutVars>
      </dgm:prSet>
      <dgm:spPr/>
    </dgm:pt>
    <dgm:pt modelId="{9671CC7C-F187-47F0-87C4-35397A75CED8}" type="pres">
      <dgm:prSet presAssocID="{6716DFE7-90AF-4B90-BDE4-DE2365CCC2C3}" presName="negativeSpace" presStyleCnt="0"/>
      <dgm:spPr/>
    </dgm:pt>
    <dgm:pt modelId="{EB86AD37-2BB9-440E-B17B-7C066B18437F}" type="pres">
      <dgm:prSet presAssocID="{6716DFE7-90AF-4B90-BDE4-DE2365CCC2C3}" presName="childText" presStyleLbl="conFgAcc1" presStyleIdx="2" presStyleCnt="7">
        <dgm:presLayoutVars>
          <dgm:bulletEnabled val="1"/>
        </dgm:presLayoutVars>
      </dgm:prSet>
      <dgm:spPr/>
    </dgm:pt>
    <dgm:pt modelId="{71AB6AAC-6727-427C-90D5-472A86D5A447}" type="pres">
      <dgm:prSet presAssocID="{6FD0A3F3-E305-436A-B5B2-C11C13D97022}" presName="spaceBetweenRectangles" presStyleCnt="0"/>
      <dgm:spPr/>
    </dgm:pt>
    <dgm:pt modelId="{C2FF9E9B-4FC4-4EE1-B5A4-EA1EFAE0AE6D}" type="pres">
      <dgm:prSet presAssocID="{EF3626A5-DD4B-4E8F-B086-BCBBDA44F10D}" presName="parentLin" presStyleCnt="0"/>
      <dgm:spPr/>
    </dgm:pt>
    <dgm:pt modelId="{84E2A4B1-1089-4FC3-AD07-C24CFD60643F}" type="pres">
      <dgm:prSet presAssocID="{EF3626A5-DD4B-4E8F-B086-BCBBDA44F10D}" presName="parentLeftMargin" presStyleLbl="node1" presStyleIdx="2" presStyleCnt="7"/>
      <dgm:spPr/>
    </dgm:pt>
    <dgm:pt modelId="{E31386D4-C189-4C5F-9AE2-B9DFB514AA2D}" type="pres">
      <dgm:prSet presAssocID="{EF3626A5-DD4B-4E8F-B086-BCBBDA44F10D}" presName="parentText" presStyleLbl="node1" presStyleIdx="3" presStyleCnt="7">
        <dgm:presLayoutVars>
          <dgm:chMax val="0"/>
          <dgm:bulletEnabled val="1"/>
        </dgm:presLayoutVars>
      </dgm:prSet>
      <dgm:spPr/>
    </dgm:pt>
    <dgm:pt modelId="{4B6B3BD6-1529-4B42-B8D6-C031A07A4CAF}" type="pres">
      <dgm:prSet presAssocID="{EF3626A5-DD4B-4E8F-B086-BCBBDA44F10D}" presName="negativeSpace" presStyleCnt="0"/>
      <dgm:spPr/>
    </dgm:pt>
    <dgm:pt modelId="{161CC99F-D3A6-4F2F-9872-58B877D2A30E}" type="pres">
      <dgm:prSet presAssocID="{EF3626A5-DD4B-4E8F-B086-BCBBDA44F10D}" presName="childText" presStyleLbl="conFgAcc1" presStyleIdx="3" presStyleCnt="7">
        <dgm:presLayoutVars>
          <dgm:bulletEnabled val="1"/>
        </dgm:presLayoutVars>
      </dgm:prSet>
      <dgm:spPr/>
    </dgm:pt>
    <dgm:pt modelId="{2C244CB5-0786-45D1-A262-3D96AB926E5B}" type="pres">
      <dgm:prSet presAssocID="{4F05C88F-359C-4866-8521-88E6E99143CC}" presName="spaceBetweenRectangles" presStyleCnt="0"/>
      <dgm:spPr/>
    </dgm:pt>
    <dgm:pt modelId="{E27104F8-4426-43BE-9833-0DD30042800B}" type="pres">
      <dgm:prSet presAssocID="{802BB4A7-972E-4DBB-B6B0-3FD3C31281D5}" presName="parentLin" presStyleCnt="0"/>
      <dgm:spPr/>
    </dgm:pt>
    <dgm:pt modelId="{6ABEF57B-7847-4778-B48E-216F60129C37}" type="pres">
      <dgm:prSet presAssocID="{802BB4A7-972E-4DBB-B6B0-3FD3C31281D5}" presName="parentLeftMargin" presStyleLbl="node1" presStyleIdx="3" presStyleCnt="7"/>
      <dgm:spPr/>
    </dgm:pt>
    <dgm:pt modelId="{21597C37-FC16-4893-A737-81EC6B833EDE}" type="pres">
      <dgm:prSet presAssocID="{802BB4A7-972E-4DBB-B6B0-3FD3C31281D5}" presName="parentText" presStyleLbl="node1" presStyleIdx="4" presStyleCnt="7">
        <dgm:presLayoutVars>
          <dgm:chMax val="0"/>
          <dgm:bulletEnabled val="1"/>
        </dgm:presLayoutVars>
      </dgm:prSet>
      <dgm:spPr/>
    </dgm:pt>
    <dgm:pt modelId="{5C847C17-C11C-41E4-A5CC-204F64254D7F}" type="pres">
      <dgm:prSet presAssocID="{802BB4A7-972E-4DBB-B6B0-3FD3C31281D5}" presName="negativeSpace" presStyleCnt="0"/>
      <dgm:spPr/>
    </dgm:pt>
    <dgm:pt modelId="{A02AF17E-1ABB-427C-AC82-3F0BDB8CBA4A}" type="pres">
      <dgm:prSet presAssocID="{802BB4A7-972E-4DBB-B6B0-3FD3C31281D5}" presName="childText" presStyleLbl="conFgAcc1" presStyleIdx="4" presStyleCnt="7">
        <dgm:presLayoutVars>
          <dgm:bulletEnabled val="1"/>
        </dgm:presLayoutVars>
      </dgm:prSet>
      <dgm:spPr/>
    </dgm:pt>
    <dgm:pt modelId="{EE3FB635-2324-48A8-963E-4B7C4A65C0A5}" type="pres">
      <dgm:prSet presAssocID="{63C6D92A-C85D-44CE-8974-CB222601A068}" presName="spaceBetweenRectangles" presStyleCnt="0"/>
      <dgm:spPr/>
    </dgm:pt>
    <dgm:pt modelId="{FCFE9582-9421-45A7-8389-9324CAB19F38}" type="pres">
      <dgm:prSet presAssocID="{F09C66E0-84E0-4695-90F3-BD15C792CD6D}" presName="parentLin" presStyleCnt="0"/>
      <dgm:spPr/>
    </dgm:pt>
    <dgm:pt modelId="{2DB76D77-F290-47C7-8809-66BFF9CB1462}" type="pres">
      <dgm:prSet presAssocID="{F09C66E0-84E0-4695-90F3-BD15C792CD6D}" presName="parentLeftMargin" presStyleLbl="node1" presStyleIdx="4" presStyleCnt="7"/>
      <dgm:spPr/>
    </dgm:pt>
    <dgm:pt modelId="{8F748E21-C3B6-494D-988C-93C0F144AE3B}" type="pres">
      <dgm:prSet presAssocID="{F09C66E0-84E0-4695-90F3-BD15C792CD6D}" presName="parentText" presStyleLbl="node1" presStyleIdx="5" presStyleCnt="7">
        <dgm:presLayoutVars>
          <dgm:chMax val="0"/>
          <dgm:bulletEnabled val="1"/>
        </dgm:presLayoutVars>
      </dgm:prSet>
      <dgm:spPr/>
    </dgm:pt>
    <dgm:pt modelId="{CB56E93F-47CF-4BE8-A4F4-881D44DF1EE8}" type="pres">
      <dgm:prSet presAssocID="{F09C66E0-84E0-4695-90F3-BD15C792CD6D}" presName="negativeSpace" presStyleCnt="0"/>
      <dgm:spPr/>
    </dgm:pt>
    <dgm:pt modelId="{21DECDA4-99DC-4819-90E4-3F7A5E90BD65}" type="pres">
      <dgm:prSet presAssocID="{F09C66E0-84E0-4695-90F3-BD15C792CD6D}" presName="childText" presStyleLbl="conFgAcc1" presStyleIdx="5" presStyleCnt="7">
        <dgm:presLayoutVars>
          <dgm:bulletEnabled val="1"/>
        </dgm:presLayoutVars>
      </dgm:prSet>
      <dgm:spPr/>
    </dgm:pt>
    <dgm:pt modelId="{1D35F19E-B2E1-4D32-AD48-B07CB48F0766}" type="pres">
      <dgm:prSet presAssocID="{ADBD176D-C3A7-4DBA-B256-81A68C4F8ED3}" presName="spaceBetweenRectangles" presStyleCnt="0"/>
      <dgm:spPr/>
    </dgm:pt>
    <dgm:pt modelId="{130B571E-56EC-45FB-B076-73A522F60D61}" type="pres">
      <dgm:prSet presAssocID="{F1C142C7-2898-4DE2-97A1-5FC676C22559}" presName="parentLin" presStyleCnt="0"/>
      <dgm:spPr/>
    </dgm:pt>
    <dgm:pt modelId="{39AAB2E1-F483-4367-A72C-5DEE7E7D42E9}" type="pres">
      <dgm:prSet presAssocID="{F1C142C7-2898-4DE2-97A1-5FC676C22559}" presName="parentLeftMargin" presStyleLbl="node1" presStyleIdx="5" presStyleCnt="7"/>
      <dgm:spPr/>
    </dgm:pt>
    <dgm:pt modelId="{A67A2E83-1BBB-4A6F-99AA-87A75B1B7B28}" type="pres">
      <dgm:prSet presAssocID="{F1C142C7-2898-4DE2-97A1-5FC676C22559}" presName="parentText" presStyleLbl="node1" presStyleIdx="6" presStyleCnt="7" custLinFactNeighborX="2830" custLinFactNeighborY="-14803">
        <dgm:presLayoutVars>
          <dgm:chMax val="0"/>
          <dgm:bulletEnabled val="1"/>
        </dgm:presLayoutVars>
      </dgm:prSet>
      <dgm:spPr/>
    </dgm:pt>
    <dgm:pt modelId="{784B76AB-33E3-4E85-8AB2-A7EC4C4C3BB5}" type="pres">
      <dgm:prSet presAssocID="{F1C142C7-2898-4DE2-97A1-5FC676C22559}" presName="negativeSpace" presStyleCnt="0"/>
      <dgm:spPr/>
    </dgm:pt>
    <dgm:pt modelId="{A87ADF95-18A9-423F-BEFE-0CC601E1CD6D}" type="pres">
      <dgm:prSet presAssocID="{F1C142C7-2898-4DE2-97A1-5FC676C22559}" presName="childText" presStyleLbl="conFgAcc1" presStyleIdx="6" presStyleCnt="7">
        <dgm:presLayoutVars>
          <dgm:bulletEnabled val="1"/>
        </dgm:presLayoutVars>
      </dgm:prSet>
      <dgm:spPr/>
    </dgm:pt>
  </dgm:ptLst>
  <dgm:cxnLst>
    <dgm:cxn modelId="{2DB48902-7FD3-4090-AD28-71780F2B4079}" type="presOf" srcId="{EF3626A5-DD4B-4E8F-B086-BCBBDA44F10D}" destId="{84E2A4B1-1089-4FC3-AD07-C24CFD60643F}" srcOrd="0" destOrd="0" presId="urn:microsoft.com/office/officeart/2005/8/layout/list1"/>
    <dgm:cxn modelId="{AE170516-D854-4840-8807-7711BA9C3CA7}" srcId="{5307DF15-1B49-4DE8-82E5-67698AD34F07}" destId="{F1C142C7-2898-4DE2-97A1-5FC676C22559}" srcOrd="6" destOrd="0" parTransId="{38718826-C1D8-4381-8256-2529037D202A}" sibTransId="{A6520B60-A853-4D6F-B0B2-A06A592193CA}"/>
    <dgm:cxn modelId="{15E7861F-D882-4987-BB61-C7212E68A625}" type="presOf" srcId="{EF3626A5-DD4B-4E8F-B086-BCBBDA44F10D}" destId="{E31386D4-C189-4C5F-9AE2-B9DFB514AA2D}" srcOrd="1" destOrd="0" presId="urn:microsoft.com/office/officeart/2005/8/layout/list1"/>
    <dgm:cxn modelId="{AA9B302B-35F9-47A9-BB95-0B75169AB6BB}" srcId="{5307DF15-1B49-4DE8-82E5-67698AD34F07}" destId="{F09C66E0-84E0-4695-90F3-BD15C792CD6D}" srcOrd="5" destOrd="0" parTransId="{269A9B2F-C0B8-4E61-B181-64E7D3FE83A7}" sibTransId="{ADBD176D-C3A7-4DBA-B256-81A68C4F8ED3}"/>
    <dgm:cxn modelId="{0D56DC5B-A3E4-43AD-9141-BA3858BF7248}" srcId="{5307DF15-1B49-4DE8-82E5-67698AD34F07}" destId="{802BB4A7-972E-4DBB-B6B0-3FD3C31281D5}" srcOrd="4" destOrd="0" parTransId="{C996BEA0-1650-44E9-80CF-263413DC293D}" sibTransId="{63C6D92A-C85D-44CE-8974-CB222601A068}"/>
    <dgm:cxn modelId="{C0323763-7121-4CAB-99AC-DBE887E672D3}" type="presOf" srcId="{B13196C2-DD93-43C5-B2CF-F64CCB8DCFF8}" destId="{4C4AD15B-6F3D-4B85-9EA2-4AA6B6A2BDE3}" srcOrd="1" destOrd="0" presId="urn:microsoft.com/office/officeart/2005/8/layout/list1"/>
    <dgm:cxn modelId="{F479E048-94E1-425D-B7CD-B0AC1215B445}" srcId="{5307DF15-1B49-4DE8-82E5-67698AD34F07}" destId="{ACE37A1A-B442-4235-B55F-1E1D3FBE9627}" srcOrd="1" destOrd="0" parTransId="{7727AF34-A7EE-4B4D-9BF1-4884B3563CBA}" sibTransId="{EBB62C36-A47E-4511-944F-12860FF1A3F4}"/>
    <dgm:cxn modelId="{6339006E-882D-47A9-9FDA-BA076E66D215}" type="presOf" srcId="{6716DFE7-90AF-4B90-BDE4-DE2365CCC2C3}" destId="{ADDB7A43-63AF-46F3-9543-24387CCF3960}" srcOrd="0" destOrd="0" presId="urn:microsoft.com/office/officeart/2005/8/layout/list1"/>
    <dgm:cxn modelId="{27F62073-6D09-4B1F-A16E-0A69FF0A85AB}" srcId="{5307DF15-1B49-4DE8-82E5-67698AD34F07}" destId="{6716DFE7-90AF-4B90-BDE4-DE2365CCC2C3}" srcOrd="2" destOrd="0" parTransId="{FF3384F8-5551-4B14-95F5-37E90CCD6C0B}" sibTransId="{6FD0A3F3-E305-436A-B5B2-C11C13D97022}"/>
    <dgm:cxn modelId="{F5D8A573-324F-4ABD-B175-CEFD11D5E830}" type="presOf" srcId="{802BB4A7-972E-4DBB-B6B0-3FD3C31281D5}" destId="{21597C37-FC16-4893-A737-81EC6B833EDE}" srcOrd="1" destOrd="0" presId="urn:microsoft.com/office/officeart/2005/8/layout/list1"/>
    <dgm:cxn modelId="{5070DF73-9694-4A3C-A0DF-F16ADB484116}" type="presOf" srcId="{802BB4A7-972E-4DBB-B6B0-3FD3C31281D5}" destId="{6ABEF57B-7847-4778-B48E-216F60129C37}" srcOrd="0" destOrd="0" presId="urn:microsoft.com/office/officeart/2005/8/layout/list1"/>
    <dgm:cxn modelId="{F4E49376-1C9F-4023-B498-F242C628E3B4}" type="presOf" srcId="{ACE37A1A-B442-4235-B55F-1E1D3FBE9627}" destId="{DFA5FA50-C3EC-4BE2-AB96-F712C8D83961}" srcOrd="1" destOrd="0" presId="urn:microsoft.com/office/officeart/2005/8/layout/list1"/>
    <dgm:cxn modelId="{2A28648B-CD73-4B50-B033-99832B68A4BE}" srcId="{5307DF15-1B49-4DE8-82E5-67698AD34F07}" destId="{EF3626A5-DD4B-4E8F-B086-BCBBDA44F10D}" srcOrd="3" destOrd="0" parTransId="{69C74F29-BF4D-49E9-8E04-65C58B5D78A4}" sibTransId="{4F05C88F-359C-4866-8521-88E6E99143CC}"/>
    <dgm:cxn modelId="{2325759D-4A86-4447-9B6E-C087318DE30A}" type="presOf" srcId="{F1C142C7-2898-4DE2-97A1-5FC676C22559}" destId="{39AAB2E1-F483-4367-A72C-5DEE7E7D42E9}" srcOrd="0" destOrd="0" presId="urn:microsoft.com/office/officeart/2005/8/layout/list1"/>
    <dgm:cxn modelId="{F954E5A1-1E92-4822-9F2E-AE3F033E2068}" type="presOf" srcId="{6716DFE7-90AF-4B90-BDE4-DE2365CCC2C3}" destId="{E6BA628B-B599-4371-AB26-7EB564124B61}" srcOrd="1" destOrd="0" presId="urn:microsoft.com/office/officeart/2005/8/layout/list1"/>
    <dgm:cxn modelId="{7E7DB6B9-2857-4194-BA66-B2D1C68C2ABE}" type="presOf" srcId="{F09C66E0-84E0-4695-90F3-BD15C792CD6D}" destId="{2DB76D77-F290-47C7-8809-66BFF9CB1462}" srcOrd="0" destOrd="0" presId="urn:microsoft.com/office/officeart/2005/8/layout/list1"/>
    <dgm:cxn modelId="{02AC36BB-7553-44D2-A590-3779C9DE1897}" type="presOf" srcId="{ACE37A1A-B442-4235-B55F-1E1D3FBE9627}" destId="{FCD09A1C-9797-4972-8762-8B71D5580A5C}" srcOrd="0" destOrd="0" presId="urn:microsoft.com/office/officeart/2005/8/layout/list1"/>
    <dgm:cxn modelId="{D08989C7-0735-41F4-B035-0106D16B428C}" type="presOf" srcId="{F09C66E0-84E0-4695-90F3-BD15C792CD6D}" destId="{8F748E21-C3B6-494D-988C-93C0F144AE3B}" srcOrd="1" destOrd="0" presId="urn:microsoft.com/office/officeart/2005/8/layout/list1"/>
    <dgm:cxn modelId="{CF88C6C9-CD2E-48A3-B3F4-BA007D6F1B6E}" type="presOf" srcId="{B13196C2-DD93-43C5-B2CF-F64CCB8DCFF8}" destId="{9005179D-B0F4-4864-9B7C-E91ADF4CC4AF}" srcOrd="0" destOrd="0" presId="urn:microsoft.com/office/officeart/2005/8/layout/list1"/>
    <dgm:cxn modelId="{42C1E5D4-888B-4887-8EFD-668414EE72EA}" srcId="{5307DF15-1B49-4DE8-82E5-67698AD34F07}" destId="{B13196C2-DD93-43C5-B2CF-F64CCB8DCFF8}" srcOrd="0" destOrd="0" parTransId="{2C38D683-914F-4A2F-A691-FE8EEE1D9975}" sibTransId="{5CAB4C35-D0D3-4D81-9118-175958AFA4FE}"/>
    <dgm:cxn modelId="{19FBE7D7-0457-44A7-9076-C5295D3651C3}" type="presOf" srcId="{F1C142C7-2898-4DE2-97A1-5FC676C22559}" destId="{A67A2E83-1BBB-4A6F-99AA-87A75B1B7B28}" srcOrd="1" destOrd="0" presId="urn:microsoft.com/office/officeart/2005/8/layout/list1"/>
    <dgm:cxn modelId="{1B3ED6E3-8868-450E-AE8D-FF3EB738C6B3}" type="presOf" srcId="{5307DF15-1B49-4DE8-82E5-67698AD34F07}" destId="{0A8E6636-68DB-4CFE-A973-C7177BDE666C}" srcOrd="0" destOrd="0" presId="urn:microsoft.com/office/officeart/2005/8/layout/list1"/>
    <dgm:cxn modelId="{EC5A7347-8AF7-4CA0-97ED-CCA18C025D94}" type="presParOf" srcId="{0A8E6636-68DB-4CFE-A973-C7177BDE666C}" destId="{312AF0F5-3060-40E0-B0E9-4F245FF7D5B6}" srcOrd="0" destOrd="0" presId="urn:microsoft.com/office/officeart/2005/8/layout/list1"/>
    <dgm:cxn modelId="{169946EA-022C-47F7-BC17-C5A3983BCDFA}" type="presParOf" srcId="{312AF0F5-3060-40E0-B0E9-4F245FF7D5B6}" destId="{9005179D-B0F4-4864-9B7C-E91ADF4CC4AF}" srcOrd="0" destOrd="0" presId="urn:microsoft.com/office/officeart/2005/8/layout/list1"/>
    <dgm:cxn modelId="{70C33304-443A-422C-A252-EC210E095FAF}" type="presParOf" srcId="{312AF0F5-3060-40E0-B0E9-4F245FF7D5B6}" destId="{4C4AD15B-6F3D-4B85-9EA2-4AA6B6A2BDE3}" srcOrd="1" destOrd="0" presId="urn:microsoft.com/office/officeart/2005/8/layout/list1"/>
    <dgm:cxn modelId="{6D597359-315A-4C94-A807-9F4332E51D8D}" type="presParOf" srcId="{0A8E6636-68DB-4CFE-A973-C7177BDE666C}" destId="{4C3716A4-691A-40D1-8210-6042D7A75CE1}" srcOrd="1" destOrd="0" presId="urn:microsoft.com/office/officeart/2005/8/layout/list1"/>
    <dgm:cxn modelId="{2328AF2D-002F-4A5F-B213-0594CB32491E}" type="presParOf" srcId="{0A8E6636-68DB-4CFE-A973-C7177BDE666C}" destId="{D64C550F-CA44-484B-84B6-02E5911079FC}" srcOrd="2" destOrd="0" presId="urn:microsoft.com/office/officeart/2005/8/layout/list1"/>
    <dgm:cxn modelId="{6365BB08-BA48-41B6-BFB7-2BCA26126AE5}" type="presParOf" srcId="{0A8E6636-68DB-4CFE-A973-C7177BDE666C}" destId="{D3EC7314-C925-4583-8F60-5EEFB67ECFAF}" srcOrd="3" destOrd="0" presId="urn:microsoft.com/office/officeart/2005/8/layout/list1"/>
    <dgm:cxn modelId="{F7FD060F-3792-4BC9-BDE6-84A39EE15539}" type="presParOf" srcId="{0A8E6636-68DB-4CFE-A973-C7177BDE666C}" destId="{68E8AD97-CE8E-4B1B-BCE9-F136375C4AC0}" srcOrd="4" destOrd="0" presId="urn:microsoft.com/office/officeart/2005/8/layout/list1"/>
    <dgm:cxn modelId="{0A32206E-E4A2-4334-9A5B-E10614CDA56C}" type="presParOf" srcId="{68E8AD97-CE8E-4B1B-BCE9-F136375C4AC0}" destId="{FCD09A1C-9797-4972-8762-8B71D5580A5C}" srcOrd="0" destOrd="0" presId="urn:microsoft.com/office/officeart/2005/8/layout/list1"/>
    <dgm:cxn modelId="{CAF73670-0ED9-4829-BBB5-8211CEC4F6AE}" type="presParOf" srcId="{68E8AD97-CE8E-4B1B-BCE9-F136375C4AC0}" destId="{DFA5FA50-C3EC-4BE2-AB96-F712C8D83961}" srcOrd="1" destOrd="0" presId="urn:microsoft.com/office/officeart/2005/8/layout/list1"/>
    <dgm:cxn modelId="{CB146C5D-6351-4826-8D5D-A24647F48E03}" type="presParOf" srcId="{0A8E6636-68DB-4CFE-A973-C7177BDE666C}" destId="{538EC290-3F84-4E1E-8CCC-516B74921161}" srcOrd="5" destOrd="0" presId="urn:microsoft.com/office/officeart/2005/8/layout/list1"/>
    <dgm:cxn modelId="{A4E49171-B697-4C2E-A886-5433B69DC218}" type="presParOf" srcId="{0A8E6636-68DB-4CFE-A973-C7177BDE666C}" destId="{CB13A415-F297-40CD-8B01-98CB28395E8C}" srcOrd="6" destOrd="0" presId="urn:microsoft.com/office/officeart/2005/8/layout/list1"/>
    <dgm:cxn modelId="{C2C304D6-2CBE-43FB-92E8-10D318973E23}" type="presParOf" srcId="{0A8E6636-68DB-4CFE-A973-C7177BDE666C}" destId="{F67B1A67-8AAE-4E37-8AB9-1B198980875E}" srcOrd="7" destOrd="0" presId="urn:microsoft.com/office/officeart/2005/8/layout/list1"/>
    <dgm:cxn modelId="{72EA52FA-10B9-46F7-83AC-8A3C7F1663B8}" type="presParOf" srcId="{0A8E6636-68DB-4CFE-A973-C7177BDE666C}" destId="{28BEBE07-E1E2-4357-AB93-4120C2B0A379}" srcOrd="8" destOrd="0" presId="urn:microsoft.com/office/officeart/2005/8/layout/list1"/>
    <dgm:cxn modelId="{0E5CBCE9-3EAB-47F0-94CF-738EDAB31A8E}" type="presParOf" srcId="{28BEBE07-E1E2-4357-AB93-4120C2B0A379}" destId="{ADDB7A43-63AF-46F3-9543-24387CCF3960}" srcOrd="0" destOrd="0" presId="urn:microsoft.com/office/officeart/2005/8/layout/list1"/>
    <dgm:cxn modelId="{11D9CECB-655D-4289-9367-C3E87159BF2E}" type="presParOf" srcId="{28BEBE07-E1E2-4357-AB93-4120C2B0A379}" destId="{E6BA628B-B599-4371-AB26-7EB564124B61}" srcOrd="1" destOrd="0" presId="urn:microsoft.com/office/officeart/2005/8/layout/list1"/>
    <dgm:cxn modelId="{E3587945-2534-4A7B-8A11-5C5FFD46E6D2}" type="presParOf" srcId="{0A8E6636-68DB-4CFE-A973-C7177BDE666C}" destId="{9671CC7C-F187-47F0-87C4-35397A75CED8}" srcOrd="9" destOrd="0" presId="urn:microsoft.com/office/officeart/2005/8/layout/list1"/>
    <dgm:cxn modelId="{307437F1-3DF8-44F3-A28A-FEC37F6250D1}" type="presParOf" srcId="{0A8E6636-68DB-4CFE-A973-C7177BDE666C}" destId="{EB86AD37-2BB9-440E-B17B-7C066B18437F}" srcOrd="10" destOrd="0" presId="urn:microsoft.com/office/officeart/2005/8/layout/list1"/>
    <dgm:cxn modelId="{66F76AED-A4F9-4FA8-A5C5-FDC685D933EA}" type="presParOf" srcId="{0A8E6636-68DB-4CFE-A973-C7177BDE666C}" destId="{71AB6AAC-6727-427C-90D5-472A86D5A447}" srcOrd="11" destOrd="0" presId="urn:microsoft.com/office/officeart/2005/8/layout/list1"/>
    <dgm:cxn modelId="{47A50060-6F55-4B1D-8637-F81F70B40511}" type="presParOf" srcId="{0A8E6636-68DB-4CFE-A973-C7177BDE666C}" destId="{C2FF9E9B-4FC4-4EE1-B5A4-EA1EFAE0AE6D}" srcOrd="12" destOrd="0" presId="urn:microsoft.com/office/officeart/2005/8/layout/list1"/>
    <dgm:cxn modelId="{4D8EBADA-E1DB-4356-9F39-AB60C49BD667}" type="presParOf" srcId="{C2FF9E9B-4FC4-4EE1-B5A4-EA1EFAE0AE6D}" destId="{84E2A4B1-1089-4FC3-AD07-C24CFD60643F}" srcOrd="0" destOrd="0" presId="urn:microsoft.com/office/officeart/2005/8/layout/list1"/>
    <dgm:cxn modelId="{A6AF0CD8-BA39-4A85-8C3A-C00024339A23}" type="presParOf" srcId="{C2FF9E9B-4FC4-4EE1-B5A4-EA1EFAE0AE6D}" destId="{E31386D4-C189-4C5F-9AE2-B9DFB514AA2D}" srcOrd="1" destOrd="0" presId="urn:microsoft.com/office/officeart/2005/8/layout/list1"/>
    <dgm:cxn modelId="{24128590-4D28-4212-809A-6DD7223B3ACB}" type="presParOf" srcId="{0A8E6636-68DB-4CFE-A973-C7177BDE666C}" destId="{4B6B3BD6-1529-4B42-B8D6-C031A07A4CAF}" srcOrd="13" destOrd="0" presId="urn:microsoft.com/office/officeart/2005/8/layout/list1"/>
    <dgm:cxn modelId="{7959DD08-AF5E-436E-99E2-F1D7821BE3C7}" type="presParOf" srcId="{0A8E6636-68DB-4CFE-A973-C7177BDE666C}" destId="{161CC99F-D3A6-4F2F-9872-58B877D2A30E}" srcOrd="14" destOrd="0" presId="urn:microsoft.com/office/officeart/2005/8/layout/list1"/>
    <dgm:cxn modelId="{BDB9C4DB-1057-45AC-AB44-11F791C3FF08}" type="presParOf" srcId="{0A8E6636-68DB-4CFE-A973-C7177BDE666C}" destId="{2C244CB5-0786-45D1-A262-3D96AB926E5B}" srcOrd="15" destOrd="0" presId="urn:microsoft.com/office/officeart/2005/8/layout/list1"/>
    <dgm:cxn modelId="{BC42F873-8380-4169-A74E-4CC428569752}" type="presParOf" srcId="{0A8E6636-68DB-4CFE-A973-C7177BDE666C}" destId="{E27104F8-4426-43BE-9833-0DD30042800B}" srcOrd="16" destOrd="0" presId="urn:microsoft.com/office/officeart/2005/8/layout/list1"/>
    <dgm:cxn modelId="{B657BBA4-4072-42A4-B5AC-38913B3C80EC}" type="presParOf" srcId="{E27104F8-4426-43BE-9833-0DD30042800B}" destId="{6ABEF57B-7847-4778-B48E-216F60129C37}" srcOrd="0" destOrd="0" presId="urn:microsoft.com/office/officeart/2005/8/layout/list1"/>
    <dgm:cxn modelId="{D4AA9205-7D89-49EB-9218-E76252FDD304}" type="presParOf" srcId="{E27104F8-4426-43BE-9833-0DD30042800B}" destId="{21597C37-FC16-4893-A737-81EC6B833EDE}" srcOrd="1" destOrd="0" presId="urn:microsoft.com/office/officeart/2005/8/layout/list1"/>
    <dgm:cxn modelId="{4E03B944-8C80-411C-89B9-E03D03AB3BCC}" type="presParOf" srcId="{0A8E6636-68DB-4CFE-A973-C7177BDE666C}" destId="{5C847C17-C11C-41E4-A5CC-204F64254D7F}" srcOrd="17" destOrd="0" presId="urn:microsoft.com/office/officeart/2005/8/layout/list1"/>
    <dgm:cxn modelId="{BC6EA020-9062-4688-95D0-4FD869EF59C8}" type="presParOf" srcId="{0A8E6636-68DB-4CFE-A973-C7177BDE666C}" destId="{A02AF17E-1ABB-427C-AC82-3F0BDB8CBA4A}" srcOrd="18" destOrd="0" presId="urn:microsoft.com/office/officeart/2005/8/layout/list1"/>
    <dgm:cxn modelId="{91B83567-119F-4CC8-AABA-82BDDD548036}" type="presParOf" srcId="{0A8E6636-68DB-4CFE-A973-C7177BDE666C}" destId="{EE3FB635-2324-48A8-963E-4B7C4A65C0A5}" srcOrd="19" destOrd="0" presId="urn:microsoft.com/office/officeart/2005/8/layout/list1"/>
    <dgm:cxn modelId="{8987071A-D0B8-499A-880C-E22C5F3B130A}" type="presParOf" srcId="{0A8E6636-68DB-4CFE-A973-C7177BDE666C}" destId="{FCFE9582-9421-45A7-8389-9324CAB19F38}" srcOrd="20" destOrd="0" presId="urn:microsoft.com/office/officeart/2005/8/layout/list1"/>
    <dgm:cxn modelId="{914EA7CE-C454-4B74-BD1E-0F0E19BD9FFE}" type="presParOf" srcId="{FCFE9582-9421-45A7-8389-9324CAB19F38}" destId="{2DB76D77-F290-47C7-8809-66BFF9CB1462}" srcOrd="0" destOrd="0" presId="urn:microsoft.com/office/officeart/2005/8/layout/list1"/>
    <dgm:cxn modelId="{442EDAAD-4850-4130-BDFB-1898B797D99B}" type="presParOf" srcId="{FCFE9582-9421-45A7-8389-9324CAB19F38}" destId="{8F748E21-C3B6-494D-988C-93C0F144AE3B}" srcOrd="1" destOrd="0" presId="urn:microsoft.com/office/officeart/2005/8/layout/list1"/>
    <dgm:cxn modelId="{1ED951E1-4300-475A-9A5A-9E2516876617}" type="presParOf" srcId="{0A8E6636-68DB-4CFE-A973-C7177BDE666C}" destId="{CB56E93F-47CF-4BE8-A4F4-881D44DF1EE8}" srcOrd="21" destOrd="0" presId="urn:microsoft.com/office/officeart/2005/8/layout/list1"/>
    <dgm:cxn modelId="{10AD4F81-547E-4719-B446-2878B11109CA}" type="presParOf" srcId="{0A8E6636-68DB-4CFE-A973-C7177BDE666C}" destId="{21DECDA4-99DC-4819-90E4-3F7A5E90BD65}" srcOrd="22" destOrd="0" presId="urn:microsoft.com/office/officeart/2005/8/layout/list1"/>
    <dgm:cxn modelId="{E2D2D71F-22BD-47F2-B9F0-AA0F7EAB59CF}" type="presParOf" srcId="{0A8E6636-68DB-4CFE-A973-C7177BDE666C}" destId="{1D35F19E-B2E1-4D32-AD48-B07CB48F0766}" srcOrd="23" destOrd="0" presId="urn:microsoft.com/office/officeart/2005/8/layout/list1"/>
    <dgm:cxn modelId="{44BC5488-3C67-4803-9531-95739213D5B2}" type="presParOf" srcId="{0A8E6636-68DB-4CFE-A973-C7177BDE666C}" destId="{130B571E-56EC-45FB-B076-73A522F60D61}" srcOrd="24" destOrd="0" presId="urn:microsoft.com/office/officeart/2005/8/layout/list1"/>
    <dgm:cxn modelId="{D6760A39-9C2D-41DC-824D-EE74E057F76F}" type="presParOf" srcId="{130B571E-56EC-45FB-B076-73A522F60D61}" destId="{39AAB2E1-F483-4367-A72C-5DEE7E7D42E9}" srcOrd="0" destOrd="0" presId="urn:microsoft.com/office/officeart/2005/8/layout/list1"/>
    <dgm:cxn modelId="{68EA8F48-42CC-422E-B310-949669152018}" type="presParOf" srcId="{130B571E-56EC-45FB-B076-73A522F60D61}" destId="{A67A2E83-1BBB-4A6F-99AA-87A75B1B7B28}" srcOrd="1" destOrd="0" presId="urn:microsoft.com/office/officeart/2005/8/layout/list1"/>
    <dgm:cxn modelId="{D615C122-A4CA-49C3-A544-DD68F5244101}" type="presParOf" srcId="{0A8E6636-68DB-4CFE-A973-C7177BDE666C}" destId="{784B76AB-33E3-4E85-8AB2-A7EC4C4C3BB5}" srcOrd="25" destOrd="0" presId="urn:microsoft.com/office/officeart/2005/8/layout/list1"/>
    <dgm:cxn modelId="{4B3F139C-3B3B-458E-B626-7B0321EDDA76}" type="presParOf" srcId="{0A8E6636-68DB-4CFE-A973-C7177BDE666C}" destId="{A87ADF95-18A9-423F-BEFE-0CC601E1CD6D}"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15104-003B-43CF-BDA4-1557602008A1}">
      <dsp:nvSpPr>
        <dsp:cNvPr id="0" name=""/>
        <dsp:cNvSpPr/>
      </dsp:nvSpPr>
      <dsp:spPr>
        <a:xfrm>
          <a:off x="0" y="793739"/>
          <a:ext cx="10000249" cy="1134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ABC09BF3-17CC-4C17-852B-7FC6F8283C5D}">
      <dsp:nvSpPr>
        <dsp:cNvPr id="0" name=""/>
        <dsp:cNvSpPr/>
      </dsp:nvSpPr>
      <dsp:spPr>
        <a:xfrm>
          <a:off x="500012" y="129539"/>
          <a:ext cx="7000174" cy="13284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2000250">
            <a:lnSpc>
              <a:spcPct val="90000"/>
            </a:lnSpc>
            <a:spcBef>
              <a:spcPct val="0"/>
            </a:spcBef>
            <a:spcAft>
              <a:spcPct val="35000"/>
            </a:spcAft>
            <a:buNone/>
          </a:pPr>
          <a:r>
            <a:rPr lang="en-GB" sz="4500" kern="1200"/>
            <a:t>1. Educational approach </a:t>
          </a:r>
          <a:endParaRPr lang="en-US" sz="4500" kern="1200"/>
        </a:p>
      </dsp:txBody>
      <dsp:txXfrm>
        <a:off x="564859" y="194386"/>
        <a:ext cx="6870480" cy="1198706"/>
      </dsp:txXfrm>
    </dsp:sp>
    <dsp:sp modelId="{56E27CF8-DA75-497D-B3A3-C9FB6401F2CC}">
      <dsp:nvSpPr>
        <dsp:cNvPr id="0" name=""/>
        <dsp:cNvSpPr/>
      </dsp:nvSpPr>
      <dsp:spPr>
        <a:xfrm>
          <a:off x="0" y="2834940"/>
          <a:ext cx="10000249" cy="1134000"/>
        </a:xfrm>
        <a:prstGeom prst="rect">
          <a:avLst/>
        </a:prstGeom>
        <a:solidFill>
          <a:schemeClr val="lt1">
            <a:alpha val="90000"/>
            <a:hueOff val="0"/>
            <a:satOff val="0"/>
            <a:lumOff val="0"/>
            <a:alphaOff val="0"/>
          </a:schemeClr>
        </a:solidFill>
        <a:ln w="9525" cap="flat" cmpd="sng" algn="ctr">
          <a:solidFill>
            <a:schemeClr val="accent2">
              <a:hueOff val="1560506"/>
              <a:satOff val="-1946"/>
              <a:lumOff val="458"/>
              <a:alphaOff val="0"/>
            </a:schemeClr>
          </a:solidFill>
          <a:prstDash val="solid"/>
        </a:ln>
        <a:effectLst/>
      </dsp:spPr>
      <dsp:style>
        <a:lnRef idx="1">
          <a:scrgbClr r="0" g="0" b="0"/>
        </a:lnRef>
        <a:fillRef idx="1">
          <a:scrgbClr r="0" g="0" b="0"/>
        </a:fillRef>
        <a:effectRef idx="0">
          <a:scrgbClr r="0" g="0" b="0"/>
        </a:effectRef>
        <a:fontRef idx="minor"/>
      </dsp:style>
    </dsp:sp>
    <dsp:sp modelId="{ABABA47F-BCFD-4612-88C9-43C84D70B32D}">
      <dsp:nvSpPr>
        <dsp:cNvPr id="0" name=""/>
        <dsp:cNvSpPr/>
      </dsp:nvSpPr>
      <dsp:spPr>
        <a:xfrm>
          <a:off x="500012" y="2170740"/>
          <a:ext cx="7000174" cy="1328400"/>
        </a:xfrm>
        <a:prstGeom prst="round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2000250">
            <a:lnSpc>
              <a:spcPct val="90000"/>
            </a:lnSpc>
            <a:spcBef>
              <a:spcPct val="0"/>
            </a:spcBef>
            <a:spcAft>
              <a:spcPct val="35000"/>
            </a:spcAft>
            <a:buNone/>
          </a:pPr>
          <a:r>
            <a:rPr lang="en-GB" sz="4500" kern="1200"/>
            <a:t>2. Empowerment approach</a:t>
          </a:r>
          <a:endParaRPr lang="en-US" sz="4500" kern="1200"/>
        </a:p>
      </dsp:txBody>
      <dsp:txXfrm>
        <a:off x="564859" y="2235587"/>
        <a:ext cx="6870480" cy="1198706"/>
      </dsp:txXfrm>
    </dsp:sp>
    <dsp:sp modelId="{43F920DF-7A86-455F-B36D-C16E23AB0AC7}">
      <dsp:nvSpPr>
        <dsp:cNvPr id="0" name=""/>
        <dsp:cNvSpPr/>
      </dsp:nvSpPr>
      <dsp:spPr>
        <a:xfrm>
          <a:off x="0" y="4876140"/>
          <a:ext cx="10000249" cy="1134000"/>
        </a:xfrm>
        <a:prstGeom prst="rect">
          <a:avLst/>
        </a:prstGeom>
        <a:solidFill>
          <a:schemeClr val="lt1">
            <a:alpha val="90000"/>
            <a:hueOff val="0"/>
            <a:satOff val="0"/>
            <a:lumOff val="0"/>
            <a:alphaOff val="0"/>
          </a:schemeClr>
        </a:solidFill>
        <a:ln w="9525" cap="flat" cmpd="sng" algn="ctr">
          <a:solidFill>
            <a:schemeClr val="accent2">
              <a:hueOff val="3121013"/>
              <a:satOff val="-3893"/>
              <a:lumOff val="915"/>
              <a:alphaOff val="0"/>
            </a:schemeClr>
          </a:solidFill>
          <a:prstDash val="solid"/>
        </a:ln>
        <a:effectLst/>
      </dsp:spPr>
      <dsp:style>
        <a:lnRef idx="1">
          <a:scrgbClr r="0" g="0" b="0"/>
        </a:lnRef>
        <a:fillRef idx="1">
          <a:scrgbClr r="0" g="0" b="0"/>
        </a:fillRef>
        <a:effectRef idx="0">
          <a:scrgbClr r="0" g="0" b="0"/>
        </a:effectRef>
        <a:fontRef idx="minor"/>
      </dsp:style>
    </dsp:sp>
    <dsp:sp modelId="{A51AED47-18AE-4406-A43E-87CA791B9A05}">
      <dsp:nvSpPr>
        <dsp:cNvPr id="0" name=""/>
        <dsp:cNvSpPr/>
      </dsp:nvSpPr>
      <dsp:spPr>
        <a:xfrm>
          <a:off x="500012" y="4211940"/>
          <a:ext cx="7000174" cy="1328400"/>
        </a:xfrm>
        <a:prstGeom prst="round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2000250">
            <a:lnSpc>
              <a:spcPct val="90000"/>
            </a:lnSpc>
            <a:spcBef>
              <a:spcPct val="0"/>
            </a:spcBef>
            <a:spcAft>
              <a:spcPct val="35000"/>
            </a:spcAft>
            <a:buNone/>
          </a:pPr>
          <a:r>
            <a:rPr lang="en-GB" sz="4500" kern="1200"/>
            <a:t>3. Behavioural change</a:t>
          </a:r>
          <a:endParaRPr lang="en-US" sz="4500" kern="1200"/>
        </a:p>
      </dsp:txBody>
      <dsp:txXfrm>
        <a:off x="564859" y="4276787"/>
        <a:ext cx="6870480" cy="1198706"/>
      </dsp:txXfrm>
    </dsp:sp>
    <dsp:sp modelId="{323B3F16-B627-4613-8BFC-FD1EDC67DB78}">
      <dsp:nvSpPr>
        <dsp:cNvPr id="0" name=""/>
        <dsp:cNvSpPr/>
      </dsp:nvSpPr>
      <dsp:spPr>
        <a:xfrm>
          <a:off x="0" y="6917340"/>
          <a:ext cx="10000249" cy="11340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sp>
    <dsp:sp modelId="{F961E78B-2C34-46D5-B3C9-4DA88CEF870F}">
      <dsp:nvSpPr>
        <dsp:cNvPr id="0" name=""/>
        <dsp:cNvSpPr/>
      </dsp:nvSpPr>
      <dsp:spPr>
        <a:xfrm>
          <a:off x="500012" y="6253140"/>
          <a:ext cx="7000174" cy="1328400"/>
        </a:xfrm>
        <a:prstGeom prst="round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4590" tIns="0" rIns="264590" bIns="0" numCol="1" spcCol="1270" anchor="ctr" anchorCtr="0">
          <a:noAutofit/>
        </a:bodyPr>
        <a:lstStyle/>
        <a:p>
          <a:pPr marL="0" lvl="0" indent="0" algn="l" defTabSz="2000250">
            <a:lnSpc>
              <a:spcPct val="90000"/>
            </a:lnSpc>
            <a:spcBef>
              <a:spcPct val="0"/>
            </a:spcBef>
            <a:spcAft>
              <a:spcPct val="35000"/>
            </a:spcAft>
            <a:buNone/>
          </a:pPr>
          <a:r>
            <a:rPr lang="en-GB" sz="4500" kern="1200"/>
            <a:t>4. Digital health tools</a:t>
          </a:r>
          <a:endParaRPr lang="en-US" sz="4500" kern="1200"/>
        </a:p>
      </dsp:txBody>
      <dsp:txXfrm>
        <a:off x="564859" y="6317987"/>
        <a:ext cx="6870480" cy="1198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71449-F9C3-40F1-8313-0BBE1381D394}">
      <dsp:nvSpPr>
        <dsp:cNvPr id="0" name=""/>
        <dsp:cNvSpPr/>
      </dsp:nvSpPr>
      <dsp:spPr>
        <a:xfrm>
          <a:off x="0" y="20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Language and communication barriers </a:t>
          </a:r>
        </a:p>
      </dsp:txBody>
      <dsp:txXfrm>
        <a:off x="36553" y="56572"/>
        <a:ext cx="9083185" cy="675694"/>
      </dsp:txXfrm>
    </dsp:sp>
    <dsp:sp modelId="{1915F3C7-7C24-4649-AD35-08F36B3DA2FE}">
      <dsp:nvSpPr>
        <dsp:cNvPr id="0" name=""/>
        <dsp:cNvSpPr/>
      </dsp:nvSpPr>
      <dsp:spPr>
        <a:xfrm>
          <a:off x="0" y="884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Low digital literacy </a:t>
          </a:r>
        </a:p>
      </dsp:txBody>
      <dsp:txXfrm>
        <a:off x="36553" y="920572"/>
        <a:ext cx="9083185" cy="675694"/>
      </dsp:txXfrm>
    </dsp:sp>
    <dsp:sp modelId="{9B0D2A4D-6CEF-4C49-B53B-5517C6E41787}">
      <dsp:nvSpPr>
        <dsp:cNvPr id="0" name=""/>
        <dsp:cNvSpPr/>
      </dsp:nvSpPr>
      <dsp:spPr>
        <a:xfrm>
          <a:off x="0" y="1748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Limited access to the internet or smartphones </a:t>
          </a:r>
        </a:p>
      </dsp:txBody>
      <dsp:txXfrm>
        <a:off x="36553" y="1784572"/>
        <a:ext cx="9083185" cy="675694"/>
      </dsp:txXfrm>
    </dsp:sp>
    <dsp:sp modelId="{E395864E-FBD6-40B2-B09A-691CA844D413}">
      <dsp:nvSpPr>
        <dsp:cNvPr id="0" name=""/>
        <dsp:cNvSpPr/>
      </dsp:nvSpPr>
      <dsp:spPr>
        <a:xfrm>
          <a:off x="0" y="2612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Cultural beliefs and stigma </a:t>
          </a:r>
        </a:p>
      </dsp:txBody>
      <dsp:txXfrm>
        <a:off x="36553" y="2648572"/>
        <a:ext cx="9083185" cy="675694"/>
      </dsp:txXfrm>
    </dsp:sp>
    <dsp:sp modelId="{001E9EE3-6F4B-4AC1-AEE2-57C59311164D}">
      <dsp:nvSpPr>
        <dsp:cNvPr id="0" name=""/>
        <dsp:cNvSpPr/>
      </dsp:nvSpPr>
      <dsp:spPr>
        <a:xfrm>
          <a:off x="0" y="3476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Lack of trust in healthcare services </a:t>
          </a:r>
        </a:p>
      </dsp:txBody>
      <dsp:txXfrm>
        <a:off x="36553" y="3512572"/>
        <a:ext cx="9083185" cy="675694"/>
      </dsp:txXfrm>
    </dsp:sp>
    <dsp:sp modelId="{8626D12F-DD7A-4E56-B2D8-0A40374C4433}">
      <dsp:nvSpPr>
        <dsp:cNvPr id="0" name=""/>
        <dsp:cNvSpPr/>
      </dsp:nvSpPr>
      <dsp:spPr>
        <a:xfrm>
          <a:off x="0" y="4340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Time constraints and low engagement </a:t>
          </a:r>
        </a:p>
      </dsp:txBody>
      <dsp:txXfrm>
        <a:off x="36553" y="4376572"/>
        <a:ext cx="9083185" cy="675694"/>
      </dsp:txXfrm>
    </dsp:sp>
    <dsp:sp modelId="{6F127AA6-66C0-49EE-837C-9EC7D8CCE332}">
      <dsp:nvSpPr>
        <dsp:cNvPr id="0" name=""/>
        <dsp:cNvSpPr/>
      </dsp:nvSpPr>
      <dsp:spPr>
        <a:xfrm>
          <a:off x="0" y="5204019"/>
          <a:ext cx="9156291" cy="748800"/>
        </a:xfrm>
        <a:prstGeom prst="round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Socioeconomic inequalities</a:t>
          </a:r>
          <a:r>
            <a:rPr lang="en-GB" sz="1800" b="1" i="1" kern="1200" dirty="0">
              <a:latin typeface="Arial" panose="020B0604020202020204" pitchFamily="34" charset="0"/>
              <a:cs typeface="Arial" panose="020B0604020202020204" pitchFamily="34" charset="0"/>
            </a:rPr>
            <a:t>(Marmot et al., 2020).</a:t>
          </a:r>
          <a:r>
            <a:rPr lang="en-US" sz="1800" b="1" i="1" kern="1200" dirty="0">
              <a:latin typeface="Arial" panose="020B0604020202020204" pitchFamily="34" charset="0"/>
              <a:cs typeface="Arial" panose="020B0604020202020204" pitchFamily="34" charset="0"/>
            </a:rPr>
            <a:t> </a:t>
          </a:r>
        </a:p>
      </dsp:txBody>
      <dsp:txXfrm>
        <a:off x="36553" y="5240572"/>
        <a:ext cx="9083185" cy="675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C550F-CA44-484B-84B6-02E5911079FC}">
      <dsp:nvSpPr>
        <dsp:cNvPr id="0" name=""/>
        <dsp:cNvSpPr/>
      </dsp:nvSpPr>
      <dsp:spPr>
        <a:xfrm>
          <a:off x="0" y="524877"/>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4AD15B-6F3D-4B85-9EA2-4AA6B6A2BDE3}">
      <dsp:nvSpPr>
        <dsp:cNvPr id="0" name=""/>
        <dsp:cNvSpPr/>
      </dsp:nvSpPr>
      <dsp:spPr>
        <a:xfrm>
          <a:off x="521208" y="126357"/>
          <a:ext cx="7296912" cy="797040"/>
        </a:xfrm>
        <a:prstGeom prst="roundRect">
          <a:avLst/>
        </a:prstGeom>
        <a:solidFill>
          <a:schemeClr val="accent4">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Data protection under UK GDPR </a:t>
          </a:r>
          <a:endParaRPr lang="en-US" sz="2700" kern="1200" dirty="0">
            <a:solidFill>
              <a:schemeClr val="tx1"/>
            </a:solidFill>
            <a:latin typeface="Arial" panose="020B0604020202020204" pitchFamily="34" charset="0"/>
            <a:cs typeface="Arial" panose="020B0604020202020204" pitchFamily="34" charset="0"/>
          </a:endParaRPr>
        </a:p>
      </dsp:txBody>
      <dsp:txXfrm>
        <a:off x="560116" y="165265"/>
        <a:ext cx="7219096" cy="719224"/>
      </dsp:txXfrm>
    </dsp:sp>
    <dsp:sp modelId="{CB13A415-F297-40CD-8B01-98CB28395E8C}">
      <dsp:nvSpPr>
        <dsp:cNvPr id="0" name=""/>
        <dsp:cNvSpPr/>
      </dsp:nvSpPr>
      <dsp:spPr>
        <a:xfrm>
          <a:off x="0" y="1749597"/>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A5FA50-C3EC-4BE2-AB96-F712C8D83961}">
      <dsp:nvSpPr>
        <dsp:cNvPr id="0" name=""/>
        <dsp:cNvSpPr/>
      </dsp:nvSpPr>
      <dsp:spPr>
        <a:xfrm>
          <a:off x="521208" y="1351077"/>
          <a:ext cx="7296912" cy="797040"/>
        </a:xfrm>
        <a:prstGeom prst="roundRect">
          <a:avLst/>
        </a:prstGeom>
        <a:solidFill>
          <a:schemeClr val="tx2">
            <a:lumMod val="20000"/>
            <a:lumOff val="8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Secure storage of personal health data </a:t>
          </a:r>
          <a:endParaRPr lang="en-US" sz="2700" kern="1200" dirty="0">
            <a:solidFill>
              <a:schemeClr val="tx1"/>
            </a:solidFill>
            <a:latin typeface="Arial" panose="020B0604020202020204" pitchFamily="34" charset="0"/>
            <a:cs typeface="Arial" panose="020B0604020202020204" pitchFamily="34" charset="0"/>
          </a:endParaRPr>
        </a:p>
      </dsp:txBody>
      <dsp:txXfrm>
        <a:off x="560116" y="1389985"/>
        <a:ext cx="7219096" cy="719224"/>
      </dsp:txXfrm>
    </dsp:sp>
    <dsp:sp modelId="{EB86AD37-2BB9-440E-B17B-7C066B18437F}">
      <dsp:nvSpPr>
        <dsp:cNvPr id="0" name=""/>
        <dsp:cNvSpPr/>
      </dsp:nvSpPr>
      <dsp:spPr>
        <a:xfrm>
          <a:off x="0" y="2974317"/>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BA628B-B599-4371-AB26-7EB564124B61}">
      <dsp:nvSpPr>
        <dsp:cNvPr id="0" name=""/>
        <dsp:cNvSpPr/>
      </dsp:nvSpPr>
      <dsp:spPr>
        <a:xfrm>
          <a:off x="521208" y="2575797"/>
          <a:ext cx="7296912" cy="797040"/>
        </a:xfrm>
        <a:prstGeom prst="roundRect">
          <a:avLst/>
        </a:prstGeom>
        <a:solidFill>
          <a:schemeClr val="accent6">
            <a:lumMod val="40000"/>
            <a:lumOff val="6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Data Protection Act 2018 </a:t>
          </a:r>
          <a:endParaRPr lang="en-US" sz="2700" kern="1200" dirty="0">
            <a:solidFill>
              <a:schemeClr val="tx1"/>
            </a:solidFill>
            <a:latin typeface="Arial" panose="020B0604020202020204" pitchFamily="34" charset="0"/>
            <a:cs typeface="Arial" panose="020B0604020202020204" pitchFamily="34" charset="0"/>
          </a:endParaRPr>
        </a:p>
      </dsp:txBody>
      <dsp:txXfrm>
        <a:off x="560116" y="2614705"/>
        <a:ext cx="7219096" cy="719224"/>
      </dsp:txXfrm>
    </dsp:sp>
    <dsp:sp modelId="{161CC99F-D3A6-4F2F-9872-58B877D2A30E}">
      <dsp:nvSpPr>
        <dsp:cNvPr id="0" name=""/>
        <dsp:cNvSpPr/>
      </dsp:nvSpPr>
      <dsp:spPr>
        <a:xfrm>
          <a:off x="0" y="4199037"/>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1386D4-C189-4C5F-9AE2-B9DFB514AA2D}">
      <dsp:nvSpPr>
        <dsp:cNvPr id="0" name=""/>
        <dsp:cNvSpPr/>
      </dsp:nvSpPr>
      <dsp:spPr>
        <a:xfrm>
          <a:off x="521208" y="3800517"/>
          <a:ext cx="7296912" cy="797040"/>
        </a:xfrm>
        <a:prstGeom prst="roundRect">
          <a:avLst/>
        </a:prstGeom>
        <a:solidFill>
          <a:schemeClr val="bg2">
            <a:lumMod val="75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Equality Act 2010 </a:t>
          </a:r>
          <a:endParaRPr lang="en-US" sz="2700" kern="1200" dirty="0">
            <a:solidFill>
              <a:schemeClr val="tx1"/>
            </a:solidFill>
            <a:latin typeface="Arial" panose="020B0604020202020204" pitchFamily="34" charset="0"/>
            <a:cs typeface="Arial" panose="020B0604020202020204" pitchFamily="34" charset="0"/>
          </a:endParaRPr>
        </a:p>
      </dsp:txBody>
      <dsp:txXfrm>
        <a:off x="560116" y="3839425"/>
        <a:ext cx="7219096" cy="719224"/>
      </dsp:txXfrm>
    </dsp:sp>
    <dsp:sp modelId="{A02AF17E-1ABB-427C-AC82-3F0BDB8CBA4A}">
      <dsp:nvSpPr>
        <dsp:cNvPr id="0" name=""/>
        <dsp:cNvSpPr/>
      </dsp:nvSpPr>
      <dsp:spPr>
        <a:xfrm>
          <a:off x="0" y="5423757"/>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597C37-FC16-4893-A737-81EC6B833EDE}">
      <dsp:nvSpPr>
        <dsp:cNvPr id="0" name=""/>
        <dsp:cNvSpPr/>
      </dsp:nvSpPr>
      <dsp:spPr>
        <a:xfrm>
          <a:off x="521208" y="5025237"/>
          <a:ext cx="7296912" cy="797040"/>
        </a:xfrm>
        <a:prstGeom prst="roundRect">
          <a:avLst/>
        </a:prstGeom>
        <a:solidFill>
          <a:schemeClr val="accent1">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Patient consent and confidentiality </a:t>
          </a:r>
          <a:endParaRPr lang="en-US" sz="2700" kern="1200" dirty="0">
            <a:solidFill>
              <a:schemeClr val="tx1"/>
            </a:solidFill>
            <a:latin typeface="Arial" panose="020B0604020202020204" pitchFamily="34" charset="0"/>
            <a:cs typeface="Arial" panose="020B0604020202020204" pitchFamily="34" charset="0"/>
          </a:endParaRPr>
        </a:p>
      </dsp:txBody>
      <dsp:txXfrm>
        <a:off x="560116" y="5064145"/>
        <a:ext cx="7219096" cy="719224"/>
      </dsp:txXfrm>
    </dsp:sp>
    <dsp:sp modelId="{21DECDA4-99DC-4819-90E4-3F7A5E90BD65}">
      <dsp:nvSpPr>
        <dsp:cNvPr id="0" name=""/>
        <dsp:cNvSpPr/>
      </dsp:nvSpPr>
      <dsp:spPr>
        <a:xfrm>
          <a:off x="0" y="6648478"/>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F748E21-C3B6-494D-988C-93C0F144AE3B}">
      <dsp:nvSpPr>
        <dsp:cNvPr id="0" name=""/>
        <dsp:cNvSpPr/>
      </dsp:nvSpPr>
      <dsp:spPr>
        <a:xfrm>
          <a:off x="521208" y="6249958"/>
          <a:ext cx="7296912" cy="797040"/>
        </a:xfrm>
        <a:prstGeom prst="roundRect">
          <a:avLst/>
        </a:prstGeom>
        <a:solidFill>
          <a:schemeClr val="accent2">
            <a:lumMod val="40000"/>
            <a:lumOff val="6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Secure use of digital health platforms </a:t>
          </a:r>
          <a:endParaRPr lang="en-US" sz="2700" kern="1200" dirty="0">
            <a:solidFill>
              <a:schemeClr val="tx1"/>
            </a:solidFill>
            <a:latin typeface="Arial" panose="020B0604020202020204" pitchFamily="34" charset="0"/>
            <a:cs typeface="Arial" panose="020B0604020202020204" pitchFamily="34" charset="0"/>
          </a:endParaRPr>
        </a:p>
      </dsp:txBody>
      <dsp:txXfrm>
        <a:off x="560116" y="6288866"/>
        <a:ext cx="7219096" cy="719224"/>
      </dsp:txXfrm>
    </dsp:sp>
    <dsp:sp modelId="{A87ADF95-18A9-423F-BEFE-0CC601E1CD6D}">
      <dsp:nvSpPr>
        <dsp:cNvPr id="0" name=""/>
        <dsp:cNvSpPr/>
      </dsp:nvSpPr>
      <dsp:spPr>
        <a:xfrm>
          <a:off x="0" y="7873198"/>
          <a:ext cx="10424160" cy="6804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7A2E83-1BBB-4A6F-99AA-87A75B1B7B28}">
      <dsp:nvSpPr>
        <dsp:cNvPr id="0" name=""/>
        <dsp:cNvSpPr/>
      </dsp:nvSpPr>
      <dsp:spPr>
        <a:xfrm>
          <a:off x="535958" y="7356692"/>
          <a:ext cx="7296912" cy="797040"/>
        </a:xfrm>
        <a:prstGeom prst="roundRect">
          <a:avLst/>
        </a:prstGeom>
        <a:solidFill>
          <a:schemeClr val="accent5">
            <a:lumMod val="60000"/>
            <a:lumOff val="4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806" tIns="0" rIns="275806" bIns="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Compliance with NHS England policies</a:t>
          </a:r>
          <a:endParaRPr lang="en-US" sz="2700" kern="1200" dirty="0">
            <a:solidFill>
              <a:schemeClr val="tx1"/>
            </a:solidFill>
            <a:latin typeface="Arial" panose="020B0604020202020204" pitchFamily="34" charset="0"/>
            <a:cs typeface="Arial" panose="020B0604020202020204" pitchFamily="34" charset="0"/>
          </a:endParaRPr>
        </a:p>
      </dsp:txBody>
      <dsp:txXfrm>
        <a:off x="574866" y="7395600"/>
        <a:ext cx="7219096" cy="71922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627-DED0-4423-B0DB-02D57A38781D}" type="datetimeFigureOut">
              <a:rPr lang="en-US" smtClean="0"/>
              <a:t>4/14/2026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6053EE-71E6-40A2-A505-1F70EC698A9F}" type="slidenum">
              <a:rPr lang="en-US" smtClean="0"/>
              <a:t>‹#›</a:t>
            </a:fld>
            <a:endParaRPr lang="en-US"/>
          </a:p>
        </p:txBody>
      </p:sp>
    </p:spTree>
    <p:extLst>
      <p:ext uri="{BB962C8B-B14F-4D97-AF65-F5344CB8AC3E}">
        <p14:creationId xmlns:p14="http://schemas.microsoft.com/office/powerpoint/2010/main" val="164320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Health Inequalities Among Minority Groups in the UK:</a:t>
            </a:r>
          </a:p>
          <a:p>
            <a:endParaRPr lang="en-US" b="1" dirty="0"/>
          </a:p>
          <a:p>
            <a:r>
              <a:rPr lang="en-US" dirty="0"/>
              <a:t>Health inequalities refer to unfair and avoidable differences in health status and access to care between different population groups, driven by social, economic, and environmental factors (Marmot et al., 2020).</a:t>
            </a:r>
          </a:p>
          <a:p>
            <a:r>
              <a:rPr lang="en-US" dirty="0"/>
              <a:t>In the UK, minority groups encompass individuals from diverse ethnic backgrounds, migrants, and refugees. These populations often face systemic barriers, including language difficulties, socio-economic deprivation, and cultural misalignment within the healthcare system, which significantly correlate with poorer health outcomes compared to the White British majority (Khan et al., 2022).</a:t>
            </a:r>
          </a:p>
          <a:p>
            <a:endParaRPr lang="en-US" dirty="0"/>
          </a:p>
        </p:txBody>
      </p:sp>
      <p:sp>
        <p:nvSpPr>
          <p:cNvPr id="4" name="Slide Number Placeholder 3"/>
          <p:cNvSpPr>
            <a:spLocks noGrp="1"/>
          </p:cNvSpPr>
          <p:nvPr>
            <p:ph type="sldNum" sz="quarter" idx="5"/>
          </p:nvPr>
        </p:nvSpPr>
        <p:spPr/>
        <p:txBody>
          <a:bodyPr/>
          <a:lstStyle/>
          <a:p>
            <a:fld id="{916053EE-71E6-40A2-A505-1F70EC698A9F}" type="slidenum">
              <a:rPr lang="en-US" smtClean="0"/>
              <a:t>2</a:t>
            </a:fld>
            <a:endParaRPr lang="en-US"/>
          </a:p>
        </p:txBody>
      </p:sp>
    </p:spTree>
    <p:extLst>
      <p:ext uri="{BB962C8B-B14F-4D97-AF65-F5344CB8AC3E}">
        <p14:creationId xmlns:p14="http://schemas.microsoft.com/office/powerpoint/2010/main" val="3633347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6053EE-71E6-40A2-A505-1F70EC698A9F}" type="slidenum">
              <a:rPr lang="en-US" smtClean="0"/>
              <a:t>3</a:t>
            </a:fld>
            <a:endParaRPr lang="en-US"/>
          </a:p>
        </p:txBody>
      </p:sp>
    </p:spTree>
    <p:extLst>
      <p:ext uri="{BB962C8B-B14F-4D97-AF65-F5344CB8AC3E}">
        <p14:creationId xmlns:p14="http://schemas.microsoft.com/office/powerpoint/2010/main" val="2687384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6053EE-71E6-40A2-A505-1F70EC698A9F}" type="slidenum">
              <a:rPr lang="en-US" smtClean="0"/>
              <a:t>4</a:t>
            </a:fld>
            <a:endParaRPr lang="en-US"/>
          </a:p>
        </p:txBody>
      </p:sp>
    </p:spTree>
    <p:extLst>
      <p:ext uri="{BB962C8B-B14F-4D97-AF65-F5344CB8AC3E}">
        <p14:creationId xmlns:p14="http://schemas.microsoft.com/office/powerpoint/2010/main" val="3873833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National Guidelines</a:t>
            </a:r>
          </a:p>
          <a:p>
            <a:r>
              <a:rPr lang="en-US" dirty="0"/>
              <a:t>To combat these trends, the </a:t>
            </a:r>
            <a:r>
              <a:rPr lang="en-US" b="1" dirty="0"/>
              <a:t>NHS Long Term Plan</a:t>
            </a:r>
            <a:r>
              <a:rPr lang="en-US" dirty="0"/>
              <a:t> and the </a:t>
            </a:r>
            <a:r>
              <a:rPr lang="en-US" b="1" dirty="0"/>
              <a:t>Core20PLUS5</a:t>
            </a:r>
            <a:r>
              <a:rPr lang="en-US" dirty="0"/>
              <a:t> framework are the primary drivers for health equity. Specifically:</a:t>
            </a:r>
          </a:p>
          <a:p>
            <a:pPr marL="171450" indent="-171450">
              <a:buFont typeface="Arial" panose="020B0604020202020204" pitchFamily="34" charset="0"/>
              <a:buChar char="•"/>
            </a:pPr>
            <a:r>
              <a:rPr lang="en-US" b="1" dirty="0"/>
              <a:t>Inclusive Britain (2022):</a:t>
            </a:r>
            <a:r>
              <a:rPr lang="en-US" dirty="0"/>
              <a:t> A government strategy targeting health disparities through improved data collection and maternal health reviews.</a:t>
            </a:r>
          </a:p>
          <a:p>
            <a:pPr marL="171450" indent="-171450">
              <a:buFont typeface="Arial" panose="020B0604020202020204" pitchFamily="34" charset="0"/>
              <a:buChar char="•"/>
            </a:pPr>
            <a:r>
              <a:rPr lang="en-US" b="1" dirty="0"/>
              <a:t>NHS England Ethnicity Recording Improvement Plan (2025):</a:t>
            </a:r>
            <a:r>
              <a:rPr lang="en-US" dirty="0"/>
              <a:t> Focuses on standardizing ethnicity data to ensure interventions are accurately targeted.</a:t>
            </a:r>
          </a:p>
          <a:p>
            <a:endParaRPr lang="en-US" dirty="0"/>
          </a:p>
        </p:txBody>
      </p:sp>
      <p:sp>
        <p:nvSpPr>
          <p:cNvPr id="4" name="Slide Number Placeholder 3"/>
          <p:cNvSpPr>
            <a:spLocks noGrp="1"/>
          </p:cNvSpPr>
          <p:nvPr>
            <p:ph type="sldNum" sz="quarter" idx="5"/>
          </p:nvPr>
        </p:nvSpPr>
        <p:spPr/>
        <p:txBody>
          <a:bodyPr/>
          <a:lstStyle/>
          <a:p>
            <a:fld id="{916053EE-71E6-40A2-A505-1F70EC698A9F}" type="slidenum">
              <a:rPr lang="en-US" smtClean="0"/>
              <a:t>5</a:t>
            </a:fld>
            <a:endParaRPr lang="en-US"/>
          </a:p>
        </p:txBody>
      </p:sp>
    </p:spTree>
    <p:extLst>
      <p:ext uri="{BB962C8B-B14F-4D97-AF65-F5344CB8AC3E}">
        <p14:creationId xmlns:p14="http://schemas.microsoft.com/office/powerpoint/2010/main" val="2011941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6053EE-71E6-40A2-A505-1F70EC698A9F}" type="slidenum">
              <a:rPr lang="en-US" smtClean="0"/>
              <a:t>7</a:t>
            </a:fld>
            <a:endParaRPr lang="en-US"/>
          </a:p>
        </p:txBody>
      </p:sp>
    </p:spTree>
    <p:extLst>
      <p:ext uri="{BB962C8B-B14F-4D97-AF65-F5344CB8AC3E}">
        <p14:creationId xmlns:p14="http://schemas.microsoft.com/office/powerpoint/2010/main" val="3057423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341C3-AB4E-49C5-A332-C4308CCF4955}" type="slidenum">
              <a:rPr lang="en-GB" smtClean="0"/>
              <a:t>24</a:t>
            </a:fld>
            <a:endParaRPr lang="en-GB"/>
          </a:p>
        </p:txBody>
      </p:sp>
    </p:spTree>
    <p:extLst>
      <p:ext uri="{BB962C8B-B14F-4D97-AF65-F5344CB8AC3E}">
        <p14:creationId xmlns:p14="http://schemas.microsoft.com/office/powerpoint/2010/main" val="500998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341C3-AB4E-49C5-A332-C4308CCF4955}" type="slidenum">
              <a:rPr lang="en-GB" smtClean="0"/>
              <a:t>25</a:t>
            </a:fld>
            <a:endParaRPr lang="en-GB"/>
          </a:p>
        </p:txBody>
      </p:sp>
    </p:spTree>
    <p:extLst>
      <p:ext uri="{BB962C8B-B14F-4D97-AF65-F5344CB8AC3E}">
        <p14:creationId xmlns:p14="http://schemas.microsoft.com/office/powerpoint/2010/main" val="382827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341C3-AB4E-49C5-A332-C4308CCF4955}" type="slidenum">
              <a:rPr lang="en-GB" smtClean="0"/>
              <a:t>27</a:t>
            </a:fld>
            <a:endParaRPr lang="en-GB"/>
          </a:p>
        </p:txBody>
      </p:sp>
    </p:spTree>
    <p:extLst>
      <p:ext uri="{BB962C8B-B14F-4D97-AF65-F5344CB8AC3E}">
        <p14:creationId xmlns:p14="http://schemas.microsoft.com/office/powerpoint/2010/main" val="2291146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6.sv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5.sv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1.sv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translationalsciencebenefits.wustl.edu/case-study/telehealth-use-and-access-to-services-for-children-with-special-healthcare-needs/" TargetMode="External"/><Relationship Id="rId2" Type="http://schemas.openxmlformats.org/officeDocument/2006/relationships/image" Target="../media/image27.jp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dkit.ie.libguides.com/c.php?g=662455&amp;p=4682438" TargetMode="External"/><Relationship Id="rId2" Type="http://schemas.openxmlformats.org/officeDocument/2006/relationships/image" Target="../media/image28.jp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hyperlink" Target="https://www.ictworks.org/tax-negative-externalities-of-digital-platforms/"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rawpixel.com/search/feeds" TargetMode="External"/><Relationship Id="rId2" Type="http://schemas.openxmlformats.org/officeDocument/2006/relationships/image" Target="../media/image30.2"/><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3.pn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trainingexpress.org.uk/what-are-barriers-in-health-and-social-care/" TargetMode="External"/><Relationship Id="rId9" Type="http://schemas.microsoft.com/office/2007/relationships/diagramDrawing" Target="../diagrams/drawing2.xml"/></Relationships>
</file>

<file path=ppt/slides/_rels/slide25.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www.new-educ.com/outils-capture-et-partage-ecran"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gov.uk/government/publications/health-disparities-and-health-inequalities-applying-all-our-health/health-disparities-and-health-inequalities-applying-all-our-health" TargetMode="External"/><Relationship Id="rId3" Type="http://schemas.openxmlformats.org/officeDocument/2006/relationships/hyperlink" Target="https://elibrary.cumbria.gov.uk/view.asp?ID=235883" TargetMode="External"/><Relationship Id="rId7" Type="http://schemas.openxmlformats.org/officeDocument/2006/relationships/hyperlink" Target="https://www.legislation.gov.uk/ukpga/2018/12/contents" TargetMode="External"/><Relationship Id="rId2" Type="http://schemas.openxmlformats.org/officeDocument/2006/relationships/hyperlink" Target="https://shisiradhikari.com/storage/uploads/library/files/ilide.info-health-needs-assessment-a-practical-guide-pr_a47556257a69a8d6c31fce9a26a01fb9.pdf" TargetMode="External"/><Relationship Id="rId1" Type="http://schemas.openxmlformats.org/officeDocument/2006/relationships/slideLayout" Target="../slideLayouts/slideLayout6.xml"/><Relationship Id="rId6" Type="http://schemas.openxmlformats.org/officeDocument/2006/relationships/hyperlink" Target="https://www.legislation.gov.uk/ukpga/2010/15/contents" TargetMode="External"/><Relationship Id="rId5" Type="http://schemas.openxmlformats.org/officeDocument/2006/relationships/hyperlink" Target="https://doi.org/10.2196/40630" TargetMode="External"/><Relationship Id="rId4" Type="http://schemas.openxmlformats.org/officeDocument/2006/relationships/hyperlink" Target="https://www.cqc.org.uk/publications/major-report/state-care/2022-2023"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igital.nhs.uk/" TargetMode="External"/><Relationship Id="rId3" Type="http://schemas.openxmlformats.org/officeDocument/2006/relationships/hyperlink" Target="https://doi.org/10.1016/S0140-6736(22)00515-4" TargetMode="External"/><Relationship Id="rId7" Type="http://schemas.openxmlformats.org/officeDocument/2006/relationships/hyperlink" Target="https://doi.org/10.1016/j.amepre.2016.06.008" TargetMode="External"/><Relationship Id="rId12" Type="http://schemas.openxmlformats.org/officeDocument/2006/relationships/hyperlink" Target="https://www.ons.gov.uk/" TargetMode="External"/><Relationship Id="rId2" Type="http://schemas.openxmlformats.org/officeDocument/2006/relationships/hyperlink" Target="https://www.gov.uk/government/publications/health-inequalities-in-health-protection-report/health-inequalities-in-health-protection-report-2025" TargetMode="External"/><Relationship Id="rId1" Type="http://schemas.openxmlformats.org/officeDocument/2006/relationships/slideLayout" Target="../slideLayouts/slideLayout6.xml"/><Relationship Id="rId6" Type="http://schemas.openxmlformats.org/officeDocument/2006/relationships/hyperlink" Target="https://www.npeu.ox.ac.uk/mbrrace-uk/reports" TargetMode="External"/><Relationship Id="rId11" Type="http://schemas.openxmlformats.org/officeDocument/2006/relationships/hyperlink" Target="https://www.nice.org.uk/guidance/ng183" TargetMode="External"/><Relationship Id="rId5" Type="http://schemas.openxmlformats.org/officeDocument/2006/relationships/hyperlink" Target="https://www.health.org.uk/publications/reports/the-marmot-review-10-years-on" TargetMode="External"/><Relationship Id="rId10" Type="http://schemas.openxmlformats.org/officeDocument/2006/relationships/hyperlink" Target="https://www.england.nhs.uk/" TargetMode="External"/><Relationship Id="rId4" Type="http://schemas.openxmlformats.org/officeDocument/2006/relationships/hyperlink" Target="https://www.kingsfund.org.uk/insight-and-analysis/long-reads/tackling-health-inequalities-seven-priorities-nhs" TargetMode="External"/><Relationship Id="rId9" Type="http://schemas.openxmlformats.org/officeDocument/2006/relationships/hyperlink" Target="https://www.england.nhs.uk/long-read/inclusive-digital-healthcare-a-framework-for-nhs-action-on-digital-inclusion/"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2688/hrbopenres.13544.2" TargetMode="External"/><Relationship Id="rId2" Type="http://schemas.openxmlformats.org/officeDocument/2006/relationships/hyperlink" Target="https://www.ons.gov.uk/" TargetMode="External"/><Relationship Id="rId1" Type="http://schemas.openxmlformats.org/officeDocument/2006/relationships/slideLayout" Target="../slideLayouts/slideLayout2.xml"/><Relationship Id="rId5" Type="http://schemas.openxmlformats.org/officeDocument/2006/relationships/hyperlink" Target="https://doi.org/10.1093/jamia/ocy052" TargetMode="External"/><Relationship Id="rId4" Type="http://schemas.openxmlformats.org/officeDocument/2006/relationships/hyperlink" Target="https://doi.org/10.2196/373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83486" y="25587"/>
            <a:ext cx="10721028" cy="5876916"/>
            <a:chOff x="329184" y="-99107"/>
            <a:chExt cx="524256" cy="5876916"/>
          </a:xfrm>
        </p:grpSpPr>
        <p:cxnSp>
          <p:nvCxnSpPr>
            <p:cNvPr id="52" name="Straight Connector 5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3" name="Rectangle 5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5" name="Rectangle 5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696" y="1583577"/>
            <a:ext cx="16498608" cy="50375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13F51-5F67-BB88-6D18-F3A55425B6E9}"/>
              </a:ext>
            </a:extLst>
          </p:cNvPr>
          <p:cNvSpPr>
            <a:spLocks noGrp="1"/>
          </p:cNvSpPr>
          <p:nvPr>
            <p:ph type="title"/>
          </p:nvPr>
        </p:nvSpPr>
        <p:spPr>
          <a:xfrm>
            <a:off x="2286000" y="2377024"/>
            <a:ext cx="13716000" cy="3827744"/>
          </a:xfrm>
        </p:spPr>
        <p:txBody>
          <a:bodyPr vert="horz" lIns="91440" tIns="45720" rIns="91440" bIns="45720" rtlCol="0" anchor="ctr">
            <a:normAutofit/>
          </a:bodyPr>
          <a:lstStyle/>
          <a:p>
            <a:pPr>
              <a:lnSpc>
                <a:spcPct val="90000"/>
              </a:lnSpc>
            </a:pPr>
            <a:r>
              <a:rPr lang="en-US" sz="4000" b="1" kern="1200" dirty="0" err="1">
                <a:solidFill>
                  <a:schemeClr val="tx1"/>
                </a:solidFill>
                <a:latin typeface="+mj-lt"/>
                <a:ea typeface="+mj-ea"/>
                <a:cs typeface="+mj-cs"/>
              </a:rPr>
              <a:t>Programme</a:t>
            </a:r>
            <a:r>
              <a:rPr lang="en-US" sz="4000" b="1" kern="1200" dirty="0">
                <a:solidFill>
                  <a:schemeClr val="tx1"/>
                </a:solidFill>
                <a:latin typeface="+mj-lt"/>
                <a:ea typeface="+mj-ea"/>
                <a:cs typeface="+mj-cs"/>
              </a:rPr>
              <a:t>: MSc Public Health and Social Care in Practice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Module: Population Health and Digital Health Promotion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Module code: LCHS7009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Lecturer: Dr Ping Wu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Health Inequalities Among Minority Groups in the UK</a:t>
            </a:r>
            <a:br>
              <a:rPr lang="en-US" sz="4000" kern="1200" dirty="0">
                <a:solidFill>
                  <a:schemeClr val="tx1"/>
                </a:solidFill>
                <a:latin typeface="+mj-lt"/>
                <a:ea typeface="+mj-ea"/>
                <a:cs typeface="+mj-cs"/>
              </a:rPr>
            </a:b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DB25B061-D9AC-C444-57C7-43266C1AB149}"/>
              </a:ext>
            </a:extLst>
          </p:cNvPr>
          <p:cNvSpPr txBox="1"/>
          <p:nvPr/>
        </p:nvSpPr>
        <p:spPr>
          <a:xfrm>
            <a:off x="2286000" y="7379860"/>
            <a:ext cx="7543800" cy="2647125"/>
          </a:xfrm>
          <a:prstGeom prst="rect">
            <a:avLst/>
          </a:prstGeom>
        </p:spPr>
        <p:txBody>
          <a:bodyPr vert="horz" lIns="91440" tIns="45720" rIns="91440" bIns="45720" rtlCol="0" anchor="ctr">
            <a:normAutofit/>
          </a:bodyPr>
          <a:lstStyle/>
          <a:p>
            <a:pPr>
              <a:lnSpc>
                <a:spcPct val="90000"/>
              </a:lnSpc>
              <a:spcBef>
                <a:spcPts val="1000"/>
              </a:spcBef>
            </a:pPr>
            <a:r>
              <a:rPr lang="en-US" sz="2400" b="1" kern="1200" dirty="0">
                <a:solidFill>
                  <a:schemeClr val="tx1"/>
                </a:solidFill>
                <a:latin typeface="Arial" panose="020B0604020202020204" pitchFamily="34" charset="0"/>
                <a:cs typeface="Arial" panose="020B0604020202020204" pitchFamily="34" charset="0"/>
              </a:rPr>
              <a:t>Omit Hasan 2509984</a:t>
            </a:r>
          </a:p>
          <a:p>
            <a:pPr>
              <a:lnSpc>
                <a:spcPct val="90000"/>
              </a:lnSpc>
              <a:spcBef>
                <a:spcPts val="1000"/>
              </a:spcBef>
            </a:pPr>
            <a:r>
              <a:rPr lang="en-US" sz="2400" b="1" kern="1200" dirty="0">
                <a:solidFill>
                  <a:schemeClr val="tx1"/>
                </a:solidFill>
                <a:latin typeface="Arial" panose="020B0604020202020204" pitchFamily="34" charset="0"/>
                <a:cs typeface="Arial" panose="020B0604020202020204" pitchFamily="34" charset="0"/>
              </a:rPr>
              <a:t>Md. </a:t>
            </a:r>
            <a:r>
              <a:rPr lang="en-US" sz="2400" b="1" kern="1200" dirty="0" err="1">
                <a:solidFill>
                  <a:schemeClr val="tx1"/>
                </a:solidFill>
                <a:latin typeface="Arial" panose="020B0604020202020204" pitchFamily="34" charset="0"/>
                <a:cs typeface="Arial" panose="020B0604020202020204" pitchFamily="34" charset="0"/>
              </a:rPr>
              <a:t>Mukhlesur</a:t>
            </a:r>
            <a:r>
              <a:rPr lang="en-US" sz="2400" b="1" kern="1200" dirty="0">
                <a:solidFill>
                  <a:schemeClr val="tx1"/>
                </a:solidFill>
                <a:latin typeface="Arial" panose="020B0604020202020204" pitchFamily="34" charset="0"/>
                <a:cs typeface="Arial" panose="020B0604020202020204" pitchFamily="34" charset="0"/>
              </a:rPr>
              <a:t>  Rahman Shepon2435264</a:t>
            </a:r>
          </a:p>
          <a:p>
            <a:pPr>
              <a:lnSpc>
                <a:spcPct val="90000"/>
              </a:lnSpc>
              <a:spcBef>
                <a:spcPts val="1000"/>
              </a:spcBef>
            </a:pPr>
            <a:r>
              <a:rPr lang="en-US" sz="2400" b="1" dirty="0">
                <a:latin typeface="Arial" panose="020B0604020202020204" pitchFamily="34" charset="0"/>
                <a:cs typeface="Arial" panose="020B0604020202020204" pitchFamily="34" charset="0"/>
              </a:rPr>
              <a:t>Adela </a:t>
            </a:r>
            <a:r>
              <a:rPr lang="en-US" sz="2400" b="1" dirty="0" err="1">
                <a:latin typeface="Arial" panose="020B0604020202020204" pitchFamily="34" charset="0"/>
                <a:cs typeface="Arial" panose="020B0604020202020204" pitchFamily="34" charset="0"/>
              </a:rPr>
              <a:t>Slivciuc</a:t>
            </a:r>
            <a:r>
              <a:rPr lang="en-US" sz="2400" b="1" dirty="0">
                <a:latin typeface="Arial" panose="020B0604020202020204" pitchFamily="34" charset="0"/>
                <a:cs typeface="Arial" panose="020B0604020202020204" pitchFamily="34" charset="0"/>
              </a:rPr>
              <a:t> 2213787</a:t>
            </a:r>
          </a:p>
          <a:p>
            <a:pPr>
              <a:lnSpc>
                <a:spcPct val="90000"/>
              </a:lnSpc>
              <a:spcBef>
                <a:spcPts val="1000"/>
              </a:spcBef>
            </a:pPr>
            <a:r>
              <a:rPr lang="en-US" sz="2400" b="1" kern="1200" dirty="0">
                <a:solidFill>
                  <a:schemeClr val="tx1"/>
                </a:solidFill>
                <a:latin typeface="Arial" panose="020B0604020202020204" pitchFamily="34" charset="0"/>
                <a:cs typeface="Arial" panose="020B0604020202020204" pitchFamily="34" charset="0"/>
              </a:rPr>
              <a:t>Elena </a:t>
            </a:r>
            <a:r>
              <a:rPr lang="en-US" sz="2400" b="1" kern="1200" dirty="0" err="1">
                <a:solidFill>
                  <a:schemeClr val="tx1"/>
                </a:solidFill>
                <a:latin typeface="Arial" panose="020B0604020202020204" pitchFamily="34" charset="0"/>
                <a:cs typeface="Arial" panose="020B0604020202020204" pitchFamily="34" charset="0"/>
              </a:rPr>
              <a:t>Draghici</a:t>
            </a:r>
            <a:r>
              <a:rPr lang="en-US" sz="2400" b="1" kern="1200" dirty="0">
                <a:solidFill>
                  <a:schemeClr val="tx1"/>
                </a:solidFill>
                <a:latin typeface="Arial" panose="020B0604020202020204" pitchFamily="34" charset="0"/>
                <a:cs typeface="Arial" panose="020B0604020202020204" pitchFamily="34" charset="0"/>
              </a:rPr>
              <a:t> 2214911</a:t>
            </a:r>
          </a:p>
          <a:p>
            <a:pPr>
              <a:lnSpc>
                <a:spcPct val="90000"/>
              </a:lnSpc>
              <a:spcBef>
                <a:spcPts val="1000"/>
              </a:spcBef>
            </a:pPr>
            <a:r>
              <a:rPr lang="en-US" sz="2400" b="1" dirty="0">
                <a:latin typeface="Arial" panose="020B0604020202020204" pitchFamily="34" charset="0"/>
                <a:cs typeface="Arial" panose="020B0604020202020204" pitchFamily="34" charset="0"/>
              </a:rPr>
              <a:t>Dishali </a:t>
            </a:r>
            <a:r>
              <a:rPr lang="en-US" sz="2400" b="1" dirty="0" err="1">
                <a:latin typeface="Arial" panose="020B0604020202020204" pitchFamily="34" charset="0"/>
                <a:cs typeface="Arial" panose="020B0604020202020204" pitchFamily="34" charset="0"/>
              </a:rPr>
              <a:t>Rameshbhai</a:t>
            </a:r>
            <a:r>
              <a:rPr lang="en-US" sz="2400" b="1" dirty="0">
                <a:latin typeface="Arial" panose="020B0604020202020204" pitchFamily="34" charset="0"/>
                <a:cs typeface="Arial" panose="020B0604020202020204" pitchFamily="34" charset="0"/>
              </a:rPr>
              <a:t> Bhuva 2437480</a:t>
            </a:r>
            <a:endParaRPr lang="en-US" sz="2400" b="1" kern="1200" dirty="0">
              <a:solidFill>
                <a:schemeClr val="tx1"/>
              </a:solidFill>
              <a:latin typeface="Arial" panose="020B0604020202020204" pitchFamily="34" charset="0"/>
              <a:cs typeface="Arial" panose="020B0604020202020204" pitchFamily="34" charset="0"/>
            </a:endParaRPr>
          </a:p>
          <a:p>
            <a:pPr algn="ctr">
              <a:lnSpc>
                <a:spcPct val="90000"/>
              </a:lnSpc>
              <a:spcBef>
                <a:spcPts val="1000"/>
              </a:spcBef>
            </a:pPr>
            <a:endParaRPr lang="en-US" sz="2000" b="1"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1068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Freeform 2"/>
          <p:cNvSpPr/>
          <p:nvPr/>
        </p:nvSpPr>
        <p:spPr>
          <a:xfrm>
            <a:off x="1028700" y="3063944"/>
            <a:ext cx="7362103" cy="307870"/>
          </a:xfrm>
          <a:custGeom>
            <a:avLst/>
            <a:gdLst/>
            <a:ahLst/>
            <a:cxnLst/>
            <a:rect l="l" t="t" r="r" b="b"/>
            <a:pathLst>
              <a:path w="7362103" h="307870">
                <a:moveTo>
                  <a:pt x="0" y="0"/>
                </a:moveTo>
                <a:lnTo>
                  <a:pt x="7362103" y="0"/>
                </a:lnTo>
                <a:lnTo>
                  <a:pt x="7362103" y="307870"/>
                </a:lnTo>
                <a:lnTo>
                  <a:pt x="0" y="30787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1201401" y="1434248"/>
            <a:ext cx="5799344" cy="5766651"/>
            <a:chOff x="4180079" y="240736"/>
            <a:chExt cx="8401757" cy="7545823"/>
          </a:xfrm>
        </p:grpSpPr>
        <p:sp>
          <p:nvSpPr>
            <p:cNvPr id="4" name="Freeform 4"/>
            <p:cNvSpPr/>
            <p:nvPr/>
          </p:nvSpPr>
          <p:spPr>
            <a:xfrm>
              <a:off x="4180079" y="240736"/>
              <a:ext cx="8401757" cy="7545823"/>
            </a:xfrm>
            <a:custGeom>
              <a:avLst/>
              <a:gdLst/>
              <a:ahLst/>
              <a:cxnLst/>
              <a:rect l="l" t="t" r="r" b="b"/>
              <a:pathLst>
                <a:path w="12517576" h="11526913">
                  <a:moveTo>
                    <a:pt x="11861039" y="4030276"/>
                  </a:moveTo>
                  <a:cubicBezTo>
                    <a:pt x="10754869" y="1880166"/>
                    <a:pt x="8526019" y="304096"/>
                    <a:pt x="6151119" y="56446"/>
                  </a:cubicBezTo>
                  <a:cubicBezTo>
                    <a:pt x="4213099" y="-240734"/>
                    <a:pt x="2938019" y="672396"/>
                    <a:pt x="1896619" y="1929696"/>
                  </a:cubicBezTo>
                  <a:cubicBezTo>
                    <a:pt x="855219" y="3186996"/>
                    <a:pt x="301499" y="4789736"/>
                    <a:pt x="77979" y="6406446"/>
                  </a:cubicBezTo>
                  <a:cubicBezTo>
                    <a:pt x="-40131" y="7259886"/>
                    <a:pt x="-64261" y="8165396"/>
                    <a:pt x="297689" y="8947716"/>
                  </a:cubicBezTo>
                  <a:cubicBezTo>
                    <a:pt x="756159" y="9939586"/>
                    <a:pt x="1758189" y="10570776"/>
                    <a:pt x="2777999" y="10963206"/>
                  </a:cubicBezTo>
                  <a:cubicBezTo>
                    <a:pt x="5521199" y="12018576"/>
                    <a:pt x="8889240" y="11609636"/>
                    <a:pt x="11024109" y="9587796"/>
                  </a:cubicBezTo>
                  <a:cubicBezTo>
                    <a:pt x="11692129" y="8955336"/>
                    <a:pt x="12239499" y="8162856"/>
                    <a:pt x="12435079" y="7263696"/>
                  </a:cubicBezTo>
                  <a:cubicBezTo>
                    <a:pt x="12672569" y="6172766"/>
                    <a:pt x="12371579" y="5023416"/>
                    <a:pt x="11861039" y="4030276"/>
                  </a:cubicBezTo>
                  <a:close/>
                </a:path>
              </a:pathLst>
            </a:custGeom>
            <a:blipFill>
              <a:blip r:embed="rId4"/>
              <a:stretch>
                <a:fillRect l="-19107" r="-19107"/>
              </a:stretch>
            </a:blipFill>
          </p:spPr>
          <p:txBody>
            <a:bodyPr/>
            <a:lstStyle/>
            <a:p>
              <a:endParaRPr lang="en-GB"/>
            </a:p>
          </p:txBody>
        </p:sp>
      </p:grpSp>
      <p:sp>
        <p:nvSpPr>
          <p:cNvPr id="5" name="Freeform 5"/>
          <p:cNvSpPr/>
          <p:nvPr/>
        </p:nvSpPr>
        <p:spPr>
          <a:xfrm>
            <a:off x="7188080" y="-447034"/>
            <a:ext cx="2405446" cy="2951468"/>
          </a:xfrm>
          <a:custGeom>
            <a:avLst/>
            <a:gdLst/>
            <a:ahLst/>
            <a:cxnLst/>
            <a:rect l="l" t="t" r="r" b="b"/>
            <a:pathLst>
              <a:path w="2405446" h="2951468">
                <a:moveTo>
                  <a:pt x="0" y="0"/>
                </a:moveTo>
                <a:lnTo>
                  <a:pt x="2405446" y="0"/>
                </a:lnTo>
                <a:lnTo>
                  <a:pt x="2405446" y="2951468"/>
                </a:lnTo>
                <a:lnTo>
                  <a:pt x="0" y="295146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flipH="1">
            <a:off x="-174023" y="8913714"/>
            <a:ext cx="2405446" cy="2951468"/>
          </a:xfrm>
          <a:custGeom>
            <a:avLst/>
            <a:gdLst/>
            <a:ahLst/>
            <a:cxnLst/>
            <a:rect l="l" t="t" r="r" b="b"/>
            <a:pathLst>
              <a:path w="2405446" h="2951468">
                <a:moveTo>
                  <a:pt x="2405446" y="0"/>
                </a:moveTo>
                <a:lnTo>
                  <a:pt x="0" y="0"/>
                </a:lnTo>
                <a:lnTo>
                  <a:pt x="0" y="2951468"/>
                </a:lnTo>
                <a:lnTo>
                  <a:pt x="2405446" y="2951468"/>
                </a:lnTo>
                <a:lnTo>
                  <a:pt x="2405446"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1287255" y="728058"/>
            <a:ext cx="7619362" cy="1920269"/>
          </a:xfrm>
          <a:prstGeom prst="rect">
            <a:avLst/>
          </a:prstGeom>
        </p:spPr>
        <p:txBody>
          <a:bodyPr lIns="0" tIns="0" rIns="0" bIns="0" rtlCol="0" anchor="t">
            <a:spAutoFit/>
          </a:bodyPr>
          <a:lstStyle/>
          <a:p>
            <a:pPr algn="l">
              <a:lnSpc>
                <a:spcPct val="150000"/>
              </a:lnSpc>
            </a:pPr>
            <a:r>
              <a:rPr lang="en-US" sz="4400" dirty="0">
                <a:solidFill>
                  <a:srgbClr val="F8F8F8"/>
                </a:solidFill>
                <a:latin typeface="Rubik"/>
                <a:ea typeface="Rubik"/>
                <a:cs typeface="Rubik"/>
                <a:sym typeface="Rubik"/>
              </a:rPr>
              <a:t>Health Inequalities Among Minority Groups in the UK</a:t>
            </a:r>
          </a:p>
        </p:txBody>
      </p:sp>
      <p:sp>
        <p:nvSpPr>
          <p:cNvPr id="8" name="TextBox 8"/>
          <p:cNvSpPr txBox="1"/>
          <p:nvPr/>
        </p:nvSpPr>
        <p:spPr>
          <a:xfrm>
            <a:off x="1360720" y="3692395"/>
            <a:ext cx="9840680" cy="4082271"/>
          </a:xfrm>
          <a:prstGeom prst="rect">
            <a:avLst/>
          </a:prstGeom>
        </p:spPr>
        <p:txBody>
          <a:bodyPr wrap="square" lIns="0" tIns="0" rIns="0" bIns="0" rtlCol="0" anchor="t">
            <a:spAutoFit/>
          </a:bodyPr>
          <a:lstStyle/>
          <a:p>
            <a:pPr algn="l">
              <a:lnSpc>
                <a:spcPts val="3175"/>
              </a:lnSpc>
            </a:pPr>
            <a:r>
              <a:rPr lang="en-US" sz="2500" b="1" dirty="0">
                <a:solidFill>
                  <a:srgbClr val="F8F8F8"/>
                </a:solidFill>
                <a:latin typeface="Rubik"/>
                <a:ea typeface="Rubik"/>
                <a:cs typeface="Rubik"/>
                <a:sym typeface="Rubik"/>
              </a:rPr>
              <a:t>Health inequalities </a:t>
            </a:r>
            <a:r>
              <a:rPr lang="en-US" sz="2500" dirty="0">
                <a:solidFill>
                  <a:srgbClr val="F8F8F8"/>
                </a:solidFill>
                <a:latin typeface="Rubik"/>
                <a:ea typeface="Rubik"/>
                <a:cs typeface="Rubik"/>
                <a:sym typeface="Rubik"/>
              </a:rPr>
              <a:t>refer to unfair and avoidable differences in health status and access to care between different population groups, driven by social, economic, and environmental factors (Marmot et al., 2020).</a:t>
            </a:r>
          </a:p>
          <a:p>
            <a:pPr algn="l">
              <a:lnSpc>
                <a:spcPts val="3175"/>
              </a:lnSpc>
            </a:pPr>
            <a:endParaRPr lang="en-US" sz="2500" dirty="0">
              <a:solidFill>
                <a:srgbClr val="F8F8F8"/>
              </a:solidFill>
              <a:latin typeface="Rubik"/>
              <a:ea typeface="Rubik"/>
              <a:cs typeface="Rubik"/>
              <a:sym typeface="Rubik"/>
            </a:endParaRPr>
          </a:p>
          <a:p>
            <a:pPr algn="l">
              <a:lnSpc>
                <a:spcPts val="3175"/>
              </a:lnSpc>
            </a:pPr>
            <a:r>
              <a:rPr lang="en-US" sz="2500" dirty="0">
                <a:solidFill>
                  <a:srgbClr val="F8F8F8"/>
                </a:solidFill>
                <a:latin typeface="Rubik"/>
                <a:ea typeface="Rubik"/>
                <a:cs typeface="Rubik"/>
                <a:sym typeface="Rubik"/>
              </a:rPr>
              <a:t>In the UK, minority groups encompass individuals from diverse ethnic backgrounds, migrants, and refugees. These populations often face systemic barriers, including language difficulties, socio-economic deprivation, and cultural misalignment within the healthcare system (Khan et al., 2022).</a:t>
            </a:r>
          </a:p>
        </p:txBody>
      </p:sp>
      <p:pic>
        <p:nvPicPr>
          <p:cNvPr id="10" name="Picture 9">
            <a:extLst>
              <a:ext uri="{FF2B5EF4-FFF2-40B4-BE49-F238E27FC236}">
                <a16:creationId xmlns:a16="http://schemas.microsoft.com/office/drawing/2014/main" id="{7C8E542D-6B2A-2020-3CDF-7A31AC3764C7}"/>
              </a:ext>
            </a:extLst>
          </p:cNvPr>
          <p:cNvPicPr>
            <a:picLocks noChangeAspect="1"/>
          </p:cNvPicPr>
          <p:nvPr/>
        </p:nvPicPr>
        <p:blipFill>
          <a:blip r:embed="rId6"/>
          <a:stretch>
            <a:fillRect/>
          </a:stretch>
        </p:blipFill>
        <p:spPr>
          <a:xfrm>
            <a:off x="0" y="8849555"/>
            <a:ext cx="18288000" cy="143744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06F3A2C0-D912-16A3-0DED-4D0819D93A8B}"/>
              </a:ext>
            </a:extLst>
          </p:cNvPr>
          <p:cNvSpPr txBox="1"/>
          <p:nvPr/>
        </p:nvSpPr>
        <p:spPr>
          <a:xfrm>
            <a:off x="1287254" y="728058"/>
            <a:ext cx="13343146" cy="904607"/>
          </a:xfrm>
          <a:prstGeom prst="rect">
            <a:avLst/>
          </a:prstGeom>
        </p:spPr>
        <p:txBody>
          <a:bodyPr wrap="square" lIns="0" tIns="0" rIns="0" bIns="0" rtlCol="0" anchor="t">
            <a:spAutoFit/>
          </a:bodyPr>
          <a:lstStyle/>
          <a:p>
            <a:pPr algn="l">
              <a:lnSpc>
                <a:spcPct val="150000"/>
              </a:lnSpc>
            </a:pPr>
            <a:r>
              <a:rPr lang="en-US" sz="4400" dirty="0">
                <a:solidFill>
                  <a:srgbClr val="F8F8F8"/>
                </a:solidFill>
                <a:latin typeface="Rubik"/>
                <a:ea typeface="Rubik"/>
                <a:cs typeface="Rubik"/>
                <a:sym typeface="Rubik"/>
              </a:rPr>
              <a:t>UK Health Disparities Statistics: Key Statistics</a:t>
            </a:r>
          </a:p>
        </p:txBody>
      </p:sp>
      <p:graphicFrame>
        <p:nvGraphicFramePr>
          <p:cNvPr id="3" name="Table 2">
            <a:extLst>
              <a:ext uri="{FF2B5EF4-FFF2-40B4-BE49-F238E27FC236}">
                <a16:creationId xmlns:a16="http://schemas.microsoft.com/office/drawing/2014/main" id="{1B946724-85FA-272A-6936-1C47A631AE10}"/>
              </a:ext>
            </a:extLst>
          </p:cNvPr>
          <p:cNvGraphicFramePr>
            <a:graphicFrameLocks noGrp="1"/>
          </p:cNvGraphicFramePr>
          <p:nvPr>
            <p:extLst>
              <p:ext uri="{D42A27DB-BD31-4B8C-83A1-F6EECF244321}">
                <p14:modId xmlns:p14="http://schemas.microsoft.com/office/powerpoint/2010/main" val="479111839"/>
              </p:ext>
            </p:extLst>
          </p:nvPr>
        </p:nvGraphicFramePr>
        <p:xfrm>
          <a:off x="1287254" y="2171700"/>
          <a:ext cx="15476747" cy="4572000"/>
        </p:xfrm>
        <a:graphic>
          <a:graphicData uri="http://schemas.openxmlformats.org/drawingml/2006/table">
            <a:tbl>
              <a:tblPr/>
              <a:tblGrid>
                <a:gridCol w="3284746">
                  <a:extLst>
                    <a:ext uri="{9D8B030D-6E8A-4147-A177-3AD203B41FA5}">
                      <a16:colId xmlns:a16="http://schemas.microsoft.com/office/drawing/2014/main" val="2850029880"/>
                    </a:ext>
                  </a:extLst>
                </a:gridCol>
                <a:gridCol w="4648200">
                  <a:extLst>
                    <a:ext uri="{9D8B030D-6E8A-4147-A177-3AD203B41FA5}">
                      <a16:colId xmlns:a16="http://schemas.microsoft.com/office/drawing/2014/main" val="1413416224"/>
                    </a:ext>
                  </a:extLst>
                </a:gridCol>
                <a:gridCol w="7543801">
                  <a:extLst>
                    <a:ext uri="{9D8B030D-6E8A-4147-A177-3AD203B41FA5}">
                      <a16:colId xmlns:a16="http://schemas.microsoft.com/office/drawing/2014/main" val="2935181939"/>
                    </a:ext>
                  </a:extLst>
                </a:gridCol>
              </a:tblGrid>
              <a:tr h="726918">
                <a:tc>
                  <a:txBody>
                    <a:bodyPr/>
                    <a:lstStyle/>
                    <a:p>
                      <a:pPr rtl="0">
                        <a:buNone/>
                      </a:pPr>
                      <a:r>
                        <a:rPr lang="en-US" sz="2400" b="1">
                          <a:solidFill>
                            <a:schemeClr val="bg1"/>
                          </a:solidFill>
                          <a:effectLst/>
                          <a:latin typeface="Rubik" panose="020B0604020202020204" charset="-79"/>
                          <a:cs typeface="Rubik" panose="020B0604020202020204" charset="-79"/>
                        </a:rPr>
                        <a:t>Indicator</a:t>
                      </a:r>
                      <a:endParaRPr lang="en-US" sz="2400">
                        <a:solidFill>
                          <a:schemeClr val="bg1"/>
                        </a:solidFill>
                        <a:effectLst/>
                        <a:latin typeface="Rubik" panose="020B0604020202020204" charset="-79"/>
                        <a:cs typeface="Rubik" panose="020B0604020202020204" charset="-79"/>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b="1">
                          <a:solidFill>
                            <a:schemeClr val="bg1"/>
                          </a:solidFill>
                          <a:effectLst/>
                          <a:latin typeface="Rubik" panose="020B0604020202020204" charset="-79"/>
                          <a:cs typeface="Rubik" panose="020B0604020202020204" charset="-79"/>
                        </a:rPr>
                        <a:t>Group Most Affected</a:t>
                      </a:r>
                      <a:endParaRPr lang="en-US" sz="2400">
                        <a:solidFill>
                          <a:schemeClr val="bg1"/>
                        </a:solidFill>
                        <a:effectLst/>
                        <a:latin typeface="Rubik" panose="020B0604020202020204" charset="-79"/>
                        <a:cs typeface="Rubik" panose="020B0604020202020204" charset="-79"/>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b="1">
                          <a:solidFill>
                            <a:schemeClr val="bg1"/>
                          </a:solidFill>
                          <a:effectLst/>
                          <a:latin typeface="Rubik" panose="020B0604020202020204" charset="-79"/>
                          <a:cs typeface="Rubik" panose="020B0604020202020204" charset="-79"/>
                        </a:rPr>
                        <a:t>Key Statistic</a:t>
                      </a:r>
                      <a:endParaRPr lang="en-US" sz="2400">
                        <a:solidFill>
                          <a:schemeClr val="bg1"/>
                        </a:solidFill>
                        <a:effectLst/>
                        <a:latin typeface="Rubik" panose="020B0604020202020204" charset="-79"/>
                        <a:cs typeface="Rubik" panose="020B0604020202020204" charset="-79"/>
                      </a:endParaRP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620702759"/>
                  </a:ext>
                </a:extLst>
              </a:tr>
              <a:tr h="1482882">
                <a:tc>
                  <a:txBody>
                    <a:bodyPr/>
                    <a:lstStyle/>
                    <a:p>
                      <a:pPr rtl="0">
                        <a:buNone/>
                      </a:pPr>
                      <a:r>
                        <a:rPr lang="en-US" sz="2400" b="1" dirty="0">
                          <a:solidFill>
                            <a:schemeClr val="bg1"/>
                          </a:solidFill>
                          <a:effectLst/>
                          <a:latin typeface="Rubik" panose="020B0604020202020204" charset="-79"/>
                          <a:cs typeface="Rubik" panose="020B0604020202020204" charset="-79"/>
                        </a:rPr>
                        <a:t>Maternal Mortality</a:t>
                      </a:r>
                      <a:endParaRPr lang="en-US" sz="2400" dirty="0">
                        <a:solidFill>
                          <a:schemeClr val="bg1"/>
                        </a:solidFill>
                        <a:effectLst/>
                        <a:latin typeface="Rubik" panose="020B0604020202020204" charset="-79"/>
                        <a:cs typeface="Rubik" panose="020B0604020202020204" charset="-79"/>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a:solidFill>
                            <a:schemeClr val="bg1"/>
                          </a:solidFill>
                          <a:effectLst/>
                          <a:latin typeface="Rubik" panose="020B0604020202020204" charset="-79"/>
                          <a:cs typeface="Rubik" panose="020B0604020202020204" charset="-79"/>
                        </a:rPr>
                        <a:t>Black Women</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a:solidFill>
                            <a:schemeClr val="bg1"/>
                          </a:solidFill>
                          <a:effectLst/>
                          <a:latin typeface="Rubik" panose="020B0604020202020204" charset="-79"/>
                          <a:cs typeface="Rubik" panose="020B0604020202020204" charset="-79"/>
                        </a:rPr>
                        <a:t>3.7x higher risk of death during childbirth compared to White women (MBRRACE-UK, 2023).</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56606461"/>
                  </a:ext>
                </a:extLst>
              </a:tr>
              <a:tr h="1066800">
                <a:tc>
                  <a:txBody>
                    <a:bodyPr/>
                    <a:lstStyle/>
                    <a:p>
                      <a:pPr rtl="0">
                        <a:buNone/>
                      </a:pPr>
                      <a:r>
                        <a:rPr lang="en-US" sz="2400" b="1">
                          <a:solidFill>
                            <a:schemeClr val="bg1"/>
                          </a:solidFill>
                          <a:effectLst/>
                          <a:latin typeface="Rubik" panose="020B0604020202020204" charset="-79"/>
                          <a:cs typeface="Rubik" panose="020B0604020202020204" charset="-79"/>
                        </a:rPr>
                        <a:t>Diabetes (Type 2)</a:t>
                      </a:r>
                      <a:endParaRPr lang="en-US" sz="2400">
                        <a:solidFill>
                          <a:schemeClr val="bg1"/>
                        </a:solidFill>
                        <a:effectLst/>
                        <a:latin typeface="Rubik" panose="020B0604020202020204" charset="-79"/>
                        <a:cs typeface="Rubik" panose="020B0604020202020204" charset="-79"/>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dirty="0">
                          <a:solidFill>
                            <a:schemeClr val="bg1"/>
                          </a:solidFill>
                          <a:effectLst/>
                          <a:latin typeface="Rubik" panose="020B0604020202020204" charset="-79"/>
                          <a:cs typeface="Rubik" panose="020B0604020202020204" charset="-79"/>
                        </a:rPr>
                        <a:t>South Asian</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dirty="0">
                          <a:solidFill>
                            <a:schemeClr val="bg1"/>
                          </a:solidFill>
                          <a:effectLst/>
                          <a:latin typeface="Rubik" panose="020B0604020202020204" charset="-79"/>
                          <a:cs typeface="Rubik" panose="020B0604020202020204" charset="-79"/>
                        </a:rPr>
                        <a:t>2x to 4x higher prevalence compared to the general population (Public Health England, 2021).</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78078579"/>
                  </a:ext>
                </a:extLst>
              </a:tr>
              <a:tr h="1295400">
                <a:tc>
                  <a:txBody>
                    <a:bodyPr/>
                    <a:lstStyle/>
                    <a:p>
                      <a:pPr rtl="0">
                        <a:buNone/>
                      </a:pPr>
                      <a:r>
                        <a:rPr lang="en-US" sz="2400" b="1" dirty="0">
                          <a:solidFill>
                            <a:schemeClr val="bg1"/>
                          </a:solidFill>
                          <a:effectLst/>
                          <a:latin typeface="Rubik" panose="020B0604020202020204" charset="-79"/>
                          <a:cs typeface="Rubik" panose="020B0604020202020204" charset="-79"/>
                        </a:rPr>
                        <a:t>Infant Mortality</a:t>
                      </a:r>
                      <a:endParaRPr lang="en-US" sz="2400" dirty="0">
                        <a:solidFill>
                          <a:schemeClr val="bg1"/>
                        </a:solidFill>
                        <a:effectLst/>
                        <a:latin typeface="Rubik" panose="020B0604020202020204" charset="-79"/>
                        <a:cs typeface="Rubik" panose="020B0604020202020204" charset="-79"/>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a:solidFill>
                            <a:schemeClr val="bg1"/>
                          </a:solidFill>
                          <a:effectLst/>
                          <a:latin typeface="Rubik" panose="020B0604020202020204" charset="-79"/>
                          <a:cs typeface="Rubik" panose="020B0604020202020204" charset="-79"/>
                        </a:rPr>
                        <a:t>Pakistani/Black Caribbean</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US" sz="2400" dirty="0">
                          <a:solidFill>
                            <a:schemeClr val="bg1"/>
                          </a:solidFill>
                          <a:effectLst/>
                          <a:latin typeface="Rubik" panose="020B0604020202020204" charset="-79"/>
                          <a:cs typeface="Rubik" panose="020B0604020202020204" charset="-79"/>
                        </a:rPr>
                        <a:t>Rates are roughly twice as high as those in White British groups (ONS, 2021).</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23461212"/>
                  </a:ext>
                </a:extLst>
              </a:tr>
            </a:tbl>
          </a:graphicData>
        </a:graphic>
      </p:graphicFrame>
      <p:sp>
        <p:nvSpPr>
          <p:cNvPr id="4" name="TextBox 8">
            <a:extLst>
              <a:ext uri="{FF2B5EF4-FFF2-40B4-BE49-F238E27FC236}">
                <a16:creationId xmlns:a16="http://schemas.microsoft.com/office/drawing/2014/main" id="{D5C3B8D1-2D32-967C-48BD-5468E0668E44}"/>
              </a:ext>
            </a:extLst>
          </p:cNvPr>
          <p:cNvSpPr txBox="1"/>
          <p:nvPr/>
        </p:nvSpPr>
        <p:spPr>
          <a:xfrm>
            <a:off x="1295400" y="7362810"/>
            <a:ext cx="16241480" cy="1209690"/>
          </a:xfrm>
          <a:prstGeom prst="rect">
            <a:avLst/>
          </a:prstGeom>
        </p:spPr>
        <p:txBody>
          <a:bodyPr wrap="square" lIns="0" tIns="0" rIns="0" bIns="0" rtlCol="0" anchor="t">
            <a:spAutoFit/>
          </a:bodyPr>
          <a:lstStyle/>
          <a:p>
            <a:pPr algn="l">
              <a:lnSpc>
                <a:spcPts val="3175"/>
              </a:lnSpc>
            </a:pPr>
            <a:r>
              <a:rPr lang="en-US" sz="2500" b="1" dirty="0">
                <a:solidFill>
                  <a:srgbClr val="F8F8F8"/>
                </a:solidFill>
                <a:latin typeface="Rubik"/>
                <a:ea typeface="Rubik"/>
                <a:cs typeface="Rubik"/>
                <a:sym typeface="Rubik"/>
              </a:rPr>
              <a:t>Addressing these disparities is critical for achieving social justice and reducing the economic burden on the NHS. Persistent inequalities lead to preventable deaths and lower quality of life for significant portions of the UK population (Dixon and Woods, 2023).</a:t>
            </a:r>
            <a:endParaRPr lang="en-US" sz="2500" dirty="0">
              <a:solidFill>
                <a:srgbClr val="F8F8F8"/>
              </a:solidFill>
              <a:latin typeface="Rubik"/>
              <a:ea typeface="Rubik"/>
              <a:cs typeface="Rubik"/>
              <a:sym typeface="Rubik"/>
            </a:endParaRPr>
          </a:p>
        </p:txBody>
      </p:sp>
      <p:sp>
        <p:nvSpPr>
          <p:cNvPr id="5" name="Freeform 6">
            <a:extLst>
              <a:ext uri="{FF2B5EF4-FFF2-40B4-BE49-F238E27FC236}">
                <a16:creationId xmlns:a16="http://schemas.microsoft.com/office/drawing/2014/main" id="{A4D988C7-7082-640E-0076-F0F1CA4F6E19}"/>
              </a:ext>
            </a:extLst>
          </p:cNvPr>
          <p:cNvSpPr/>
          <p:nvPr/>
        </p:nvSpPr>
        <p:spPr>
          <a:xfrm flipH="1">
            <a:off x="-174023" y="8913714"/>
            <a:ext cx="2405446" cy="2951468"/>
          </a:xfrm>
          <a:custGeom>
            <a:avLst/>
            <a:gdLst/>
            <a:ahLst/>
            <a:cxnLst/>
            <a:rect l="l" t="t" r="r" b="b"/>
            <a:pathLst>
              <a:path w="2405446" h="2951468">
                <a:moveTo>
                  <a:pt x="2405446" y="0"/>
                </a:moveTo>
                <a:lnTo>
                  <a:pt x="0" y="0"/>
                </a:lnTo>
                <a:lnTo>
                  <a:pt x="0" y="2951468"/>
                </a:lnTo>
                <a:lnTo>
                  <a:pt x="2405446" y="2951468"/>
                </a:lnTo>
                <a:lnTo>
                  <a:pt x="2405446"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11">
            <a:extLst>
              <a:ext uri="{FF2B5EF4-FFF2-40B4-BE49-F238E27FC236}">
                <a16:creationId xmlns:a16="http://schemas.microsoft.com/office/drawing/2014/main" id="{A8077E59-572D-ADDF-1621-CB0D06A5C84E}"/>
              </a:ext>
            </a:extLst>
          </p:cNvPr>
          <p:cNvSpPr/>
          <p:nvPr/>
        </p:nvSpPr>
        <p:spPr>
          <a:xfrm rot="11547194">
            <a:off x="15143194" y="-50046"/>
            <a:ext cx="3341751" cy="2497200"/>
          </a:xfrm>
          <a:custGeom>
            <a:avLst/>
            <a:gdLst/>
            <a:ahLst/>
            <a:cxnLst/>
            <a:rect l="l" t="t" r="r" b="b"/>
            <a:pathLst>
              <a:path w="3341751" h="2497200">
                <a:moveTo>
                  <a:pt x="0" y="0"/>
                </a:moveTo>
                <a:lnTo>
                  <a:pt x="3341751" y="0"/>
                </a:lnTo>
                <a:lnTo>
                  <a:pt x="3341751" y="2497200"/>
                </a:lnTo>
                <a:lnTo>
                  <a:pt x="0" y="24972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28">
            <a:extLst>
              <a:ext uri="{FF2B5EF4-FFF2-40B4-BE49-F238E27FC236}">
                <a16:creationId xmlns:a16="http://schemas.microsoft.com/office/drawing/2014/main" id="{59D86176-E73C-A00E-EA45-24FDBF96A8C0}"/>
              </a:ext>
            </a:extLst>
          </p:cNvPr>
          <p:cNvSpPr/>
          <p:nvPr/>
        </p:nvSpPr>
        <p:spPr>
          <a:xfrm rot="18596762">
            <a:off x="14777281" y="7710718"/>
            <a:ext cx="3769215" cy="2816632"/>
          </a:xfrm>
          <a:custGeom>
            <a:avLst/>
            <a:gdLst/>
            <a:ahLst/>
            <a:cxnLst/>
            <a:rect l="l" t="t" r="r" b="b"/>
            <a:pathLst>
              <a:path w="3769215" h="2816632">
                <a:moveTo>
                  <a:pt x="0" y="0"/>
                </a:moveTo>
                <a:lnTo>
                  <a:pt x="3769216" y="0"/>
                </a:lnTo>
                <a:lnTo>
                  <a:pt x="3769216" y="2816632"/>
                </a:lnTo>
                <a:lnTo>
                  <a:pt x="0" y="281663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9" name="Picture 8">
            <a:extLst>
              <a:ext uri="{FF2B5EF4-FFF2-40B4-BE49-F238E27FC236}">
                <a16:creationId xmlns:a16="http://schemas.microsoft.com/office/drawing/2014/main" id="{26A0D75D-3D7C-EF30-6E47-3C75238E0FB4}"/>
              </a:ext>
            </a:extLst>
          </p:cNvPr>
          <p:cNvPicPr>
            <a:picLocks noChangeAspect="1"/>
          </p:cNvPicPr>
          <p:nvPr/>
        </p:nvPicPr>
        <p:blipFill>
          <a:blip r:embed="rId6"/>
          <a:stretch>
            <a:fillRect/>
          </a:stretch>
        </p:blipFill>
        <p:spPr>
          <a:xfrm>
            <a:off x="0" y="8849555"/>
            <a:ext cx="18288000" cy="143744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10" name="Group 10"/>
          <p:cNvGrpSpPr/>
          <p:nvPr/>
        </p:nvGrpSpPr>
        <p:grpSpPr>
          <a:xfrm>
            <a:off x="-3425808" y="190500"/>
            <a:ext cx="17218008" cy="1820551"/>
            <a:chOff x="0" y="0"/>
            <a:chExt cx="2839868" cy="538257"/>
          </a:xfrm>
        </p:grpSpPr>
        <p:sp>
          <p:nvSpPr>
            <p:cNvPr id="11" name="Freeform 11"/>
            <p:cNvSpPr/>
            <p:nvPr/>
          </p:nvSpPr>
          <p:spPr>
            <a:xfrm>
              <a:off x="0" y="0"/>
              <a:ext cx="2839869" cy="538257"/>
            </a:xfrm>
            <a:custGeom>
              <a:avLst/>
              <a:gdLst/>
              <a:ahLst/>
              <a:cxnLst/>
              <a:rect l="l" t="t" r="r" b="b"/>
              <a:pathLst>
                <a:path w="2839869" h="538257">
                  <a:moveTo>
                    <a:pt x="10770" y="0"/>
                  </a:moveTo>
                  <a:lnTo>
                    <a:pt x="2829098" y="0"/>
                  </a:lnTo>
                  <a:cubicBezTo>
                    <a:pt x="2831955" y="0"/>
                    <a:pt x="2834694" y="1135"/>
                    <a:pt x="2836714" y="3154"/>
                  </a:cubicBezTo>
                  <a:cubicBezTo>
                    <a:pt x="2838734" y="5174"/>
                    <a:pt x="2839869" y="7914"/>
                    <a:pt x="2839869" y="10770"/>
                  </a:cubicBezTo>
                  <a:lnTo>
                    <a:pt x="2839869" y="527487"/>
                  </a:lnTo>
                  <a:cubicBezTo>
                    <a:pt x="2839869" y="530343"/>
                    <a:pt x="2838734" y="533082"/>
                    <a:pt x="2836714" y="535102"/>
                  </a:cubicBezTo>
                  <a:cubicBezTo>
                    <a:pt x="2834694" y="537122"/>
                    <a:pt x="2831955" y="538257"/>
                    <a:pt x="2829098" y="538257"/>
                  </a:cubicBezTo>
                  <a:lnTo>
                    <a:pt x="10770" y="538257"/>
                  </a:lnTo>
                  <a:cubicBezTo>
                    <a:pt x="7914" y="538257"/>
                    <a:pt x="5174" y="537122"/>
                    <a:pt x="3154" y="535102"/>
                  </a:cubicBezTo>
                  <a:cubicBezTo>
                    <a:pt x="1135" y="533082"/>
                    <a:pt x="0" y="530343"/>
                    <a:pt x="0" y="527487"/>
                  </a:cubicBezTo>
                  <a:lnTo>
                    <a:pt x="0" y="10770"/>
                  </a:lnTo>
                  <a:cubicBezTo>
                    <a:pt x="0" y="7914"/>
                    <a:pt x="1135" y="5174"/>
                    <a:pt x="3154" y="3154"/>
                  </a:cubicBezTo>
                  <a:cubicBezTo>
                    <a:pt x="5174" y="1135"/>
                    <a:pt x="7914" y="0"/>
                    <a:pt x="10770" y="0"/>
                  </a:cubicBezTo>
                  <a:close/>
                </a:path>
              </a:pathLst>
            </a:custGeom>
            <a:solidFill>
              <a:srgbClr val="2D95A2"/>
            </a:solidFill>
          </p:spPr>
          <p:txBody>
            <a:bodyPr/>
            <a:lstStyle/>
            <a:p>
              <a:endParaRPr lang="en-GB"/>
            </a:p>
          </p:txBody>
        </p:sp>
        <p:sp>
          <p:nvSpPr>
            <p:cNvPr id="12" name="TextBox 12"/>
            <p:cNvSpPr txBox="1"/>
            <p:nvPr/>
          </p:nvSpPr>
          <p:spPr>
            <a:xfrm>
              <a:off x="0" y="-57150"/>
              <a:ext cx="2839868" cy="595407"/>
            </a:xfrm>
            <a:prstGeom prst="rect">
              <a:avLst/>
            </a:prstGeom>
          </p:spPr>
          <p:txBody>
            <a:bodyPr lIns="50800" tIns="50800" rIns="50800" bIns="50800" rtlCol="0" anchor="ctr"/>
            <a:lstStyle/>
            <a:p>
              <a:pPr algn="ctr">
                <a:lnSpc>
                  <a:spcPts val="3500"/>
                </a:lnSpc>
              </a:pPr>
              <a:endParaRPr/>
            </a:p>
          </p:txBody>
        </p:sp>
      </p:grpSp>
      <p:sp>
        <p:nvSpPr>
          <p:cNvPr id="14" name="Freeform 14"/>
          <p:cNvSpPr/>
          <p:nvPr/>
        </p:nvSpPr>
        <p:spPr>
          <a:xfrm rot="-2450937">
            <a:off x="14824866" y="-622120"/>
            <a:ext cx="3422226" cy="4199051"/>
          </a:xfrm>
          <a:custGeom>
            <a:avLst/>
            <a:gdLst/>
            <a:ahLst/>
            <a:cxnLst/>
            <a:rect l="l" t="t" r="r" b="b"/>
            <a:pathLst>
              <a:path w="3422226" h="4199051">
                <a:moveTo>
                  <a:pt x="0" y="0"/>
                </a:moveTo>
                <a:lnTo>
                  <a:pt x="3422226" y="0"/>
                </a:lnTo>
                <a:lnTo>
                  <a:pt x="3422226" y="4199051"/>
                </a:lnTo>
                <a:lnTo>
                  <a:pt x="0" y="41990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TextBox 21"/>
          <p:cNvSpPr txBox="1"/>
          <p:nvPr/>
        </p:nvSpPr>
        <p:spPr>
          <a:xfrm>
            <a:off x="1010776" y="2019300"/>
            <a:ext cx="16058024" cy="1437445"/>
          </a:xfrm>
          <a:prstGeom prst="rect">
            <a:avLst/>
          </a:prstGeom>
        </p:spPr>
        <p:txBody>
          <a:bodyPr wrap="square" lIns="0" tIns="0" rIns="0" bIns="0" rtlCol="0" anchor="t">
            <a:spAutoFit/>
          </a:bodyPr>
          <a:lstStyle/>
          <a:p>
            <a:pPr algn="l">
              <a:lnSpc>
                <a:spcPts val="6000"/>
              </a:lnSpc>
            </a:pPr>
            <a:r>
              <a:rPr lang="en-US" sz="2800" dirty="0">
                <a:solidFill>
                  <a:srgbClr val="2B2B2B"/>
                </a:solidFill>
                <a:latin typeface="Rubik"/>
                <a:ea typeface="Rubik"/>
                <a:cs typeface="Rubik"/>
                <a:sym typeface="Rubik"/>
              </a:rPr>
              <a:t>The following table outlines significant health disparities by ethnic group, reflecting data trends from recent national reports.</a:t>
            </a:r>
          </a:p>
        </p:txBody>
      </p:sp>
      <p:sp>
        <p:nvSpPr>
          <p:cNvPr id="22" name="TextBox 22"/>
          <p:cNvSpPr txBox="1"/>
          <p:nvPr/>
        </p:nvSpPr>
        <p:spPr>
          <a:xfrm>
            <a:off x="838200" y="419100"/>
            <a:ext cx="12763500" cy="1114279"/>
          </a:xfrm>
          <a:prstGeom prst="rect">
            <a:avLst/>
          </a:prstGeom>
        </p:spPr>
        <p:txBody>
          <a:bodyPr wrap="square" lIns="0" tIns="0" rIns="0" bIns="0" rtlCol="0" anchor="t">
            <a:spAutoFit/>
          </a:bodyPr>
          <a:lstStyle/>
          <a:p>
            <a:pPr algn="l">
              <a:lnSpc>
                <a:spcPts val="10099"/>
              </a:lnSpc>
            </a:pPr>
            <a:r>
              <a:rPr lang="en-US" sz="4400" b="1" dirty="0">
                <a:solidFill>
                  <a:srgbClr val="F8F8F8"/>
                </a:solidFill>
                <a:latin typeface="Rubik Bold"/>
                <a:ea typeface="Rubik Bold"/>
                <a:cs typeface="Rubik Bold"/>
                <a:sym typeface="Rubik Bold"/>
              </a:rPr>
              <a:t>UK Health Inequality Statistics (2020–2025)</a:t>
            </a:r>
          </a:p>
        </p:txBody>
      </p:sp>
      <p:graphicFrame>
        <p:nvGraphicFramePr>
          <p:cNvPr id="25" name="Table 24">
            <a:extLst>
              <a:ext uri="{FF2B5EF4-FFF2-40B4-BE49-F238E27FC236}">
                <a16:creationId xmlns:a16="http://schemas.microsoft.com/office/drawing/2014/main" id="{8DB18366-A340-28D0-8E8D-872621444239}"/>
              </a:ext>
            </a:extLst>
          </p:cNvPr>
          <p:cNvGraphicFramePr>
            <a:graphicFrameLocks noGrp="1"/>
          </p:cNvGraphicFramePr>
          <p:nvPr>
            <p:extLst>
              <p:ext uri="{D42A27DB-BD31-4B8C-83A1-F6EECF244321}">
                <p14:modId xmlns:p14="http://schemas.microsoft.com/office/powerpoint/2010/main" val="1480576545"/>
              </p:ext>
            </p:extLst>
          </p:nvPr>
        </p:nvGraphicFramePr>
        <p:xfrm>
          <a:off x="1066800" y="3771900"/>
          <a:ext cx="15547297" cy="4825013"/>
        </p:xfrm>
        <a:graphic>
          <a:graphicData uri="http://schemas.openxmlformats.org/drawingml/2006/table">
            <a:tbl>
              <a:tblPr>
                <a:tableStyleId>{ED083AE6-46FA-4A59-8FB0-9F97EB10719F}</a:tableStyleId>
              </a:tblPr>
              <a:tblGrid>
                <a:gridCol w="3200400">
                  <a:extLst>
                    <a:ext uri="{9D8B030D-6E8A-4147-A177-3AD203B41FA5}">
                      <a16:colId xmlns:a16="http://schemas.microsoft.com/office/drawing/2014/main" val="2032760379"/>
                    </a:ext>
                  </a:extLst>
                </a:gridCol>
                <a:gridCol w="4724400">
                  <a:extLst>
                    <a:ext uri="{9D8B030D-6E8A-4147-A177-3AD203B41FA5}">
                      <a16:colId xmlns:a16="http://schemas.microsoft.com/office/drawing/2014/main" val="1655246453"/>
                    </a:ext>
                  </a:extLst>
                </a:gridCol>
                <a:gridCol w="7622497">
                  <a:extLst>
                    <a:ext uri="{9D8B030D-6E8A-4147-A177-3AD203B41FA5}">
                      <a16:colId xmlns:a16="http://schemas.microsoft.com/office/drawing/2014/main" val="4013866463"/>
                    </a:ext>
                  </a:extLst>
                </a:gridCol>
              </a:tblGrid>
              <a:tr h="536157">
                <a:tc>
                  <a:txBody>
                    <a:bodyPr/>
                    <a:lstStyle/>
                    <a:p>
                      <a:pPr rtl="0">
                        <a:buNone/>
                      </a:pPr>
                      <a:r>
                        <a:rPr lang="en-US" sz="2400" b="1" dirty="0">
                          <a:solidFill>
                            <a:srgbClr val="1F1F1F"/>
                          </a:solidFill>
                          <a:effectLst/>
                          <a:latin typeface="Rubik" panose="020B0604020202020204" charset="-79"/>
                          <a:cs typeface="Rubik" panose="020B0604020202020204" charset="-79"/>
                        </a:rPr>
                        <a:t>Health Indicator</a:t>
                      </a:r>
                      <a:endParaRPr lang="en-US" sz="2400" dirty="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b="1">
                          <a:solidFill>
                            <a:srgbClr val="1F1F1F"/>
                          </a:solidFill>
                          <a:effectLst/>
                          <a:latin typeface="Rubik" panose="020B0604020202020204" charset="-79"/>
                          <a:cs typeface="Rubik" panose="020B0604020202020204" charset="-79"/>
                        </a:rPr>
                        <a:t>Most Affected Group</a:t>
                      </a:r>
                      <a:endParaRPr lang="en-US" sz="240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b="1">
                          <a:solidFill>
                            <a:srgbClr val="1F1F1F"/>
                          </a:solidFill>
                          <a:effectLst/>
                          <a:latin typeface="Rubik" panose="020B0604020202020204" charset="-79"/>
                          <a:cs typeface="Rubik" panose="020B0604020202020204" charset="-79"/>
                        </a:rPr>
                        <a:t>Statistical Comparison</a:t>
                      </a:r>
                      <a:endParaRPr lang="en-US" sz="2400">
                        <a:solidFill>
                          <a:srgbClr val="1F1F1F"/>
                        </a:solidFill>
                        <a:effectLst/>
                        <a:latin typeface="Rubik" panose="020B0604020202020204" charset="-79"/>
                        <a:cs typeface="Rubik" panose="020B0604020202020204" charset="-79"/>
                      </a:endParaRPr>
                    </a:p>
                  </a:txBody>
                  <a:tcPr marL="72869" marR="72869" marT="80965" marB="80965" anchor="ctr"/>
                </a:tc>
                <a:extLst>
                  <a:ext uri="{0D108BD9-81ED-4DB2-BD59-A6C34878D82A}">
                    <a16:rowId xmlns:a16="http://schemas.microsoft.com/office/drawing/2014/main" val="4154751575"/>
                  </a:ext>
                </a:extLst>
              </a:tr>
              <a:tr h="907786">
                <a:tc>
                  <a:txBody>
                    <a:bodyPr/>
                    <a:lstStyle/>
                    <a:p>
                      <a:pPr rtl="0">
                        <a:buNone/>
                      </a:pPr>
                      <a:r>
                        <a:rPr lang="en-US" sz="2400" b="1" dirty="0">
                          <a:solidFill>
                            <a:srgbClr val="1F1F1F"/>
                          </a:solidFill>
                          <a:effectLst/>
                          <a:latin typeface="Rubik" panose="020B0604020202020204" charset="-79"/>
                          <a:cs typeface="Rubik" panose="020B0604020202020204" charset="-79"/>
                        </a:rPr>
                        <a:t>Maternal Mortality</a:t>
                      </a:r>
                      <a:endParaRPr lang="en-US" sz="2400" dirty="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a:solidFill>
                            <a:srgbClr val="1F1F1F"/>
                          </a:solidFill>
                          <a:effectLst/>
                          <a:latin typeface="Rubik" panose="020B0604020202020204" charset="-79"/>
                          <a:cs typeface="Rubik" panose="020B0604020202020204" charset="-79"/>
                        </a:rPr>
                        <a:t>Black / Black British</a:t>
                      </a:r>
                    </a:p>
                  </a:txBody>
                  <a:tcPr marL="72869" marR="60724" marT="80965" marB="80965" anchor="ctr"/>
                </a:tc>
                <a:tc>
                  <a:txBody>
                    <a:bodyPr/>
                    <a:lstStyle/>
                    <a:p>
                      <a:pPr rtl="0">
                        <a:buNone/>
                      </a:pPr>
                      <a:r>
                        <a:rPr lang="en-US" sz="2400" b="1">
                          <a:solidFill>
                            <a:srgbClr val="1F1F1F"/>
                          </a:solidFill>
                          <a:effectLst/>
                          <a:latin typeface="Rubik" panose="020B0604020202020204" charset="-79"/>
                          <a:cs typeface="Rubik" panose="020B0604020202020204" charset="-79"/>
                        </a:rPr>
                        <a:t>2.87x higher risk</a:t>
                      </a:r>
                      <a:r>
                        <a:rPr lang="en-US" sz="2400">
                          <a:solidFill>
                            <a:srgbClr val="1F1F1F"/>
                          </a:solidFill>
                          <a:effectLst/>
                          <a:latin typeface="Rubik" panose="020B0604020202020204" charset="-79"/>
                          <a:cs typeface="Rubik" panose="020B0604020202020204" charset="-79"/>
                        </a:rPr>
                        <a:t> of death compared to White women (MBRRACE-UK, 2023).</a:t>
                      </a:r>
                    </a:p>
                  </a:txBody>
                  <a:tcPr marL="72869" marR="72869" marT="80965" marB="80965" anchor="ctr"/>
                </a:tc>
                <a:extLst>
                  <a:ext uri="{0D108BD9-81ED-4DB2-BD59-A6C34878D82A}">
                    <a16:rowId xmlns:a16="http://schemas.microsoft.com/office/drawing/2014/main" val="651928613"/>
                  </a:ext>
                </a:extLst>
              </a:tr>
              <a:tr h="1052985">
                <a:tc>
                  <a:txBody>
                    <a:bodyPr/>
                    <a:lstStyle/>
                    <a:p>
                      <a:pPr rtl="0">
                        <a:buNone/>
                      </a:pPr>
                      <a:r>
                        <a:rPr lang="en-US" sz="2400" b="1" dirty="0">
                          <a:solidFill>
                            <a:srgbClr val="1F1F1F"/>
                          </a:solidFill>
                          <a:effectLst/>
                          <a:latin typeface="Rubik" panose="020B0604020202020204" charset="-79"/>
                          <a:cs typeface="Rubik" panose="020B0604020202020204" charset="-79"/>
                        </a:rPr>
                        <a:t>Infant Mortality</a:t>
                      </a:r>
                      <a:endParaRPr lang="en-US" sz="2400" dirty="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dirty="0">
                          <a:solidFill>
                            <a:srgbClr val="1F1F1F"/>
                          </a:solidFill>
                          <a:effectLst/>
                          <a:latin typeface="Rubik" panose="020B0604020202020204" charset="-79"/>
                          <a:cs typeface="Rubik" panose="020B0604020202020204" charset="-79"/>
                        </a:rPr>
                        <a:t>Black / Asian</a:t>
                      </a:r>
                    </a:p>
                  </a:txBody>
                  <a:tcPr marL="72869" marR="60724" marT="80965" marB="80965" anchor="ctr"/>
                </a:tc>
                <a:tc>
                  <a:txBody>
                    <a:bodyPr/>
                    <a:lstStyle/>
                    <a:p>
                      <a:pPr rtl="0">
                        <a:buNone/>
                      </a:pPr>
                      <a:r>
                        <a:rPr lang="en-US" sz="2400" b="1" dirty="0">
                          <a:solidFill>
                            <a:srgbClr val="1F1F1F"/>
                          </a:solidFill>
                          <a:effectLst/>
                          <a:latin typeface="Rubik" panose="020B0604020202020204" charset="-79"/>
                          <a:cs typeface="Rubik" panose="020B0604020202020204" charset="-79"/>
                        </a:rPr>
                        <a:t>6.6 and 5.7 deaths</a:t>
                      </a:r>
                      <a:r>
                        <a:rPr lang="en-US" sz="2400" dirty="0">
                          <a:solidFill>
                            <a:srgbClr val="1F1F1F"/>
                          </a:solidFill>
                          <a:effectLst/>
                          <a:latin typeface="Rubik" panose="020B0604020202020204" charset="-79"/>
                          <a:cs typeface="Rubik" panose="020B0604020202020204" charset="-79"/>
                        </a:rPr>
                        <a:t> per 1,000 births respectively, vs 3.1 for White infants (King’s Fund, 2024).</a:t>
                      </a:r>
                    </a:p>
                  </a:txBody>
                  <a:tcPr marL="72869" marR="72869" marT="80965" marB="80965" anchor="ctr"/>
                </a:tc>
                <a:extLst>
                  <a:ext uri="{0D108BD9-81ED-4DB2-BD59-A6C34878D82A}">
                    <a16:rowId xmlns:a16="http://schemas.microsoft.com/office/drawing/2014/main" val="3191649346"/>
                  </a:ext>
                </a:extLst>
              </a:tr>
              <a:tr h="1052985">
                <a:tc>
                  <a:txBody>
                    <a:bodyPr/>
                    <a:lstStyle/>
                    <a:p>
                      <a:pPr rtl="0">
                        <a:buNone/>
                      </a:pPr>
                      <a:r>
                        <a:rPr lang="en-US" sz="2400" b="1">
                          <a:solidFill>
                            <a:srgbClr val="1F1F1F"/>
                          </a:solidFill>
                          <a:effectLst/>
                          <a:latin typeface="Rubik" panose="020B0604020202020204" charset="-79"/>
                          <a:cs typeface="Rubik" panose="020B0604020202020204" charset="-79"/>
                        </a:rPr>
                        <a:t>Diabetes (Type 2)</a:t>
                      </a:r>
                      <a:endParaRPr lang="en-US" sz="240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dirty="0">
                          <a:solidFill>
                            <a:srgbClr val="1F1F1F"/>
                          </a:solidFill>
                          <a:effectLst/>
                          <a:latin typeface="Rubik" panose="020B0604020202020204" charset="-79"/>
                          <a:cs typeface="Rubik" panose="020B0604020202020204" charset="-79"/>
                        </a:rPr>
                        <a:t>South Asian</a:t>
                      </a:r>
                    </a:p>
                  </a:txBody>
                  <a:tcPr marL="72869" marR="60724" marT="80965" marB="80965" anchor="ctr"/>
                </a:tc>
                <a:tc>
                  <a:txBody>
                    <a:bodyPr/>
                    <a:lstStyle/>
                    <a:p>
                      <a:pPr rtl="0">
                        <a:buNone/>
                      </a:pPr>
                      <a:r>
                        <a:rPr lang="en-US" sz="2400" b="1" dirty="0">
                          <a:solidFill>
                            <a:srgbClr val="1F1F1F"/>
                          </a:solidFill>
                          <a:effectLst/>
                          <a:latin typeface="Rubik" panose="020B0604020202020204" charset="-79"/>
                          <a:cs typeface="Rubik" panose="020B0604020202020204" charset="-79"/>
                        </a:rPr>
                        <a:t>2x to 4x higher prevalence</a:t>
                      </a:r>
                      <a:r>
                        <a:rPr lang="en-US" sz="2400" dirty="0">
                          <a:solidFill>
                            <a:srgbClr val="1F1F1F"/>
                          </a:solidFill>
                          <a:effectLst/>
                          <a:latin typeface="Rubik" panose="020B0604020202020204" charset="-79"/>
                          <a:cs typeface="Rubik" panose="020B0604020202020204" charset="-79"/>
                        </a:rPr>
                        <a:t> and earlier onset than White British (Cumberland Council, 2025).</a:t>
                      </a:r>
                    </a:p>
                  </a:txBody>
                  <a:tcPr marL="72869" marR="72869" marT="80965" marB="80965" anchor="ctr"/>
                </a:tc>
                <a:extLst>
                  <a:ext uri="{0D108BD9-81ED-4DB2-BD59-A6C34878D82A}">
                    <a16:rowId xmlns:a16="http://schemas.microsoft.com/office/drawing/2014/main" val="3893592213"/>
                  </a:ext>
                </a:extLst>
              </a:tr>
              <a:tr h="1275100">
                <a:tc>
                  <a:txBody>
                    <a:bodyPr/>
                    <a:lstStyle/>
                    <a:p>
                      <a:pPr rtl="0">
                        <a:buNone/>
                      </a:pPr>
                      <a:r>
                        <a:rPr lang="en-US" sz="2400" b="1">
                          <a:solidFill>
                            <a:srgbClr val="1F1F1F"/>
                          </a:solidFill>
                          <a:effectLst/>
                          <a:latin typeface="Rubik" panose="020B0604020202020204" charset="-79"/>
                          <a:cs typeface="Rubik" panose="020B0604020202020204" charset="-79"/>
                        </a:rPr>
                        <a:t>TB Admissions</a:t>
                      </a:r>
                      <a:endParaRPr lang="en-US" sz="2400">
                        <a:solidFill>
                          <a:srgbClr val="1F1F1F"/>
                        </a:solidFill>
                        <a:effectLst/>
                        <a:latin typeface="Rubik" panose="020B0604020202020204" charset="-79"/>
                        <a:cs typeface="Rubik" panose="020B0604020202020204" charset="-79"/>
                      </a:endParaRPr>
                    </a:p>
                  </a:txBody>
                  <a:tcPr marL="72869" marR="60724" marT="80965" marB="80965" anchor="ctr"/>
                </a:tc>
                <a:tc>
                  <a:txBody>
                    <a:bodyPr/>
                    <a:lstStyle/>
                    <a:p>
                      <a:pPr rtl="0">
                        <a:buNone/>
                      </a:pPr>
                      <a:r>
                        <a:rPr lang="en-US" sz="2400" dirty="0">
                          <a:solidFill>
                            <a:srgbClr val="1F1F1F"/>
                          </a:solidFill>
                          <a:effectLst/>
                          <a:latin typeface="Rubik" panose="020B0604020202020204" charset="-79"/>
                          <a:cs typeface="Rubik" panose="020B0604020202020204" charset="-79"/>
                        </a:rPr>
                        <a:t>Asian Other / Indian</a:t>
                      </a:r>
                    </a:p>
                  </a:txBody>
                  <a:tcPr marL="72869" marR="60724" marT="80965" marB="80965" anchor="ctr"/>
                </a:tc>
                <a:tc>
                  <a:txBody>
                    <a:bodyPr/>
                    <a:lstStyle/>
                    <a:p>
                      <a:pPr rtl="0">
                        <a:buNone/>
                      </a:pPr>
                      <a:r>
                        <a:rPr lang="en-US" sz="2400" b="1" dirty="0">
                          <a:solidFill>
                            <a:srgbClr val="1F1F1F"/>
                          </a:solidFill>
                          <a:effectLst/>
                          <a:latin typeface="Rubik" panose="020B0604020202020204" charset="-79"/>
                          <a:cs typeface="Rubik" panose="020B0604020202020204" charset="-79"/>
                        </a:rPr>
                        <a:t>27x to 29x higher</a:t>
                      </a:r>
                      <a:r>
                        <a:rPr lang="en-US" sz="2400" dirty="0">
                          <a:solidFill>
                            <a:srgbClr val="1F1F1F"/>
                          </a:solidFill>
                          <a:effectLst/>
                          <a:latin typeface="Rubik" panose="020B0604020202020204" charset="-79"/>
                          <a:cs typeface="Rubik" panose="020B0604020202020204" charset="-79"/>
                        </a:rPr>
                        <a:t> emergency hospital admission rates compared to White British (GOV.UK, 2025).</a:t>
                      </a:r>
                    </a:p>
                  </a:txBody>
                  <a:tcPr marL="72869" marR="72869" marT="80965" marB="80965" anchor="ctr"/>
                </a:tc>
                <a:extLst>
                  <a:ext uri="{0D108BD9-81ED-4DB2-BD59-A6C34878D82A}">
                    <a16:rowId xmlns:a16="http://schemas.microsoft.com/office/drawing/2014/main" val="1196670534"/>
                  </a:ext>
                </a:extLst>
              </a:tr>
            </a:tbl>
          </a:graphicData>
        </a:graphic>
      </p:graphicFrame>
      <p:pic>
        <p:nvPicPr>
          <p:cNvPr id="27" name="Picture 26">
            <a:extLst>
              <a:ext uri="{FF2B5EF4-FFF2-40B4-BE49-F238E27FC236}">
                <a16:creationId xmlns:a16="http://schemas.microsoft.com/office/drawing/2014/main" id="{FD27AB3D-6DB2-3215-92FA-D00B7AB832D1}"/>
              </a:ext>
            </a:extLst>
          </p:cNvPr>
          <p:cNvPicPr>
            <a:picLocks noChangeAspect="1"/>
          </p:cNvPicPr>
          <p:nvPr/>
        </p:nvPicPr>
        <p:blipFill>
          <a:blip r:embed="rId4"/>
          <a:stretch>
            <a:fillRect/>
          </a:stretch>
        </p:blipFill>
        <p:spPr>
          <a:xfrm>
            <a:off x="0" y="8849555"/>
            <a:ext cx="18288000" cy="14374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a:off x="8541854" y="1477406"/>
            <a:ext cx="47625" cy="7332189"/>
            <a:chOff x="0" y="0"/>
            <a:chExt cx="12543" cy="1931111"/>
          </a:xfrm>
        </p:grpSpPr>
        <p:sp>
          <p:nvSpPr>
            <p:cNvPr id="3" name="Freeform 3"/>
            <p:cNvSpPr/>
            <p:nvPr/>
          </p:nvSpPr>
          <p:spPr>
            <a:xfrm>
              <a:off x="0" y="0"/>
              <a:ext cx="12543" cy="1931111"/>
            </a:xfrm>
            <a:custGeom>
              <a:avLst/>
              <a:gdLst/>
              <a:ahLst/>
              <a:cxnLst/>
              <a:rect l="l" t="t" r="r" b="b"/>
              <a:pathLst>
                <a:path w="12543" h="1931111">
                  <a:moveTo>
                    <a:pt x="0" y="0"/>
                  </a:moveTo>
                  <a:lnTo>
                    <a:pt x="12543" y="0"/>
                  </a:lnTo>
                  <a:lnTo>
                    <a:pt x="12543" y="1931111"/>
                  </a:lnTo>
                  <a:lnTo>
                    <a:pt x="0" y="1931111"/>
                  </a:lnTo>
                  <a:close/>
                </a:path>
              </a:pathLst>
            </a:custGeom>
            <a:solidFill>
              <a:srgbClr val="2B2B2B"/>
            </a:solidFill>
          </p:spPr>
          <p:txBody>
            <a:bodyPr/>
            <a:lstStyle/>
            <a:p>
              <a:endParaRPr lang="en-GB"/>
            </a:p>
          </p:txBody>
        </p:sp>
        <p:sp>
          <p:nvSpPr>
            <p:cNvPr id="4" name="TextBox 4"/>
            <p:cNvSpPr txBox="1"/>
            <p:nvPr/>
          </p:nvSpPr>
          <p:spPr>
            <a:xfrm>
              <a:off x="0" y="-57150"/>
              <a:ext cx="12543" cy="1988261"/>
            </a:xfrm>
            <a:prstGeom prst="rect">
              <a:avLst/>
            </a:prstGeom>
          </p:spPr>
          <p:txBody>
            <a:bodyPr lIns="50800" tIns="50800" rIns="50800" bIns="50800" rtlCol="0" anchor="ctr"/>
            <a:lstStyle/>
            <a:p>
              <a:pPr algn="ctr">
                <a:lnSpc>
                  <a:spcPts val="3500"/>
                </a:lnSpc>
              </a:pPr>
              <a:endParaRPr/>
            </a:p>
          </p:txBody>
        </p:sp>
      </p:grpSp>
      <p:sp>
        <p:nvSpPr>
          <p:cNvPr id="7" name="Freeform 7"/>
          <p:cNvSpPr/>
          <p:nvPr/>
        </p:nvSpPr>
        <p:spPr>
          <a:xfrm>
            <a:off x="8307192" y="2417034"/>
            <a:ext cx="535410" cy="598223"/>
          </a:xfrm>
          <a:custGeom>
            <a:avLst/>
            <a:gdLst/>
            <a:ahLst/>
            <a:cxnLst/>
            <a:rect l="l" t="t" r="r" b="b"/>
            <a:pathLst>
              <a:path w="535410" h="598223">
                <a:moveTo>
                  <a:pt x="0" y="0"/>
                </a:moveTo>
                <a:lnTo>
                  <a:pt x="535410" y="0"/>
                </a:lnTo>
                <a:lnTo>
                  <a:pt x="535410" y="598223"/>
                </a:lnTo>
                <a:lnTo>
                  <a:pt x="0" y="5982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8307192" y="4838700"/>
            <a:ext cx="535410" cy="598223"/>
          </a:xfrm>
          <a:custGeom>
            <a:avLst/>
            <a:gdLst/>
            <a:ahLst/>
            <a:cxnLst/>
            <a:rect l="l" t="t" r="r" b="b"/>
            <a:pathLst>
              <a:path w="535410" h="598223">
                <a:moveTo>
                  <a:pt x="0" y="0"/>
                </a:moveTo>
                <a:lnTo>
                  <a:pt x="535410" y="0"/>
                </a:lnTo>
                <a:lnTo>
                  <a:pt x="535410" y="598223"/>
                </a:lnTo>
                <a:lnTo>
                  <a:pt x="0" y="59822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0" name="Group 10"/>
          <p:cNvGrpSpPr/>
          <p:nvPr/>
        </p:nvGrpSpPr>
        <p:grpSpPr>
          <a:xfrm>
            <a:off x="-3407884" y="571500"/>
            <a:ext cx="10782626" cy="3964456"/>
            <a:chOff x="0" y="0"/>
            <a:chExt cx="2839868" cy="1044137"/>
          </a:xfrm>
        </p:grpSpPr>
        <p:sp>
          <p:nvSpPr>
            <p:cNvPr id="11" name="Freeform 11"/>
            <p:cNvSpPr/>
            <p:nvPr/>
          </p:nvSpPr>
          <p:spPr>
            <a:xfrm>
              <a:off x="0" y="0"/>
              <a:ext cx="2839869" cy="1044137"/>
            </a:xfrm>
            <a:custGeom>
              <a:avLst/>
              <a:gdLst/>
              <a:ahLst/>
              <a:cxnLst/>
              <a:rect l="l" t="t" r="r" b="b"/>
              <a:pathLst>
                <a:path w="2839869" h="1044137">
                  <a:moveTo>
                    <a:pt x="10770" y="0"/>
                  </a:moveTo>
                  <a:lnTo>
                    <a:pt x="2829098" y="0"/>
                  </a:lnTo>
                  <a:cubicBezTo>
                    <a:pt x="2831955" y="0"/>
                    <a:pt x="2834694" y="1135"/>
                    <a:pt x="2836714" y="3154"/>
                  </a:cubicBezTo>
                  <a:cubicBezTo>
                    <a:pt x="2838734" y="5174"/>
                    <a:pt x="2839869" y="7914"/>
                    <a:pt x="2839869" y="10770"/>
                  </a:cubicBezTo>
                  <a:lnTo>
                    <a:pt x="2839869" y="1033367"/>
                  </a:lnTo>
                  <a:cubicBezTo>
                    <a:pt x="2839869" y="1036223"/>
                    <a:pt x="2838734" y="1038962"/>
                    <a:pt x="2836714" y="1040982"/>
                  </a:cubicBezTo>
                  <a:cubicBezTo>
                    <a:pt x="2834694" y="1043002"/>
                    <a:pt x="2831955" y="1044137"/>
                    <a:pt x="2829098" y="1044137"/>
                  </a:cubicBezTo>
                  <a:lnTo>
                    <a:pt x="10770" y="1044137"/>
                  </a:lnTo>
                  <a:cubicBezTo>
                    <a:pt x="7914" y="1044137"/>
                    <a:pt x="5174" y="1043002"/>
                    <a:pt x="3154" y="1040982"/>
                  </a:cubicBezTo>
                  <a:cubicBezTo>
                    <a:pt x="1135" y="1038962"/>
                    <a:pt x="0" y="1036223"/>
                    <a:pt x="0" y="1033367"/>
                  </a:cubicBezTo>
                  <a:lnTo>
                    <a:pt x="0" y="10770"/>
                  </a:lnTo>
                  <a:cubicBezTo>
                    <a:pt x="0" y="7914"/>
                    <a:pt x="1135" y="5174"/>
                    <a:pt x="3154" y="3154"/>
                  </a:cubicBezTo>
                  <a:cubicBezTo>
                    <a:pt x="5174" y="1135"/>
                    <a:pt x="7914" y="0"/>
                    <a:pt x="10770" y="0"/>
                  </a:cubicBezTo>
                  <a:close/>
                </a:path>
              </a:pathLst>
            </a:custGeom>
            <a:solidFill>
              <a:srgbClr val="FBD160"/>
            </a:solidFill>
          </p:spPr>
          <p:txBody>
            <a:bodyPr/>
            <a:lstStyle/>
            <a:p>
              <a:endParaRPr lang="en-GB"/>
            </a:p>
          </p:txBody>
        </p:sp>
        <p:sp>
          <p:nvSpPr>
            <p:cNvPr id="12" name="TextBox 12"/>
            <p:cNvSpPr txBox="1"/>
            <p:nvPr/>
          </p:nvSpPr>
          <p:spPr>
            <a:xfrm>
              <a:off x="0" y="-57150"/>
              <a:ext cx="2839868" cy="1101287"/>
            </a:xfrm>
            <a:prstGeom prst="rect">
              <a:avLst/>
            </a:prstGeom>
          </p:spPr>
          <p:txBody>
            <a:bodyPr lIns="50800" tIns="50800" rIns="50800" bIns="50800" rtlCol="0" anchor="ctr"/>
            <a:lstStyle/>
            <a:p>
              <a:pPr algn="ctr">
                <a:lnSpc>
                  <a:spcPts val="3500"/>
                </a:lnSpc>
              </a:pPr>
              <a:endParaRPr/>
            </a:p>
          </p:txBody>
        </p:sp>
      </p:grpSp>
      <p:sp>
        <p:nvSpPr>
          <p:cNvPr id="13" name="Freeform 13"/>
          <p:cNvSpPr/>
          <p:nvPr/>
        </p:nvSpPr>
        <p:spPr>
          <a:xfrm rot="-5400000">
            <a:off x="13108169" y="7336922"/>
            <a:ext cx="5763081" cy="4306594"/>
          </a:xfrm>
          <a:custGeom>
            <a:avLst/>
            <a:gdLst/>
            <a:ahLst/>
            <a:cxnLst/>
            <a:rect l="l" t="t" r="r" b="b"/>
            <a:pathLst>
              <a:path w="5763081" h="4306594">
                <a:moveTo>
                  <a:pt x="0" y="0"/>
                </a:moveTo>
                <a:lnTo>
                  <a:pt x="5763081" y="0"/>
                </a:lnTo>
                <a:lnTo>
                  <a:pt x="5763081" y="4306594"/>
                </a:lnTo>
                <a:lnTo>
                  <a:pt x="0" y="430659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14015826" y="-304728"/>
            <a:ext cx="4659216" cy="5716830"/>
          </a:xfrm>
          <a:custGeom>
            <a:avLst/>
            <a:gdLst/>
            <a:ahLst/>
            <a:cxnLst/>
            <a:rect l="l" t="t" r="r" b="b"/>
            <a:pathLst>
              <a:path w="4659216" h="5716830">
                <a:moveTo>
                  <a:pt x="0" y="0"/>
                </a:moveTo>
                <a:lnTo>
                  <a:pt x="4659216" y="0"/>
                </a:lnTo>
                <a:lnTo>
                  <a:pt x="4659216" y="5716830"/>
                </a:lnTo>
                <a:lnTo>
                  <a:pt x="0" y="571683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TextBox 15"/>
          <p:cNvSpPr txBox="1"/>
          <p:nvPr/>
        </p:nvSpPr>
        <p:spPr>
          <a:xfrm>
            <a:off x="1010776" y="1192294"/>
            <a:ext cx="5885606" cy="2799228"/>
          </a:xfrm>
          <a:prstGeom prst="rect">
            <a:avLst/>
          </a:prstGeom>
        </p:spPr>
        <p:txBody>
          <a:bodyPr lIns="0" tIns="0" rIns="0" bIns="0" rtlCol="0" anchor="t">
            <a:spAutoFit/>
          </a:bodyPr>
          <a:lstStyle/>
          <a:p>
            <a:pPr algn="l">
              <a:lnSpc>
                <a:spcPts val="11199"/>
              </a:lnSpc>
            </a:pPr>
            <a:r>
              <a:rPr lang="en-US" sz="8000" b="1" dirty="0">
                <a:solidFill>
                  <a:srgbClr val="2B2B2B"/>
                </a:solidFill>
                <a:latin typeface="Rubik Bold"/>
                <a:ea typeface="Rubik Bold"/>
                <a:cs typeface="Rubik Bold"/>
                <a:sym typeface="Rubik Bold"/>
              </a:rPr>
              <a:t>National Guidelines</a:t>
            </a:r>
          </a:p>
        </p:txBody>
      </p:sp>
      <p:sp>
        <p:nvSpPr>
          <p:cNvPr id="16" name="TextBox 16"/>
          <p:cNvSpPr txBox="1"/>
          <p:nvPr/>
        </p:nvSpPr>
        <p:spPr>
          <a:xfrm>
            <a:off x="9144000" y="2485006"/>
            <a:ext cx="7201434" cy="1822165"/>
          </a:xfrm>
          <a:prstGeom prst="rect">
            <a:avLst/>
          </a:prstGeom>
        </p:spPr>
        <p:txBody>
          <a:bodyPr lIns="0" tIns="0" rIns="0" bIns="0" rtlCol="0" anchor="t">
            <a:spAutoFit/>
          </a:bodyPr>
          <a:lstStyle/>
          <a:p>
            <a:pPr algn="l">
              <a:lnSpc>
                <a:spcPts val="3556"/>
              </a:lnSpc>
            </a:pPr>
            <a:r>
              <a:rPr lang="en-US" sz="2800" b="1" dirty="0">
                <a:solidFill>
                  <a:srgbClr val="2B2B2B"/>
                </a:solidFill>
                <a:latin typeface="Rubik"/>
                <a:ea typeface="Rubik"/>
                <a:cs typeface="Rubik"/>
                <a:sym typeface="Rubik"/>
              </a:rPr>
              <a:t>Inclusive Britain (2022): </a:t>
            </a:r>
            <a:r>
              <a:rPr lang="en-US" sz="2800" dirty="0">
                <a:solidFill>
                  <a:srgbClr val="2B2B2B"/>
                </a:solidFill>
                <a:latin typeface="Rubik"/>
                <a:ea typeface="Rubik"/>
                <a:cs typeface="Rubik"/>
                <a:sym typeface="Rubik"/>
              </a:rPr>
              <a:t>A government strategy targeting health disparities through improved data collection and maternal health reviews.</a:t>
            </a:r>
          </a:p>
        </p:txBody>
      </p:sp>
      <p:sp>
        <p:nvSpPr>
          <p:cNvPr id="19" name="TextBox 19"/>
          <p:cNvSpPr txBox="1"/>
          <p:nvPr/>
        </p:nvSpPr>
        <p:spPr>
          <a:xfrm>
            <a:off x="9144000" y="4914900"/>
            <a:ext cx="7201434" cy="1822165"/>
          </a:xfrm>
          <a:prstGeom prst="rect">
            <a:avLst/>
          </a:prstGeom>
        </p:spPr>
        <p:txBody>
          <a:bodyPr lIns="0" tIns="0" rIns="0" bIns="0" rtlCol="0" anchor="t">
            <a:spAutoFit/>
          </a:bodyPr>
          <a:lstStyle/>
          <a:p>
            <a:pPr algn="l">
              <a:lnSpc>
                <a:spcPts val="3556"/>
              </a:lnSpc>
            </a:pPr>
            <a:r>
              <a:rPr lang="en-US" sz="2800" b="1" dirty="0">
                <a:solidFill>
                  <a:srgbClr val="2B2B2B"/>
                </a:solidFill>
                <a:latin typeface="Rubik"/>
                <a:ea typeface="Rubik"/>
                <a:cs typeface="Rubik"/>
                <a:sym typeface="Rubik"/>
              </a:rPr>
              <a:t>NHS England Ethnicity Recording Improvement Plan (2025): </a:t>
            </a:r>
            <a:r>
              <a:rPr lang="en-US" sz="2800" dirty="0">
                <a:solidFill>
                  <a:srgbClr val="2B2B2B"/>
                </a:solidFill>
                <a:latin typeface="Rubik"/>
                <a:ea typeface="Rubik"/>
                <a:cs typeface="Rubik"/>
                <a:sym typeface="Rubik"/>
              </a:rPr>
              <a:t>Focuses on standardizing ethnicity data to ensure interventions are accurately targeted.</a:t>
            </a:r>
          </a:p>
        </p:txBody>
      </p:sp>
      <p:sp>
        <p:nvSpPr>
          <p:cNvPr id="21" name="TextBox 8">
            <a:extLst>
              <a:ext uri="{FF2B5EF4-FFF2-40B4-BE49-F238E27FC236}">
                <a16:creationId xmlns:a16="http://schemas.microsoft.com/office/drawing/2014/main" id="{E40B8205-0BE5-71C4-18CC-91C590B0E163}"/>
              </a:ext>
            </a:extLst>
          </p:cNvPr>
          <p:cNvSpPr txBox="1"/>
          <p:nvPr/>
        </p:nvSpPr>
        <p:spPr>
          <a:xfrm>
            <a:off x="1198214" y="5156750"/>
            <a:ext cx="6176528" cy="2051844"/>
          </a:xfrm>
          <a:prstGeom prst="rect">
            <a:avLst/>
          </a:prstGeom>
        </p:spPr>
        <p:txBody>
          <a:bodyPr wrap="square" lIns="0" tIns="0" rIns="0" bIns="0" rtlCol="0" anchor="t">
            <a:spAutoFit/>
          </a:bodyPr>
          <a:lstStyle/>
          <a:p>
            <a:pPr algn="just">
              <a:lnSpc>
                <a:spcPts val="3175"/>
              </a:lnSpc>
            </a:pPr>
            <a:r>
              <a:rPr lang="en-US" sz="2800" b="1" dirty="0">
                <a:latin typeface="Rubik"/>
                <a:ea typeface="Rubik"/>
                <a:cs typeface="Rubik"/>
                <a:sym typeface="Rubik"/>
              </a:rPr>
              <a:t>To combat these trends, the NHS Long Term Plan and the Core20PLUS5 framework are the primary drivers for health equity. Specifically:</a:t>
            </a:r>
            <a:endParaRPr lang="en-US" sz="2800" dirty="0">
              <a:latin typeface="Rubik"/>
              <a:ea typeface="Rubik"/>
              <a:cs typeface="Rubik"/>
              <a:sym typeface="Rubik"/>
            </a:endParaRPr>
          </a:p>
        </p:txBody>
      </p:sp>
      <p:pic>
        <p:nvPicPr>
          <p:cNvPr id="23" name="Picture 22">
            <a:extLst>
              <a:ext uri="{FF2B5EF4-FFF2-40B4-BE49-F238E27FC236}">
                <a16:creationId xmlns:a16="http://schemas.microsoft.com/office/drawing/2014/main" id="{C6EAC5CC-A62A-BF77-31B9-5D72D969C6EE}"/>
              </a:ext>
            </a:extLst>
          </p:cNvPr>
          <p:cNvPicPr>
            <a:picLocks noChangeAspect="1"/>
          </p:cNvPicPr>
          <p:nvPr/>
        </p:nvPicPr>
        <p:blipFill>
          <a:blip r:embed="rId7"/>
          <a:stretch>
            <a:fillRect/>
          </a:stretch>
        </p:blipFill>
        <p:spPr>
          <a:xfrm>
            <a:off x="0" y="8849555"/>
            <a:ext cx="18288000" cy="143744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extBox 2"/>
          <p:cNvSpPr txBox="1"/>
          <p:nvPr/>
        </p:nvSpPr>
        <p:spPr>
          <a:xfrm>
            <a:off x="2165309" y="1788208"/>
            <a:ext cx="13957382" cy="993092"/>
          </a:xfrm>
          <a:prstGeom prst="rect">
            <a:avLst/>
          </a:prstGeom>
        </p:spPr>
        <p:txBody>
          <a:bodyPr lIns="0" tIns="0" rIns="0" bIns="0" rtlCol="0" anchor="t">
            <a:spAutoFit/>
          </a:bodyPr>
          <a:lstStyle/>
          <a:p>
            <a:pPr algn="ctr">
              <a:lnSpc>
                <a:spcPts val="8280"/>
              </a:lnSpc>
            </a:pPr>
            <a:r>
              <a:rPr lang="en-US" sz="6000" dirty="0">
                <a:solidFill>
                  <a:srgbClr val="F8F8F8"/>
                </a:solidFill>
                <a:latin typeface="Rubik"/>
                <a:ea typeface="Rubik"/>
                <a:cs typeface="Rubik"/>
                <a:sym typeface="Rubik"/>
              </a:rPr>
              <a:t>Why This Target Group is Important</a:t>
            </a:r>
          </a:p>
        </p:txBody>
      </p:sp>
      <p:sp>
        <p:nvSpPr>
          <p:cNvPr id="3" name="Freeform 3"/>
          <p:cNvSpPr/>
          <p:nvPr/>
        </p:nvSpPr>
        <p:spPr>
          <a:xfrm>
            <a:off x="7467895" y="3007302"/>
            <a:ext cx="5528648" cy="231198"/>
          </a:xfrm>
          <a:custGeom>
            <a:avLst/>
            <a:gdLst/>
            <a:ahLst/>
            <a:cxnLst/>
            <a:rect l="l" t="t" r="r" b="b"/>
            <a:pathLst>
              <a:path w="5528648" h="231198">
                <a:moveTo>
                  <a:pt x="0" y="0"/>
                </a:moveTo>
                <a:lnTo>
                  <a:pt x="5528648" y="0"/>
                </a:lnTo>
                <a:lnTo>
                  <a:pt x="5528648" y="231198"/>
                </a:lnTo>
                <a:lnTo>
                  <a:pt x="0" y="23119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3644203" y="6873001"/>
            <a:ext cx="605650" cy="641749"/>
          </a:xfrm>
          <a:custGeom>
            <a:avLst/>
            <a:gdLst/>
            <a:ahLst/>
            <a:cxnLst/>
            <a:rect l="l" t="t" r="r" b="b"/>
            <a:pathLst>
              <a:path w="605650" h="641749">
                <a:moveTo>
                  <a:pt x="0" y="0"/>
                </a:moveTo>
                <a:lnTo>
                  <a:pt x="605651" y="0"/>
                </a:lnTo>
                <a:lnTo>
                  <a:pt x="605651" y="641749"/>
                </a:lnTo>
                <a:lnTo>
                  <a:pt x="0" y="64174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3603126" y="5749579"/>
            <a:ext cx="590730" cy="546425"/>
          </a:xfrm>
          <a:custGeom>
            <a:avLst/>
            <a:gdLst/>
            <a:ahLst/>
            <a:cxnLst/>
            <a:rect l="l" t="t" r="r" b="b"/>
            <a:pathLst>
              <a:path w="590730" h="546425">
                <a:moveTo>
                  <a:pt x="0" y="0"/>
                </a:moveTo>
                <a:lnTo>
                  <a:pt x="590729" y="0"/>
                </a:lnTo>
                <a:lnTo>
                  <a:pt x="590729" y="546424"/>
                </a:lnTo>
                <a:lnTo>
                  <a:pt x="0" y="54642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3644203" y="4420125"/>
            <a:ext cx="549652" cy="614137"/>
          </a:xfrm>
          <a:custGeom>
            <a:avLst/>
            <a:gdLst/>
            <a:ahLst/>
            <a:cxnLst/>
            <a:rect l="l" t="t" r="r" b="b"/>
            <a:pathLst>
              <a:path w="549652" h="614137">
                <a:moveTo>
                  <a:pt x="0" y="0"/>
                </a:moveTo>
                <a:lnTo>
                  <a:pt x="549652" y="0"/>
                </a:lnTo>
                <a:lnTo>
                  <a:pt x="549652" y="614137"/>
                </a:lnTo>
                <a:lnTo>
                  <a:pt x="0" y="61413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4673233" y="4291076"/>
            <a:ext cx="10011641" cy="843661"/>
          </a:xfrm>
          <a:prstGeom prst="rect">
            <a:avLst/>
          </a:prstGeom>
        </p:spPr>
        <p:txBody>
          <a:bodyPr lIns="0" tIns="0" rIns="0" bIns="0" rtlCol="0" anchor="t">
            <a:spAutoFit/>
          </a:bodyPr>
          <a:lstStyle/>
          <a:p>
            <a:pPr algn="l">
              <a:lnSpc>
                <a:spcPts val="3302"/>
              </a:lnSpc>
            </a:pPr>
            <a:r>
              <a:rPr lang="en-US" sz="2600" dirty="0">
                <a:solidFill>
                  <a:srgbClr val="F8F8F8"/>
                </a:solidFill>
                <a:latin typeface="Rubik"/>
                <a:ea typeface="Rubik"/>
                <a:cs typeface="Rubik"/>
                <a:sym typeface="Rubik"/>
              </a:rPr>
              <a:t>Social Justice: Every citizen deserves equal opportunity for a healthy life regardless of background.</a:t>
            </a:r>
          </a:p>
        </p:txBody>
      </p:sp>
      <p:sp>
        <p:nvSpPr>
          <p:cNvPr id="9" name="TextBox 9"/>
          <p:cNvSpPr txBox="1"/>
          <p:nvPr/>
        </p:nvSpPr>
        <p:spPr>
          <a:xfrm>
            <a:off x="4673233" y="5586673"/>
            <a:ext cx="10011641" cy="843661"/>
          </a:xfrm>
          <a:prstGeom prst="rect">
            <a:avLst/>
          </a:prstGeom>
        </p:spPr>
        <p:txBody>
          <a:bodyPr lIns="0" tIns="0" rIns="0" bIns="0" rtlCol="0" anchor="t">
            <a:spAutoFit/>
          </a:bodyPr>
          <a:lstStyle/>
          <a:p>
            <a:pPr algn="l">
              <a:lnSpc>
                <a:spcPts val="3302"/>
              </a:lnSpc>
            </a:pPr>
            <a:r>
              <a:rPr lang="en-US" sz="2600" dirty="0">
                <a:solidFill>
                  <a:srgbClr val="F8F8F8"/>
                </a:solidFill>
                <a:latin typeface="Rubik"/>
                <a:ea typeface="Rubik"/>
                <a:cs typeface="Rubik"/>
                <a:sym typeface="Rubik"/>
              </a:rPr>
              <a:t>Economic Impact: Reducing inequalities minimizes avoidable demand and long-term costs for the NHS (RCP, 2026).</a:t>
            </a:r>
          </a:p>
        </p:txBody>
      </p:sp>
      <p:sp>
        <p:nvSpPr>
          <p:cNvPr id="10" name="TextBox 10"/>
          <p:cNvSpPr txBox="1"/>
          <p:nvPr/>
        </p:nvSpPr>
        <p:spPr>
          <a:xfrm>
            <a:off x="4673233" y="6967308"/>
            <a:ext cx="10011641" cy="1248162"/>
          </a:xfrm>
          <a:prstGeom prst="rect">
            <a:avLst/>
          </a:prstGeom>
        </p:spPr>
        <p:txBody>
          <a:bodyPr lIns="0" tIns="0" rIns="0" bIns="0" rtlCol="0" anchor="t">
            <a:spAutoFit/>
          </a:bodyPr>
          <a:lstStyle/>
          <a:p>
            <a:pPr algn="l">
              <a:lnSpc>
                <a:spcPts val="3302"/>
              </a:lnSpc>
            </a:pPr>
            <a:r>
              <a:rPr lang="en-US" sz="2600" dirty="0">
                <a:solidFill>
                  <a:srgbClr val="F8F8F8"/>
                </a:solidFill>
                <a:latin typeface="Rubik"/>
                <a:ea typeface="Rubik"/>
                <a:cs typeface="Rubik"/>
                <a:sym typeface="Rubik"/>
              </a:rPr>
              <a:t>Demographic Shifts: As the UK becomes more diverse, neglecting the health of minority groups affects a larger proportion of the workforce and productivity.</a:t>
            </a:r>
          </a:p>
        </p:txBody>
      </p:sp>
      <p:sp>
        <p:nvSpPr>
          <p:cNvPr id="12" name="Freeform 12"/>
          <p:cNvSpPr/>
          <p:nvPr/>
        </p:nvSpPr>
        <p:spPr>
          <a:xfrm>
            <a:off x="1028700" y="815715"/>
            <a:ext cx="1655912" cy="1508385"/>
          </a:xfrm>
          <a:custGeom>
            <a:avLst/>
            <a:gdLst/>
            <a:ahLst/>
            <a:cxnLst/>
            <a:rect l="l" t="t" r="r" b="b"/>
            <a:pathLst>
              <a:path w="1655912" h="1508385">
                <a:moveTo>
                  <a:pt x="0" y="0"/>
                </a:moveTo>
                <a:lnTo>
                  <a:pt x="1655912" y="0"/>
                </a:lnTo>
                <a:lnTo>
                  <a:pt x="1655912" y="1508385"/>
                </a:lnTo>
                <a:lnTo>
                  <a:pt x="0" y="150838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flipV="1">
            <a:off x="15055104" y="6592933"/>
            <a:ext cx="2535838" cy="3111457"/>
          </a:xfrm>
          <a:custGeom>
            <a:avLst/>
            <a:gdLst/>
            <a:ahLst/>
            <a:cxnLst/>
            <a:rect l="l" t="t" r="r" b="b"/>
            <a:pathLst>
              <a:path w="2535838" h="3111457">
                <a:moveTo>
                  <a:pt x="0" y="3111457"/>
                </a:moveTo>
                <a:lnTo>
                  <a:pt x="2535838" y="3111457"/>
                </a:lnTo>
                <a:lnTo>
                  <a:pt x="2535838" y="0"/>
                </a:lnTo>
                <a:lnTo>
                  <a:pt x="0" y="0"/>
                </a:lnTo>
                <a:lnTo>
                  <a:pt x="0" y="3111457"/>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15" name="Picture 14">
            <a:extLst>
              <a:ext uri="{FF2B5EF4-FFF2-40B4-BE49-F238E27FC236}">
                <a16:creationId xmlns:a16="http://schemas.microsoft.com/office/drawing/2014/main" id="{95EB0500-A4AE-0797-F23B-134374300394}"/>
              </a:ext>
            </a:extLst>
          </p:cNvPr>
          <p:cNvPicPr>
            <a:picLocks noChangeAspect="1"/>
          </p:cNvPicPr>
          <p:nvPr/>
        </p:nvPicPr>
        <p:blipFill>
          <a:blip r:embed="rId8"/>
          <a:stretch>
            <a:fillRect/>
          </a:stretch>
        </p:blipFill>
        <p:spPr>
          <a:xfrm>
            <a:off x="0" y="8849555"/>
            <a:ext cx="18288000" cy="143744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802103" y="2094612"/>
            <a:ext cx="9405830" cy="2094803"/>
            <a:chOff x="0" y="0"/>
            <a:chExt cx="2477256" cy="456156"/>
          </a:xfrm>
        </p:grpSpPr>
        <p:sp>
          <p:nvSpPr>
            <p:cNvPr id="3" name="Freeform 3"/>
            <p:cNvSpPr/>
            <p:nvPr/>
          </p:nvSpPr>
          <p:spPr>
            <a:xfrm>
              <a:off x="0" y="0"/>
              <a:ext cx="2477256" cy="456156"/>
            </a:xfrm>
            <a:custGeom>
              <a:avLst/>
              <a:gdLst/>
              <a:ahLst/>
              <a:cxnLst/>
              <a:rect l="l" t="t" r="r" b="b"/>
              <a:pathLst>
                <a:path w="2477256" h="456156">
                  <a:moveTo>
                    <a:pt x="12346" y="0"/>
                  </a:moveTo>
                  <a:lnTo>
                    <a:pt x="2464909" y="0"/>
                  </a:lnTo>
                  <a:cubicBezTo>
                    <a:pt x="2471728" y="0"/>
                    <a:pt x="2477256" y="5528"/>
                    <a:pt x="2477256" y="12346"/>
                  </a:cubicBezTo>
                  <a:lnTo>
                    <a:pt x="2477256" y="443809"/>
                  </a:lnTo>
                  <a:cubicBezTo>
                    <a:pt x="2477256" y="450628"/>
                    <a:pt x="2471728" y="456156"/>
                    <a:pt x="2464909" y="456156"/>
                  </a:cubicBezTo>
                  <a:lnTo>
                    <a:pt x="12346" y="456156"/>
                  </a:lnTo>
                  <a:cubicBezTo>
                    <a:pt x="5528" y="456156"/>
                    <a:pt x="0" y="450628"/>
                    <a:pt x="0" y="443809"/>
                  </a:cubicBezTo>
                  <a:lnTo>
                    <a:pt x="0" y="12346"/>
                  </a:lnTo>
                  <a:cubicBezTo>
                    <a:pt x="0" y="5528"/>
                    <a:pt x="5528" y="0"/>
                    <a:pt x="12346" y="0"/>
                  </a:cubicBezTo>
                  <a:close/>
                </a:path>
              </a:pathLst>
            </a:custGeom>
            <a:solidFill>
              <a:srgbClr val="2D95A2"/>
            </a:solidFill>
          </p:spPr>
          <p:txBody>
            <a:bodyPr/>
            <a:lstStyle/>
            <a:p>
              <a:endParaRPr lang="en-GB"/>
            </a:p>
          </p:txBody>
        </p:sp>
        <p:sp>
          <p:nvSpPr>
            <p:cNvPr id="4" name="TextBox 4"/>
            <p:cNvSpPr txBox="1"/>
            <p:nvPr/>
          </p:nvSpPr>
          <p:spPr>
            <a:xfrm>
              <a:off x="0" y="-57150"/>
              <a:ext cx="2477256" cy="513306"/>
            </a:xfrm>
            <a:prstGeom prst="rect">
              <a:avLst/>
            </a:prstGeom>
          </p:spPr>
          <p:txBody>
            <a:bodyPr lIns="50800" tIns="50800" rIns="50800" bIns="50800" rtlCol="0" anchor="ctr"/>
            <a:lstStyle/>
            <a:p>
              <a:pPr algn="ctr">
                <a:lnSpc>
                  <a:spcPts val="3500"/>
                </a:lnSpc>
              </a:pPr>
              <a:endParaRPr/>
            </a:p>
          </p:txBody>
        </p:sp>
      </p:grpSp>
      <p:sp>
        <p:nvSpPr>
          <p:cNvPr id="5" name="TextBox 5"/>
          <p:cNvSpPr txBox="1"/>
          <p:nvPr/>
        </p:nvSpPr>
        <p:spPr>
          <a:xfrm>
            <a:off x="1314450" y="2019300"/>
            <a:ext cx="6346042" cy="2094804"/>
          </a:xfrm>
          <a:prstGeom prst="rect">
            <a:avLst/>
          </a:prstGeom>
        </p:spPr>
        <p:txBody>
          <a:bodyPr lIns="0" tIns="0" rIns="0" bIns="0" rtlCol="0" anchor="t">
            <a:spAutoFit/>
          </a:bodyPr>
          <a:lstStyle/>
          <a:p>
            <a:pPr algn="l">
              <a:lnSpc>
                <a:spcPct val="150000"/>
              </a:lnSpc>
            </a:pPr>
            <a:r>
              <a:rPr lang="en-US" sz="4800" b="1" dirty="0">
                <a:solidFill>
                  <a:srgbClr val="F8F8F8"/>
                </a:solidFill>
                <a:latin typeface="Rubik Bold"/>
                <a:ea typeface="Rubik Bold"/>
                <a:cs typeface="Rubik Bold"/>
                <a:sym typeface="Rubik Bold"/>
              </a:rPr>
              <a:t>Consequences if Not Addressed</a:t>
            </a:r>
          </a:p>
        </p:txBody>
      </p:sp>
      <p:sp>
        <p:nvSpPr>
          <p:cNvPr id="6" name="TextBox 6"/>
          <p:cNvSpPr txBox="1"/>
          <p:nvPr/>
        </p:nvSpPr>
        <p:spPr>
          <a:xfrm>
            <a:off x="1314450" y="4752975"/>
            <a:ext cx="8037368" cy="2940933"/>
          </a:xfrm>
          <a:prstGeom prst="rect">
            <a:avLst/>
          </a:prstGeom>
        </p:spPr>
        <p:txBody>
          <a:bodyPr lIns="0" tIns="0" rIns="0" bIns="0" rtlCol="0" anchor="t">
            <a:spAutoFit/>
          </a:bodyPr>
          <a:lstStyle/>
          <a:p>
            <a:pPr algn="l">
              <a:lnSpc>
                <a:spcPts val="3302"/>
              </a:lnSpc>
            </a:pPr>
            <a:r>
              <a:rPr lang="en-US" sz="2600" dirty="0">
                <a:solidFill>
                  <a:srgbClr val="F8F8F8"/>
                </a:solidFill>
                <a:latin typeface="Rubik"/>
                <a:ea typeface="Rubik"/>
                <a:cs typeface="Rubik"/>
                <a:sym typeface="Rubik"/>
              </a:rPr>
              <a:t>Failure to act will lead to widening life expectancy gaps and a </a:t>
            </a:r>
            <a:r>
              <a:rPr lang="en-US" sz="2600" b="1" dirty="0">
                <a:solidFill>
                  <a:srgbClr val="F8F8F8"/>
                </a:solidFill>
                <a:latin typeface="Rubik"/>
                <a:ea typeface="Rubik"/>
                <a:cs typeface="Rubik"/>
                <a:sym typeface="Rubik"/>
              </a:rPr>
              <a:t>"trust deficit" </a:t>
            </a:r>
            <a:r>
              <a:rPr lang="en-US" sz="2600" dirty="0">
                <a:solidFill>
                  <a:srgbClr val="F8F8F8"/>
                </a:solidFill>
                <a:latin typeface="Rubik"/>
                <a:ea typeface="Rubik"/>
                <a:cs typeface="Rubik"/>
                <a:sym typeface="Rubik"/>
              </a:rPr>
              <a:t>between minority communities and public services (NHS England, 2025). </a:t>
            </a:r>
          </a:p>
          <a:p>
            <a:pPr algn="l">
              <a:lnSpc>
                <a:spcPts val="3302"/>
              </a:lnSpc>
            </a:pPr>
            <a:r>
              <a:rPr lang="en-US" sz="2600" dirty="0">
                <a:solidFill>
                  <a:srgbClr val="F8F8F8"/>
                </a:solidFill>
                <a:latin typeface="Rubik"/>
                <a:ea typeface="Rubik"/>
                <a:cs typeface="Rubik"/>
                <a:sym typeface="Rubik"/>
              </a:rPr>
              <a:t>Additionally, it perpetuates intergenerational poverty, as poor health remains a primary barrier to </a:t>
            </a:r>
            <a:r>
              <a:rPr lang="en-US" sz="2600" b="1" dirty="0">
                <a:solidFill>
                  <a:srgbClr val="F8F8F8"/>
                </a:solidFill>
                <a:latin typeface="Rubik"/>
                <a:ea typeface="Rubik"/>
                <a:cs typeface="Rubik"/>
                <a:sym typeface="Rubik"/>
              </a:rPr>
              <a:t>employment and education</a:t>
            </a:r>
            <a:r>
              <a:rPr lang="en-US" sz="2600" dirty="0">
                <a:solidFill>
                  <a:srgbClr val="F8F8F8"/>
                </a:solidFill>
                <a:latin typeface="Rubik"/>
                <a:ea typeface="Rubik"/>
                <a:cs typeface="Rubik"/>
                <a:sym typeface="Rubik"/>
              </a:rPr>
              <a:t>.</a:t>
            </a:r>
          </a:p>
        </p:txBody>
      </p:sp>
      <p:grpSp>
        <p:nvGrpSpPr>
          <p:cNvPr id="7" name="Group 7"/>
          <p:cNvGrpSpPr/>
          <p:nvPr/>
        </p:nvGrpSpPr>
        <p:grpSpPr>
          <a:xfrm>
            <a:off x="9829813" y="1863352"/>
            <a:ext cx="7696187" cy="6872246"/>
            <a:chOff x="149860" y="501650"/>
            <a:chExt cx="12882880" cy="11503660"/>
          </a:xfrm>
        </p:grpSpPr>
        <p:sp>
          <p:nvSpPr>
            <p:cNvPr id="8" name="Freeform 8"/>
            <p:cNvSpPr/>
            <p:nvPr/>
          </p:nvSpPr>
          <p:spPr>
            <a:xfrm>
              <a:off x="58739" y="143053"/>
              <a:ext cx="12316278" cy="11101274"/>
            </a:xfrm>
            <a:custGeom>
              <a:avLst/>
              <a:gdLst/>
              <a:ahLst/>
              <a:cxnLst/>
              <a:rect l="l" t="t" r="r" b="b"/>
              <a:pathLst>
                <a:path w="12316278" h="11101274">
                  <a:moveTo>
                    <a:pt x="11278551" y="2140407"/>
                  </a:moveTo>
                  <a:cubicBezTo>
                    <a:pt x="10477181" y="1179017"/>
                    <a:pt x="9298621" y="587197"/>
                    <a:pt x="8080691" y="297637"/>
                  </a:cubicBezTo>
                  <a:cubicBezTo>
                    <a:pt x="6862761" y="8077"/>
                    <a:pt x="5587681" y="-143053"/>
                    <a:pt x="4392611" y="187147"/>
                  </a:cubicBezTo>
                  <a:lnTo>
                    <a:pt x="4393881" y="187147"/>
                  </a:lnTo>
                  <a:cubicBezTo>
                    <a:pt x="2302191" y="606247"/>
                    <a:pt x="543241" y="2215337"/>
                    <a:pt x="121601" y="4263847"/>
                  </a:cubicBezTo>
                  <a:cubicBezTo>
                    <a:pt x="-58739" y="5141417"/>
                    <a:pt x="-25719" y="6054547"/>
                    <a:pt x="136841" y="6934657"/>
                  </a:cubicBezTo>
                  <a:cubicBezTo>
                    <a:pt x="320991" y="7934147"/>
                    <a:pt x="688021" y="8934907"/>
                    <a:pt x="1397951" y="9662617"/>
                  </a:cubicBezTo>
                  <a:cubicBezTo>
                    <a:pt x="2181541" y="10467797"/>
                    <a:pt x="3304221" y="10861497"/>
                    <a:pt x="4416741" y="11020247"/>
                  </a:cubicBezTo>
                  <a:cubicBezTo>
                    <a:pt x="6808151" y="11360607"/>
                    <a:pt x="9421811" y="10630357"/>
                    <a:pt x="10996611" y="8797747"/>
                  </a:cubicBezTo>
                  <a:cubicBezTo>
                    <a:pt x="12571410" y="6965137"/>
                    <a:pt x="12824141" y="3995877"/>
                    <a:pt x="11278551" y="2140407"/>
                  </a:cubicBezTo>
                  <a:close/>
                </a:path>
              </a:pathLst>
            </a:custGeom>
            <a:blipFill>
              <a:blip r:embed="rId3"/>
              <a:stretch>
                <a:fillRect l="-11994" r="-23292"/>
              </a:stretch>
            </a:blipFill>
          </p:spPr>
          <p:txBody>
            <a:bodyPr/>
            <a:lstStyle/>
            <a:p>
              <a:endParaRPr lang="en-GB"/>
            </a:p>
          </p:txBody>
        </p:sp>
      </p:grpSp>
      <p:sp>
        <p:nvSpPr>
          <p:cNvPr id="9" name="Freeform 9"/>
          <p:cNvSpPr/>
          <p:nvPr/>
        </p:nvSpPr>
        <p:spPr>
          <a:xfrm rot="2040790" flipV="1">
            <a:off x="440920" y="8389286"/>
            <a:ext cx="2605474" cy="2373350"/>
          </a:xfrm>
          <a:custGeom>
            <a:avLst/>
            <a:gdLst/>
            <a:ahLst/>
            <a:cxnLst/>
            <a:rect l="l" t="t" r="r" b="b"/>
            <a:pathLst>
              <a:path w="2605474" h="2373350">
                <a:moveTo>
                  <a:pt x="0" y="2373350"/>
                </a:moveTo>
                <a:lnTo>
                  <a:pt x="2605474" y="2373350"/>
                </a:lnTo>
                <a:lnTo>
                  <a:pt x="2605474" y="0"/>
                </a:lnTo>
                <a:lnTo>
                  <a:pt x="0" y="0"/>
                </a:lnTo>
                <a:lnTo>
                  <a:pt x="0" y="237335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2040790">
            <a:off x="15241606" y="-441600"/>
            <a:ext cx="2605474" cy="2373350"/>
          </a:xfrm>
          <a:custGeom>
            <a:avLst/>
            <a:gdLst/>
            <a:ahLst/>
            <a:cxnLst/>
            <a:rect l="l" t="t" r="r" b="b"/>
            <a:pathLst>
              <a:path w="2605474" h="2373350">
                <a:moveTo>
                  <a:pt x="0" y="0"/>
                </a:moveTo>
                <a:lnTo>
                  <a:pt x="2605474" y="0"/>
                </a:lnTo>
                <a:lnTo>
                  <a:pt x="2605474" y="2373350"/>
                </a:lnTo>
                <a:lnTo>
                  <a:pt x="0" y="23733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1" name="Picture 10">
            <a:extLst>
              <a:ext uri="{FF2B5EF4-FFF2-40B4-BE49-F238E27FC236}">
                <a16:creationId xmlns:a16="http://schemas.microsoft.com/office/drawing/2014/main" id="{B3F19E0C-3711-AB86-38E2-BDFF41956FF5}"/>
              </a:ext>
            </a:extLst>
          </p:cNvPr>
          <p:cNvPicPr>
            <a:picLocks noChangeAspect="1"/>
          </p:cNvPicPr>
          <p:nvPr/>
        </p:nvPicPr>
        <p:blipFill>
          <a:blip r:embed="rId5"/>
          <a:stretch>
            <a:fillRect/>
          </a:stretch>
        </p:blipFill>
        <p:spPr>
          <a:xfrm>
            <a:off x="0" y="8849555"/>
            <a:ext cx="18288000" cy="143744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extBox 5"/>
          <p:cNvSpPr txBox="1"/>
          <p:nvPr/>
        </p:nvSpPr>
        <p:spPr>
          <a:xfrm>
            <a:off x="914400" y="510002"/>
            <a:ext cx="17124468" cy="1436291"/>
          </a:xfrm>
          <a:prstGeom prst="rect">
            <a:avLst/>
          </a:prstGeom>
        </p:spPr>
        <p:txBody>
          <a:bodyPr wrap="square" lIns="0" tIns="0" rIns="0" bIns="0" rtlCol="0" anchor="t">
            <a:spAutoFit/>
          </a:bodyPr>
          <a:lstStyle/>
          <a:p>
            <a:pPr algn="ctr">
              <a:lnSpc>
                <a:spcPts val="11189"/>
              </a:lnSpc>
            </a:pPr>
            <a:r>
              <a:rPr lang="en-US" sz="9600" b="1" spc="-542" dirty="0">
                <a:solidFill>
                  <a:srgbClr val="13222B"/>
                </a:solidFill>
                <a:latin typeface="Arial MT Pro Bold"/>
                <a:ea typeface="Arial MT Pro Bold"/>
                <a:cs typeface="Arial MT Pro Bold"/>
                <a:sym typeface="Arial MT Pro Bold"/>
              </a:rPr>
              <a:t>Justification: Health Inequalities in the </a:t>
            </a:r>
          </a:p>
        </p:txBody>
      </p:sp>
      <p:sp>
        <p:nvSpPr>
          <p:cNvPr id="6" name="TextBox 6"/>
          <p:cNvSpPr txBox="1"/>
          <p:nvPr/>
        </p:nvSpPr>
        <p:spPr>
          <a:xfrm>
            <a:off x="7505700" y="1562100"/>
            <a:ext cx="5084868" cy="1875989"/>
          </a:xfrm>
          <a:prstGeom prst="rect">
            <a:avLst/>
          </a:prstGeom>
        </p:spPr>
        <p:txBody>
          <a:bodyPr lIns="0" tIns="0" rIns="0" bIns="0" rtlCol="0" anchor="t">
            <a:spAutoFit/>
          </a:bodyPr>
          <a:lstStyle/>
          <a:p>
            <a:pPr algn="l">
              <a:lnSpc>
                <a:spcPts val="13072"/>
              </a:lnSpc>
            </a:pPr>
            <a:r>
              <a:rPr lang="en-US" sz="11078" b="1" spc="-542" dirty="0">
                <a:solidFill>
                  <a:srgbClr val="005B52"/>
                </a:solidFill>
                <a:latin typeface="Arial MT Pro Bold"/>
                <a:ea typeface="Arial MT Pro Bold"/>
                <a:cs typeface="Arial MT Pro Bold"/>
                <a:sym typeface="Arial MT Pro Bold"/>
              </a:rPr>
              <a:t>UK</a:t>
            </a:r>
          </a:p>
        </p:txBody>
      </p:sp>
      <p:sp>
        <p:nvSpPr>
          <p:cNvPr id="7" name="TextBox 7"/>
          <p:cNvSpPr txBox="1"/>
          <p:nvPr/>
        </p:nvSpPr>
        <p:spPr>
          <a:xfrm>
            <a:off x="6377508" y="9984158"/>
            <a:ext cx="5532984" cy="302842"/>
          </a:xfrm>
          <a:prstGeom prst="rect">
            <a:avLst/>
          </a:prstGeom>
        </p:spPr>
        <p:txBody>
          <a:bodyPr lIns="0" tIns="0" rIns="0" bIns="0" rtlCol="0" anchor="t">
            <a:spAutoFit/>
          </a:bodyPr>
          <a:lstStyle/>
          <a:p>
            <a:pPr algn="ctr">
              <a:lnSpc>
                <a:spcPts val="2207"/>
              </a:lnSpc>
              <a:spcBef>
                <a:spcPct val="0"/>
              </a:spcBef>
            </a:pPr>
            <a:r>
              <a:rPr lang="en-US" sz="1577">
                <a:solidFill>
                  <a:srgbClr val="13222B">
                    <a:alpha val="54902"/>
                  </a:srgbClr>
                </a:solidFill>
                <a:latin typeface="Arial MT Pro"/>
                <a:ea typeface="Arial MT Pro"/>
                <a:cs typeface="Arial MT Pro"/>
                <a:sym typeface="Arial MT Pro"/>
              </a:rPr>
              <a:t>Sources: NHS England; Office for National Statistics</a:t>
            </a:r>
          </a:p>
        </p:txBody>
      </p:sp>
      <p:sp>
        <p:nvSpPr>
          <p:cNvPr id="12" name="TextBox 11">
            <a:extLst>
              <a:ext uri="{FF2B5EF4-FFF2-40B4-BE49-F238E27FC236}">
                <a16:creationId xmlns:a16="http://schemas.microsoft.com/office/drawing/2014/main" id="{CAE40F91-04A6-5BC2-2952-9E4DA206FF81}"/>
              </a:ext>
            </a:extLst>
          </p:cNvPr>
          <p:cNvSpPr txBox="1"/>
          <p:nvPr/>
        </p:nvSpPr>
        <p:spPr>
          <a:xfrm>
            <a:off x="11247120" y="4023360"/>
            <a:ext cx="184731" cy="369332"/>
          </a:xfrm>
          <a:prstGeom prst="rect">
            <a:avLst/>
          </a:prstGeom>
          <a:noFill/>
        </p:spPr>
        <p:txBody>
          <a:bodyPr wrap="none" rtlCol="0">
            <a:spAutoFit/>
          </a:bodyPr>
          <a:lstStyle/>
          <a:p>
            <a:endParaRPr lang="en-BD" dirty="0"/>
          </a:p>
        </p:txBody>
      </p:sp>
      <p:sp>
        <p:nvSpPr>
          <p:cNvPr id="13" name="TextBox 12">
            <a:extLst>
              <a:ext uri="{FF2B5EF4-FFF2-40B4-BE49-F238E27FC236}">
                <a16:creationId xmlns:a16="http://schemas.microsoft.com/office/drawing/2014/main" id="{8BA1796C-F861-0650-DCD9-71E3D8BC066B}"/>
              </a:ext>
            </a:extLst>
          </p:cNvPr>
          <p:cNvSpPr txBox="1"/>
          <p:nvPr/>
        </p:nvSpPr>
        <p:spPr>
          <a:xfrm>
            <a:off x="914400" y="3365060"/>
            <a:ext cx="15981468" cy="7386638"/>
          </a:xfrm>
          <a:prstGeom prst="rect">
            <a:avLst/>
          </a:prstGeom>
          <a:noFill/>
        </p:spPr>
        <p:txBody>
          <a:bodyPr wrap="square" rtlCol="0">
            <a:spAutoFit/>
          </a:bodyPr>
          <a:lstStyle/>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Health inequalities remain a major public health challenge in the UK</a:t>
            </a:r>
          </a:p>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Life expectancy gap of up to 10 years between most and least deprived areas</a:t>
            </a:r>
          </a:p>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Ethnic minority groups are more likely to live in deprived communities</a:t>
            </a:r>
          </a:p>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Significant disparities in disease prevalence and healthcare access</a:t>
            </a:r>
          </a:p>
          <a:p>
            <a:pPr marL="313052" lvl="1">
              <a:lnSpc>
                <a:spcPts val="4523"/>
              </a:lnSpc>
            </a:pPr>
            <a:endParaRPr lang="en-US" sz="3600" dirty="0">
              <a:solidFill>
                <a:srgbClr val="000000"/>
              </a:solidFill>
              <a:latin typeface="Canva Sans"/>
              <a:ea typeface="Canva Sans"/>
              <a:cs typeface="Canva Sans"/>
              <a:sym typeface="Canva Sans"/>
            </a:endParaRPr>
          </a:p>
          <a:p>
            <a:pPr marL="313052" lvl="1">
              <a:lnSpc>
                <a:spcPts val="4523"/>
              </a:lnSpc>
            </a:pPr>
            <a:r>
              <a:rPr lang="en-US" sz="3600" dirty="0">
                <a:solidFill>
                  <a:srgbClr val="000000"/>
                </a:solidFill>
                <a:latin typeface="Canva Sans"/>
                <a:ea typeface="Canva Sans"/>
                <a:cs typeface="Canva Sans"/>
                <a:sym typeface="Canva Sans"/>
              </a:rPr>
              <a:t>Higher prevalence of: </a:t>
            </a:r>
          </a:p>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Type 2 diabetes among South Asian populations</a:t>
            </a:r>
          </a:p>
          <a:p>
            <a:pPr marL="626104" lvl="1" indent="-313052">
              <a:lnSpc>
                <a:spcPts val="4523"/>
              </a:lnSpc>
              <a:buFont typeface="Arial"/>
              <a:buChar char="•"/>
            </a:pPr>
            <a:r>
              <a:rPr lang="en-US" sz="3600" dirty="0">
                <a:solidFill>
                  <a:srgbClr val="000000"/>
                </a:solidFill>
                <a:latin typeface="Canva Sans"/>
                <a:ea typeface="Canva Sans"/>
                <a:cs typeface="Canva Sans"/>
                <a:sym typeface="Canva Sans"/>
              </a:rPr>
              <a:t>Hypertension and stroke among Black populations</a:t>
            </a:r>
          </a:p>
          <a:p>
            <a:pPr marL="313052" lvl="1">
              <a:lnSpc>
                <a:spcPts val="4523"/>
              </a:lnSpc>
            </a:pPr>
            <a:r>
              <a:rPr lang="en-US" sz="3600" dirty="0">
                <a:solidFill>
                  <a:srgbClr val="000000"/>
                </a:solidFill>
                <a:latin typeface="Canva Sans"/>
                <a:ea typeface="Canva Sans"/>
                <a:cs typeface="Canva Sans"/>
                <a:sym typeface="Canva Sans"/>
              </a:rPr>
              <a:t>Increased risk of poor mental health outcomes</a:t>
            </a:r>
          </a:p>
          <a:p>
            <a:pPr marL="313052" lvl="1">
              <a:lnSpc>
                <a:spcPts val="4523"/>
              </a:lnSpc>
            </a:pPr>
            <a:r>
              <a:rPr lang="en-US" sz="3600" dirty="0">
                <a:solidFill>
                  <a:srgbClr val="000000"/>
                </a:solidFill>
                <a:latin typeface="Canva Sans"/>
                <a:ea typeface="Canva Sans"/>
                <a:cs typeface="Canva Sans"/>
                <a:sym typeface="Canva Sans"/>
              </a:rPr>
              <a:t>Delayed diagnosis and reduced access to preventive services</a:t>
            </a:r>
          </a:p>
          <a:p>
            <a:pPr marL="313052" lvl="1">
              <a:lnSpc>
                <a:spcPts val="4523"/>
              </a:lnSpc>
            </a:pPr>
            <a:endParaRPr lang="en-US" sz="3600" dirty="0">
              <a:solidFill>
                <a:srgbClr val="000000"/>
              </a:solidFill>
              <a:latin typeface="Canva Sans"/>
              <a:ea typeface="Canva Sans"/>
              <a:cs typeface="Canva Sans"/>
              <a:sym typeface="Canva Sans"/>
            </a:endParaRPr>
          </a:p>
          <a:p>
            <a:pPr>
              <a:lnSpc>
                <a:spcPts val="4523"/>
              </a:lnSpc>
            </a:pPr>
            <a:endParaRPr lang="en-US" sz="3600" dirty="0">
              <a:solidFill>
                <a:srgbClr val="000000"/>
              </a:solidFill>
              <a:latin typeface="Canva Sans"/>
              <a:ea typeface="Canva Sans"/>
              <a:cs typeface="Canva Sans"/>
              <a:sym typeface="Canva Sans"/>
            </a:endParaRPr>
          </a:p>
          <a:p>
            <a:endParaRPr lang="en-BD" sz="2400" dirty="0"/>
          </a:p>
        </p:txBody>
      </p:sp>
      <p:sp>
        <p:nvSpPr>
          <p:cNvPr id="2" name="Rectangle 1">
            <a:extLst>
              <a:ext uri="{FF2B5EF4-FFF2-40B4-BE49-F238E27FC236}">
                <a16:creationId xmlns:a16="http://schemas.microsoft.com/office/drawing/2014/main" id="{02E23E22-D5E8-0238-49B8-F13746E37ECD}"/>
              </a:ext>
            </a:extLst>
          </p:cNvPr>
          <p:cNvSpPr/>
          <p:nvPr/>
        </p:nvSpPr>
        <p:spPr>
          <a:xfrm>
            <a:off x="14630400" y="9334500"/>
            <a:ext cx="3657600" cy="95250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BD" dirty="0"/>
              <a:t>Omit Hasan</a:t>
            </a:r>
          </a:p>
          <a:p>
            <a:pPr algn="ctr"/>
            <a:r>
              <a:rPr lang="en-BD" dirty="0"/>
              <a:t>2509984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2"/>
          <p:cNvSpPr txBox="1"/>
          <p:nvPr/>
        </p:nvSpPr>
        <p:spPr>
          <a:xfrm>
            <a:off x="2590800" y="469138"/>
            <a:ext cx="11502597" cy="998287"/>
          </a:xfrm>
          <a:prstGeom prst="rect">
            <a:avLst/>
          </a:prstGeom>
        </p:spPr>
        <p:txBody>
          <a:bodyPr wrap="square" lIns="0" tIns="0" rIns="0" bIns="0" rtlCol="0" anchor="t">
            <a:spAutoFit/>
          </a:bodyPr>
          <a:lstStyle/>
          <a:p>
            <a:pPr algn="ctr">
              <a:lnSpc>
                <a:spcPts val="7688"/>
              </a:lnSpc>
            </a:pPr>
            <a:r>
              <a:rPr lang="en-US" sz="7612" b="1" spc="-372" dirty="0">
                <a:solidFill>
                  <a:srgbClr val="13222B"/>
                </a:solidFill>
                <a:latin typeface="Arial MT Pro Bold"/>
                <a:ea typeface="Arial MT Pro Bold"/>
                <a:cs typeface="Arial MT Pro Bold"/>
                <a:sym typeface="Arial MT Pro Bold"/>
              </a:rPr>
              <a:t>Evidence from</a:t>
            </a:r>
          </a:p>
        </p:txBody>
      </p:sp>
      <p:sp>
        <p:nvSpPr>
          <p:cNvPr id="3" name="TextBox 3"/>
          <p:cNvSpPr txBox="1"/>
          <p:nvPr/>
        </p:nvSpPr>
        <p:spPr>
          <a:xfrm>
            <a:off x="6212974" y="1330176"/>
            <a:ext cx="7581022" cy="1286160"/>
          </a:xfrm>
          <a:prstGeom prst="rect">
            <a:avLst/>
          </a:prstGeom>
        </p:spPr>
        <p:txBody>
          <a:bodyPr lIns="0" tIns="0" rIns="0" bIns="0" rtlCol="0" anchor="t">
            <a:spAutoFit/>
          </a:bodyPr>
          <a:lstStyle/>
          <a:p>
            <a:pPr algn="l">
              <a:lnSpc>
                <a:spcPts val="8982"/>
              </a:lnSpc>
            </a:pPr>
            <a:r>
              <a:rPr lang="en-US" sz="7612" b="1" spc="-372" dirty="0">
                <a:solidFill>
                  <a:srgbClr val="005B52"/>
                </a:solidFill>
                <a:latin typeface="Arial MT Pro Bold"/>
                <a:ea typeface="Arial MT Pro Bold"/>
                <a:cs typeface="Arial MT Pro Bold"/>
                <a:sym typeface="Arial MT Pro Bold"/>
              </a:rPr>
              <a:t> NHS &amp; ONS</a:t>
            </a:r>
          </a:p>
        </p:txBody>
      </p:sp>
      <p:sp>
        <p:nvSpPr>
          <p:cNvPr id="4" name="TextBox 4"/>
          <p:cNvSpPr txBox="1"/>
          <p:nvPr/>
        </p:nvSpPr>
        <p:spPr>
          <a:xfrm>
            <a:off x="6377508" y="9984158"/>
            <a:ext cx="5532984" cy="302842"/>
          </a:xfrm>
          <a:prstGeom prst="rect">
            <a:avLst/>
          </a:prstGeom>
        </p:spPr>
        <p:txBody>
          <a:bodyPr lIns="0" tIns="0" rIns="0" bIns="0" rtlCol="0" anchor="t">
            <a:spAutoFit/>
          </a:bodyPr>
          <a:lstStyle/>
          <a:p>
            <a:pPr algn="ctr">
              <a:lnSpc>
                <a:spcPts val="2207"/>
              </a:lnSpc>
              <a:spcBef>
                <a:spcPct val="0"/>
              </a:spcBef>
            </a:pPr>
            <a:r>
              <a:rPr lang="en-US" sz="1577" dirty="0">
                <a:solidFill>
                  <a:srgbClr val="13222B">
                    <a:alpha val="54902"/>
                  </a:srgbClr>
                </a:solidFill>
                <a:latin typeface="Arial MT Pro"/>
                <a:ea typeface="Arial MT Pro"/>
                <a:cs typeface="Arial MT Pro"/>
                <a:sym typeface="Arial MT Pro"/>
              </a:rPr>
              <a:t>Sources: NHS England; Office for National Statistics</a:t>
            </a:r>
          </a:p>
        </p:txBody>
      </p:sp>
      <p:sp>
        <p:nvSpPr>
          <p:cNvPr id="6" name="TextBox 6"/>
          <p:cNvSpPr txBox="1"/>
          <p:nvPr/>
        </p:nvSpPr>
        <p:spPr>
          <a:xfrm>
            <a:off x="671779" y="2893854"/>
            <a:ext cx="4039406" cy="1757659"/>
          </a:xfrm>
          <a:prstGeom prst="rect">
            <a:avLst/>
          </a:prstGeom>
        </p:spPr>
        <p:txBody>
          <a:bodyPr lIns="0" tIns="0" rIns="0" bIns="0" rtlCol="0" anchor="t">
            <a:spAutoFit/>
          </a:bodyPr>
          <a:lstStyle/>
          <a:p>
            <a:pPr algn="l">
              <a:lnSpc>
                <a:spcPts val="2768"/>
              </a:lnSpc>
            </a:pPr>
            <a:endParaRPr dirty="0"/>
          </a:p>
          <a:p>
            <a:pPr marL="426893" lvl="1" indent="-213446" algn="l">
              <a:lnSpc>
                <a:spcPts val="2768"/>
              </a:lnSpc>
              <a:spcBef>
                <a:spcPct val="0"/>
              </a:spcBef>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10.7 years (men) and 8.5 years (women) between most and least deprived groups (ONS, 2022)</a:t>
            </a:r>
          </a:p>
        </p:txBody>
      </p:sp>
      <p:sp>
        <p:nvSpPr>
          <p:cNvPr id="7" name="TextBox 7"/>
          <p:cNvSpPr txBox="1"/>
          <p:nvPr/>
        </p:nvSpPr>
        <p:spPr>
          <a:xfrm>
            <a:off x="976053" y="2616336"/>
            <a:ext cx="4812695" cy="374270"/>
          </a:xfrm>
          <a:prstGeom prst="rect">
            <a:avLst/>
          </a:prstGeom>
        </p:spPr>
        <p:txBody>
          <a:bodyPr lIns="0" tIns="0" rIns="0" bIns="0" rtlCol="0" anchor="t">
            <a:spAutoFit/>
          </a:bodyPr>
          <a:lstStyle/>
          <a:p>
            <a:pPr algn="l">
              <a:lnSpc>
                <a:spcPts val="3188"/>
              </a:lnSpc>
            </a:pPr>
            <a:r>
              <a:rPr lang="en-US" sz="2400" b="1" dirty="0">
                <a:solidFill>
                  <a:srgbClr val="13222B"/>
                </a:solidFill>
                <a:latin typeface="Arial" panose="020B0604020202020204" pitchFamily="34" charset="0"/>
                <a:ea typeface="Arial MT Pro Bold"/>
                <a:cs typeface="Arial" panose="020B0604020202020204" pitchFamily="34" charset="0"/>
                <a:sym typeface="Arial MT Pro Bold"/>
              </a:rPr>
              <a:t>Life expectancy gap in England:</a:t>
            </a:r>
          </a:p>
        </p:txBody>
      </p:sp>
      <p:sp>
        <p:nvSpPr>
          <p:cNvPr id="8" name="TextBox 8"/>
          <p:cNvSpPr txBox="1"/>
          <p:nvPr/>
        </p:nvSpPr>
        <p:spPr>
          <a:xfrm>
            <a:off x="794264" y="5148034"/>
            <a:ext cx="4812695" cy="374270"/>
          </a:xfrm>
          <a:prstGeom prst="rect">
            <a:avLst/>
          </a:prstGeom>
        </p:spPr>
        <p:txBody>
          <a:bodyPr lIns="0" tIns="0" rIns="0" bIns="0" rtlCol="0" anchor="t">
            <a:spAutoFit/>
          </a:bodyPr>
          <a:lstStyle/>
          <a:p>
            <a:pPr algn="l">
              <a:lnSpc>
                <a:spcPts val="3188"/>
              </a:lnSpc>
            </a:pPr>
            <a:r>
              <a:rPr lang="en-US" sz="2400" b="1" dirty="0">
                <a:solidFill>
                  <a:srgbClr val="13222B"/>
                </a:solidFill>
                <a:latin typeface="Arial" panose="020B0604020202020204" pitchFamily="34" charset="0"/>
                <a:ea typeface="Arial MT Pro Bold"/>
                <a:cs typeface="Arial" panose="020B0604020202020204" pitchFamily="34" charset="0"/>
                <a:sym typeface="Arial MT Pro Bold"/>
              </a:rPr>
              <a:t>Ethnic minority groups were:</a:t>
            </a:r>
          </a:p>
        </p:txBody>
      </p:sp>
      <p:sp>
        <p:nvSpPr>
          <p:cNvPr id="9" name="TextBox 9"/>
          <p:cNvSpPr txBox="1"/>
          <p:nvPr/>
        </p:nvSpPr>
        <p:spPr>
          <a:xfrm>
            <a:off x="629100" y="5779052"/>
            <a:ext cx="4039406" cy="1064202"/>
          </a:xfrm>
          <a:prstGeom prst="rect">
            <a:avLst/>
          </a:prstGeom>
        </p:spPr>
        <p:txBody>
          <a:bodyPr lIns="0" tIns="0" rIns="0" bIns="0" rtlCol="0" anchor="t">
            <a:spAutoFit/>
          </a:bodyPr>
          <a:lstStyle/>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More likely to test positive, become severely ill, and die from COVID-19 (NHS England)</a:t>
            </a:r>
          </a:p>
        </p:txBody>
      </p:sp>
      <p:sp>
        <p:nvSpPr>
          <p:cNvPr id="10" name="TextBox 10"/>
          <p:cNvSpPr txBox="1"/>
          <p:nvPr/>
        </p:nvSpPr>
        <p:spPr>
          <a:xfrm>
            <a:off x="1028700" y="7426197"/>
            <a:ext cx="4812695" cy="374270"/>
          </a:xfrm>
          <a:prstGeom prst="rect">
            <a:avLst/>
          </a:prstGeom>
        </p:spPr>
        <p:txBody>
          <a:bodyPr lIns="0" tIns="0" rIns="0" bIns="0" rtlCol="0" anchor="t">
            <a:spAutoFit/>
          </a:bodyPr>
          <a:lstStyle/>
          <a:p>
            <a:pPr algn="l">
              <a:lnSpc>
                <a:spcPts val="3188"/>
              </a:lnSpc>
            </a:pPr>
            <a:r>
              <a:rPr lang="en-US" sz="2400" b="1" dirty="0">
                <a:solidFill>
                  <a:srgbClr val="13222B"/>
                </a:solidFill>
                <a:latin typeface="Arial" panose="020B0604020202020204" pitchFamily="34" charset="0"/>
                <a:ea typeface="Arial MT Pro Bold"/>
                <a:cs typeface="Arial" panose="020B0604020202020204" pitchFamily="34" charset="0"/>
                <a:sym typeface="Arial MT Pro Bold"/>
              </a:rPr>
              <a:t>Access inequality:</a:t>
            </a:r>
          </a:p>
        </p:txBody>
      </p:sp>
      <p:sp>
        <p:nvSpPr>
          <p:cNvPr id="11" name="TextBox 11"/>
          <p:cNvSpPr txBox="1"/>
          <p:nvPr/>
        </p:nvSpPr>
        <p:spPr>
          <a:xfrm>
            <a:off x="542500" y="7970793"/>
            <a:ext cx="4039406" cy="1407102"/>
          </a:xfrm>
          <a:prstGeom prst="rect">
            <a:avLst/>
          </a:prstGeom>
        </p:spPr>
        <p:txBody>
          <a:bodyPr lIns="0" tIns="0" rIns="0" bIns="0" rtlCol="0" anchor="t">
            <a:spAutoFit/>
          </a:bodyPr>
          <a:lstStyle/>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Only 54% of African patients treated within 18 weeks vs higher national average (NHS data)</a:t>
            </a:r>
          </a:p>
        </p:txBody>
      </p:sp>
      <p:sp>
        <p:nvSpPr>
          <p:cNvPr id="12" name="TextBox 12"/>
          <p:cNvSpPr txBox="1"/>
          <p:nvPr/>
        </p:nvSpPr>
        <p:spPr>
          <a:xfrm>
            <a:off x="6398289" y="4263736"/>
            <a:ext cx="4506217" cy="1764009"/>
          </a:xfrm>
          <a:prstGeom prst="rect">
            <a:avLst/>
          </a:prstGeom>
        </p:spPr>
        <p:txBody>
          <a:bodyPr wrap="square" lIns="0" tIns="0" rIns="0" bIns="0" rtlCol="0" anchor="t">
            <a:spAutoFit/>
          </a:bodyPr>
          <a:lstStyle/>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Up to 49% of Pakistani women report chronic illness</a:t>
            </a:r>
          </a:p>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Around 45% of Black Caribbean individuals report long-term conditions (NHS Digital)</a:t>
            </a:r>
          </a:p>
        </p:txBody>
      </p:sp>
      <p:sp>
        <p:nvSpPr>
          <p:cNvPr id="13" name="TextBox 13"/>
          <p:cNvSpPr txBox="1"/>
          <p:nvPr/>
        </p:nvSpPr>
        <p:spPr>
          <a:xfrm>
            <a:off x="6737652" y="3629881"/>
            <a:ext cx="4812695" cy="374270"/>
          </a:xfrm>
          <a:prstGeom prst="rect">
            <a:avLst/>
          </a:prstGeom>
        </p:spPr>
        <p:txBody>
          <a:bodyPr lIns="0" tIns="0" rIns="0" bIns="0" rtlCol="0" anchor="t">
            <a:spAutoFit/>
          </a:bodyPr>
          <a:lstStyle/>
          <a:p>
            <a:pPr algn="l">
              <a:lnSpc>
                <a:spcPts val="3188"/>
              </a:lnSpc>
            </a:pPr>
            <a:r>
              <a:rPr lang="en-US" sz="2400" b="1" dirty="0">
                <a:solidFill>
                  <a:srgbClr val="13222B"/>
                </a:solidFill>
                <a:latin typeface="Arial" panose="020B0604020202020204" pitchFamily="34" charset="0"/>
                <a:ea typeface="Arial MT Pro Bold"/>
                <a:cs typeface="Arial" panose="020B0604020202020204" pitchFamily="34" charset="0"/>
                <a:sym typeface="Arial MT Pro Bold"/>
              </a:rPr>
              <a:t>Long-term conditions:</a:t>
            </a:r>
          </a:p>
        </p:txBody>
      </p:sp>
      <p:sp>
        <p:nvSpPr>
          <p:cNvPr id="14" name="TextBox 14"/>
          <p:cNvSpPr txBox="1"/>
          <p:nvPr/>
        </p:nvSpPr>
        <p:spPr>
          <a:xfrm>
            <a:off x="6599618" y="6574978"/>
            <a:ext cx="4812695" cy="374270"/>
          </a:xfrm>
          <a:prstGeom prst="rect">
            <a:avLst/>
          </a:prstGeom>
        </p:spPr>
        <p:txBody>
          <a:bodyPr lIns="0" tIns="0" rIns="0" bIns="0" rtlCol="0" anchor="t">
            <a:spAutoFit/>
          </a:bodyPr>
          <a:lstStyle/>
          <a:p>
            <a:pPr algn="l">
              <a:lnSpc>
                <a:spcPts val="3188"/>
              </a:lnSpc>
            </a:pPr>
            <a:r>
              <a:rPr lang="en-US" sz="2400" b="1" dirty="0">
                <a:solidFill>
                  <a:srgbClr val="13222B"/>
                </a:solidFill>
                <a:latin typeface="Arial" panose="020B0604020202020204" pitchFamily="34" charset="0"/>
                <a:ea typeface="Arial MT Pro Bold"/>
                <a:cs typeface="Arial" panose="020B0604020202020204" pitchFamily="34" charset="0"/>
                <a:sym typeface="Arial MT Pro Bold"/>
              </a:rPr>
              <a:t>Healthcare experience:</a:t>
            </a:r>
          </a:p>
        </p:txBody>
      </p:sp>
      <p:sp>
        <p:nvSpPr>
          <p:cNvPr id="15" name="TextBox 15"/>
          <p:cNvSpPr txBox="1"/>
          <p:nvPr/>
        </p:nvSpPr>
        <p:spPr>
          <a:xfrm>
            <a:off x="6757918" y="7122418"/>
            <a:ext cx="4039406" cy="1064202"/>
          </a:xfrm>
          <a:prstGeom prst="rect">
            <a:avLst/>
          </a:prstGeom>
        </p:spPr>
        <p:txBody>
          <a:bodyPr lIns="0" tIns="0" rIns="0" bIns="0" rtlCol="0" anchor="t">
            <a:spAutoFit/>
          </a:bodyPr>
          <a:lstStyle/>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Ethnic minority groups report poorer healthcare access and outcomes (NHS England)</a:t>
            </a:r>
          </a:p>
        </p:txBody>
      </p:sp>
      <p:sp>
        <p:nvSpPr>
          <p:cNvPr id="16" name="Freeform 16"/>
          <p:cNvSpPr/>
          <p:nvPr/>
        </p:nvSpPr>
        <p:spPr>
          <a:xfrm>
            <a:off x="12184105" y="1892072"/>
            <a:ext cx="5443200" cy="3903552"/>
          </a:xfrm>
          <a:custGeom>
            <a:avLst/>
            <a:gdLst/>
            <a:ahLst/>
            <a:cxnLst/>
            <a:rect l="l" t="t" r="r" b="b"/>
            <a:pathLst>
              <a:path w="5443200" h="3903552">
                <a:moveTo>
                  <a:pt x="0" y="0"/>
                </a:moveTo>
                <a:lnTo>
                  <a:pt x="5443200" y="0"/>
                </a:lnTo>
                <a:lnTo>
                  <a:pt x="5443200" y="3903551"/>
                </a:lnTo>
                <a:lnTo>
                  <a:pt x="0" y="3903551"/>
                </a:lnTo>
                <a:lnTo>
                  <a:pt x="0" y="0"/>
                </a:lnTo>
                <a:close/>
              </a:path>
            </a:pathLst>
          </a:custGeom>
          <a:blipFill>
            <a:blip r:embed="rId2"/>
            <a:stretch>
              <a:fillRect/>
            </a:stretch>
          </a:blipFill>
        </p:spPr>
        <p:txBody>
          <a:bodyPr/>
          <a:lstStyle/>
          <a:p>
            <a:endParaRPr lang="en-GB"/>
          </a:p>
        </p:txBody>
      </p:sp>
      <p:sp>
        <p:nvSpPr>
          <p:cNvPr id="17" name="TextBox 17"/>
          <p:cNvSpPr txBox="1"/>
          <p:nvPr/>
        </p:nvSpPr>
        <p:spPr>
          <a:xfrm>
            <a:off x="15991370" y="5308055"/>
            <a:ext cx="2144984" cy="400685"/>
          </a:xfrm>
          <a:prstGeom prst="rect">
            <a:avLst/>
          </a:prstGeom>
        </p:spPr>
        <p:txBody>
          <a:bodyPr lIns="0" tIns="0" rIns="0" bIns="0" rtlCol="0" anchor="t">
            <a:spAutoFit/>
          </a:bodyPr>
          <a:lstStyle/>
          <a:p>
            <a:pPr algn="l">
              <a:lnSpc>
                <a:spcPts val="1540"/>
              </a:lnSpc>
              <a:spcBef>
                <a:spcPct val="0"/>
              </a:spcBef>
            </a:pPr>
            <a:r>
              <a:rPr lang="en-US" sz="1100">
                <a:solidFill>
                  <a:srgbClr val="000000"/>
                </a:solidFill>
                <a:latin typeface="Arial MT Pro"/>
                <a:ea typeface="Arial MT Pro"/>
                <a:cs typeface="Arial MT Pro"/>
                <a:sym typeface="Arial MT Pro"/>
              </a:rPr>
              <a:t>Office for</a:t>
            </a:r>
          </a:p>
          <a:p>
            <a:pPr algn="l">
              <a:lnSpc>
                <a:spcPts val="1540"/>
              </a:lnSpc>
              <a:spcBef>
                <a:spcPct val="0"/>
              </a:spcBef>
            </a:pPr>
            <a:r>
              <a:rPr lang="en-US" sz="1100">
                <a:solidFill>
                  <a:srgbClr val="000000"/>
                </a:solidFill>
                <a:latin typeface="Arial MT Pro"/>
                <a:ea typeface="Arial MT Pro"/>
                <a:cs typeface="Arial MT Pro"/>
                <a:sym typeface="Arial MT Pro"/>
              </a:rPr>
              <a:t>National Statistics,2021</a:t>
            </a:r>
          </a:p>
        </p:txBody>
      </p:sp>
      <p:sp>
        <p:nvSpPr>
          <p:cNvPr id="18" name="Freeform 18"/>
          <p:cNvSpPr/>
          <p:nvPr/>
        </p:nvSpPr>
        <p:spPr>
          <a:xfrm>
            <a:off x="11675056" y="6113987"/>
            <a:ext cx="6461297" cy="3936846"/>
          </a:xfrm>
          <a:custGeom>
            <a:avLst/>
            <a:gdLst/>
            <a:ahLst/>
            <a:cxnLst/>
            <a:rect l="l" t="t" r="r" b="b"/>
            <a:pathLst>
              <a:path w="6461297" h="3936846">
                <a:moveTo>
                  <a:pt x="0" y="0"/>
                </a:moveTo>
                <a:lnTo>
                  <a:pt x="6461297" y="0"/>
                </a:lnTo>
                <a:lnTo>
                  <a:pt x="6461297" y="3936846"/>
                </a:lnTo>
                <a:lnTo>
                  <a:pt x="0" y="3936846"/>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8089774" y="402480"/>
            <a:ext cx="642599" cy="642599"/>
          </a:xfrm>
          <a:custGeom>
            <a:avLst/>
            <a:gdLst/>
            <a:ahLst/>
            <a:cxnLst/>
            <a:rect l="l" t="t" r="r" b="b"/>
            <a:pathLst>
              <a:path w="642599" h="642599">
                <a:moveTo>
                  <a:pt x="0" y="0"/>
                </a:moveTo>
                <a:lnTo>
                  <a:pt x="642599" y="0"/>
                </a:lnTo>
                <a:lnTo>
                  <a:pt x="642599" y="642600"/>
                </a:lnTo>
                <a:lnTo>
                  <a:pt x="0" y="6426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13377068" y="426814"/>
            <a:ext cx="642599" cy="428789"/>
          </a:xfrm>
          <a:custGeom>
            <a:avLst/>
            <a:gdLst/>
            <a:ahLst/>
            <a:cxnLst/>
            <a:rect l="l" t="t" r="r" b="b"/>
            <a:pathLst>
              <a:path w="642599" h="428789">
                <a:moveTo>
                  <a:pt x="0" y="0"/>
                </a:moveTo>
                <a:lnTo>
                  <a:pt x="642599" y="0"/>
                </a:lnTo>
                <a:lnTo>
                  <a:pt x="642599" y="428789"/>
                </a:lnTo>
                <a:lnTo>
                  <a:pt x="0" y="42878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7061619" y="1858440"/>
            <a:ext cx="544808" cy="545509"/>
          </a:xfrm>
          <a:custGeom>
            <a:avLst/>
            <a:gdLst/>
            <a:ahLst/>
            <a:cxnLst/>
            <a:rect l="l" t="t" r="r" b="b"/>
            <a:pathLst>
              <a:path w="544808" h="545509">
                <a:moveTo>
                  <a:pt x="0" y="0"/>
                </a:moveTo>
                <a:lnTo>
                  <a:pt x="544808" y="0"/>
                </a:lnTo>
                <a:lnTo>
                  <a:pt x="544808" y="545510"/>
                </a:lnTo>
                <a:lnTo>
                  <a:pt x="0" y="545510"/>
                </a:lnTo>
                <a:lnTo>
                  <a:pt x="0" y="0"/>
                </a:lnTo>
                <a:close/>
              </a:path>
            </a:pathLst>
          </a:custGeom>
          <a:blipFill>
            <a:blip>
              <a:extLst>
                <a:ext uri="{96DAC541-7B7A-43D3-8B79-37D633B846F1}">
                  <asvg:svgBlip xmlns:asvg="http://schemas.microsoft.com/office/drawing/2016/SVG/main" r:embed="rId4"/>
                </a:ext>
              </a:extLst>
            </a:blip>
            <a:stretch>
              <a:fillRect l="-63403" b="-63193"/>
            </a:stretch>
          </a:blipFill>
        </p:spPr>
        <p:txBody>
          <a:bodyPr/>
          <a:lstStyle/>
          <a:p>
            <a:endParaRPr lang="en-GB"/>
          </a:p>
        </p:txBody>
      </p:sp>
      <p:sp>
        <p:nvSpPr>
          <p:cNvPr id="5" name="Freeform 5"/>
          <p:cNvSpPr/>
          <p:nvPr/>
        </p:nvSpPr>
        <p:spPr>
          <a:xfrm>
            <a:off x="198894" y="4850109"/>
            <a:ext cx="6338974" cy="4283760"/>
          </a:xfrm>
          <a:custGeom>
            <a:avLst/>
            <a:gdLst/>
            <a:ahLst/>
            <a:cxnLst/>
            <a:rect l="l" t="t" r="r" b="b"/>
            <a:pathLst>
              <a:path w="6338974" h="4283760">
                <a:moveTo>
                  <a:pt x="0" y="0"/>
                </a:moveTo>
                <a:lnTo>
                  <a:pt x="6338974" y="0"/>
                </a:lnTo>
                <a:lnTo>
                  <a:pt x="6338974" y="4283760"/>
                </a:lnTo>
                <a:lnTo>
                  <a:pt x="0" y="4283760"/>
                </a:lnTo>
                <a:lnTo>
                  <a:pt x="0" y="0"/>
                </a:lnTo>
                <a:close/>
              </a:path>
            </a:pathLst>
          </a:custGeom>
          <a:blipFill>
            <a:blip r:embed="rId5"/>
            <a:stretch>
              <a:fillRect/>
            </a:stretch>
          </a:blipFill>
        </p:spPr>
        <p:txBody>
          <a:bodyPr/>
          <a:lstStyle/>
          <a:p>
            <a:endParaRPr lang="en-GB"/>
          </a:p>
        </p:txBody>
      </p:sp>
      <p:grpSp>
        <p:nvGrpSpPr>
          <p:cNvPr id="6" name="Group 6"/>
          <p:cNvGrpSpPr/>
          <p:nvPr/>
        </p:nvGrpSpPr>
        <p:grpSpPr>
          <a:xfrm>
            <a:off x="6807924" y="5556341"/>
            <a:ext cx="3848897" cy="3701959"/>
            <a:chOff x="0" y="0"/>
            <a:chExt cx="911063" cy="876281"/>
          </a:xfrm>
        </p:grpSpPr>
        <p:sp>
          <p:nvSpPr>
            <p:cNvPr id="7" name="Freeform 7"/>
            <p:cNvSpPr/>
            <p:nvPr/>
          </p:nvSpPr>
          <p:spPr>
            <a:xfrm>
              <a:off x="0" y="0"/>
              <a:ext cx="911063" cy="876281"/>
            </a:xfrm>
            <a:custGeom>
              <a:avLst/>
              <a:gdLst/>
              <a:ahLst/>
              <a:cxnLst/>
              <a:rect l="l" t="t" r="r" b="b"/>
              <a:pathLst>
                <a:path w="911063" h="876281">
                  <a:moveTo>
                    <a:pt x="20115" y="0"/>
                  </a:moveTo>
                  <a:lnTo>
                    <a:pt x="890948" y="0"/>
                  </a:lnTo>
                  <a:cubicBezTo>
                    <a:pt x="902057" y="0"/>
                    <a:pt x="911063" y="9006"/>
                    <a:pt x="911063" y="20115"/>
                  </a:cubicBezTo>
                  <a:lnTo>
                    <a:pt x="911063" y="856167"/>
                  </a:lnTo>
                  <a:cubicBezTo>
                    <a:pt x="911063" y="867276"/>
                    <a:pt x="902057" y="876281"/>
                    <a:pt x="890948" y="876281"/>
                  </a:cubicBezTo>
                  <a:lnTo>
                    <a:pt x="20115" y="876281"/>
                  </a:lnTo>
                  <a:cubicBezTo>
                    <a:pt x="9006" y="876281"/>
                    <a:pt x="0" y="867276"/>
                    <a:pt x="0" y="856167"/>
                  </a:cubicBezTo>
                  <a:lnTo>
                    <a:pt x="0" y="20115"/>
                  </a:lnTo>
                  <a:cubicBezTo>
                    <a:pt x="0" y="9006"/>
                    <a:pt x="9006" y="0"/>
                    <a:pt x="20115" y="0"/>
                  </a:cubicBezTo>
                  <a:close/>
                </a:path>
              </a:pathLst>
            </a:custGeom>
            <a:solidFill>
              <a:srgbClr val="299FCA"/>
            </a:solidFill>
            <a:ln cap="sq">
              <a:noFill/>
              <a:prstDash val="sysDot"/>
              <a:miter/>
            </a:ln>
          </p:spPr>
          <p:txBody>
            <a:bodyPr/>
            <a:lstStyle/>
            <a:p>
              <a:endParaRPr lang="en-GB"/>
            </a:p>
          </p:txBody>
        </p:sp>
        <p:sp>
          <p:nvSpPr>
            <p:cNvPr id="8" name="TextBox 8"/>
            <p:cNvSpPr txBox="1"/>
            <p:nvPr/>
          </p:nvSpPr>
          <p:spPr>
            <a:xfrm>
              <a:off x="0" y="-47625"/>
              <a:ext cx="911063" cy="923906"/>
            </a:xfrm>
            <a:prstGeom prst="rect">
              <a:avLst/>
            </a:prstGeom>
          </p:spPr>
          <p:txBody>
            <a:bodyPr lIns="152400" tIns="152400" rIns="152400" bIns="152400" rtlCol="0" anchor="ctr"/>
            <a:lstStyle/>
            <a:p>
              <a:pPr>
                <a:lnSpc>
                  <a:spcPts val="2735"/>
                </a:lnSpc>
              </a:pPr>
              <a:r>
                <a:rPr lang="en-GB" sz="2000" dirty="0">
                  <a:solidFill>
                    <a:schemeClr val="bg1"/>
                  </a:solidFill>
                </a:rPr>
                <a:t>The individual is at the centre, surrounded by multiple layers that influence health, including lifestyle choices, community support, living and working conditions, and broader social environments.</a:t>
              </a:r>
              <a:endParaRPr lang="en-US" sz="2000" dirty="0">
                <a:solidFill>
                  <a:schemeClr val="bg1"/>
                </a:solidFill>
                <a:latin typeface="Canva Sans"/>
                <a:ea typeface="Canva Sans"/>
                <a:cs typeface="Canva Sans"/>
                <a:sym typeface="Canva Sans"/>
              </a:endParaRPr>
            </a:p>
          </p:txBody>
        </p:sp>
      </p:grpSp>
      <p:sp>
        <p:nvSpPr>
          <p:cNvPr id="9" name="Freeform 9"/>
          <p:cNvSpPr/>
          <p:nvPr/>
        </p:nvSpPr>
        <p:spPr>
          <a:xfrm>
            <a:off x="11455324" y="4275611"/>
            <a:ext cx="6685783" cy="4473782"/>
          </a:xfrm>
          <a:custGeom>
            <a:avLst/>
            <a:gdLst/>
            <a:ahLst/>
            <a:cxnLst/>
            <a:rect l="l" t="t" r="r" b="b"/>
            <a:pathLst>
              <a:path w="6685783" h="4473782">
                <a:moveTo>
                  <a:pt x="0" y="0"/>
                </a:moveTo>
                <a:lnTo>
                  <a:pt x="6685784" y="0"/>
                </a:lnTo>
                <a:lnTo>
                  <a:pt x="6685784" y="4473782"/>
                </a:lnTo>
                <a:lnTo>
                  <a:pt x="0" y="4473782"/>
                </a:lnTo>
                <a:lnTo>
                  <a:pt x="0" y="0"/>
                </a:lnTo>
                <a:close/>
              </a:path>
            </a:pathLst>
          </a:custGeom>
          <a:blipFill>
            <a:blip r:embed="rId6"/>
            <a:stretch>
              <a:fillRect l="-372"/>
            </a:stretch>
          </a:blipFill>
        </p:spPr>
        <p:txBody>
          <a:bodyPr/>
          <a:lstStyle/>
          <a:p>
            <a:endParaRPr lang="en-GB"/>
          </a:p>
        </p:txBody>
      </p:sp>
      <p:sp>
        <p:nvSpPr>
          <p:cNvPr id="10" name="TextBox 10"/>
          <p:cNvSpPr txBox="1"/>
          <p:nvPr/>
        </p:nvSpPr>
        <p:spPr>
          <a:xfrm>
            <a:off x="1028700" y="622159"/>
            <a:ext cx="6032919" cy="4028015"/>
          </a:xfrm>
          <a:prstGeom prst="rect">
            <a:avLst/>
          </a:prstGeom>
        </p:spPr>
        <p:txBody>
          <a:bodyPr lIns="0" tIns="0" rIns="0" bIns="0" rtlCol="0" anchor="t">
            <a:spAutoFit/>
          </a:bodyPr>
          <a:lstStyle/>
          <a:p>
            <a:pPr algn="l">
              <a:lnSpc>
                <a:spcPts val="9922"/>
              </a:lnSpc>
            </a:pPr>
            <a:r>
              <a:rPr lang="en-US" sz="9824" b="1" spc="-481">
                <a:solidFill>
                  <a:srgbClr val="000000"/>
                </a:solidFill>
                <a:latin typeface="Arial MT Pro Bold"/>
                <a:ea typeface="Arial MT Pro Bold"/>
                <a:cs typeface="Arial MT Pro Bold"/>
                <a:sym typeface="Arial MT Pro Bold"/>
              </a:rPr>
              <a:t>Structural Causes of Inequality</a:t>
            </a:r>
          </a:p>
        </p:txBody>
      </p:sp>
      <p:sp>
        <p:nvSpPr>
          <p:cNvPr id="11" name="TextBox 11"/>
          <p:cNvSpPr txBox="1"/>
          <p:nvPr/>
        </p:nvSpPr>
        <p:spPr>
          <a:xfrm>
            <a:off x="8089774" y="1308948"/>
            <a:ext cx="4910932" cy="3208827"/>
          </a:xfrm>
          <a:prstGeom prst="rect">
            <a:avLst/>
          </a:prstGeom>
        </p:spPr>
        <p:txBody>
          <a:bodyPr lIns="0" tIns="0" rIns="0" bIns="0" rtlCol="0" anchor="t">
            <a:spAutoFit/>
          </a:bodyPr>
          <a:lstStyle/>
          <a:p>
            <a:pPr algn="l">
              <a:lnSpc>
                <a:spcPts val="2768"/>
              </a:lnSpc>
            </a:pPr>
            <a:endParaRPr dirty="0"/>
          </a:p>
          <a:p>
            <a:pPr algn="l">
              <a:lnSpc>
                <a:spcPts val="2768"/>
              </a:lnSpc>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People in deprived areas are more likely to experience poor health</a:t>
            </a:r>
          </a:p>
          <a:p>
            <a:pPr marL="426893" lvl="1" indent="-213446"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Ethnic minorities are:</a:t>
            </a:r>
          </a:p>
          <a:p>
            <a:pPr marL="853785" lvl="2" indent="-284595"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More likely to live in overcrowded housing</a:t>
            </a:r>
          </a:p>
          <a:p>
            <a:pPr marL="853785" lvl="2" indent="-284595" algn="l">
              <a:lnSpc>
                <a:spcPts val="2768"/>
              </a:lnSpc>
              <a:buFont typeface="Arial"/>
              <a:buChar char="⚬"/>
            </a:pPr>
            <a:r>
              <a:rPr lang="en-US" sz="2000" dirty="0">
                <a:solidFill>
                  <a:srgbClr val="13222B">
                    <a:alpha val="80000"/>
                  </a:srgbClr>
                </a:solidFill>
                <a:latin typeface="Arial" panose="020B0604020202020204" pitchFamily="34" charset="0"/>
                <a:ea typeface="Arial MT Pro"/>
                <a:cs typeface="Arial" panose="020B0604020202020204" pitchFamily="34" charset="0"/>
                <a:sym typeface="Arial MT Pro"/>
              </a:rPr>
              <a:t>More likely to experience low income</a:t>
            </a:r>
          </a:p>
          <a:p>
            <a:pPr algn="l">
              <a:lnSpc>
                <a:spcPts val="2768"/>
              </a:lnSpc>
              <a:spcBef>
                <a:spcPct val="0"/>
              </a:spcBef>
            </a:pPr>
            <a:endParaRPr lang="en-US" sz="1977" dirty="0">
              <a:solidFill>
                <a:srgbClr val="13222B">
                  <a:alpha val="80000"/>
                </a:srgbClr>
              </a:solidFill>
              <a:latin typeface="Arial MT Pro"/>
              <a:ea typeface="Arial MT Pro"/>
              <a:cs typeface="Arial MT Pro"/>
              <a:sym typeface="Arial MT Pro"/>
            </a:endParaRPr>
          </a:p>
        </p:txBody>
      </p:sp>
      <p:sp>
        <p:nvSpPr>
          <p:cNvPr id="12" name="TextBox 12"/>
          <p:cNvSpPr txBox="1"/>
          <p:nvPr/>
        </p:nvSpPr>
        <p:spPr>
          <a:xfrm>
            <a:off x="13377068" y="1160891"/>
            <a:ext cx="4910932" cy="2131609"/>
          </a:xfrm>
          <a:prstGeom prst="rect">
            <a:avLst/>
          </a:prstGeom>
        </p:spPr>
        <p:txBody>
          <a:bodyPr lIns="0" tIns="0" rIns="0" bIns="0" rtlCol="0" anchor="t">
            <a:spAutoFit/>
          </a:bodyPr>
          <a:lstStyle/>
          <a:p>
            <a:pPr algn="l">
              <a:lnSpc>
                <a:spcPts val="2768"/>
              </a:lnSpc>
            </a:pPr>
            <a:endParaRPr dirty="0"/>
          </a:p>
          <a:p>
            <a:pPr marL="426893" lvl="1" indent="-213446" algn="l">
              <a:lnSpc>
                <a:spcPts val="2768"/>
              </a:lnSpc>
              <a:buFont typeface="Arial"/>
              <a:buChar char="•"/>
            </a:pPr>
            <a:r>
              <a:rPr lang="en-US" sz="2400" dirty="0">
                <a:solidFill>
                  <a:srgbClr val="13222B">
                    <a:alpha val="80000"/>
                  </a:srgbClr>
                </a:solidFill>
                <a:latin typeface="Arial" panose="020B0604020202020204" pitchFamily="34" charset="0"/>
                <a:ea typeface="Arial MT Pro"/>
                <a:cs typeface="Arial" panose="020B0604020202020204" pitchFamily="34" charset="0"/>
                <a:sym typeface="Arial MT Pro"/>
              </a:rPr>
              <a:t>Deprivation strongly linked to:</a:t>
            </a:r>
          </a:p>
          <a:p>
            <a:pPr marL="853785" lvl="2" indent="-284595" algn="l">
              <a:lnSpc>
                <a:spcPts val="2768"/>
              </a:lnSpc>
              <a:buFont typeface="Arial"/>
              <a:buChar char="⚬"/>
            </a:pPr>
            <a:r>
              <a:rPr lang="en-US" sz="2400" dirty="0">
                <a:solidFill>
                  <a:srgbClr val="13222B">
                    <a:alpha val="80000"/>
                  </a:srgbClr>
                </a:solidFill>
                <a:latin typeface="Arial" panose="020B0604020202020204" pitchFamily="34" charset="0"/>
                <a:ea typeface="Arial MT Pro"/>
                <a:cs typeface="Arial" panose="020B0604020202020204" pitchFamily="34" charset="0"/>
                <a:sym typeface="Arial MT Pro"/>
              </a:rPr>
              <a:t>Poor health outcomes</a:t>
            </a:r>
          </a:p>
          <a:p>
            <a:pPr marL="853785" lvl="2" indent="-284595" algn="l">
              <a:lnSpc>
                <a:spcPts val="2768"/>
              </a:lnSpc>
              <a:buFont typeface="Arial"/>
              <a:buChar char="⚬"/>
            </a:pPr>
            <a:r>
              <a:rPr lang="en-US" sz="2400" dirty="0">
                <a:solidFill>
                  <a:srgbClr val="13222B">
                    <a:alpha val="80000"/>
                  </a:srgbClr>
                </a:solidFill>
                <a:latin typeface="Arial" panose="020B0604020202020204" pitchFamily="34" charset="0"/>
                <a:ea typeface="Arial MT Pro"/>
                <a:cs typeface="Arial" panose="020B0604020202020204" pitchFamily="34" charset="0"/>
                <a:sym typeface="Arial MT Pro"/>
              </a:rPr>
              <a:t>Reduced access to healthcare</a:t>
            </a:r>
          </a:p>
          <a:p>
            <a:pPr algn="l">
              <a:lnSpc>
                <a:spcPts val="2768"/>
              </a:lnSpc>
              <a:spcBef>
                <a:spcPct val="0"/>
              </a:spcBef>
            </a:pPr>
            <a:endParaRPr lang="en-US" sz="1977" dirty="0">
              <a:solidFill>
                <a:srgbClr val="13222B">
                  <a:alpha val="80000"/>
                </a:srgbClr>
              </a:solidFill>
              <a:latin typeface="Arial MT Pro"/>
              <a:ea typeface="Arial MT Pro"/>
              <a:cs typeface="Arial MT Pro"/>
              <a:sym typeface="Arial MT Pro"/>
            </a:endParaRPr>
          </a:p>
        </p:txBody>
      </p:sp>
      <p:sp>
        <p:nvSpPr>
          <p:cNvPr id="13" name="TextBox 13"/>
          <p:cNvSpPr txBox="1"/>
          <p:nvPr/>
        </p:nvSpPr>
        <p:spPr>
          <a:xfrm>
            <a:off x="8201355" y="1117645"/>
            <a:ext cx="4910932" cy="382605"/>
          </a:xfrm>
          <a:prstGeom prst="rect">
            <a:avLst/>
          </a:prstGeom>
        </p:spPr>
        <p:txBody>
          <a:bodyPr lIns="0" tIns="0" rIns="0" bIns="0" rtlCol="0" anchor="t">
            <a:spAutoFit/>
          </a:bodyPr>
          <a:lstStyle/>
          <a:p>
            <a:pPr algn="l">
              <a:lnSpc>
                <a:spcPts val="3188"/>
              </a:lnSpc>
              <a:spcBef>
                <a:spcPct val="0"/>
              </a:spcBef>
            </a:pPr>
            <a:r>
              <a:rPr lang="en-US" sz="2400" b="1" dirty="0">
                <a:solidFill>
                  <a:srgbClr val="13222B">
                    <a:alpha val="80000"/>
                  </a:srgbClr>
                </a:solidFill>
                <a:latin typeface="Arial" panose="020B0604020202020204" pitchFamily="34" charset="0"/>
                <a:ea typeface="Arial MT Pro Bold"/>
                <a:cs typeface="Arial" panose="020B0604020202020204" pitchFamily="34" charset="0"/>
                <a:sym typeface="Arial MT Pro Bold"/>
              </a:rPr>
              <a:t>Key Determinants</a:t>
            </a:r>
            <a:r>
              <a:rPr lang="en-US" sz="2277" b="1" dirty="0">
                <a:solidFill>
                  <a:srgbClr val="13222B">
                    <a:alpha val="80000"/>
                  </a:srgbClr>
                </a:solidFill>
                <a:latin typeface="Arial MT Pro Bold"/>
                <a:ea typeface="Arial MT Pro Bold"/>
                <a:cs typeface="Arial MT Pro Bold"/>
                <a:sym typeface="Arial MT Pro Bold"/>
              </a:rPr>
              <a:t>:</a:t>
            </a:r>
          </a:p>
        </p:txBody>
      </p:sp>
      <p:sp>
        <p:nvSpPr>
          <p:cNvPr id="14" name="TextBox 14"/>
          <p:cNvSpPr txBox="1"/>
          <p:nvPr/>
        </p:nvSpPr>
        <p:spPr>
          <a:xfrm>
            <a:off x="13783910" y="970237"/>
            <a:ext cx="4910932" cy="374270"/>
          </a:xfrm>
          <a:prstGeom prst="rect">
            <a:avLst/>
          </a:prstGeom>
        </p:spPr>
        <p:txBody>
          <a:bodyPr lIns="0" tIns="0" rIns="0" bIns="0" rtlCol="0" anchor="t">
            <a:spAutoFit/>
          </a:bodyPr>
          <a:lstStyle/>
          <a:p>
            <a:pPr algn="l">
              <a:lnSpc>
                <a:spcPts val="3188"/>
              </a:lnSpc>
              <a:spcBef>
                <a:spcPct val="0"/>
              </a:spcBef>
            </a:pPr>
            <a:r>
              <a:rPr lang="en-US" sz="2400" b="1" dirty="0">
                <a:solidFill>
                  <a:srgbClr val="13222B">
                    <a:alpha val="80000"/>
                  </a:srgbClr>
                </a:solidFill>
                <a:latin typeface="Arial" panose="020B0604020202020204" pitchFamily="34" charset="0"/>
                <a:ea typeface="Arial MT Pro Bold"/>
                <a:cs typeface="Arial" panose="020B0604020202020204" pitchFamily="34" charset="0"/>
                <a:sym typeface="Arial MT Pro Bold"/>
              </a:rPr>
              <a:t>Evidence:</a:t>
            </a:r>
          </a:p>
        </p:txBody>
      </p:sp>
      <p:sp>
        <p:nvSpPr>
          <p:cNvPr id="15" name="TextBox 15"/>
          <p:cNvSpPr txBox="1"/>
          <p:nvPr/>
        </p:nvSpPr>
        <p:spPr>
          <a:xfrm>
            <a:off x="955747" y="9076719"/>
            <a:ext cx="5176941" cy="562441"/>
          </a:xfrm>
          <a:prstGeom prst="rect">
            <a:avLst/>
          </a:prstGeom>
        </p:spPr>
        <p:txBody>
          <a:bodyPr lIns="0" tIns="0" rIns="0" bIns="0" rtlCol="0" anchor="t">
            <a:spAutoFit/>
          </a:bodyPr>
          <a:lstStyle/>
          <a:p>
            <a:pPr algn="l">
              <a:lnSpc>
                <a:spcPts val="2165"/>
              </a:lnSpc>
              <a:spcBef>
                <a:spcPct val="0"/>
              </a:spcBef>
            </a:pPr>
            <a:r>
              <a:rPr lang="en-US" sz="1546" b="1">
                <a:solidFill>
                  <a:srgbClr val="13222B">
                    <a:alpha val="80000"/>
                  </a:srgbClr>
                </a:solidFill>
                <a:latin typeface="Arial MT Pro Bold"/>
                <a:ea typeface="Arial MT Pro Bold"/>
                <a:cs typeface="Arial MT Pro Bold"/>
                <a:sym typeface="Arial MT Pro Bold"/>
              </a:rPr>
              <a:t>The Rainbow Model illustrating the Wider Determinants of Health (Dahlgren &amp; Whitehead, 1991)</a:t>
            </a:r>
          </a:p>
        </p:txBody>
      </p:sp>
      <p:sp>
        <p:nvSpPr>
          <p:cNvPr id="16" name="TextBox 16"/>
          <p:cNvSpPr txBox="1"/>
          <p:nvPr/>
        </p:nvSpPr>
        <p:spPr>
          <a:xfrm>
            <a:off x="11574583" y="8804430"/>
            <a:ext cx="6566524" cy="834729"/>
          </a:xfrm>
          <a:prstGeom prst="rect">
            <a:avLst/>
          </a:prstGeom>
        </p:spPr>
        <p:txBody>
          <a:bodyPr lIns="0" tIns="0" rIns="0" bIns="0" rtlCol="0" anchor="t">
            <a:spAutoFit/>
          </a:bodyPr>
          <a:lstStyle/>
          <a:p>
            <a:pPr algn="l">
              <a:lnSpc>
                <a:spcPts val="2165"/>
              </a:lnSpc>
              <a:spcBef>
                <a:spcPct val="0"/>
              </a:spcBef>
            </a:pPr>
            <a:r>
              <a:rPr lang="en-US" sz="1546" b="1">
                <a:solidFill>
                  <a:srgbClr val="13222B">
                    <a:alpha val="80000"/>
                  </a:srgbClr>
                </a:solidFill>
                <a:latin typeface="Arial MT Pro Bold"/>
                <a:ea typeface="Arial MT Pro Bold"/>
                <a:cs typeface="Arial MT Pro Bold"/>
                <a:sym typeface="Arial MT Pro Bold"/>
              </a:rPr>
              <a:t>Adapted Labonte model, showing how wider determinants of health interact with psycho-social factors to influence behaviours and physiology, which in turn have great impact on health and wellbeing.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0" y="4629223"/>
            <a:ext cx="18288000" cy="5657777"/>
            <a:chOff x="0" y="0"/>
            <a:chExt cx="4816593" cy="1490114"/>
          </a:xfrm>
        </p:grpSpPr>
        <p:sp>
          <p:nvSpPr>
            <p:cNvPr id="3" name="Freeform 3"/>
            <p:cNvSpPr/>
            <p:nvPr/>
          </p:nvSpPr>
          <p:spPr>
            <a:xfrm>
              <a:off x="0" y="0"/>
              <a:ext cx="4816592" cy="1490114"/>
            </a:xfrm>
            <a:custGeom>
              <a:avLst/>
              <a:gdLst/>
              <a:ahLst/>
              <a:cxnLst/>
              <a:rect l="l" t="t" r="r" b="b"/>
              <a:pathLst>
                <a:path w="4816592" h="1490114">
                  <a:moveTo>
                    <a:pt x="0" y="0"/>
                  </a:moveTo>
                  <a:lnTo>
                    <a:pt x="4816592" y="0"/>
                  </a:lnTo>
                  <a:lnTo>
                    <a:pt x="4816592" y="1490114"/>
                  </a:lnTo>
                  <a:lnTo>
                    <a:pt x="0" y="1490114"/>
                  </a:lnTo>
                  <a:close/>
                </a:path>
              </a:pathLst>
            </a:custGeom>
            <a:solidFill>
              <a:srgbClr val="005B52"/>
            </a:solidFill>
          </p:spPr>
          <p:txBody>
            <a:bodyPr/>
            <a:lstStyle/>
            <a:p>
              <a:endParaRPr lang="en-GB"/>
            </a:p>
          </p:txBody>
        </p:sp>
        <p:sp>
          <p:nvSpPr>
            <p:cNvPr id="4" name="TextBox 4"/>
            <p:cNvSpPr txBox="1"/>
            <p:nvPr/>
          </p:nvSpPr>
          <p:spPr>
            <a:xfrm>
              <a:off x="0" y="-38100"/>
              <a:ext cx="4816593" cy="1528214"/>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4424238" y="818620"/>
            <a:ext cx="10490005" cy="2143557"/>
          </a:xfrm>
          <a:prstGeom prst="rect">
            <a:avLst/>
          </a:prstGeom>
        </p:spPr>
        <p:txBody>
          <a:bodyPr lIns="0" tIns="0" rIns="0" bIns="0" rtlCol="0" anchor="t">
            <a:spAutoFit/>
          </a:bodyPr>
          <a:lstStyle/>
          <a:p>
            <a:pPr algn="ctr">
              <a:lnSpc>
                <a:spcPts val="7688"/>
              </a:lnSpc>
            </a:pPr>
            <a:r>
              <a:rPr lang="en-US" sz="7612" b="1" spc="-372">
                <a:solidFill>
                  <a:srgbClr val="13222B"/>
                </a:solidFill>
                <a:latin typeface="Arial MT Pro Bold"/>
                <a:ea typeface="Arial MT Pro Bold"/>
                <a:cs typeface="Arial MT Pro Bold"/>
                <a:sym typeface="Arial MT Pro Bold"/>
              </a:rPr>
              <a:t>Consequences of Health Inequalities</a:t>
            </a:r>
          </a:p>
        </p:txBody>
      </p:sp>
      <p:sp>
        <p:nvSpPr>
          <p:cNvPr id="6" name="TextBox 6"/>
          <p:cNvSpPr txBox="1"/>
          <p:nvPr/>
        </p:nvSpPr>
        <p:spPr>
          <a:xfrm>
            <a:off x="3423301" y="9984158"/>
            <a:ext cx="10180667" cy="302842"/>
          </a:xfrm>
          <a:prstGeom prst="rect">
            <a:avLst/>
          </a:prstGeom>
        </p:spPr>
        <p:txBody>
          <a:bodyPr lIns="0" tIns="0" rIns="0" bIns="0" rtlCol="0" anchor="t">
            <a:spAutoFit/>
          </a:bodyPr>
          <a:lstStyle/>
          <a:p>
            <a:pPr algn="ctr">
              <a:lnSpc>
                <a:spcPts val="2207"/>
              </a:lnSpc>
              <a:spcBef>
                <a:spcPct val="0"/>
              </a:spcBef>
            </a:pPr>
            <a:r>
              <a:rPr lang="en-US" sz="1577">
                <a:solidFill>
                  <a:srgbClr val="EFEFEF">
                    <a:alpha val="54902"/>
                  </a:srgbClr>
                </a:solidFill>
                <a:latin typeface="Arial MT Pro"/>
                <a:ea typeface="Arial MT Pro"/>
                <a:cs typeface="Arial MT Pro"/>
                <a:sym typeface="Arial MT Pro"/>
              </a:rPr>
              <a:t>(NHS England, 2024; Public Health England, 2020; Marmot, 2020)</a:t>
            </a:r>
          </a:p>
        </p:txBody>
      </p:sp>
      <p:sp>
        <p:nvSpPr>
          <p:cNvPr id="7" name="TextBox 7"/>
          <p:cNvSpPr txBox="1"/>
          <p:nvPr/>
        </p:nvSpPr>
        <p:spPr>
          <a:xfrm>
            <a:off x="295164" y="5826735"/>
            <a:ext cx="4665959" cy="4174436"/>
          </a:xfrm>
          <a:prstGeom prst="rect">
            <a:avLst/>
          </a:prstGeom>
        </p:spPr>
        <p:txBody>
          <a:bodyPr lIns="0" tIns="0" rIns="0" bIns="0" rtlCol="0" anchor="t">
            <a:spAutoFit/>
          </a:bodyPr>
          <a:lstStyle/>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Increased risk of chronic diseases (e.g. diabetes, cardiovascular disease)</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Higher morbidity and premature mortality</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Poor mental health (stress, anxiety, depression)</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Reduced quality of life and wellbeing</a:t>
            </a:r>
          </a:p>
          <a:p>
            <a:pPr algn="l">
              <a:lnSpc>
                <a:spcPts val="3308"/>
              </a:lnSpc>
              <a:spcBef>
                <a:spcPct val="0"/>
              </a:spcBef>
            </a:pPr>
            <a:endParaRPr lang="en-US" sz="2363" dirty="0">
              <a:solidFill>
                <a:srgbClr val="EFEFEF">
                  <a:alpha val="80000"/>
                </a:srgbClr>
              </a:solidFill>
              <a:latin typeface="Arial MT Pro"/>
              <a:ea typeface="Arial MT Pro"/>
              <a:cs typeface="Arial MT Pro"/>
              <a:sym typeface="Arial MT Pro"/>
            </a:endParaRPr>
          </a:p>
        </p:txBody>
      </p:sp>
      <p:sp>
        <p:nvSpPr>
          <p:cNvPr id="8" name="TextBox 8"/>
          <p:cNvSpPr txBox="1"/>
          <p:nvPr/>
        </p:nvSpPr>
        <p:spPr>
          <a:xfrm>
            <a:off x="6396239" y="5826735"/>
            <a:ext cx="4804674" cy="4174436"/>
          </a:xfrm>
          <a:prstGeom prst="rect">
            <a:avLst/>
          </a:prstGeom>
        </p:spPr>
        <p:txBody>
          <a:bodyPr lIns="0" tIns="0" rIns="0" bIns="0" rtlCol="0" anchor="t">
            <a:spAutoFit/>
          </a:bodyPr>
          <a:lstStyle/>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Increased hospital admissions, especially preventable conditions</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Greater demand for emergency and long-term care</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Delayed treatment → more severe and complex cases</a:t>
            </a:r>
          </a:p>
          <a:p>
            <a:pPr marL="510197" lvl="1" indent="-255099" algn="l">
              <a:lnSpc>
                <a:spcPts val="3308"/>
              </a:lnSpc>
              <a:spcBef>
                <a:spcPct val="0"/>
              </a:spcBef>
              <a:buFont typeface="Arial"/>
              <a:buChar char="•"/>
            </a:pPr>
            <a:r>
              <a:rPr lang="en-US" sz="2363">
                <a:solidFill>
                  <a:srgbClr val="EFEFEF">
                    <a:alpha val="80000"/>
                  </a:srgbClr>
                </a:solidFill>
                <a:latin typeface="Arial MT Pro"/>
                <a:ea typeface="Arial MT Pro"/>
                <a:cs typeface="Arial MT Pro"/>
                <a:sym typeface="Arial MT Pro"/>
              </a:rPr>
              <a:t>Increased pressure on NHS workforce and resources</a:t>
            </a:r>
          </a:p>
          <a:p>
            <a:pPr algn="l">
              <a:lnSpc>
                <a:spcPts val="3308"/>
              </a:lnSpc>
              <a:spcBef>
                <a:spcPct val="0"/>
              </a:spcBef>
            </a:pPr>
            <a:endParaRPr lang="en-US" sz="2363">
              <a:solidFill>
                <a:srgbClr val="EFEFEF">
                  <a:alpha val="80000"/>
                </a:srgbClr>
              </a:solidFill>
              <a:latin typeface="Arial MT Pro"/>
              <a:ea typeface="Arial MT Pro"/>
              <a:cs typeface="Arial MT Pro"/>
              <a:sym typeface="Arial MT Pro"/>
            </a:endParaRPr>
          </a:p>
        </p:txBody>
      </p:sp>
      <p:sp>
        <p:nvSpPr>
          <p:cNvPr id="9" name="TextBox 9"/>
          <p:cNvSpPr txBox="1"/>
          <p:nvPr/>
        </p:nvSpPr>
        <p:spPr>
          <a:xfrm>
            <a:off x="295164" y="5144249"/>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Individual Impact:</a:t>
            </a:r>
          </a:p>
        </p:txBody>
      </p:sp>
      <p:sp>
        <p:nvSpPr>
          <p:cNvPr id="10" name="TextBox 10"/>
          <p:cNvSpPr txBox="1"/>
          <p:nvPr/>
        </p:nvSpPr>
        <p:spPr>
          <a:xfrm>
            <a:off x="6542818" y="5144249"/>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NHS Impact:</a:t>
            </a:r>
          </a:p>
        </p:txBody>
      </p:sp>
      <p:sp>
        <p:nvSpPr>
          <p:cNvPr id="11" name="AutoShape 11"/>
          <p:cNvSpPr/>
          <p:nvPr/>
        </p:nvSpPr>
        <p:spPr>
          <a:xfrm flipV="1">
            <a:off x="5097915" y="5258548"/>
            <a:ext cx="9787" cy="4209831"/>
          </a:xfrm>
          <a:prstGeom prst="line">
            <a:avLst/>
          </a:prstGeom>
          <a:ln w="19050" cap="flat">
            <a:solidFill>
              <a:srgbClr val="DBF226"/>
            </a:solidFill>
            <a:prstDash val="solid"/>
            <a:headEnd type="none" w="sm" len="sm"/>
            <a:tailEnd type="none" w="sm" len="sm"/>
          </a:ln>
        </p:spPr>
        <p:txBody>
          <a:bodyPr/>
          <a:lstStyle/>
          <a:p>
            <a:endParaRPr lang="en-GB"/>
          </a:p>
        </p:txBody>
      </p:sp>
      <p:sp>
        <p:nvSpPr>
          <p:cNvPr id="12" name="AutoShape 12"/>
          <p:cNvSpPr/>
          <p:nvPr/>
        </p:nvSpPr>
        <p:spPr>
          <a:xfrm flipH="1" flipV="1">
            <a:off x="12639186" y="5258548"/>
            <a:ext cx="9787" cy="4269167"/>
          </a:xfrm>
          <a:prstGeom prst="line">
            <a:avLst/>
          </a:prstGeom>
          <a:ln w="19050" cap="flat">
            <a:solidFill>
              <a:srgbClr val="DBF226"/>
            </a:solidFill>
            <a:prstDash val="solid"/>
            <a:headEnd type="none" w="sm" len="sm"/>
            <a:tailEnd type="none" w="sm" len="sm"/>
          </a:ln>
        </p:spPr>
        <p:txBody>
          <a:bodyPr/>
          <a:lstStyle/>
          <a:p>
            <a:endParaRPr lang="en-GB"/>
          </a:p>
        </p:txBody>
      </p:sp>
      <p:sp>
        <p:nvSpPr>
          <p:cNvPr id="13" name="TextBox 13"/>
          <p:cNvSpPr txBox="1"/>
          <p:nvPr/>
        </p:nvSpPr>
        <p:spPr>
          <a:xfrm>
            <a:off x="13310525" y="5144249"/>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Economic Impact:</a:t>
            </a:r>
          </a:p>
        </p:txBody>
      </p:sp>
      <p:sp>
        <p:nvSpPr>
          <p:cNvPr id="14" name="TextBox 14"/>
          <p:cNvSpPr txBox="1"/>
          <p:nvPr/>
        </p:nvSpPr>
        <p:spPr>
          <a:xfrm>
            <a:off x="13310525" y="5767201"/>
            <a:ext cx="4804674" cy="3760515"/>
          </a:xfrm>
          <a:prstGeom prst="rect">
            <a:avLst/>
          </a:prstGeom>
        </p:spPr>
        <p:txBody>
          <a:bodyPr lIns="0" tIns="0" rIns="0" bIns="0" rtlCol="0" anchor="t">
            <a:spAutoFit/>
          </a:bodyPr>
          <a:lstStyle/>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Higher long-term healthcare costs for the NHS</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Reduced workforce productivity and employment</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Increased social inequality and poverty cycles</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Wider burden on public health and social care systems</a:t>
            </a:r>
          </a:p>
          <a:p>
            <a:pPr algn="l">
              <a:lnSpc>
                <a:spcPts val="3308"/>
              </a:lnSpc>
              <a:spcBef>
                <a:spcPct val="0"/>
              </a:spcBef>
            </a:pPr>
            <a:endParaRPr lang="en-US" sz="2363">
              <a:solidFill>
                <a:srgbClr val="EFEFEF">
                  <a:alpha val="80000"/>
                </a:srgbClr>
              </a:solidFill>
              <a:latin typeface="Arial MT Pro"/>
              <a:ea typeface="Arial MT Pro"/>
              <a:cs typeface="Arial MT Pro"/>
              <a:sym typeface="Arial MT Pro"/>
            </a:endParaRPr>
          </a:p>
        </p:txBody>
      </p:sp>
      <p:sp>
        <p:nvSpPr>
          <p:cNvPr id="15" name="TextBox 15"/>
          <p:cNvSpPr txBox="1"/>
          <p:nvPr/>
        </p:nvSpPr>
        <p:spPr>
          <a:xfrm>
            <a:off x="0" y="3035386"/>
            <a:ext cx="18288000" cy="918153"/>
          </a:xfrm>
          <a:prstGeom prst="rect">
            <a:avLst/>
          </a:prstGeom>
        </p:spPr>
        <p:txBody>
          <a:bodyPr lIns="0" tIns="0" rIns="0" bIns="0" rtlCol="0" anchor="t">
            <a:spAutoFit/>
          </a:bodyPr>
          <a:lstStyle/>
          <a:p>
            <a:pPr algn="ctr">
              <a:lnSpc>
                <a:spcPts val="3468"/>
              </a:lnSpc>
              <a:spcBef>
                <a:spcPct val="0"/>
              </a:spcBef>
            </a:pPr>
            <a:r>
              <a:rPr lang="en-US" sz="2477" b="1">
                <a:solidFill>
                  <a:srgbClr val="000000"/>
                </a:solidFill>
                <a:latin typeface="Arial MT Pro Bold"/>
                <a:ea typeface="Arial MT Pro Bold"/>
                <a:cs typeface="Arial MT Pro Bold"/>
                <a:sym typeface="Arial MT Pro Bold"/>
              </a:rPr>
              <a:t>Health inequalities lead to significant negative impacts on individuals, healthcare systems, and the wider economy, increasing disease burden and placing long-term pressure on public services.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0" y="3358873"/>
            <a:ext cx="18288000" cy="6928127"/>
            <a:chOff x="0" y="0"/>
            <a:chExt cx="4816593" cy="1824692"/>
          </a:xfrm>
        </p:grpSpPr>
        <p:sp>
          <p:nvSpPr>
            <p:cNvPr id="3" name="Freeform 3"/>
            <p:cNvSpPr/>
            <p:nvPr/>
          </p:nvSpPr>
          <p:spPr>
            <a:xfrm>
              <a:off x="0" y="0"/>
              <a:ext cx="4816592" cy="1824692"/>
            </a:xfrm>
            <a:custGeom>
              <a:avLst/>
              <a:gdLst/>
              <a:ahLst/>
              <a:cxnLst/>
              <a:rect l="l" t="t" r="r" b="b"/>
              <a:pathLst>
                <a:path w="4816592" h="1824692">
                  <a:moveTo>
                    <a:pt x="0" y="0"/>
                  </a:moveTo>
                  <a:lnTo>
                    <a:pt x="4816592" y="0"/>
                  </a:lnTo>
                  <a:lnTo>
                    <a:pt x="4816592" y="1824692"/>
                  </a:lnTo>
                  <a:lnTo>
                    <a:pt x="0" y="1824692"/>
                  </a:lnTo>
                  <a:close/>
                </a:path>
              </a:pathLst>
            </a:custGeom>
            <a:solidFill>
              <a:srgbClr val="005B52"/>
            </a:solidFill>
          </p:spPr>
          <p:txBody>
            <a:bodyPr/>
            <a:lstStyle/>
            <a:p>
              <a:endParaRPr lang="en-GB"/>
            </a:p>
          </p:txBody>
        </p:sp>
        <p:sp>
          <p:nvSpPr>
            <p:cNvPr id="4" name="TextBox 4"/>
            <p:cNvSpPr txBox="1"/>
            <p:nvPr/>
          </p:nvSpPr>
          <p:spPr>
            <a:xfrm>
              <a:off x="0" y="-38100"/>
              <a:ext cx="4816593" cy="1862792"/>
            </a:xfrm>
            <a:prstGeom prst="rect">
              <a:avLst/>
            </a:prstGeom>
          </p:spPr>
          <p:txBody>
            <a:bodyPr lIns="50800" tIns="50800" rIns="50800" bIns="50800" rtlCol="0" anchor="ctr"/>
            <a:lstStyle/>
            <a:p>
              <a:pPr algn="ctr">
                <a:lnSpc>
                  <a:spcPts val="2659"/>
                </a:lnSpc>
              </a:pPr>
              <a:endParaRPr/>
            </a:p>
          </p:txBody>
        </p:sp>
      </p:grpSp>
      <p:sp>
        <p:nvSpPr>
          <p:cNvPr id="5" name="AutoShape 5"/>
          <p:cNvSpPr/>
          <p:nvPr/>
        </p:nvSpPr>
        <p:spPr>
          <a:xfrm flipV="1">
            <a:off x="7062087" y="4128458"/>
            <a:ext cx="0" cy="5129842"/>
          </a:xfrm>
          <a:prstGeom prst="line">
            <a:avLst/>
          </a:prstGeom>
          <a:ln w="19050" cap="flat">
            <a:solidFill>
              <a:srgbClr val="DBF226"/>
            </a:solidFill>
            <a:prstDash val="solid"/>
            <a:headEnd type="none" w="sm" len="sm"/>
            <a:tailEnd type="none" w="sm" len="sm"/>
          </a:ln>
        </p:spPr>
        <p:txBody>
          <a:bodyPr/>
          <a:lstStyle/>
          <a:p>
            <a:endParaRPr lang="en-GB"/>
          </a:p>
        </p:txBody>
      </p:sp>
      <p:sp>
        <p:nvSpPr>
          <p:cNvPr id="6" name="AutoShape 6"/>
          <p:cNvSpPr/>
          <p:nvPr/>
        </p:nvSpPr>
        <p:spPr>
          <a:xfrm flipV="1">
            <a:off x="13270736" y="4258015"/>
            <a:ext cx="0" cy="5129842"/>
          </a:xfrm>
          <a:prstGeom prst="line">
            <a:avLst/>
          </a:prstGeom>
          <a:ln w="19050" cap="flat">
            <a:solidFill>
              <a:srgbClr val="DBF226"/>
            </a:solidFill>
            <a:prstDash val="solid"/>
            <a:headEnd type="none" w="sm" len="sm"/>
            <a:tailEnd type="none" w="sm" len="sm"/>
          </a:ln>
        </p:spPr>
        <p:txBody>
          <a:bodyPr/>
          <a:lstStyle/>
          <a:p>
            <a:endParaRPr lang="en-GB"/>
          </a:p>
        </p:txBody>
      </p:sp>
      <p:sp>
        <p:nvSpPr>
          <p:cNvPr id="8" name="TextBox 8"/>
          <p:cNvSpPr txBox="1"/>
          <p:nvPr/>
        </p:nvSpPr>
        <p:spPr>
          <a:xfrm>
            <a:off x="3268631" y="685874"/>
            <a:ext cx="10490005" cy="2143557"/>
          </a:xfrm>
          <a:prstGeom prst="rect">
            <a:avLst/>
          </a:prstGeom>
        </p:spPr>
        <p:txBody>
          <a:bodyPr lIns="0" tIns="0" rIns="0" bIns="0" rtlCol="0" anchor="t">
            <a:spAutoFit/>
          </a:bodyPr>
          <a:lstStyle/>
          <a:p>
            <a:pPr algn="ctr">
              <a:lnSpc>
                <a:spcPts val="7688"/>
              </a:lnSpc>
            </a:pPr>
            <a:r>
              <a:rPr lang="en-US" sz="7612" b="1" spc="-372" dirty="0">
                <a:solidFill>
                  <a:srgbClr val="13222B"/>
                </a:solidFill>
                <a:latin typeface="Arial MT Pro Bold"/>
                <a:ea typeface="Arial MT Pro Bold"/>
                <a:cs typeface="Arial MT Pro Bold"/>
                <a:sym typeface="Arial MT Pro Bold"/>
              </a:rPr>
              <a:t>Digital Intervention: </a:t>
            </a:r>
            <a:r>
              <a:rPr lang="en-US" sz="7612" b="1" spc="-372" dirty="0" err="1">
                <a:solidFill>
                  <a:srgbClr val="13222B"/>
                </a:solidFill>
                <a:latin typeface="Arial MT Pro Bold"/>
                <a:ea typeface="Arial MT Pro Bold"/>
                <a:cs typeface="Arial MT Pro Bold"/>
                <a:sym typeface="Arial MT Pro Bold"/>
              </a:rPr>
              <a:t>HealthBridge</a:t>
            </a:r>
            <a:r>
              <a:rPr lang="en-US" sz="7612" b="1" spc="-372" dirty="0">
                <a:solidFill>
                  <a:srgbClr val="13222B"/>
                </a:solidFill>
                <a:latin typeface="Arial MT Pro Bold"/>
                <a:ea typeface="Arial MT Pro Bold"/>
                <a:cs typeface="Arial MT Pro Bold"/>
                <a:sym typeface="Arial MT Pro Bold"/>
              </a:rPr>
              <a:t> UK</a:t>
            </a:r>
          </a:p>
        </p:txBody>
      </p:sp>
      <p:sp>
        <p:nvSpPr>
          <p:cNvPr id="9" name="TextBox 9"/>
          <p:cNvSpPr txBox="1"/>
          <p:nvPr/>
        </p:nvSpPr>
        <p:spPr>
          <a:xfrm>
            <a:off x="3423301" y="9984158"/>
            <a:ext cx="10180667" cy="302842"/>
          </a:xfrm>
          <a:prstGeom prst="rect">
            <a:avLst/>
          </a:prstGeom>
        </p:spPr>
        <p:txBody>
          <a:bodyPr lIns="0" tIns="0" rIns="0" bIns="0" rtlCol="0" anchor="t">
            <a:spAutoFit/>
          </a:bodyPr>
          <a:lstStyle/>
          <a:p>
            <a:pPr algn="ctr">
              <a:lnSpc>
                <a:spcPts val="2207"/>
              </a:lnSpc>
              <a:spcBef>
                <a:spcPct val="0"/>
              </a:spcBef>
            </a:pPr>
            <a:r>
              <a:rPr lang="en-US" sz="1577">
                <a:solidFill>
                  <a:srgbClr val="EFEFEF">
                    <a:alpha val="54902"/>
                  </a:srgbClr>
                </a:solidFill>
                <a:latin typeface="Arial MT Pro"/>
                <a:ea typeface="Arial MT Pro"/>
                <a:cs typeface="Arial MT Pro"/>
                <a:sym typeface="Arial MT Pro"/>
              </a:rPr>
              <a:t>(WHO, 2021; NHS England, 2024)</a:t>
            </a:r>
          </a:p>
        </p:txBody>
      </p:sp>
      <p:sp>
        <p:nvSpPr>
          <p:cNvPr id="10" name="TextBox 10"/>
          <p:cNvSpPr txBox="1"/>
          <p:nvPr/>
        </p:nvSpPr>
        <p:spPr>
          <a:xfrm>
            <a:off x="319227" y="4318478"/>
            <a:ext cx="6384614" cy="4588356"/>
          </a:xfrm>
          <a:prstGeom prst="rect">
            <a:avLst/>
          </a:prstGeom>
        </p:spPr>
        <p:txBody>
          <a:bodyPr lIns="0" tIns="0" rIns="0" bIns="0" rtlCol="0" anchor="t">
            <a:spAutoFit/>
          </a:bodyPr>
          <a:lstStyle/>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Multilingual support (e.g. Bengali, Urdu, Arabic)</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AI-based symptom checker for early risk detection</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Mental health support (chat-based + self-help tools)</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Culturally adapted health education (videos, guides)</a:t>
            </a:r>
          </a:p>
          <a:p>
            <a:pPr marL="510197" lvl="1" indent="-255099" algn="l">
              <a:lnSpc>
                <a:spcPts val="3308"/>
              </a:lnSpc>
              <a:buFont typeface="Arial"/>
              <a:buChar char="•"/>
            </a:pPr>
            <a:r>
              <a:rPr lang="en-US" sz="2363" dirty="0">
                <a:solidFill>
                  <a:srgbClr val="EFEFEF">
                    <a:alpha val="80000"/>
                  </a:srgbClr>
                </a:solidFill>
                <a:latin typeface="Arial MT Pro"/>
                <a:ea typeface="Arial MT Pro"/>
                <a:cs typeface="Arial MT Pro"/>
                <a:sym typeface="Arial MT Pro"/>
              </a:rPr>
              <a:t>Direct integration with NHS services (GP referral, links)</a:t>
            </a:r>
          </a:p>
          <a:p>
            <a:pPr algn="l">
              <a:lnSpc>
                <a:spcPts val="3308"/>
              </a:lnSpc>
              <a:spcBef>
                <a:spcPct val="0"/>
              </a:spcBef>
            </a:pPr>
            <a:endParaRPr lang="en-US" sz="2363" dirty="0">
              <a:solidFill>
                <a:srgbClr val="EFEFEF">
                  <a:alpha val="80000"/>
                </a:srgbClr>
              </a:solidFill>
              <a:latin typeface="Arial MT Pro"/>
              <a:ea typeface="Arial MT Pro"/>
              <a:cs typeface="Arial MT Pro"/>
              <a:sym typeface="Arial MT Pro"/>
            </a:endParaRPr>
          </a:p>
        </p:txBody>
      </p:sp>
      <p:sp>
        <p:nvSpPr>
          <p:cNvPr id="11" name="TextBox 11"/>
          <p:cNvSpPr txBox="1"/>
          <p:nvPr/>
        </p:nvSpPr>
        <p:spPr>
          <a:xfrm>
            <a:off x="295164" y="3605171"/>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Individual Impact:</a:t>
            </a:r>
          </a:p>
        </p:txBody>
      </p:sp>
      <p:sp>
        <p:nvSpPr>
          <p:cNvPr id="12" name="TextBox 12"/>
          <p:cNvSpPr txBox="1"/>
          <p:nvPr/>
        </p:nvSpPr>
        <p:spPr>
          <a:xfrm>
            <a:off x="7264415" y="3605171"/>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Target Users:</a:t>
            </a:r>
          </a:p>
        </p:txBody>
      </p:sp>
      <p:sp>
        <p:nvSpPr>
          <p:cNvPr id="13" name="TextBox 13"/>
          <p:cNvSpPr txBox="1"/>
          <p:nvPr/>
        </p:nvSpPr>
        <p:spPr>
          <a:xfrm>
            <a:off x="7264415" y="7259768"/>
            <a:ext cx="5806296" cy="2932673"/>
          </a:xfrm>
          <a:prstGeom prst="rect">
            <a:avLst/>
          </a:prstGeom>
        </p:spPr>
        <p:txBody>
          <a:bodyPr lIns="0" tIns="0" rIns="0" bIns="0" rtlCol="0" anchor="t">
            <a:spAutoFit/>
          </a:bodyPr>
          <a:lstStyle/>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Improve access to healthcare information</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Promote early help-seeking behaviour</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Reduce stigma around mental health</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Support prevention and self-management</a:t>
            </a:r>
          </a:p>
          <a:p>
            <a:pPr algn="l">
              <a:lnSpc>
                <a:spcPts val="3308"/>
              </a:lnSpc>
              <a:spcBef>
                <a:spcPct val="0"/>
              </a:spcBef>
            </a:pPr>
            <a:endParaRPr lang="en-US" sz="2363">
              <a:solidFill>
                <a:srgbClr val="EFEFEF">
                  <a:alpha val="80000"/>
                </a:srgbClr>
              </a:solidFill>
              <a:latin typeface="Arial MT Pro"/>
              <a:ea typeface="Arial MT Pro"/>
              <a:cs typeface="Arial MT Pro"/>
              <a:sym typeface="Arial MT Pro"/>
            </a:endParaRPr>
          </a:p>
        </p:txBody>
      </p:sp>
      <p:sp>
        <p:nvSpPr>
          <p:cNvPr id="14" name="TextBox 14"/>
          <p:cNvSpPr txBox="1"/>
          <p:nvPr/>
        </p:nvSpPr>
        <p:spPr>
          <a:xfrm>
            <a:off x="7264415" y="4318478"/>
            <a:ext cx="4804674" cy="2518752"/>
          </a:xfrm>
          <a:prstGeom prst="rect">
            <a:avLst/>
          </a:prstGeom>
        </p:spPr>
        <p:txBody>
          <a:bodyPr lIns="0" tIns="0" rIns="0" bIns="0" rtlCol="0" anchor="t">
            <a:spAutoFit/>
          </a:bodyPr>
          <a:lstStyle/>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Ethnic minority communities</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Individuals facing language or cultural barriers</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People with limited access to healthcare services</a:t>
            </a:r>
          </a:p>
          <a:p>
            <a:pPr algn="l">
              <a:lnSpc>
                <a:spcPts val="3308"/>
              </a:lnSpc>
              <a:spcBef>
                <a:spcPct val="0"/>
              </a:spcBef>
            </a:pPr>
            <a:endParaRPr lang="en-US" sz="2363">
              <a:solidFill>
                <a:srgbClr val="EFEFEF">
                  <a:alpha val="80000"/>
                </a:srgbClr>
              </a:solidFill>
              <a:latin typeface="Arial MT Pro"/>
              <a:ea typeface="Arial MT Pro"/>
              <a:cs typeface="Arial MT Pro"/>
              <a:sym typeface="Arial MT Pro"/>
            </a:endParaRPr>
          </a:p>
        </p:txBody>
      </p:sp>
      <p:sp>
        <p:nvSpPr>
          <p:cNvPr id="15" name="TextBox 15"/>
          <p:cNvSpPr txBox="1"/>
          <p:nvPr/>
        </p:nvSpPr>
        <p:spPr>
          <a:xfrm>
            <a:off x="7264415" y="6545981"/>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Main Objectives:</a:t>
            </a:r>
          </a:p>
        </p:txBody>
      </p:sp>
      <p:sp>
        <p:nvSpPr>
          <p:cNvPr id="16" name="TextBox 16"/>
          <p:cNvSpPr txBox="1"/>
          <p:nvPr/>
        </p:nvSpPr>
        <p:spPr>
          <a:xfrm>
            <a:off x="13270736" y="3828714"/>
            <a:ext cx="4804674" cy="2104831"/>
          </a:xfrm>
          <a:prstGeom prst="rect">
            <a:avLst/>
          </a:prstGeom>
        </p:spPr>
        <p:txBody>
          <a:bodyPr lIns="0" tIns="0" rIns="0" bIns="0" rtlCol="0" anchor="t">
            <a:spAutoFit/>
          </a:bodyPr>
          <a:lstStyle/>
          <a:p>
            <a:pPr algn="l">
              <a:lnSpc>
                <a:spcPts val="3308"/>
              </a:lnSpc>
            </a:pPr>
            <a:endParaRP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Preventive rather than reactive</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Accessible (mobile-based, 24/7)</a:t>
            </a:r>
          </a:p>
          <a:p>
            <a:pPr marL="510197" lvl="1" indent="-255099" algn="l">
              <a:lnSpc>
                <a:spcPts val="3308"/>
              </a:lnSpc>
              <a:buFont typeface="Arial"/>
              <a:buChar char="•"/>
            </a:pPr>
            <a:r>
              <a:rPr lang="en-US" sz="2363">
                <a:solidFill>
                  <a:srgbClr val="EFEFEF">
                    <a:alpha val="80000"/>
                  </a:srgbClr>
                </a:solidFill>
                <a:latin typeface="Arial MT Pro"/>
                <a:ea typeface="Arial MT Pro"/>
                <a:cs typeface="Arial MT Pro"/>
                <a:sym typeface="Arial MT Pro"/>
              </a:rPr>
              <a:t>Inclusive and culturally sensitive</a:t>
            </a:r>
          </a:p>
          <a:p>
            <a:pPr algn="l">
              <a:lnSpc>
                <a:spcPts val="3308"/>
              </a:lnSpc>
              <a:spcBef>
                <a:spcPct val="0"/>
              </a:spcBef>
            </a:pPr>
            <a:endParaRPr lang="en-US" sz="2363">
              <a:solidFill>
                <a:srgbClr val="EFEFEF">
                  <a:alpha val="80000"/>
                </a:srgbClr>
              </a:solidFill>
              <a:latin typeface="Arial MT Pro"/>
              <a:ea typeface="Arial MT Pro"/>
              <a:cs typeface="Arial MT Pro"/>
              <a:sym typeface="Arial MT Pro"/>
            </a:endParaRPr>
          </a:p>
        </p:txBody>
      </p:sp>
      <p:sp>
        <p:nvSpPr>
          <p:cNvPr id="17" name="TextBox 17"/>
          <p:cNvSpPr txBox="1"/>
          <p:nvPr/>
        </p:nvSpPr>
        <p:spPr>
          <a:xfrm>
            <a:off x="13483326" y="3605171"/>
            <a:ext cx="3941633" cy="523286"/>
          </a:xfrm>
          <a:prstGeom prst="rect">
            <a:avLst/>
          </a:prstGeom>
        </p:spPr>
        <p:txBody>
          <a:bodyPr lIns="0" tIns="0" rIns="0" bIns="0" rtlCol="0" anchor="t">
            <a:spAutoFit/>
          </a:bodyPr>
          <a:lstStyle/>
          <a:p>
            <a:pPr algn="l">
              <a:lnSpc>
                <a:spcPts val="3810"/>
              </a:lnSpc>
            </a:pPr>
            <a:r>
              <a:rPr lang="en-US" sz="2721" b="1">
                <a:solidFill>
                  <a:srgbClr val="EFEFEF"/>
                </a:solidFill>
                <a:latin typeface="Arial MT Pro Bold"/>
                <a:ea typeface="Arial MT Pro Bold"/>
                <a:cs typeface="Arial MT Pro Bold"/>
                <a:sym typeface="Arial MT Pro Bold"/>
              </a:rPr>
              <a:t>Approach:</a:t>
            </a:r>
          </a:p>
        </p:txBody>
      </p:sp>
      <p:sp>
        <p:nvSpPr>
          <p:cNvPr id="18" name="Freeform 6">
            <a:extLst>
              <a:ext uri="{FF2B5EF4-FFF2-40B4-BE49-F238E27FC236}">
                <a16:creationId xmlns:a16="http://schemas.microsoft.com/office/drawing/2014/main" id="{282FD72F-87B3-FC86-3091-22C218C1BA98}"/>
              </a:ext>
            </a:extLst>
          </p:cNvPr>
          <p:cNvSpPr/>
          <p:nvPr/>
        </p:nvSpPr>
        <p:spPr>
          <a:xfrm>
            <a:off x="13411661" y="5686567"/>
            <a:ext cx="4804674" cy="4505873"/>
          </a:xfrm>
          <a:custGeom>
            <a:avLst/>
            <a:gdLst/>
            <a:ahLst/>
            <a:cxnLst/>
            <a:rect l="l" t="t" r="r" b="b"/>
            <a:pathLst>
              <a:path w="7058608" h="5217016">
                <a:moveTo>
                  <a:pt x="0" y="0"/>
                </a:moveTo>
                <a:lnTo>
                  <a:pt x="7058607" y="0"/>
                </a:lnTo>
                <a:lnTo>
                  <a:pt x="7058607" y="5217015"/>
                </a:lnTo>
                <a:lnTo>
                  <a:pt x="0" y="5217015"/>
                </a:lnTo>
                <a:lnTo>
                  <a:pt x="0" y="0"/>
                </a:lnTo>
                <a:close/>
              </a:path>
            </a:pathLst>
          </a:custGeom>
          <a:blipFill>
            <a:blip r:embed="rId2"/>
            <a:stretch>
              <a:fillRect t="-1474"/>
            </a:stretch>
          </a:blipFill>
        </p:spPr>
        <p:txBody>
          <a:bodyPr/>
          <a:lstStyle/>
          <a:p>
            <a:endParaRPr lang="en-GB"/>
          </a:p>
        </p:txBody>
      </p:sp>
      <p:sp>
        <p:nvSpPr>
          <p:cNvPr id="7" name="Freeform 7">
            <a:extLst>
              <a:ext uri="{FF2B5EF4-FFF2-40B4-BE49-F238E27FC236}">
                <a16:creationId xmlns:a16="http://schemas.microsoft.com/office/drawing/2014/main" id="{111A41BE-7CF0-5924-9647-E36DA7DAF8F8}"/>
              </a:ext>
            </a:extLst>
          </p:cNvPr>
          <p:cNvSpPr/>
          <p:nvPr/>
        </p:nvSpPr>
        <p:spPr>
          <a:xfrm>
            <a:off x="14006169" y="-25564"/>
            <a:ext cx="4201306" cy="3369374"/>
          </a:xfrm>
          <a:custGeom>
            <a:avLst/>
            <a:gdLst/>
            <a:ahLst/>
            <a:cxnLst/>
            <a:rect l="l" t="t" r="r" b="b"/>
            <a:pathLst>
              <a:path w="3644757" h="2876451">
                <a:moveTo>
                  <a:pt x="0" y="0"/>
                </a:moveTo>
                <a:lnTo>
                  <a:pt x="3644756" y="0"/>
                </a:lnTo>
                <a:lnTo>
                  <a:pt x="3644756" y="2876451"/>
                </a:lnTo>
                <a:lnTo>
                  <a:pt x="0" y="2876451"/>
                </a:lnTo>
                <a:lnTo>
                  <a:pt x="0" y="0"/>
                </a:lnTo>
                <a:close/>
              </a:path>
            </a:pathLst>
          </a:custGeom>
          <a:blipFill>
            <a:blip r:embed="rId3"/>
            <a:stretch>
              <a:fillRect t="-13355" b="-13355"/>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BE7A947-777A-BCCF-2E28-388A3557FDD4}"/>
              </a:ext>
            </a:extLst>
          </p:cNvPr>
          <p:cNvSpPr/>
          <p:nvPr/>
        </p:nvSpPr>
        <p:spPr>
          <a:xfrm>
            <a:off x="0" y="0"/>
            <a:ext cx="8507164" cy="10287000"/>
          </a:xfrm>
          <a:prstGeom prst="rect">
            <a:avLst/>
          </a:prstGeom>
          <a:solidFill>
            <a:srgbClr val="00717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BD" dirty="0"/>
          </a:p>
        </p:txBody>
      </p:sp>
      <p:sp>
        <p:nvSpPr>
          <p:cNvPr id="2" name="Freeform 2"/>
          <p:cNvSpPr/>
          <p:nvPr/>
        </p:nvSpPr>
        <p:spPr>
          <a:xfrm>
            <a:off x="7764074" y="3511461"/>
            <a:ext cx="544808" cy="545509"/>
          </a:xfrm>
          <a:custGeom>
            <a:avLst/>
            <a:gdLst/>
            <a:ahLst/>
            <a:cxnLst/>
            <a:rect l="l" t="t" r="r" b="b"/>
            <a:pathLst>
              <a:path w="544808" h="545509">
                <a:moveTo>
                  <a:pt x="0" y="0"/>
                </a:moveTo>
                <a:lnTo>
                  <a:pt x="544808" y="0"/>
                </a:lnTo>
                <a:lnTo>
                  <a:pt x="544808" y="545509"/>
                </a:lnTo>
                <a:lnTo>
                  <a:pt x="0" y="545509"/>
                </a:lnTo>
                <a:lnTo>
                  <a:pt x="0" y="0"/>
                </a:lnTo>
                <a:close/>
              </a:path>
            </a:pathLst>
          </a:custGeom>
          <a:blipFill>
            <a:blip>
              <a:extLst>
                <a:ext uri="{96DAC541-7B7A-43D3-8B79-37D633B846F1}">
                  <asvg:svgBlip xmlns:asvg="http://schemas.microsoft.com/office/drawing/2016/SVG/main" r:embed="rId2"/>
                </a:ext>
              </a:extLst>
            </a:blip>
            <a:stretch>
              <a:fillRect l="-63403" b="-63193"/>
            </a:stretch>
          </a:blipFill>
        </p:spPr>
        <p:txBody>
          <a:bodyPr/>
          <a:lstStyle/>
          <a:p>
            <a:endParaRPr lang="en-GB"/>
          </a:p>
        </p:txBody>
      </p:sp>
      <p:grpSp>
        <p:nvGrpSpPr>
          <p:cNvPr id="3" name="Group 3"/>
          <p:cNvGrpSpPr/>
          <p:nvPr/>
        </p:nvGrpSpPr>
        <p:grpSpPr>
          <a:xfrm>
            <a:off x="8507164" y="0"/>
            <a:ext cx="9780836" cy="10287000"/>
            <a:chOff x="0" y="0"/>
            <a:chExt cx="2576023" cy="2709333"/>
          </a:xfrm>
        </p:grpSpPr>
        <p:sp>
          <p:nvSpPr>
            <p:cNvPr id="4" name="Freeform 4"/>
            <p:cNvSpPr/>
            <p:nvPr/>
          </p:nvSpPr>
          <p:spPr>
            <a:xfrm>
              <a:off x="0" y="0"/>
              <a:ext cx="2576023" cy="2709333"/>
            </a:xfrm>
            <a:custGeom>
              <a:avLst/>
              <a:gdLst/>
              <a:ahLst/>
              <a:cxnLst/>
              <a:rect l="l" t="t" r="r" b="b"/>
              <a:pathLst>
                <a:path w="2576023" h="2709333">
                  <a:moveTo>
                    <a:pt x="0" y="0"/>
                  </a:moveTo>
                  <a:lnTo>
                    <a:pt x="2576023" y="0"/>
                  </a:lnTo>
                  <a:lnTo>
                    <a:pt x="2576023" y="2709333"/>
                  </a:lnTo>
                  <a:lnTo>
                    <a:pt x="0" y="2709333"/>
                  </a:lnTo>
                  <a:close/>
                </a:path>
              </a:pathLst>
            </a:custGeom>
            <a:solidFill>
              <a:srgbClr val="DBF226"/>
            </a:solidFill>
          </p:spPr>
          <p:txBody>
            <a:bodyPr/>
            <a:lstStyle/>
            <a:p>
              <a:endParaRPr lang="en-GB"/>
            </a:p>
          </p:txBody>
        </p:sp>
        <p:sp>
          <p:nvSpPr>
            <p:cNvPr id="5" name="TextBox 5"/>
            <p:cNvSpPr txBox="1"/>
            <p:nvPr/>
          </p:nvSpPr>
          <p:spPr>
            <a:xfrm>
              <a:off x="0" y="-38100"/>
              <a:ext cx="2576023" cy="2747433"/>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392537" y="1758013"/>
            <a:ext cx="7371538" cy="2554354"/>
          </a:xfrm>
          <a:prstGeom prst="rect">
            <a:avLst/>
          </a:prstGeom>
        </p:spPr>
        <p:txBody>
          <a:bodyPr lIns="0" tIns="0" rIns="0" bIns="0" rtlCol="0" anchor="t">
            <a:spAutoFit/>
          </a:bodyPr>
          <a:lstStyle/>
          <a:p>
            <a:pPr algn="l">
              <a:lnSpc>
                <a:spcPts val="9922"/>
              </a:lnSpc>
            </a:pPr>
            <a:r>
              <a:rPr lang="en-US" sz="9824" b="1" spc="-481" dirty="0">
                <a:solidFill>
                  <a:schemeClr val="bg1"/>
                </a:solidFill>
                <a:latin typeface="Arial MT Pro Bold"/>
                <a:ea typeface="Arial MT Pro Bold"/>
                <a:cs typeface="Arial MT Pro Bold"/>
                <a:sym typeface="Arial MT Pro Bold"/>
              </a:rPr>
              <a:t>Why This Intervention?</a:t>
            </a:r>
          </a:p>
        </p:txBody>
      </p:sp>
      <p:sp>
        <p:nvSpPr>
          <p:cNvPr id="8" name="TextBox 8"/>
          <p:cNvSpPr txBox="1"/>
          <p:nvPr/>
        </p:nvSpPr>
        <p:spPr>
          <a:xfrm>
            <a:off x="11036580" y="9984158"/>
            <a:ext cx="3587982" cy="302842"/>
          </a:xfrm>
          <a:prstGeom prst="rect">
            <a:avLst/>
          </a:prstGeom>
        </p:spPr>
        <p:txBody>
          <a:bodyPr lIns="0" tIns="0" rIns="0" bIns="0" rtlCol="0" anchor="t">
            <a:spAutoFit/>
          </a:bodyPr>
          <a:lstStyle/>
          <a:p>
            <a:pPr algn="l">
              <a:lnSpc>
                <a:spcPts val="2207"/>
              </a:lnSpc>
              <a:spcBef>
                <a:spcPct val="0"/>
              </a:spcBef>
            </a:pPr>
            <a:r>
              <a:rPr lang="en-US" sz="1577">
                <a:solidFill>
                  <a:srgbClr val="000000">
                    <a:alpha val="54902"/>
                  </a:srgbClr>
                </a:solidFill>
                <a:latin typeface="Arial MT Pro"/>
                <a:ea typeface="Arial MT Pro"/>
                <a:cs typeface="Arial MT Pro"/>
                <a:sym typeface="Arial MT Pro"/>
              </a:rPr>
              <a:t>(WHO, 2021; NHS England, 2024)</a:t>
            </a:r>
          </a:p>
        </p:txBody>
      </p:sp>
      <p:sp>
        <p:nvSpPr>
          <p:cNvPr id="9" name="TextBox 9"/>
          <p:cNvSpPr txBox="1"/>
          <p:nvPr/>
        </p:nvSpPr>
        <p:spPr>
          <a:xfrm>
            <a:off x="9889716" y="1652151"/>
            <a:ext cx="5375099" cy="1757659"/>
          </a:xfrm>
          <a:prstGeom prst="rect">
            <a:avLst/>
          </a:prstGeom>
        </p:spPr>
        <p:txBody>
          <a:bodyPr lIns="0" tIns="0" rIns="0" bIns="0" rtlCol="0" anchor="t">
            <a:spAutoFit/>
          </a:bodyPr>
          <a:lstStyle/>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Improves access to healthcare</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Reduces language &amp; cultural barriers</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Encourages early help-seeking</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Supports prevention and self-management</a:t>
            </a:r>
          </a:p>
          <a:p>
            <a:pPr algn="l">
              <a:lnSpc>
                <a:spcPts val="2768"/>
              </a:lnSpc>
              <a:spcBef>
                <a:spcPct val="0"/>
              </a:spcBef>
            </a:pPr>
            <a:endParaRPr lang="en-US" sz="1977">
              <a:solidFill>
                <a:srgbClr val="13222B">
                  <a:alpha val="80000"/>
                </a:srgbClr>
              </a:solidFill>
              <a:latin typeface="Arial MT Pro"/>
              <a:ea typeface="Arial MT Pro"/>
              <a:cs typeface="Arial MT Pro"/>
              <a:sym typeface="Arial MT Pro"/>
            </a:endParaRPr>
          </a:p>
        </p:txBody>
      </p:sp>
      <p:sp>
        <p:nvSpPr>
          <p:cNvPr id="10" name="TextBox 10"/>
          <p:cNvSpPr txBox="1"/>
          <p:nvPr/>
        </p:nvSpPr>
        <p:spPr>
          <a:xfrm>
            <a:off x="9889716" y="3927195"/>
            <a:ext cx="4910932" cy="1411322"/>
          </a:xfrm>
          <a:prstGeom prst="rect">
            <a:avLst/>
          </a:prstGeom>
        </p:spPr>
        <p:txBody>
          <a:bodyPr lIns="0" tIns="0" rIns="0" bIns="0" rtlCol="0" anchor="t">
            <a:spAutoFit/>
          </a:bodyPr>
          <a:lstStyle/>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Digital exclusion (elderly, low-income groups)</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Limited digital literacy</a:t>
            </a:r>
          </a:p>
          <a:p>
            <a:pPr marL="426893" lvl="1" indent="-213446" algn="l">
              <a:lnSpc>
                <a:spcPts val="2768"/>
              </a:lnSpc>
              <a:spcBef>
                <a:spcPct val="0"/>
              </a:spcBef>
              <a:buFont typeface="Arial"/>
              <a:buChar char="•"/>
            </a:pPr>
            <a:r>
              <a:rPr lang="en-US" sz="1977">
                <a:solidFill>
                  <a:srgbClr val="13222B">
                    <a:alpha val="80000"/>
                  </a:srgbClr>
                </a:solidFill>
                <a:latin typeface="Arial MT Pro"/>
                <a:ea typeface="Arial MT Pro"/>
                <a:cs typeface="Arial MT Pro"/>
                <a:sym typeface="Arial MT Pro"/>
              </a:rPr>
              <a:t>Data privacy and security concerns</a:t>
            </a:r>
          </a:p>
        </p:txBody>
      </p:sp>
      <p:sp>
        <p:nvSpPr>
          <p:cNvPr id="11" name="TextBox 11"/>
          <p:cNvSpPr txBox="1"/>
          <p:nvPr/>
        </p:nvSpPr>
        <p:spPr>
          <a:xfrm>
            <a:off x="9889716" y="1145829"/>
            <a:ext cx="4910932" cy="427933"/>
          </a:xfrm>
          <a:prstGeom prst="rect">
            <a:avLst/>
          </a:prstGeom>
        </p:spPr>
        <p:txBody>
          <a:bodyPr lIns="0" tIns="0" rIns="0" bIns="0" rtlCol="0" anchor="t">
            <a:spAutoFit/>
          </a:bodyPr>
          <a:lstStyle/>
          <a:p>
            <a:pPr algn="l">
              <a:lnSpc>
                <a:spcPts val="3188"/>
              </a:lnSpc>
              <a:spcBef>
                <a:spcPct val="0"/>
              </a:spcBef>
            </a:pPr>
            <a:r>
              <a:rPr lang="en-US" sz="2277" b="1">
                <a:solidFill>
                  <a:srgbClr val="13222B">
                    <a:alpha val="80000"/>
                  </a:srgbClr>
                </a:solidFill>
                <a:latin typeface="Arial MT Pro Bold"/>
                <a:ea typeface="Arial MT Pro Bold"/>
                <a:cs typeface="Arial MT Pro Bold"/>
                <a:sym typeface="Arial MT Pro Bold"/>
              </a:rPr>
              <a:t>Benefits</a:t>
            </a:r>
          </a:p>
        </p:txBody>
      </p:sp>
      <p:sp>
        <p:nvSpPr>
          <p:cNvPr id="12" name="TextBox 12"/>
          <p:cNvSpPr txBox="1"/>
          <p:nvPr/>
        </p:nvSpPr>
        <p:spPr>
          <a:xfrm>
            <a:off x="9889716" y="3254632"/>
            <a:ext cx="4910932" cy="427933"/>
          </a:xfrm>
          <a:prstGeom prst="rect">
            <a:avLst/>
          </a:prstGeom>
        </p:spPr>
        <p:txBody>
          <a:bodyPr lIns="0" tIns="0" rIns="0" bIns="0" rtlCol="0" anchor="t">
            <a:spAutoFit/>
          </a:bodyPr>
          <a:lstStyle/>
          <a:p>
            <a:pPr algn="l">
              <a:lnSpc>
                <a:spcPts val="3188"/>
              </a:lnSpc>
              <a:spcBef>
                <a:spcPct val="0"/>
              </a:spcBef>
            </a:pPr>
            <a:r>
              <a:rPr lang="en-US" sz="2277" b="1">
                <a:solidFill>
                  <a:srgbClr val="13222B">
                    <a:alpha val="80000"/>
                  </a:srgbClr>
                </a:solidFill>
                <a:latin typeface="Arial MT Pro Bold"/>
                <a:ea typeface="Arial MT Pro Bold"/>
                <a:cs typeface="Arial MT Pro Bold"/>
                <a:sym typeface="Arial MT Pro Bold"/>
              </a:rPr>
              <a:t>Limitations</a:t>
            </a:r>
          </a:p>
        </p:txBody>
      </p:sp>
      <p:sp>
        <p:nvSpPr>
          <p:cNvPr id="13" name="TextBox 13"/>
          <p:cNvSpPr txBox="1"/>
          <p:nvPr/>
        </p:nvSpPr>
        <p:spPr>
          <a:xfrm>
            <a:off x="9889716" y="5634508"/>
            <a:ext cx="4910932" cy="427933"/>
          </a:xfrm>
          <a:prstGeom prst="rect">
            <a:avLst/>
          </a:prstGeom>
        </p:spPr>
        <p:txBody>
          <a:bodyPr lIns="0" tIns="0" rIns="0" bIns="0" rtlCol="0" anchor="t">
            <a:spAutoFit/>
          </a:bodyPr>
          <a:lstStyle/>
          <a:p>
            <a:pPr algn="l">
              <a:lnSpc>
                <a:spcPts val="3188"/>
              </a:lnSpc>
              <a:spcBef>
                <a:spcPct val="0"/>
              </a:spcBef>
            </a:pPr>
            <a:r>
              <a:rPr lang="en-US" sz="2277" b="1">
                <a:solidFill>
                  <a:srgbClr val="13222B">
                    <a:alpha val="80000"/>
                  </a:srgbClr>
                </a:solidFill>
                <a:latin typeface="Arial MT Pro Bold"/>
                <a:ea typeface="Arial MT Pro Bold"/>
                <a:cs typeface="Arial MT Pro Bold"/>
                <a:sym typeface="Arial MT Pro Bold"/>
              </a:rPr>
              <a:t>Solutions</a:t>
            </a:r>
          </a:p>
        </p:txBody>
      </p:sp>
      <p:sp>
        <p:nvSpPr>
          <p:cNvPr id="14" name="TextBox 14"/>
          <p:cNvSpPr txBox="1"/>
          <p:nvPr/>
        </p:nvSpPr>
        <p:spPr>
          <a:xfrm>
            <a:off x="9889716" y="6310090"/>
            <a:ext cx="4910932" cy="2796668"/>
          </a:xfrm>
          <a:prstGeom prst="rect">
            <a:avLst/>
          </a:prstGeom>
        </p:spPr>
        <p:txBody>
          <a:bodyPr lIns="0" tIns="0" rIns="0" bIns="0" rtlCol="0" anchor="t">
            <a:spAutoFit/>
          </a:bodyPr>
          <a:lstStyle/>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Digital literacy training and community support programmes</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Combine digital services with face-to-face support</a:t>
            </a:r>
          </a:p>
          <a:p>
            <a:pPr marL="426893" lvl="1" indent="-213446" algn="l">
              <a:lnSpc>
                <a:spcPts val="2768"/>
              </a:lnSpc>
              <a:buFont typeface="Arial"/>
              <a:buChar char="•"/>
            </a:pPr>
            <a:r>
              <a:rPr lang="en-US" sz="1977">
                <a:solidFill>
                  <a:srgbClr val="13222B">
                    <a:alpha val="80000"/>
                  </a:srgbClr>
                </a:solidFill>
                <a:latin typeface="Arial MT Pro"/>
                <a:ea typeface="Arial MT Pro"/>
                <a:cs typeface="Arial MT Pro"/>
                <a:sym typeface="Arial MT Pro"/>
              </a:rPr>
              <a:t>Multilingual guidance and culturally appropriate outreach</a:t>
            </a:r>
          </a:p>
          <a:p>
            <a:pPr marL="426893" lvl="1" indent="-213446" algn="l">
              <a:lnSpc>
                <a:spcPts val="2768"/>
              </a:lnSpc>
              <a:spcBef>
                <a:spcPct val="0"/>
              </a:spcBef>
              <a:buFont typeface="Arial"/>
              <a:buChar char="•"/>
            </a:pPr>
            <a:r>
              <a:rPr lang="en-US" sz="1977">
                <a:solidFill>
                  <a:srgbClr val="13222B">
                    <a:alpha val="80000"/>
                  </a:srgbClr>
                </a:solidFill>
                <a:latin typeface="Arial MT Pro"/>
                <a:ea typeface="Arial MT Pro"/>
                <a:cs typeface="Arial MT Pro"/>
                <a:sym typeface="Arial MT Pro"/>
              </a:rPr>
              <a:t>Strong data protection and GDPR compliance</a:t>
            </a:r>
          </a:p>
        </p:txBody>
      </p:sp>
      <p:sp>
        <p:nvSpPr>
          <p:cNvPr id="15" name="Freeform 7">
            <a:extLst>
              <a:ext uri="{FF2B5EF4-FFF2-40B4-BE49-F238E27FC236}">
                <a16:creationId xmlns:a16="http://schemas.microsoft.com/office/drawing/2014/main" id="{862AAD00-456F-7FCF-74B0-E009031002DA}"/>
              </a:ext>
            </a:extLst>
          </p:cNvPr>
          <p:cNvSpPr/>
          <p:nvPr/>
        </p:nvSpPr>
        <p:spPr>
          <a:xfrm>
            <a:off x="1736581" y="5246754"/>
            <a:ext cx="4672710" cy="3501308"/>
          </a:xfrm>
          <a:custGeom>
            <a:avLst/>
            <a:gdLst/>
            <a:ahLst/>
            <a:cxnLst/>
            <a:rect l="l" t="t" r="r" b="b"/>
            <a:pathLst>
              <a:path w="3644757" h="2876451">
                <a:moveTo>
                  <a:pt x="0" y="0"/>
                </a:moveTo>
                <a:lnTo>
                  <a:pt x="3644756" y="0"/>
                </a:lnTo>
                <a:lnTo>
                  <a:pt x="3644756" y="2876451"/>
                </a:lnTo>
                <a:lnTo>
                  <a:pt x="0" y="2876451"/>
                </a:lnTo>
                <a:lnTo>
                  <a:pt x="0" y="0"/>
                </a:lnTo>
                <a:close/>
              </a:path>
            </a:pathLst>
          </a:custGeom>
          <a:blipFill>
            <a:blip r:embed="rId3"/>
            <a:stretch>
              <a:fillRect t="-13355" b="-13355"/>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lowchart: Document 21">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262" y="0"/>
            <a:ext cx="4872038" cy="5100639"/>
          </a:xfrm>
          <a:prstGeom prst="flowChartDocument">
            <a:avLst/>
          </a:prstGeom>
          <a:solidFill>
            <a:srgbClr val="4D7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AC73F-69D0-D8B4-AF97-F1DFC7137813}"/>
              </a:ext>
            </a:extLst>
          </p:cNvPr>
          <p:cNvSpPr>
            <a:spLocks noGrp="1"/>
          </p:cNvSpPr>
          <p:nvPr>
            <p:ph type="title"/>
          </p:nvPr>
        </p:nvSpPr>
        <p:spPr>
          <a:xfrm>
            <a:off x="1257300" y="256743"/>
            <a:ext cx="4260273" cy="3556722"/>
          </a:xfrm>
          <a:prstGeom prst="ellipse">
            <a:avLst/>
          </a:prstGeom>
        </p:spPr>
        <p:txBody>
          <a:bodyPr vert="horz" lIns="91440" tIns="45720" rIns="91440" bIns="45720" rtlCol="0" anchor="ctr">
            <a:normAutofit/>
          </a:bodyPr>
          <a:lstStyle/>
          <a:p>
            <a:pPr>
              <a:lnSpc>
                <a:spcPct val="90000"/>
              </a:lnSpc>
            </a:pPr>
            <a:r>
              <a:rPr lang="en-US" sz="4400" kern="1200">
                <a:solidFill>
                  <a:srgbClr val="FFFFFF"/>
                </a:solidFill>
                <a:latin typeface="+mj-lt"/>
                <a:ea typeface="+mj-ea"/>
                <a:cs typeface="+mj-cs"/>
              </a:rPr>
              <a:t>Person 3 Adela Slivciuc -2213787</a:t>
            </a:r>
          </a:p>
        </p:txBody>
      </p:sp>
      <p:pic>
        <p:nvPicPr>
          <p:cNvPr id="8" name="Picture Placeholder 7">
            <a:extLst>
              <a:ext uri="{FF2B5EF4-FFF2-40B4-BE49-F238E27FC236}">
                <a16:creationId xmlns:a16="http://schemas.microsoft.com/office/drawing/2014/main" id="{8D39B0C4-4321-46F1-FBF4-7D6584F58229}"/>
              </a:ext>
            </a:extLst>
          </p:cNvPr>
          <p:cNvPicPr>
            <a:picLocks noGrp="1" noChangeAspect="1"/>
          </p:cNvPicPr>
          <p:nvPr>
            <p:ph type="pic" idx="1"/>
          </p:nvPr>
        </p:nvPicPr>
        <p:blipFill>
          <a:blip r:embed="rId2"/>
          <a:srcRect l="5556" r="5556"/>
          <a:stretch/>
        </p:blipFill>
        <p:spPr>
          <a:xfrm>
            <a:off x="6853236" y="1147366"/>
            <a:ext cx="10291763" cy="7728549"/>
          </a:xfrm>
          <a:prstGeom prst="rect">
            <a:avLst/>
          </a:prstGeom>
        </p:spPr>
      </p:pic>
      <p:sp>
        <p:nvSpPr>
          <p:cNvPr id="10" name="TextBox 9">
            <a:extLst>
              <a:ext uri="{FF2B5EF4-FFF2-40B4-BE49-F238E27FC236}">
                <a16:creationId xmlns:a16="http://schemas.microsoft.com/office/drawing/2014/main" id="{0D9B9B08-C511-0DD0-0DD0-0BC672236371}"/>
              </a:ext>
            </a:extLst>
          </p:cNvPr>
          <p:cNvSpPr txBox="1"/>
          <p:nvPr/>
        </p:nvSpPr>
        <p:spPr>
          <a:xfrm>
            <a:off x="2837534" y="9224961"/>
            <a:ext cx="3352800" cy="369332"/>
          </a:xfrm>
          <a:prstGeom prst="rect">
            <a:avLst/>
          </a:prstGeom>
          <a:noFill/>
        </p:spPr>
        <p:txBody>
          <a:bodyPr wrap="square">
            <a:spAutoFit/>
          </a:bodyPr>
          <a:lstStyle/>
          <a:p>
            <a:r>
              <a:rPr lang="en-GB" dirty="0"/>
              <a:t>Ewles and Simnett,2003</a:t>
            </a:r>
          </a:p>
        </p:txBody>
      </p:sp>
      <p:sp>
        <p:nvSpPr>
          <p:cNvPr id="12" name="TextBox 11">
            <a:extLst>
              <a:ext uri="{FF2B5EF4-FFF2-40B4-BE49-F238E27FC236}">
                <a16:creationId xmlns:a16="http://schemas.microsoft.com/office/drawing/2014/main" id="{62F452DC-2AB0-0DC9-27F6-0C61DE474266}"/>
              </a:ext>
            </a:extLst>
          </p:cNvPr>
          <p:cNvSpPr txBox="1"/>
          <p:nvPr/>
        </p:nvSpPr>
        <p:spPr>
          <a:xfrm>
            <a:off x="1676400" y="5905500"/>
            <a:ext cx="5481638" cy="1077218"/>
          </a:xfrm>
          <a:prstGeom prst="rect">
            <a:avLst/>
          </a:prstGeom>
          <a:noFill/>
        </p:spPr>
        <p:txBody>
          <a:bodyPr wrap="square">
            <a:spAutoFit/>
          </a:bodyPr>
          <a:lstStyle/>
          <a:p>
            <a:br>
              <a:rPr lang="en-GB" dirty="0"/>
            </a:br>
            <a:br>
              <a:rPr lang="en-GB" dirty="0"/>
            </a:br>
            <a:endParaRPr lang="en-GB" sz="2800" dirty="0"/>
          </a:p>
        </p:txBody>
      </p:sp>
      <p:sp>
        <p:nvSpPr>
          <p:cNvPr id="16" name="TextBox 15">
            <a:extLst>
              <a:ext uri="{FF2B5EF4-FFF2-40B4-BE49-F238E27FC236}">
                <a16:creationId xmlns:a16="http://schemas.microsoft.com/office/drawing/2014/main" id="{446605E9-2A8F-0F82-B917-D42532B66E46}"/>
              </a:ext>
            </a:extLst>
          </p:cNvPr>
          <p:cNvSpPr txBox="1"/>
          <p:nvPr/>
        </p:nvSpPr>
        <p:spPr>
          <a:xfrm>
            <a:off x="8737600" y="350078"/>
            <a:ext cx="5981698" cy="800219"/>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Health Promotion Planning Model</a:t>
            </a:r>
            <a:br>
              <a:rPr lang="en-GB" dirty="0"/>
            </a:br>
            <a:endParaRPr lang="en-GB" dirty="0"/>
          </a:p>
        </p:txBody>
      </p:sp>
      <p:sp>
        <p:nvSpPr>
          <p:cNvPr id="17" name="Rectangle 16">
            <a:extLst>
              <a:ext uri="{FF2B5EF4-FFF2-40B4-BE49-F238E27FC236}">
                <a16:creationId xmlns:a16="http://schemas.microsoft.com/office/drawing/2014/main" id="{992B58B7-CD2E-DDBC-0706-028D6DCF8F0C}"/>
              </a:ext>
            </a:extLst>
          </p:cNvPr>
          <p:cNvSpPr/>
          <p:nvPr/>
        </p:nvSpPr>
        <p:spPr>
          <a:xfrm>
            <a:off x="780135" y="5295900"/>
            <a:ext cx="5410199" cy="3733800"/>
          </a:xfrm>
          <a:prstGeom prst="rect">
            <a:avLst/>
          </a:prstGeom>
          <a:ln>
            <a:solidFill>
              <a:srgbClr val="008E4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latin typeface="Arial" panose="020B0604020202020204" pitchFamily="34" charset="0"/>
                <a:cs typeface="Arial" panose="020B0604020202020204" pitchFamily="34" charset="0"/>
              </a:rPr>
              <a:t>1) Seven-stage model</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2) Applied in UK public health strategies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3) Features a continuous and circular model</a:t>
            </a:r>
          </a:p>
        </p:txBody>
      </p:sp>
    </p:spTree>
    <p:extLst>
      <p:ext uri="{BB962C8B-B14F-4D97-AF65-F5344CB8AC3E}">
        <p14:creationId xmlns:p14="http://schemas.microsoft.com/office/powerpoint/2010/main" val="3774673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26309" y="2126307"/>
            <a:ext cx="10313727" cy="6061116"/>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7743" y="3990710"/>
            <a:ext cx="6533391" cy="6057905"/>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71323" y="2457128"/>
            <a:ext cx="10286358" cy="5372102"/>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21033" y="1801968"/>
            <a:ext cx="7212453" cy="6132999"/>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730A18C-F9BE-C97D-B9E1-D2DB80FC62C7}"/>
              </a:ext>
            </a:extLst>
          </p:cNvPr>
          <p:cNvSpPr>
            <a:spLocks noGrp="1"/>
          </p:cNvSpPr>
          <p:nvPr>
            <p:ph type="title"/>
          </p:nvPr>
        </p:nvSpPr>
        <p:spPr>
          <a:xfrm>
            <a:off x="682599" y="1268133"/>
            <a:ext cx="4506975" cy="6389967"/>
          </a:xfrm>
        </p:spPr>
        <p:txBody>
          <a:bodyPr vert="horz" lIns="91440" tIns="45720" rIns="91440" bIns="45720" rtlCol="0" anchor="t">
            <a:normAutofit/>
          </a:bodyPr>
          <a:lstStyle/>
          <a:p>
            <a:pPr algn="l">
              <a:lnSpc>
                <a:spcPct val="90000"/>
              </a:lnSpc>
            </a:pPr>
            <a:r>
              <a:rPr lang="en-US" sz="3200" b="1" kern="1200" dirty="0">
                <a:solidFill>
                  <a:srgbClr val="FFFFFF"/>
                </a:solidFill>
                <a:latin typeface="Arial" panose="020B0604020202020204" pitchFamily="34" charset="0"/>
                <a:cs typeface="Arial" panose="020B0604020202020204" pitchFamily="34" charset="0"/>
              </a:rPr>
              <a:t>Step 1:Identify needs</a:t>
            </a:r>
            <a:br>
              <a:rPr lang="en-US" sz="2900" kern="1200" dirty="0">
                <a:solidFill>
                  <a:srgbClr val="FFFFFF"/>
                </a:solidFill>
                <a:latin typeface="+mj-lt"/>
                <a:ea typeface="+mj-ea"/>
                <a:cs typeface="+mj-cs"/>
              </a:rPr>
            </a:br>
            <a:br>
              <a:rPr lang="en-US" sz="2900" kern="1200" dirty="0">
                <a:solidFill>
                  <a:srgbClr val="FFFFFF"/>
                </a:solidFill>
                <a:latin typeface="+mj-lt"/>
                <a:ea typeface="+mj-ea"/>
                <a:cs typeface="+mj-cs"/>
              </a:rPr>
            </a:br>
            <a:r>
              <a:rPr lang="en-US" sz="3200" kern="1200" dirty="0">
                <a:solidFill>
                  <a:srgbClr val="FFFFFF"/>
                </a:solidFill>
                <a:latin typeface="Arial" panose="020B0604020202020204" pitchFamily="34" charset="0"/>
                <a:cs typeface="Arial" panose="020B0604020202020204" pitchFamily="34" charset="0"/>
              </a:rPr>
              <a:t>1) Minorities face health disparities</a:t>
            </a:r>
            <a:br>
              <a:rPr lang="en-US" sz="3200" kern="1200" dirty="0">
                <a:solidFill>
                  <a:srgbClr val="FFFFFF"/>
                </a:solidFill>
                <a:latin typeface="Arial" panose="020B0604020202020204" pitchFamily="34" charset="0"/>
                <a:cs typeface="Arial" panose="020B0604020202020204" pitchFamily="34" charset="0"/>
              </a:rPr>
            </a:br>
            <a:r>
              <a:rPr lang="en-US" sz="3200" kern="1200" dirty="0">
                <a:solidFill>
                  <a:srgbClr val="FFFFFF"/>
                </a:solidFill>
                <a:latin typeface="Arial" panose="020B0604020202020204" pitchFamily="34" charset="0"/>
                <a:cs typeface="Arial" panose="020B0604020202020204" pitchFamily="34" charset="0"/>
              </a:rPr>
              <a:t>2) Challenges range from language barriers to access problems and cultural issues</a:t>
            </a:r>
            <a:br>
              <a:rPr lang="en-US" sz="3200" kern="1200" dirty="0">
                <a:solidFill>
                  <a:srgbClr val="FFFFFF"/>
                </a:solidFill>
                <a:latin typeface="Arial" panose="020B0604020202020204" pitchFamily="34" charset="0"/>
                <a:cs typeface="Arial" panose="020B0604020202020204" pitchFamily="34" charset="0"/>
              </a:rPr>
            </a:br>
            <a:r>
              <a:rPr lang="en-US" sz="3200" kern="1200" dirty="0">
                <a:solidFill>
                  <a:srgbClr val="FFFFFF"/>
                </a:solidFill>
                <a:latin typeface="Arial" panose="020B0604020202020204" pitchFamily="34" charset="0"/>
                <a:cs typeface="Arial" panose="020B0604020202020204" pitchFamily="34" charset="0"/>
              </a:rPr>
              <a:t>3) Sources of data used are NHS files, questionnaires, and community feedback</a:t>
            </a:r>
          </a:p>
        </p:txBody>
      </p:sp>
      <p:pic>
        <p:nvPicPr>
          <p:cNvPr id="4" name="Picture 3">
            <a:extLst>
              <a:ext uri="{FF2B5EF4-FFF2-40B4-BE49-F238E27FC236}">
                <a16:creationId xmlns:a16="http://schemas.microsoft.com/office/drawing/2014/main" id="{FE98805A-7FC0-B1DE-D76C-E5B0791397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184" r="29996"/>
          <a:stretch>
            <a:fillRect/>
          </a:stretch>
        </p:blipFill>
        <p:spPr>
          <a:xfrm>
            <a:off x="6753642" y="856070"/>
            <a:ext cx="10838622" cy="8574859"/>
          </a:xfrm>
          <a:prstGeom prst="rect">
            <a:avLst/>
          </a:prstGeom>
        </p:spPr>
      </p:pic>
      <p:sp>
        <p:nvSpPr>
          <p:cNvPr id="5" name="TextBox 4">
            <a:extLst>
              <a:ext uri="{FF2B5EF4-FFF2-40B4-BE49-F238E27FC236}">
                <a16:creationId xmlns:a16="http://schemas.microsoft.com/office/drawing/2014/main" id="{8ED9B4E4-ACCD-542F-B13A-6BCD93B4CAF6}"/>
              </a:ext>
            </a:extLst>
          </p:cNvPr>
          <p:cNvSpPr txBox="1"/>
          <p:nvPr/>
        </p:nvSpPr>
        <p:spPr>
          <a:xfrm>
            <a:off x="15152172" y="9230874"/>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ranslationalsciencebenefits.wustl.edu/case-study/telehealth-use-and-access-to-services-for-children-with-special-healthcare-need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6" name="TextBox 5">
            <a:extLst>
              <a:ext uri="{FF2B5EF4-FFF2-40B4-BE49-F238E27FC236}">
                <a16:creationId xmlns:a16="http://schemas.microsoft.com/office/drawing/2014/main" id="{394B2434-D02D-4C80-619D-206B51B1CE85}"/>
              </a:ext>
            </a:extLst>
          </p:cNvPr>
          <p:cNvSpPr txBox="1"/>
          <p:nvPr/>
        </p:nvSpPr>
        <p:spPr>
          <a:xfrm>
            <a:off x="1143000" y="7505700"/>
            <a:ext cx="4046574" cy="369332"/>
          </a:xfrm>
          <a:prstGeom prst="rect">
            <a:avLst/>
          </a:prstGeom>
          <a:noFill/>
        </p:spPr>
        <p:txBody>
          <a:bodyPr wrap="square" rtlCol="0">
            <a:spAutoFit/>
          </a:bodyPr>
          <a:lstStyle/>
          <a:p>
            <a:r>
              <a:rPr lang="en-GB" dirty="0">
                <a:solidFill>
                  <a:schemeClr val="bg1"/>
                </a:solidFill>
              </a:rPr>
              <a:t>(Cavanagh and Chadwick, 2005)</a:t>
            </a:r>
          </a:p>
        </p:txBody>
      </p:sp>
    </p:spTree>
    <p:extLst>
      <p:ext uri="{BB962C8B-B14F-4D97-AF65-F5344CB8AC3E}">
        <p14:creationId xmlns:p14="http://schemas.microsoft.com/office/powerpoint/2010/main" val="259396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26309" y="2126307"/>
            <a:ext cx="10313727" cy="6061116"/>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7743" y="3990710"/>
            <a:ext cx="6533391" cy="6057905"/>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71323" y="2457128"/>
            <a:ext cx="10286358" cy="5372102"/>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21033" y="1801968"/>
            <a:ext cx="7212453" cy="6132999"/>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5F545E5-B690-6DB4-3150-758B330F0FDC}"/>
              </a:ext>
            </a:extLst>
          </p:cNvPr>
          <p:cNvSpPr>
            <a:spLocks noGrp="1"/>
          </p:cNvSpPr>
          <p:nvPr>
            <p:ph type="title"/>
          </p:nvPr>
        </p:nvSpPr>
        <p:spPr>
          <a:xfrm>
            <a:off x="147921" y="2084344"/>
            <a:ext cx="5795679" cy="4125956"/>
          </a:xfrm>
        </p:spPr>
        <p:txBody>
          <a:bodyPr vert="horz" lIns="91440" tIns="45720" rIns="91440" bIns="45720" rtlCol="0" anchor="t">
            <a:normAutofit fontScale="90000"/>
          </a:bodyPr>
          <a:lstStyle/>
          <a:p>
            <a:pPr>
              <a:lnSpc>
                <a:spcPct val="90000"/>
              </a:lnSpc>
            </a:pPr>
            <a:br>
              <a:rPr lang="en-US" sz="3300" b="0" kern="1200" dirty="0">
                <a:solidFill>
                  <a:srgbClr val="FFFFFF"/>
                </a:solidFill>
                <a:latin typeface="+mj-lt"/>
                <a:ea typeface="+mj-ea"/>
                <a:cs typeface="+mj-cs"/>
              </a:rPr>
            </a:br>
            <a:r>
              <a:rPr lang="en-US" sz="3200" b="0" kern="1200" dirty="0">
                <a:solidFill>
                  <a:srgbClr val="FFFFFF"/>
                </a:solidFill>
                <a:latin typeface="Arial" panose="020B0604020202020204" pitchFamily="34" charset="0"/>
                <a:cs typeface="Arial" panose="020B0604020202020204" pitchFamily="34" charset="0"/>
              </a:rPr>
              <a:t>To </a:t>
            </a:r>
            <a:r>
              <a:rPr lang="en-US" sz="3200" b="0" dirty="0">
                <a:solidFill>
                  <a:srgbClr val="FFFFFF"/>
                </a:solidFill>
                <a:latin typeface="Arial" panose="020B0604020202020204" pitchFamily="34" charset="0"/>
                <a:cs typeface="Arial" panose="020B0604020202020204" pitchFamily="34" charset="0"/>
              </a:rPr>
              <a:t>reduce </a:t>
            </a:r>
            <a:r>
              <a:rPr lang="en-US" sz="3200" b="0" kern="1200" dirty="0">
                <a:solidFill>
                  <a:srgbClr val="FFFFFF"/>
                </a:solidFill>
                <a:latin typeface="Arial" panose="020B0604020202020204" pitchFamily="34" charset="0"/>
                <a:cs typeface="Arial" panose="020B0604020202020204" pitchFamily="34" charset="0"/>
              </a:rPr>
              <a:t>health </a:t>
            </a:r>
            <a:r>
              <a:rPr lang="en-US" sz="3200" b="0" dirty="0">
                <a:solidFill>
                  <a:srgbClr val="FFFFFF"/>
                </a:solidFill>
                <a:latin typeface="Arial" panose="020B0604020202020204" pitchFamily="34" charset="0"/>
                <a:cs typeface="Arial" panose="020B0604020202020204" pitchFamily="34" charset="0"/>
              </a:rPr>
              <a:t>Inequality </a:t>
            </a:r>
            <a:r>
              <a:rPr lang="en-US" sz="3200" b="0" kern="1200" dirty="0">
                <a:solidFill>
                  <a:srgbClr val="FFFFFF"/>
                </a:solidFill>
                <a:latin typeface="Arial" panose="020B0604020202020204" pitchFamily="34" charset="0"/>
                <a:cs typeface="Arial" panose="020B0604020202020204" pitchFamily="34" charset="0"/>
              </a:rPr>
              <a:t>through:</a:t>
            </a:r>
            <a:br>
              <a:rPr lang="en-US" sz="3200" b="0" kern="1200" dirty="0">
                <a:solidFill>
                  <a:srgbClr val="FFFFFF"/>
                </a:solidFill>
                <a:latin typeface="Arial" panose="020B0604020202020204" pitchFamily="34" charset="0"/>
                <a:cs typeface="Arial" panose="020B0604020202020204" pitchFamily="34" charset="0"/>
              </a:rPr>
            </a:br>
            <a:br>
              <a:rPr lang="en-US" sz="3200" b="0" kern="1200" dirty="0">
                <a:solidFill>
                  <a:srgbClr val="FFFFFF"/>
                </a:solidFill>
                <a:latin typeface="Arial" panose="020B0604020202020204" pitchFamily="34" charset="0"/>
                <a:cs typeface="Arial" panose="020B0604020202020204" pitchFamily="34" charset="0"/>
              </a:rPr>
            </a:br>
            <a:r>
              <a:rPr lang="en-US" sz="3200" b="0" kern="1200" dirty="0">
                <a:solidFill>
                  <a:srgbClr val="FFFFFF"/>
                </a:solidFill>
                <a:latin typeface="Arial" panose="020B0604020202020204" pitchFamily="34" charset="0"/>
                <a:cs typeface="Arial" panose="020B0604020202020204" pitchFamily="34" charset="0"/>
              </a:rPr>
              <a:t>1) Raising health service awareness</a:t>
            </a:r>
            <a:br>
              <a:rPr lang="en-US" sz="3200" b="0" kern="1200" dirty="0">
                <a:solidFill>
                  <a:srgbClr val="FFFFFF"/>
                </a:solidFill>
                <a:latin typeface="Arial" panose="020B0604020202020204" pitchFamily="34" charset="0"/>
                <a:cs typeface="Arial" panose="020B0604020202020204" pitchFamily="34" charset="0"/>
              </a:rPr>
            </a:br>
            <a:r>
              <a:rPr lang="en-US" sz="3200" b="0" kern="1200" dirty="0">
                <a:solidFill>
                  <a:srgbClr val="FFFFFF"/>
                </a:solidFill>
                <a:latin typeface="Arial" panose="020B0604020202020204" pitchFamily="34" charset="0"/>
                <a:cs typeface="Arial" panose="020B0604020202020204" pitchFamily="34" charset="0"/>
              </a:rPr>
              <a:t>2) Improving access to information</a:t>
            </a:r>
            <a:br>
              <a:rPr lang="en-US" sz="3200" b="0" kern="1200" dirty="0">
                <a:solidFill>
                  <a:srgbClr val="FFFFFF"/>
                </a:solidFill>
                <a:latin typeface="Arial" panose="020B0604020202020204" pitchFamily="34" charset="0"/>
                <a:cs typeface="Arial" panose="020B0604020202020204" pitchFamily="34" charset="0"/>
              </a:rPr>
            </a:br>
            <a:r>
              <a:rPr lang="en-US" sz="3200" b="0" kern="1200" dirty="0">
                <a:solidFill>
                  <a:srgbClr val="FFFFFF"/>
                </a:solidFill>
                <a:latin typeface="Arial" panose="020B0604020202020204" pitchFamily="34" charset="0"/>
                <a:cs typeface="Arial" panose="020B0604020202020204" pitchFamily="34" charset="0"/>
              </a:rPr>
              <a:t>3) Early intervention</a:t>
            </a:r>
            <a:br>
              <a:rPr lang="en-US" sz="3200" b="0" kern="1200" dirty="0">
                <a:solidFill>
                  <a:srgbClr val="FFFFFF"/>
                </a:solidFill>
                <a:latin typeface="Arial" panose="020B0604020202020204" pitchFamily="34" charset="0"/>
                <a:cs typeface="Arial" panose="020B0604020202020204" pitchFamily="34" charset="0"/>
              </a:rPr>
            </a:br>
            <a:endParaRPr lang="en-US" sz="3200" b="0" kern="1200" dirty="0">
              <a:solidFill>
                <a:srgbClr val="FFFFFF"/>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84ACD6E-80B3-6782-6284-26EB914CA411}"/>
              </a:ext>
            </a:extLst>
          </p:cNvPr>
          <p:cNvSpPr>
            <a:spLocks noGrp="1"/>
          </p:cNvSpPr>
          <p:nvPr>
            <p:ph type="body" idx="1"/>
          </p:nvPr>
        </p:nvSpPr>
        <p:spPr>
          <a:xfrm>
            <a:off x="531159" y="674484"/>
            <a:ext cx="5260042" cy="1192415"/>
          </a:xfrm>
        </p:spPr>
        <p:txBody>
          <a:bodyPr vert="horz" lIns="91440" tIns="45720" rIns="91440" bIns="45720" rtlCol="0" anchor="b">
            <a:normAutofit/>
          </a:bodyPr>
          <a:lstStyle/>
          <a:p>
            <a:pPr>
              <a:lnSpc>
                <a:spcPct val="90000"/>
              </a:lnSpc>
              <a:spcBef>
                <a:spcPts val="1000"/>
              </a:spcBef>
            </a:pPr>
            <a:r>
              <a:rPr lang="en-US" sz="3600" b="1" kern="1200" dirty="0">
                <a:solidFill>
                  <a:srgbClr val="FFFFFF"/>
                </a:solidFill>
                <a:latin typeface="Arial" panose="020B0604020202020204" pitchFamily="34" charset="0"/>
                <a:cs typeface="Arial" panose="020B0604020202020204" pitchFamily="34" charset="0"/>
              </a:rPr>
              <a:t>Step 2: Aims &amp; Objectives</a:t>
            </a:r>
          </a:p>
        </p:txBody>
      </p:sp>
      <p:pic>
        <p:nvPicPr>
          <p:cNvPr id="5" name="Picture 4">
            <a:extLst>
              <a:ext uri="{FF2B5EF4-FFF2-40B4-BE49-F238E27FC236}">
                <a16:creationId xmlns:a16="http://schemas.microsoft.com/office/drawing/2014/main" id="{E629D08E-B600-E514-B4FA-98298F4AF5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53642" y="1079017"/>
            <a:ext cx="10838622" cy="8128966"/>
          </a:xfrm>
          <a:prstGeom prst="rect">
            <a:avLst/>
          </a:prstGeom>
        </p:spPr>
      </p:pic>
      <p:sp>
        <p:nvSpPr>
          <p:cNvPr id="6" name="TextBox 5">
            <a:extLst>
              <a:ext uri="{FF2B5EF4-FFF2-40B4-BE49-F238E27FC236}">
                <a16:creationId xmlns:a16="http://schemas.microsoft.com/office/drawing/2014/main" id="{4BEE903E-D4F0-8722-06D0-7F0CE3D26103}"/>
              </a:ext>
            </a:extLst>
          </p:cNvPr>
          <p:cNvSpPr txBox="1"/>
          <p:nvPr/>
        </p:nvSpPr>
        <p:spPr>
          <a:xfrm>
            <a:off x="15152173" y="900792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dkit.ie.libguides.com/c.php?g=662455&amp;p=468243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7" name="TextBox 6">
            <a:extLst>
              <a:ext uri="{FF2B5EF4-FFF2-40B4-BE49-F238E27FC236}">
                <a16:creationId xmlns:a16="http://schemas.microsoft.com/office/drawing/2014/main" id="{E06DC25C-1AAB-B2EA-3601-51F165E88BA6}"/>
              </a:ext>
            </a:extLst>
          </p:cNvPr>
          <p:cNvSpPr txBox="1"/>
          <p:nvPr/>
        </p:nvSpPr>
        <p:spPr>
          <a:xfrm>
            <a:off x="1045101" y="6374018"/>
            <a:ext cx="3967703"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Covanagh</a:t>
            </a:r>
            <a:r>
              <a:rPr lang="en-GB" dirty="0">
                <a:solidFill>
                  <a:schemeClr val="bg1"/>
                </a:solidFill>
              </a:rPr>
              <a:t> and Chadwich ,2003)</a:t>
            </a:r>
          </a:p>
        </p:txBody>
      </p:sp>
    </p:spTree>
    <p:extLst>
      <p:ext uri="{BB962C8B-B14F-4D97-AF65-F5344CB8AC3E}">
        <p14:creationId xmlns:p14="http://schemas.microsoft.com/office/powerpoint/2010/main" val="3401980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6" y="2115123"/>
            <a:ext cx="10287000" cy="6056754"/>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28" y="2130329"/>
            <a:ext cx="10286999" cy="605675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1885" y="5382128"/>
            <a:ext cx="3752969" cy="6056762"/>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752605" y="1454577"/>
            <a:ext cx="5850535" cy="6268437"/>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15143" y="2115119"/>
            <a:ext cx="10287005" cy="605675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6960C-4C29-F56A-97DF-87D399FCB5C9}"/>
              </a:ext>
            </a:extLst>
          </p:cNvPr>
          <p:cNvSpPr>
            <a:spLocks noGrp="1"/>
          </p:cNvSpPr>
          <p:nvPr>
            <p:ph type="title"/>
          </p:nvPr>
        </p:nvSpPr>
        <p:spPr>
          <a:xfrm>
            <a:off x="879717" y="2525634"/>
            <a:ext cx="4672897" cy="3594538"/>
          </a:xfrm>
        </p:spPr>
        <p:txBody>
          <a:bodyPr anchor="b">
            <a:normAutofit/>
          </a:bodyPr>
          <a:lstStyle/>
          <a:p>
            <a:pPr algn="r"/>
            <a:r>
              <a:rPr lang="en-GB" sz="6000">
                <a:solidFill>
                  <a:srgbClr val="FFFFFF"/>
                </a:solidFill>
              </a:rPr>
              <a:t>Step 3:Decide Approach </a:t>
            </a:r>
          </a:p>
        </p:txBody>
      </p:sp>
      <p:graphicFrame>
        <p:nvGraphicFramePr>
          <p:cNvPr id="7" name="Content Placeholder 2">
            <a:extLst>
              <a:ext uri="{FF2B5EF4-FFF2-40B4-BE49-F238E27FC236}">
                <a16:creationId xmlns:a16="http://schemas.microsoft.com/office/drawing/2014/main" id="{F035F7E5-83D8-2AD2-5F6A-F6C668DDF578}"/>
              </a:ext>
            </a:extLst>
          </p:cNvPr>
          <p:cNvGraphicFramePr>
            <a:graphicFrameLocks noGrp="1"/>
          </p:cNvGraphicFramePr>
          <p:nvPr>
            <p:ph idx="1"/>
            <p:extLst>
              <p:ext uri="{D42A27DB-BD31-4B8C-83A1-F6EECF244321}">
                <p14:modId xmlns:p14="http://schemas.microsoft.com/office/powerpoint/2010/main" val="324616257"/>
              </p:ext>
            </p:extLst>
          </p:nvPr>
        </p:nvGraphicFramePr>
        <p:xfrm>
          <a:off x="7357578" y="1125660"/>
          <a:ext cx="10000249" cy="8180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C25CA18-F506-7299-1D5F-7EF391B295C7}"/>
              </a:ext>
            </a:extLst>
          </p:cNvPr>
          <p:cNvSpPr txBox="1"/>
          <p:nvPr/>
        </p:nvSpPr>
        <p:spPr>
          <a:xfrm>
            <a:off x="8763000" y="9427438"/>
            <a:ext cx="5029200" cy="369332"/>
          </a:xfrm>
          <a:prstGeom prst="rect">
            <a:avLst/>
          </a:prstGeom>
          <a:noFill/>
        </p:spPr>
        <p:txBody>
          <a:bodyPr wrap="square" rtlCol="0">
            <a:spAutoFit/>
          </a:bodyPr>
          <a:lstStyle/>
          <a:p>
            <a:r>
              <a:rPr lang="en-GB" dirty="0"/>
              <a:t>(Naidoo and Wills,2009)</a:t>
            </a:r>
          </a:p>
        </p:txBody>
      </p:sp>
    </p:spTree>
    <p:extLst>
      <p:ext uri="{BB962C8B-B14F-4D97-AF65-F5344CB8AC3E}">
        <p14:creationId xmlns:p14="http://schemas.microsoft.com/office/powerpoint/2010/main" val="3047360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B00A75-7B43-907C-CE59-4490616C67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4" r="20235"/>
          <a:stretch>
            <a:fillRect/>
          </a:stretch>
        </p:blipFill>
        <p:spPr>
          <a:xfrm>
            <a:off x="3778964" y="-238145"/>
            <a:ext cx="14504463" cy="10286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0F6B1-0F0D-5D1C-B485-18AF3667D85A}"/>
              </a:ext>
            </a:extLst>
          </p:cNvPr>
          <p:cNvSpPr>
            <a:spLocks noGrp="1"/>
          </p:cNvSpPr>
          <p:nvPr>
            <p:ph type="title"/>
          </p:nvPr>
        </p:nvSpPr>
        <p:spPr>
          <a:xfrm>
            <a:off x="1257300" y="547687"/>
            <a:ext cx="5733283" cy="2849868"/>
          </a:xfrm>
        </p:spPr>
        <p:txBody>
          <a:bodyPr>
            <a:normAutofit/>
          </a:bodyPr>
          <a:lstStyle/>
          <a:p>
            <a:r>
              <a:rPr lang="en-GB" sz="6000"/>
              <a:t>Step 4 :Identify Resources</a:t>
            </a:r>
          </a:p>
        </p:txBody>
      </p:sp>
      <p:sp>
        <p:nvSpPr>
          <p:cNvPr id="3" name="Content Placeholder 2">
            <a:extLst>
              <a:ext uri="{FF2B5EF4-FFF2-40B4-BE49-F238E27FC236}">
                <a16:creationId xmlns:a16="http://schemas.microsoft.com/office/drawing/2014/main" id="{638C5F90-9B01-20FF-0802-A093BC56F06C}"/>
              </a:ext>
            </a:extLst>
          </p:cNvPr>
          <p:cNvSpPr>
            <a:spLocks noGrp="1"/>
          </p:cNvSpPr>
          <p:nvPr>
            <p:ph idx="1"/>
          </p:nvPr>
        </p:nvSpPr>
        <p:spPr>
          <a:xfrm>
            <a:off x="1066800" y="3651301"/>
            <a:ext cx="5923783" cy="4159199"/>
          </a:xfrm>
        </p:spPr>
        <p:txBody>
          <a:bodyPr>
            <a:normAutofit/>
          </a:bodyPr>
          <a:lstStyle/>
          <a:p>
            <a:r>
              <a:rPr lang="en-GB" sz="4000" dirty="0">
                <a:latin typeface="Arial" panose="020B0604020202020204" pitchFamily="34" charset="0"/>
                <a:cs typeface="Arial" panose="020B0604020202020204" pitchFamily="34" charset="0"/>
              </a:rPr>
              <a:t> Fundings and staff</a:t>
            </a:r>
          </a:p>
          <a:p>
            <a:r>
              <a:rPr lang="en-GB" sz="4000" dirty="0">
                <a:latin typeface="Arial" panose="020B0604020202020204" pitchFamily="34" charset="0"/>
                <a:cs typeface="Arial" panose="020B0604020202020204" pitchFamily="34" charset="0"/>
              </a:rPr>
              <a:t> Digital technologies</a:t>
            </a:r>
          </a:p>
          <a:p>
            <a:r>
              <a:rPr lang="en-GB" sz="4000" dirty="0">
                <a:latin typeface="Arial" panose="020B0604020202020204" pitchFamily="34" charset="0"/>
                <a:cs typeface="Arial" panose="020B0604020202020204" pitchFamily="34" charset="0"/>
              </a:rPr>
              <a:t> Multi-language resources</a:t>
            </a:r>
          </a:p>
          <a:p>
            <a:r>
              <a:rPr lang="en-GB" sz="4000" dirty="0">
                <a:latin typeface="Arial" panose="020B0604020202020204" pitchFamily="34" charset="0"/>
                <a:cs typeface="Arial" panose="020B0604020202020204" pitchFamily="34" charset="0"/>
              </a:rPr>
              <a:t> Community organizations</a:t>
            </a:r>
          </a:p>
        </p:txBody>
      </p:sp>
      <p:sp>
        <p:nvSpPr>
          <p:cNvPr id="6" name="TextBox 5">
            <a:extLst>
              <a:ext uri="{FF2B5EF4-FFF2-40B4-BE49-F238E27FC236}">
                <a16:creationId xmlns:a16="http://schemas.microsoft.com/office/drawing/2014/main" id="{31442332-AD2C-F3DA-9C49-5BB7C152B883}"/>
              </a:ext>
            </a:extLst>
          </p:cNvPr>
          <p:cNvSpPr txBox="1"/>
          <p:nvPr/>
        </p:nvSpPr>
        <p:spPr>
          <a:xfrm>
            <a:off x="15776210" y="10086945"/>
            <a:ext cx="251178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ctworks.org/tax-negative-externalities-of-digital-platfor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7" name="TextBox 6">
            <a:extLst>
              <a:ext uri="{FF2B5EF4-FFF2-40B4-BE49-F238E27FC236}">
                <a16:creationId xmlns:a16="http://schemas.microsoft.com/office/drawing/2014/main" id="{65AF7379-E618-B936-889F-65B87E30E866}"/>
              </a:ext>
            </a:extLst>
          </p:cNvPr>
          <p:cNvSpPr txBox="1"/>
          <p:nvPr/>
        </p:nvSpPr>
        <p:spPr>
          <a:xfrm>
            <a:off x="1447800" y="8039100"/>
            <a:ext cx="3733800" cy="369332"/>
          </a:xfrm>
          <a:prstGeom prst="rect">
            <a:avLst/>
          </a:prstGeom>
          <a:noFill/>
        </p:spPr>
        <p:txBody>
          <a:bodyPr wrap="square" rtlCol="0">
            <a:spAutoFit/>
          </a:bodyPr>
          <a:lstStyle/>
          <a:p>
            <a:r>
              <a:rPr lang="en-GB" dirty="0"/>
              <a:t>(</a:t>
            </a:r>
            <a:r>
              <a:rPr lang="en-GB" dirty="0" err="1"/>
              <a:t>Fertman</a:t>
            </a:r>
            <a:r>
              <a:rPr lang="en-GB" dirty="0"/>
              <a:t> and Allensworth,2016)</a:t>
            </a:r>
          </a:p>
        </p:txBody>
      </p:sp>
    </p:spTree>
    <p:extLst>
      <p:ext uri="{BB962C8B-B14F-4D97-AF65-F5344CB8AC3E}">
        <p14:creationId xmlns:p14="http://schemas.microsoft.com/office/powerpoint/2010/main" val="1457825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EF4D9-8D72-A89F-A8A5-FA72D6BCBBC3}"/>
              </a:ext>
            </a:extLst>
          </p:cNvPr>
          <p:cNvSpPr>
            <a:spLocks noGrp="1"/>
          </p:cNvSpPr>
          <p:nvPr>
            <p:ph type="title"/>
          </p:nvPr>
        </p:nvSpPr>
        <p:spPr>
          <a:xfrm>
            <a:off x="960120" y="488053"/>
            <a:ext cx="6552903" cy="2935262"/>
          </a:xfrm>
        </p:spPr>
        <p:txBody>
          <a:bodyPr anchor="b">
            <a:normAutofit/>
          </a:bodyPr>
          <a:lstStyle/>
          <a:p>
            <a:r>
              <a:rPr lang="en-GB" sz="8100">
                <a:latin typeface="Arial" panose="020B0604020202020204" pitchFamily="34" charset="0"/>
                <a:cs typeface="Arial" panose="020B0604020202020204" pitchFamily="34" charset="0"/>
              </a:rPr>
              <a:t>Step 5: Plan Evaluation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3880491"/>
            <a:ext cx="5212080" cy="27432"/>
          </a:xfrm>
          <a:custGeom>
            <a:avLst/>
            <a:gdLst>
              <a:gd name="csX0" fmla="*/ 0 w 5212080"/>
              <a:gd name="csY0" fmla="*/ 0 h 27432"/>
              <a:gd name="csX1" fmla="*/ 599389 w 5212080"/>
              <a:gd name="csY1" fmla="*/ 0 h 27432"/>
              <a:gd name="csX2" fmla="*/ 1198778 w 5212080"/>
              <a:gd name="csY2" fmla="*/ 0 h 27432"/>
              <a:gd name="csX3" fmla="*/ 1954530 w 5212080"/>
              <a:gd name="csY3" fmla="*/ 0 h 27432"/>
              <a:gd name="csX4" fmla="*/ 2501798 w 5212080"/>
              <a:gd name="csY4" fmla="*/ 0 h 27432"/>
              <a:gd name="csX5" fmla="*/ 3049067 w 5212080"/>
              <a:gd name="csY5" fmla="*/ 0 h 27432"/>
              <a:gd name="csX6" fmla="*/ 3700577 w 5212080"/>
              <a:gd name="csY6" fmla="*/ 0 h 27432"/>
              <a:gd name="csX7" fmla="*/ 4247845 w 5212080"/>
              <a:gd name="csY7" fmla="*/ 0 h 27432"/>
              <a:gd name="csX8" fmla="*/ 5212080 w 5212080"/>
              <a:gd name="csY8" fmla="*/ 0 h 27432"/>
              <a:gd name="csX9" fmla="*/ 5212080 w 5212080"/>
              <a:gd name="csY9" fmla="*/ 27432 h 27432"/>
              <a:gd name="csX10" fmla="*/ 4664812 w 5212080"/>
              <a:gd name="csY10" fmla="*/ 27432 h 27432"/>
              <a:gd name="csX11" fmla="*/ 4117543 w 5212080"/>
              <a:gd name="csY11" fmla="*/ 27432 h 27432"/>
              <a:gd name="csX12" fmla="*/ 3466033 w 5212080"/>
              <a:gd name="csY12" fmla="*/ 27432 h 27432"/>
              <a:gd name="csX13" fmla="*/ 2918765 w 5212080"/>
              <a:gd name="csY13" fmla="*/ 27432 h 27432"/>
              <a:gd name="csX14" fmla="*/ 2423617 w 5212080"/>
              <a:gd name="csY14" fmla="*/ 27432 h 27432"/>
              <a:gd name="csX15" fmla="*/ 1772107 w 5212080"/>
              <a:gd name="csY15" fmla="*/ 27432 h 27432"/>
              <a:gd name="csX16" fmla="*/ 1120597 w 5212080"/>
              <a:gd name="csY16" fmla="*/ 27432 h 27432"/>
              <a:gd name="csX17" fmla="*/ 0 w 5212080"/>
              <a:gd name="csY17" fmla="*/ 27432 h 27432"/>
              <a:gd name="csX18" fmla="*/ 0 w 5212080"/>
              <a:gd name="csY18"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212080" h="27432" fill="none" extrusionOk="0">
                <a:moveTo>
                  <a:pt x="0" y="0"/>
                </a:moveTo>
                <a:cubicBezTo>
                  <a:pt x="128838" y="-11329"/>
                  <a:pt x="306779" y="5198"/>
                  <a:pt x="599389" y="0"/>
                </a:cubicBezTo>
                <a:cubicBezTo>
                  <a:pt x="891999" y="-5198"/>
                  <a:pt x="916635" y="-24425"/>
                  <a:pt x="1198778" y="0"/>
                </a:cubicBezTo>
                <a:cubicBezTo>
                  <a:pt x="1480921" y="24425"/>
                  <a:pt x="1761605" y="-17440"/>
                  <a:pt x="1954530" y="0"/>
                </a:cubicBezTo>
                <a:cubicBezTo>
                  <a:pt x="2147455" y="17440"/>
                  <a:pt x="2239112" y="-16223"/>
                  <a:pt x="2501798" y="0"/>
                </a:cubicBezTo>
                <a:cubicBezTo>
                  <a:pt x="2764484" y="16223"/>
                  <a:pt x="2838074" y="12987"/>
                  <a:pt x="3049067" y="0"/>
                </a:cubicBezTo>
                <a:cubicBezTo>
                  <a:pt x="3260060" y="-12987"/>
                  <a:pt x="3470388" y="-15138"/>
                  <a:pt x="3700577" y="0"/>
                </a:cubicBezTo>
                <a:cubicBezTo>
                  <a:pt x="3930766" y="15138"/>
                  <a:pt x="4052672" y="-14938"/>
                  <a:pt x="4247845" y="0"/>
                </a:cubicBezTo>
                <a:cubicBezTo>
                  <a:pt x="4443018" y="14938"/>
                  <a:pt x="4730158" y="-1623"/>
                  <a:pt x="5212080" y="0"/>
                </a:cubicBezTo>
                <a:cubicBezTo>
                  <a:pt x="5212790" y="9050"/>
                  <a:pt x="5211442" y="21151"/>
                  <a:pt x="5212080" y="27432"/>
                </a:cubicBezTo>
                <a:cubicBezTo>
                  <a:pt x="4991075" y="27722"/>
                  <a:pt x="4932008" y="37429"/>
                  <a:pt x="4664812" y="27432"/>
                </a:cubicBezTo>
                <a:cubicBezTo>
                  <a:pt x="4397616" y="17435"/>
                  <a:pt x="4374940" y="47585"/>
                  <a:pt x="4117543" y="27432"/>
                </a:cubicBezTo>
                <a:cubicBezTo>
                  <a:pt x="3860146" y="7279"/>
                  <a:pt x="3773367" y="36569"/>
                  <a:pt x="3466033" y="27432"/>
                </a:cubicBezTo>
                <a:cubicBezTo>
                  <a:pt x="3158699" y="18296"/>
                  <a:pt x="3137854" y="54523"/>
                  <a:pt x="2918765" y="27432"/>
                </a:cubicBezTo>
                <a:cubicBezTo>
                  <a:pt x="2699676" y="341"/>
                  <a:pt x="2536311" y="13149"/>
                  <a:pt x="2423617" y="27432"/>
                </a:cubicBezTo>
                <a:cubicBezTo>
                  <a:pt x="2310923" y="41715"/>
                  <a:pt x="2021228" y="23141"/>
                  <a:pt x="1772107" y="27432"/>
                </a:cubicBezTo>
                <a:cubicBezTo>
                  <a:pt x="1522986" y="31724"/>
                  <a:pt x="1317107" y="20364"/>
                  <a:pt x="1120597" y="27432"/>
                </a:cubicBezTo>
                <a:cubicBezTo>
                  <a:pt x="924087" y="34501"/>
                  <a:pt x="454536" y="8495"/>
                  <a:pt x="0" y="27432"/>
                </a:cubicBezTo>
                <a:cubicBezTo>
                  <a:pt x="-1228" y="21145"/>
                  <a:pt x="-815" y="8816"/>
                  <a:pt x="0" y="0"/>
                </a:cubicBezTo>
                <a:close/>
              </a:path>
              <a:path w="5212080" h="27432" stroke="0" extrusionOk="0">
                <a:moveTo>
                  <a:pt x="0" y="0"/>
                </a:moveTo>
                <a:cubicBezTo>
                  <a:pt x="233695" y="-764"/>
                  <a:pt x="364103" y="24957"/>
                  <a:pt x="547268" y="0"/>
                </a:cubicBezTo>
                <a:cubicBezTo>
                  <a:pt x="730433" y="-24957"/>
                  <a:pt x="937737" y="-21107"/>
                  <a:pt x="1303020" y="0"/>
                </a:cubicBezTo>
                <a:cubicBezTo>
                  <a:pt x="1668303" y="21107"/>
                  <a:pt x="1620404" y="13071"/>
                  <a:pt x="1798168" y="0"/>
                </a:cubicBezTo>
                <a:cubicBezTo>
                  <a:pt x="1975932" y="-13071"/>
                  <a:pt x="2090998" y="4232"/>
                  <a:pt x="2293315" y="0"/>
                </a:cubicBezTo>
                <a:cubicBezTo>
                  <a:pt x="2495632" y="-4232"/>
                  <a:pt x="2738710" y="-17332"/>
                  <a:pt x="2944825" y="0"/>
                </a:cubicBezTo>
                <a:cubicBezTo>
                  <a:pt x="3150940" y="17332"/>
                  <a:pt x="3308101" y="26665"/>
                  <a:pt x="3544214" y="0"/>
                </a:cubicBezTo>
                <a:cubicBezTo>
                  <a:pt x="3780327" y="-26665"/>
                  <a:pt x="4028425" y="-24303"/>
                  <a:pt x="4247845" y="0"/>
                </a:cubicBezTo>
                <a:cubicBezTo>
                  <a:pt x="4467265" y="24303"/>
                  <a:pt x="4779418" y="33057"/>
                  <a:pt x="5212080" y="0"/>
                </a:cubicBezTo>
                <a:cubicBezTo>
                  <a:pt x="5212137" y="6776"/>
                  <a:pt x="5210915" y="20935"/>
                  <a:pt x="5212080" y="27432"/>
                </a:cubicBezTo>
                <a:cubicBezTo>
                  <a:pt x="4921467" y="60248"/>
                  <a:pt x="4631077" y="62273"/>
                  <a:pt x="4456328" y="27432"/>
                </a:cubicBezTo>
                <a:cubicBezTo>
                  <a:pt x="4281579" y="-7409"/>
                  <a:pt x="4048724" y="47667"/>
                  <a:pt x="3856939" y="27432"/>
                </a:cubicBezTo>
                <a:cubicBezTo>
                  <a:pt x="3665154" y="7197"/>
                  <a:pt x="3498754" y="15866"/>
                  <a:pt x="3257550" y="27432"/>
                </a:cubicBezTo>
                <a:cubicBezTo>
                  <a:pt x="3016346" y="38998"/>
                  <a:pt x="2854089" y="39360"/>
                  <a:pt x="2710282" y="27432"/>
                </a:cubicBezTo>
                <a:cubicBezTo>
                  <a:pt x="2566475" y="15504"/>
                  <a:pt x="2336282" y="56792"/>
                  <a:pt x="2110892" y="27432"/>
                </a:cubicBezTo>
                <a:cubicBezTo>
                  <a:pt x="1885502" y="-1928"/>
                  <a:pt x="1825148" y="42061"/>
                  <a:pt x="1615745" y="27432"/>
                </a:cubicBezTo>
                <a:cubicBezTo>
                  <a:pt x="1406342" y="12803"/>
                  <a:pt x="1193655" y="44031"/>
                  <a:pt x="1016356" y="27432"/>
                </a:cubicBezTo>
                <a:cubicBezTo>
                  <a:pt x="839057" y="10833"/>
                  <a:pt x="292902" y="7819"/>
                  <a:pt x="0" y="27432"/>
                </a:cubicBezTo>
                <a:cubicBezTo>
                  <a:pt x="-234" y="21031"/>
                  <a:pt x="-921" y="632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BBCD5F-667F-B5BB-881C-E20D8A665F45}"/>
              </a:ext>
            </a:extLst>
          </p:cNvPr>
          <p:cNvSpPr>
            <a:spLocks noGrp="1"/>
          </p:cNvSpPr>
          <p:nvPr>
            <p:ph idx="1"/>
          </p:nvPr>
        </p:nvSpPr>
        <p:spPr>
          <a:xfrm>
            <a:off x="960120" y="4309348"/>
            <a:ext cx="6552903" cy="3958352"/>
          </a:xfrm>
        </p:spPr>
        <p:txBody>
          <a:bodyPr>
            <a:normAutofit/>
          </a:bodyPr>
          <a:lstStyle/>
          <a:p>
            <a:pPr marL="0" indent="0">
              <a:buNone/>
            </a:pPr>
            <a:endParaRPr lang="en-GB" sz="3300" dirty="0"/>
          </a:p>
          <a:p>
            <a:r>
              <a:rPr lang="en-GB" sz="3600" dirty="0">
                <a:latin typeface="Arial" panose="020B0604020202020204" pitchFamily="34" charset="0"/>
                <a:cs typeface="Arial" panose="020B0604020202020204" pitchFamily="34" charset="0"/>
              </a:rPr>
              <a:t> Monitor knowledge</a:t>
            </a:r>
          </a:p>
          <a:p>
            <a:r>
              <a:rPr lang="en-GB" sz="3600" dirty="0">
                <a:latin typeface="Arial" panose="020B0604020202020204" pitchFamily="34" charset="0"/>
                <a:cs typeface="Arial" panose="020B0604020202020204" pitchFamily="34" charset="0"/>
              </a:rPr>
              <a:t> Track participation</a:t>
            </a:r>
          </a:p>
          <a:p>
            <a:r>
              <a:rPr lang="en-GB" sz="3600" dirty="0">
                <a:latin typeface="Arial" panose="020B0604020202020204" pitchFamily="34" charset="0"/>
                <a:cs typeface="Arial" panose="020B0604020202020204" pitchFamily="34" charset="0"/>
              </a:rPr>
              <a:t> Collect  feedback</a:t>
            </a:r>
          </a:p>
          <a:p>
            <a:r>
              <a:rPr lang="en-GB" sz="3600" dirty="0">
                <a:latin typeface="Arial" panose="020B0604020202020204" pitchFamily="34" charset="0"/>
                <a:cs typeface="Arial" panose="020B0604020202020204" pitchFamily="34" charset="0"/>
              </a:rPr>
              <a:t> Evaluate services utilization</a:t>
            </a:r>
          </a:p>
        </p:txBody>
      </p:sp>
      <p:pic>
        <p:nvPicPr>
          <p:cNvPr id="5" name="Picture 4">
            <a:extLst>
              <a:ext uri="{FF2B5EF4-FFF2-40B4-BE49-F238E27FC236}">
                <a16:creationId xmlns:a16="http://schemas.microsoft.com/office/drawing/2014/main" id="{6C6A3B24-85C9-887D-A159-828623D479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738" r="13789" b="-1"/>
          <a:stretch>
            <a:fillRect/>
          </a:stretch>
        </p:blipFill>
        <p:spPr>
          <a:xfrm>
            <a:off x="7967553" y="10"/>
            <a:ext cx="10318162" cy="10286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DA0F8887-E25D-42C4-B36F-327DBDAD23BE}"/>
              </a:ext>
            </a:extLst>
          </p:cNvPr>
          <p:cNvSpPr txBox="1"/>
          <p:nvPr/>
        </p:nvSpPr>
        <p:spPr>
          <a:xfrm>
            <a:off x="1219200" y="8572500"/>
            <a:ext cx="5562600" cy="369332"/>
          </a:xfrm>
          <a:prstGeom prst="rect">
            <a:avLst/>
          </a:prstGeom>
          <a:noFill/>
        </p:spPr>
        <p:txBody>
          <a:bodyPr wrap="square" rtlCol="0">
            <a:spAutoFit/>
          </a:bodyPr>
          <a:lstStyle/>
          <a:p>
            <a:r>
              <a:rPr lang="en-GB" dirty="0"/>
              <a:t>(Murray et. al,2016)</a:t>
            </a:r>
          </a:p>
        </p:txBody>
      </p:sp>
    </p:spTree>
    <p:extLst>
      <p:ext uri="{BB962C8B-B14F-4D97-AF65-F5344CB8AC3E}">
        <p14:creationId xmlns:p14="http://schemas.microsoft.com/office/powerpoint/2010/main" val="1717763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Person writing on a notepad">
            <a:extLst>
              <a:ext uri="{FF2B5EF4-FFF2-40B4-BE49-F238E27FC236}">
                <a16:creationId xmlns:a16="http://schemas.microsoft.com/office/drawing/2014/main" id="{958BDE5D-33B2-0324-8D48-954DACB0636A}"/>
              </a:ext>
            </a:extLst>
          </p:cNvPr>
          <p:cNvPicPr>
            <a:picLocks noChangeAspect="1"/>
          </p:cNvPicPr>
          <p:nvPr/>
        </p:nvPicPr>
        <p:blipFill>
          <a:blip r:embed="rId2"/>
          <a:srcRect t="6597" b="3910"/>
          <a:stretch>
            <a:fillRect/>
          </a:stretch>
        </p:blipFill>
        <p:spPr>
          <a:xfrm>
            <a:off x="1" y="10"/>
            <a:ext cx="14504463" cy="10286990"/>
          </a:xfrm>
          <a:prstGeom prst="rect">
            <a:avLst/>
          </a:prstGeom>
        </p:spPr>
      </p:pic>
      <p:sp>
        <p:nvSpPr>
          <p:cNvPr id="45" name="Rectangle 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A71784-34BB-A190-9AA2-4E334635AA35}"/>
              </a:ext>
            </a:extLst>
          </p:cNvPr>
          <p:cNvSpPr>
            <a:spLocks noGrp="1"/>
          </p:cNvSpPr>
          <p:nvPr>
            <p:ph type="title"/>
          </p:nvPr>
        </p:nvSpPr>
        <p:spPr>
          <a:xfrm>
            <a:off x="11297415" y="547687"/>
            <a:ext cx="5733283" cy="2849868"/>
          </a:xfrm>
        </p:spPr>
        <p:txBody>
          <a:bodyPr>
            <a:normAutofit/>
          </a:bodyPr>
          <a:lstStyle/>
          <a:p>
            <a:r>
              <a:rPr lang="en-GB" sz="6000"/>
              <a:t>Step 6:Set Action PLan </a:t>
            </a:r>
          </a:p>
        </p:txBody>
      </p:sp>
      <p:sp>
        <p:nvSpPr>
          <p:cNvPr id="38" name="Content Placeholder 2">
            <a:extLst>
              <a:ext uri="{FF2B5EF4-FFF2-40B4-BE49-F238E27FC236}">
                <a16:creationId xmlns:a16="http://schemas.microsoft.com/office/drawing/2014/main" id="{6AD5B711-7481-7257-1D30-FA5B64E93BB2}"/>
              </a:ext>
            </a:extLst>
          </p:cNvPr>
          <p:cNvSpPr>
            <a:spLocks noGrp="1"/>
          </p:cNvSpPr>
          <p:nvPr>
            <p:ph idx="1"/>
          </p:nvPr>
        </p:nvSpPr>
        <p:spPr>
          <a:xfrm>
            <a:off x="11549537" y="3212484"/>
            <a:ext cx="5733283" cy="5614143"/>
          </a:xfrm>
        </p:spPr>
        <p:txBody>
          <a:bodyPr>
            <a:normAutofit/>
          </a:bodyPr>
          <a:lstStyle/>
          <a:p>
            <a:pPr marL="0" indent="0">
              <a:buNone/>
            </a:pPr>
            <a:endParaRPr lang="en-GB" sz="3000" dirty="0"/>
          </a:p>
          <a:p>
            <a:r>
              <a:rPr lang="en-GB" sz="4000" dirty="0">
                <a:latin typeface="Arial" panose="020B0604020202020204" pitchFamily="34" charset="0"/>
                <a:cs typeface="Arial" panose="020B0604020202020204" pitchFamily="34" charset="0"/>
              </a:rPr>
              <a:t> Design schedule</a:t>
            </a:r>
          </a:p>
          <a:p>
            <a:r>
              <a:rPr lang="en-GB" sz="4000" dirty="0">
                <a:latin typeface="Arial" panose="020B0604020202020204" pitchFamily="34" charset="0"/>
                <a:cs typeface="Arial" panose="020B0604020202020204" pitchFamily="34" charset="0"/>
              </a:rPr>
              <a:t> Allocate responsibilities</a:t>
            </a:r>
          </a:p>
          <a:p>
            <a:r>
              <a:rPr lang="en-GB" sz="4000" dirty="0">
                <a:latin typeface="Arial" panose="020B0604020202020204" pitchFamily="34" charset="0"/>
                <a:cs typeface="Arial" panose="020B0604020202020204" pitchFamily="34" charset="0"/>
              </a:rPr>
              <a:t> Create digital content</a:t>
            </a:r>
          </a:p>
          <a:p>
            <a:r>
              <a:rPr lang="en-GB" sz="4000" dirty="0">
                <a:latin typeface="Arial" panose="020B0604020202020204" pitchFamily="34" charset="0"/>
                <a:cs typeface="Arial" panose="020B0604020202020204" pitchFamily="34" charset="0"/>
              </a:rPr>
              <a:t> Design distribution plan</a:t>
            </a:r>
          </a:p>
        </p:txBody>
      </p:sp>
      <p:sp>
        <p:nvSpPr>
          <p:cNvPr id="4" name="TextBox 3">
            <a:extLst>
              <a:ext uri="{FF2B5EF4-FFF2-40B4-BE49-F238E27FC236}">
                <a16:creationId xmlns:a16="http://schemas.microsoft.com/office/drawing/2014/main" id="{F881B1C6-F9DD-97E3-E16A-7E758D5E9D34}"/>
              </a:ext>
            </a:extLst>
          </p:cNvPr>
          <p:cNvSpPr txBox="1"/>
          <p:nvPr/>
        </p:nvSpPr>
        <p:spPr>
          <a:xfrm>
            <a:off x="14859000" y="8953500"/>
            <a:ext cx="3124200" cy="369332"/>
          </a:xfrm>
          <a:prstGeom prst="rect">
            <a:avLst/>
          </a:prstGeom>
          <a:noFill/>
        </p:spPr>
        <p:txBody>
          <a:bodyPr wrap="square" rtlCol="0">
            <a:spAutoFit/>
          </a:bodyPr>
          <a:lstStyle/>
          <a:p>
            <a:r>
              <a:rPr lang="en-GB" dirty="0"/>
              <a:t>(Ewles and Simnett,2003)</a:t>
            </a:r>
          </a:p>
        </p:txBody>
      </p:sp>
    </p:spTree>
    <p:extLst>
      <p:ext uri="{BB962C8B-B14F-4D97-AF65-F5344CB8AC3E}">
        <p14:creationId xmlns:p14="http://schemas.microsoft.com/office/powerpoint/2010/main" val="21586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CE32DD94-02D7-3277-DA2B-56DDF19F58CC}"/>
              </a:ext>
            </a:extLst>
          </p:cNvPr>
          <p:cNvPicPr>
            <a:picLocks noChangeAspect="1"/>
          </p:cNvPicPr>
          <p:nvPr/>
        </p:nvPicPr>
        <p:blipFill>
          <a:blip r:embed="rId2"/>
          <a:srcRect t="5436"/>
          <a:stretch>
            <a:fillRect/>
          </a:stretch>
        </p:blipFill>
        <p:spPr>
          <a:xfrm>
            <a:off x="4052135" y="10"/>
            <a:ext cx="14235862" cy="100964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85394"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3639E3-4278-89E6-06D6-C63E8139B27C}"/>
              </a:ext>
            </a:extLst>
          </p:cNvPr>
          <p:cNvSpPr>
            <a:spLocks noGrp="1"/>
          </p:cNvSpPr>
          <p:nvPr>
            <p:ph type="title"/>
          </p:nvPr>
        </p:nvSpPr>
        <p:spPr>
          <a:xfrm>
            <a:off x="1257300" y="547687"/>
            <a:ext cx="5733283" cy="2849868"/>
          </a:xfrm>
        </p:spPr>
        <p:txBody>
          <a:bodyPr>
            <a:normAutofit/>
          </a:bodyPr>
          <a:lstStyle/>
          <a:p>
            <a:r>
              <a:rPr lang="en-GB" sz="5600" b="1">
                <a:latin typeface="Arial" panose="020B0604020202020204" pitchFamily="34" charset="0"/>
                <a:cs typeface="Arial" panose="020B0604020202020204" pitchFamily="34" charset="0"/>
              </a:rPr>
              <a:t>Step 7: Implementation</a:t>
            </a:r>
          </a:p>
        </p:txBody>
      </p:sp>
      <p:sp>
        <p:nvSpPr>
          <p:cNvPr id="3" name="Content Placeholder 2">
            <a:extLst>
              <a:ext uri="{FF2B5EF4-FFF2-40B4-BE49-F238E27FC236}">
                <a16:creationId xmlns:a16="http://schemas.microsoft.com/office/drawing/2014/main" id="{20ED114A-7092-0095-E0CA-0D75D7FEDD10}"/>
              </a:ext>
            </a:extLst>
          </p:cNvPr>
          <p:cNvSpPr>
            <a:spLocks noGrp="1"/>
          </p:cNvSpPr>
          <p:nvPr>
            <p:ph idx="1"/>
          </p:nvPr>
        </p:nvSpPr>
        <p:spPr>
          <a:xfrm>
            <a:off x="1257300" y="3651301"/>
            <a:ext cx="5733283" cy="4997399"/>
          </a:xfrm>
        </p:spPr>
        <p:txBody>
          <a:bodyPr>
            <a:normAutofit/>
          </a:bodyPr>
          <a:lstStyle/>
          <a:p>
            <a:r>
              <a:rPr lang="en-GB" sz="3600" b="1" dirty="0">
                <a:latin typeface="Arial" panose="020B0604020202020204" pitchFamily="34" charset="0"/>
                <a:cs typeface="Arial" panose="020B0604020202020204" pitchFamily="34" charset="0"/>
              </a:rPr>
              <a:t> Implement intervention</a:t>
            </a:r>
          </a:p>
          <a:p>
            <a:r>
              <a:rPr lang="en-GB" sz="3600" b="1" dirty="0">
                <a:latin typeface="Arial" panose="020B0604020202020204" pitchFamily="34" charset="0"/>
                <a:cs typeface="Arial" panose="020B0604020202020204" pitchFamily="34" charset="0"/>
              </a:rPr>
              <a:t> Make use of applications and social networks</a:t>
            </a:r>
          </a:p>
          <a:p>
            <a:r>
              <a:rPr lang="en-GB" sz="3600" b="1" dirty="0">
                <a:latin typeface="Arial" panose="020B0604020202020204" pitchFamily="34" charset="0"/>
                <a:cs typeface="Arial" panose="020B0604020202020204" pitchFamily="34" charset="0"/>
              </a:rPr>
              <a:t> Work with community organisations</a:t>
            </a:r>
          </a:p>
          <a:p>
            <a:r>
              <a:rPr lang="en-GB" sz="3600" b="1" dirty="0">
                <a:latin typeface="Arial" panose="020B0604020202020204" pitchFamily="34" charset="0"/>
                <a:cs typeface="Arial" panose="020B0604020202020204" pitchFamily="34" charset="0"/>
              </a:rPr>
              <a:t>Provide accessibility</a:t>
            </a:r>
          </a:p>
        </p:txBody>
      </p:sp>
      <p:sp>
        <p:nvSpPr>
          <p:cNvPr id="4" name="TextBox 3">
            <a:extLst>
              <a:ext uri="{FF2B5EF4-FFF2-40B4-BE49-F238E27FC236}">
                <a16:creationId xmlns:a16="http://schemas.microsoft.com/office/drawing/2014/main" id="{8C200B7E-54DB-454C-29F2-230F3698D99C}"/>
              </a:ext>
            </a:extLst>
          </p:cNvPr>
          <p:cNvSpPr txBox="1"/>
          <p:nvPr/>
        </p:nvSpPr>
        <p:spPr>
          <a:xfrm>
            <a:off x="1600200" y="8877300"/>
            <a:ext cx="4038600" cy="369332"/>
          </a:xfrm>
          <a:prstGeom prst="rect">
            <a:avLst/>
          </a:prstGeom>
          <a:noFill/>
        </p:spPr>
        <p:txBody>
          <a:bodyPr wrap="square" rtlCol="0">
            <a:spAutoFit/>
          </a:bodyPr>
          <a:lstStyle/>
          <a:p>
            <a:r>
              <a:rPr lang="en-GB" dirty="0"/>
              <a:t>(Naidoo and Wills,2009)</a:t>
            </a:r>
          </a:p>
        </p:txBody>
      </p:sp>
    </p:spTree>
    <p:extLst>
      <p:ext uri="{BB962C8B-B14F-4D97-AF65-F5344CB8AC3E}">
        <p14:creationId xmlns:p14="http://schemas.microsoft.com/office/powerpoint/2010/main" val="40794445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B5EB440-23CF-E13B-1E9E-BC96670D7E61}"/>
              </a:ext>
            </a:extLst>
          </p:cNvPr>
          <p:cNvSpPr/>
          <p:nvPr/>
        </p:nvSpPr>
        <p:spPr>
          <a:xfrm>
            <a:off x="368707" y="3758506"/>
            <a:ext cx="16872155" cy="1384995"/>
          </a:xfrm>
          <a:prstGeom prst="rect">
            <a:avLst/>
          </a:prstGeom>
          <a:solidFill>
            <a:schemeClr val="accent2">
              <a:lumMod val="20000"/>
              <a:lumOff val="80000"/>
            </a:schemeClr>
          </a:solidFill>
        </p:spPr>
        <p:txBody>
          <a:bodyPr wrap="square" lIns="137160" tIns="68580" rIns="137160" bIns="68580">
            <a:spAutoFit/>
          </a:bodyPr>
          <a:lstStyle/>
          <a:p>
            <a:pPr algn="ctr"/>
            <a:r>
              <a:rPr lang="en-GB" sz="8100" b="1" kern="100" dirty="0">
                <a:ln w="12700">
                  <a:solidFill>
                    <a:schemeClr val="tx2">
                      <a:lumMod val="75000"/>
                    </a:schemeClr>
                  </a:solidFill>
                  <a:prstDash val="solid"/>
                </a:ln>
                <a:solidFill>
                  <a:schemeClr val="accent4">
                    <a:lumMod val="75000"/>
                  </a:schemeClr>
                </a:solidFill>
                <a:effectLst>
                  <a:outerShdw dist="38100" dir="2640000" algn="bl" rotWithShape="0">
                    <a:schemeClr val="tx2">
                      <a:lumMod val="75000"/>
                    </a:schemeClr>
                  </a:outerShdw>
                </a:effectLst>
                <a:latin typeface="Arial" panose="020B0604020202020204" pitchFamily="34" charset="0"/>
                <a:ea typeface="Calibri" panose="020F0502020204030204" pitchFamily="34" charset="0"/>
                <a:cs typeface="Times New Roman" panose="02020603050405020304" pitchFamily="18" charset="0"/>
              </a:rPr>
              <a:t>Stakeholders + Barriers + Ethics</a:t>
            </a:r>
            <a:endParaRPr lang="en-GB" sz="8100" b="1" dirty="0">
              <a:ln w="12700">
                <a:solidFill>
                  <a:schemeClr val="tx2">
                    <a:lumMod val="75000"/>
                  </a:schemeClr>
                </a:solidFill>
                <a:prstDash val="solid"/>
              </a:ln>
              <a:solidFill>
                <a:schemeClr val="accent4">
                  <a:lumMod val="75000"/>
                </a:schemeClr>
              </a:solidFill>
              <a:effectLst>
                <a:outerShdw dist="38100" dir="2640000" algn="bl" rotWithShape="0">
                  <a:schemeClr val="tx2">
                    <a:lumMod val="75000"/>
                  </a:schemeClr>
                </a:outerShdw>
              </a:effectLst>
            </a:endParaRPr>
          </a:p>
        </p:txBody>
      </p:sp>
      <p:sp>
        <p:nvSpPr>
          <p:cNvPr id="6" name="Explosion: 8 Points 5">
            <a:extLst>
              <a:ext uri="{FF2B5EF4-FFF2-40B4-BE49-F238E27FC236}">
                <a16:creationId xmlns:a16="http://schemas.microsoft.com/office/drawing/2014/main" id="{85BCDDFA-B941-A4E0-B4B5-611B1469A812}"/>
              </a:ext>
            </a:extLst>
          </p:cNvPr>
          <p:cNvSpPr/>
          <p:nvPr/>
        </p:nvSpPr>
        <p:spPr>
          <a:xfrm>
            <a:off x="13524269" y="6341829"/>
            <a:ext cx="3716592" cy="3480597"/>
          </a:xfrm>
          <a:prstGeom prst="irregularSeal1">
            <a:avLst/>
          </a:prstGeom>
          <a:solidFill>
            <a:schemeClr val="accent2">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700"/>
          </a:p>
        </p:txBody>
      </p:sp>
      <p:sp>
        <p:nvSpPr>
          <p:cNvPr id="7" name="Explosion: 8 Points 6">
            <a:extLst>
              <a:ext uri="{FF2B5EF4-FFF2-40B4-BE49-F238E27FC236}">
                <a16:creationId xmlns:a16="http://schemas.microsoft.com/office/drawing/2014/main" id="{6AAD73F9-B858-12B8-5D02-D4A8BB597334}"/>
              </a:ext>
            </a:extLst>
          </p:cNvPr>
          <p:cNvSpPr/>
          <p:nvPr/>
        </p:nvSpPr>
        <p:spPr>
          <a:xfrm>
            <a:off x="1430594" y="707923"/>
            <a:ext cx="3318384" cy="2660732"/>
          </a:xfrm>
          <a:prstGeom prst="irregularSeal1">
            <a:avLst/>
          </a:prstGeom>
          <a:solidFill>
            <a:schemeClr val="accent2">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2700"/>
          </a:p>
        </p:txBody>
      </p:sp>
      <p:sp>
        <p:nvSpPr>
          <p:cNvPr id="8" name="Scroll: Horizontal 7">
            <a:extLst>
              <a:ext uri="{FF2B5EF4-FFF2-40B4-BE49-F238E27FC236}">
                <a16:creationId xmlns:a16="http://schemas.microsoft.com/office/drawing/2014/main" id="{96D9ED7F-3B0D-01A9-C5FE-B418B59A4732}"/>
              </a:ext>
            </a:extLst>
          </p:cNvPr>
          <p:cNvSpPr/>
          <p:nvPr/>
        </p:nvSpPr>
        <p:spPr>
          <a:xfrm>
            <a:off x="1710813" y="6341830"/>
            <a:ext cx="7433187" cy="3480596"/>
          </a:xfrm>
          <a:prstGeom prst="horizontalScroll">
            <a:avLst/>
          </a:prstGeom>
          <a:solidFill>
            <a:schemeClr val="accent2">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b="1" dirty="0">
                <a:latin typeface="Arial" panose="020B0604020202020204" pitchFamily="34" charset="0"/>
                <a:cs typeface="Arial" panose="020B0604020202020204" pitchFamily="34" charset="0"/>
              </a:rPr>
              <a:t>Elena Draghici</a:t>
            </a:r>
          </a:p>
          <a:p>
            <a:pPr algn="ctr"/>
            <a:r>
              <a:rPr lang="en-GB" sz="3600" b="1" dirty="0">
                <a:latin typeface="Arial" panose="020B0604020202020204" pitchFamily="34" charset="0"/>
                <a:cs typeface="Arial" panose="020B0604020202020204" pitchFamily="34" charset="0"/>
              </a:rPr>
              <a:t>2214911</a:t>
            </a:r>
          </a:p>
        </p:txBody>
      </p:sp>
    </p:spTree>
    <p:extLst>
      <p:ext uri="{BB962C8B-B14F-4D97-AF65-F5344CB8AC3E}">
        <p14:creationId xmlns:p14="http://schemas.microsoft.com/office/powerpoint/2010/main" val="363310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FC34AD99-5927-9C8A-29B7-8225575392DD}"/>
              </a:ext>
            </a:extLst>
          </p:cNvPr>
          <p:cNvSpPr/>
          <p:nvPr/>
        </p:nvSpPr>
        <p:spPr>
          <a:xfrm>
            <a:off x="5545394" y="2085908"/>
            <a:ext cx="6150078" cy="3908322"/>
          </a:xfrm>
          <a:prstGeom prst="ellipse">
            <a:avLst/>
          </a:prstGeom>
          <a:solidFill>
            <a:schemeClr val="accent2">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200" b="1" dirty="0">
                <a:latin typeface="Arial" panose="020B0604020202020204" pitchFamily="34" charset="0"/>
                <a:cs typeface="Arial" panose="020B0604020202020204" pitchFamily="34" charset="0"/>
              </a:rPr>
              <a:t>Stakeholders Involved in the Intervention</a:t>
            </a:r>
          </a:p>
        </p:txBody>
      </p:sp>
      <p:cxnSp>
        <p:nvCxnSpPr>
          <p:cNvPr id="9" name="Straight Arrow Connector 8">
            <a:extLst>
              <a:ext uri="{FF2B5EF4-FFF2-40B4-BE49-F238E27FC236}">
                <a16:creationId xmlns:a16="http://schemas.microsoft.com/office/drawing/2014/main" id="{CDCE4A04-1318-03ED-914B-B0016A800594}"/>
              </a:ext>
            </a:extLst>
          </p:cNvPr>
          <p:cNvCxnSpPr>
            <a:cxnSpLocks/>
          </p:cNvCxnSpPr>
          <p:nvPr/>
        </p:nvCxnSpPr>
        <p:spPr>
          <a:xfrm>
            <a:off x="4970207" y="2215944"/>
            <a:ext cx="884903" cy="88213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E217FDB-0C1B-679F-0A40-BFE8F737F0DA}"/>
              </a:ext>
            </a:extLst>
          </p:cNvPr>
          <p:cNvCxnSpPr>
            <a:cxnSpLocks/>
          </p:cNvCxnSpPr>
          <p:nvPr/>
        </p:nvCxnSpPr>
        <p:spPr>
          <a:xfrm flipH="1">
            <a:off x="11208774" y="2199352"/>
            <a:ext cx="1002891" cy="74911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A54AA29-CA8E-889D-0C93-C93B32461D28}"/>
              </a:ext>
            </a:extLst>
          </p:cNvPr>
          <p:cNvCxnSpPr>
            <a:cxnSpLocks/>
            <a:stCxn id="34" idx="0"/>
            <a:endCxn id="3" idx="2"/>
          </p:cNvCxnSpPr>
          <p:nvPr/>
        </p:nvCxnSpPr>
        <p:spPr>
          <a:xfrm>
            <a:off x="4970207" y="4018706"/>
            <a:ext cx="575187" cy="2136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0F83781-9ECC-390A-20A9-F59B0611CB36}"/>
              </a:ext>
            </a:extLst>
          </p:cNvPr>
          <p:cNvCxnSpPr>
            <a:cxnSpLocks/>
          </p:cNvCxnSpPr>
          <p:nvPr/>
        </p:nvCxnSpPr>
        <p:spPr>
          <a:xfrm>
            <a:off x="11724968" y="4040069"/>
            <a:ext cx="678426"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8605BFE-90E1-3A44-B92F-56FAEA40DEBE}"/>
              </a:ext>
            </a:extLst>
          </p:cNvPr>
          <p:cNvCxnSpPr>
            <a:cxnSpLocks/>
          </p:cNvCxnSpPr>
          <p:nvPr/>
        </p:nvCxnSpPr>
        <p:spPr>
          <a:xfrm>
            <a:off x="10960859" y="5245586"/>
            <a:ext cx="1044332" cy="1031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F75627B-CAE0-EF3F-340C-75C82D72E27C}"/>
              </a:ext>
            </a:extLst>
          </p:cNvPr>
          <p:cNvCxnSpPr>
            <a:cxnSpLocks/>
          </p:cNvCxnSpPr>
          <p:nvPr/>
        </p:nvCxnSpPr>
        <p:spPr>
          <a:xfrm flipH="1">
            <a:off x="5102943" y="5245586"/>
            <a:ext cx="1179870" cy="1031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0" name="Rectangle: Rounded Corners 29">
            <a:extLst>
              <a:ext uri="{FF2B5EF4-FFF2-40B4-BE49-F238E27FC236}">
                <a16:creationId xmlns:a16="http://schemas.microsoft.com/office/drawing/2014/main" id="{ED04D02E-9DE8-4764-C161-DE0EA4B87E6D}"/>
              </a:ext>
            </a:extLst>
          </p:cNvPr>
          <p:cNvSpPr/>
          <p:nvPr/>
        </p:nvSpPr>
        <p:spPr>
          <a:xfrm>
            <a:off x="494075" y="827751"/>
            <a:ext cx="4608869" cy="1371600"/>
          </a:xfrm>
          <a:prstGeom prst="round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2700" b="1" dirty="0">
                <a:solidFill>
                  <a:prstClr val="black"/>
                </a:solidFill>
                <a:latin typeface="Arial" panose="020B0604020202020204" pitchFamily="34" charset="0"/>
                <a:ea typeface="+mj-ea"/>
                <a:cs typeface="Arial" panose="020B0604020202020204" pitchFamily="34" charset="0"/>
              </a:rPr>
              <a:t>• Patients and families (target population)</a:t>
            </a:r>
          </a:p>
          <a:p>
            <a:pPr algn="ctr"/>
            <a:r>
              <a:rPr lang="en-GB" sz="2400" b="1" i="1" dirty="0">
                <a:solidFill>
                  <a:prstClr val="black"/>
                </a:solidFill>
                <a:latin typeface="Arial" panose="020B0604020202020204" pitchFamily="34" charset="0"/>
                <a:ea typeface="+mj-ea"/>
                <a:cs typeface="Arial" panose="020B0604020202020204" pitchFamily="34" charset="0"/>
              </a:rPr>
              <a:t>(NHS 2023)</a:t>
            </a:r>
            <a:endParaRPr lang="en-GB" sz="2400" i="1" dirty="0"/>
          </a:p>
        </p:txBody>
      </p:sp>
      <p:sp>
        <p:nvSpPr>
          <p:cNvPr id="31" name="Rectangle: Rounded Corners 30">
            <a:extLst>
              <a:ext uri="{FF2B5EF4-FFF2-40B4-BE49-F238E27FC236}">
                <a16:creationId xmlns:a16="http://schemas.microsoft.com/office/drawing/2014/main" id="{10FA0162-E46A-E594-B6AE-57F29C3C3236}"/>
              </a:ext>
            </a:extLst>
          </p:cNvPr>
          <p:cNvSpPr/>
          <p:nvPr/>
        </p:nvSpPr>
        <p:spPr>
          <a:xfrm>
            <a:off x="12137922" y="985826"/>
            <a:ext cx="4608867" cy="137160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28625" indent="-428625" algn="ctr">
              <a:buFont typeface="Arial" panose="020B0604020202020204" pitchFamily="34" charset="0"/>
              <a:buChar char="•"/>
            </a:pPr>
            <a:r>
              <a:rPr lang="en-GB" sz="2700" b="1" dirty="0">
                <a:solidFill>
                  <a:prstClr val="black"/>
                </a:solidFill>
                <a:latin typeface="Arial" panose="020B0604020202020204" pitchFamily="34" charset="0"/>
                <a:ea typeface="+mj-ea"/>
                <a:cs typeface="Arial" panose="020B0604020202020204" pitchFamily="34" charset="0"/>
              </a:rPr>
              <a:t>NHS services (GPs, nurses, diabetes prevention teams)</a:t>
            </a:r>
            <a:endParaRPr lang="en-GB" sz="2700" dirty="0"/>
          </a:p>
        </p:txBody>
      </p:sp>
      <p:sp>
        <p:nvSpPr>
          <p:cNvPr id="33" name="Hexagon 32">
            <a:extLst>
              <a:ext uri="{FF2B5EF4-FFF2-40B4-BE49-F238E27FC236}">
                <a16:creationId xmlns:a16="http://schemas.microsoft.com/office/drawing/2014/main" id="{F542215A-2CB7-D5C5-EB0C-BB29C6100C2E}"/>
              </a:ext>
            </a:extLst>
          </p:cNvPr>
          <p:cNvSpPr/>
          <p:nvPr/>
        </p:nvSpPr>
        <p:spPr>
          <a:xfrm>
            <a:off x="12403331" y="3225701"/>
            <a:ext cx="4631870" cy="1628735"/>
          </a:xfrm>
          <a:prstGeom prst="hexagon">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2700" b="1" dirty="0">
                <a:solidFill>
                  <a:prstClr val="black"/>
                </a:solidFill>
                <a:latin typeface="Arial" panose="020B0604020202020204" pitchFamily="34" charset="0"/>
                <a:ea typeface="+mj-ea"/>
                <a:cs typeface="Arial" panose="020B0604020202020204" pitchFamily="34" charset="0"/>
              </a:rPr>
              <a:t>• Local authorities &amp; public health departments</a:t>
            </a:r>
          </a:p>
          <a:p>
            <a:pPr algn="ctr"/>
            <a:r>
              <a:rPr lang="en-GB" sz="2400" b="1" i="1" dirty="0">
                <a:latin typeface="Arial" panose="020B0604020202020204" pitchFamily="34" charset="0"/>
                <a:cs typeface="Arial" panose="020B0604020202020204" pitchFamily="34" charset="0"/>
              </a:rPr>
              <a:t>NHS England (2023). </a:t>
            </a:r>
          </a:p>
        </p:txBody>
      </p:sp>
      <p:sp>
        <p:nvSpPr>
          <p:cNvPr id="34" name="Hexagon 33">
            <a:extLst>
              <a:ext uri="{FF2B5EF4-FFF2-40B4-BE49-F238E27FC236}">
                <a16:creationId xmlns:a16="http://schemas.microsoft.com/office/drawing/2014/main" id="{21997B64-5A4D-FF26-3A59-5C58CC2C5C15}"/>
              </a:ext>
            </a:extLst>
          </p:cNvPr>
          <p:cNvSpPr/>
          <p:nvPr/>
        </p:nvSpPr>
        <p:spPr>
          <a:xfrm>
            <a:off x="222986" y="3266557"/>
            <a:ext cx="4747221" cy="1504298"/>
          </a:xfrm>
          <a:prstGeom prst="hexagon">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b="1" dirty="0">
                <a:solidFill>
                  <a:prstClr val="black"/>
                </a:solidFill>
                <a:latin typeface="Arial" panose="020B0604020202020204" pitchFamily="34" charset="0"/>
                <a:ea typeface="+mj-ea"/>
                <a:cs typeface="Arial" panose="020B0604020202020204" pitchFamily="34" charset="0"/>
              </a:rPr>
              <a:t>• Voluntary organisations &amp; charities</a:t>
            </a:r>
            <a:endParaRPr lang="en-GB" sz="2700" dirty="0"/>
          </a:p>
        </p:txBody>
      </p:sp>
      <p:sp>
        <p:nvSpPr>
          <p:cNvPr id="46" name="Rectangle: Rounded Corners 45">
            <a:extLst>
              <a:ext uri="{FF2B5EF4-FFF2-40B4-BE49-F238E27FC236}">
                <a16:creationId xmlns:a16="http://schemas.microsoft.com/office/drawing/2014/main" id="{024E3CAB-9E23-9A1B-4E80-AC3728855E8B}"/>
              </a:ext>
            </a:extLst>
          </p:cNvPr>
          <p:cNvSpPr/>
          <p:nvPr/>
        </p:nvSpPr>
        <p:spPr>
          <a:xfrm>
            <a:off x="424898" y="6187572"/>
            <a:ext cx="4747221" cy="155681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b="1" dirty="0">
                <a:solidFill>
                  <a:prstClr val="black"/>
                </a:solidFill>
                <a:latin typeface="Arial" panose="020B0604020202020204" pitchFamily="34" charset="0"/>
                <a:ea typeface="+mj-ea"/>
                <a:cs typeface="Arial" panose="020B0604020202020204" pitchFamily="34" charset="0"/>
              </a:rPr>
              <a:t>• Digital health developers/app providers</a:t>
            </a:r>
          </a:p>
          <a:p>
            <a:pPr algn="ctr"/>
            <a:r>
              <a:rPr lang="en-GB" sz="2400" b="1" i="1" dirty="0">
                <a:solidFill>
                  <a:schemeClr val="tx1"/>
                </a:solidFill>
                <a:latin typeface="Arial" panose="020B0604020202020204" pitchFamily="34" charset="0"/>
                <a:cs typeface="Arial" panose="020B0604020202020204" pitchFamily="34" charset="0"/>
              </a:rPr>
              <a:t>(Racine, E., et al 2023)</a:t>
            </a:r>
          </a:p>
        </p:txBody>
      </p:sp>
      <p:sp>
        <p:nvSpPr>
          <p:cNvPr id="47" name="Rectangle: Rounded Corners 46">
            <a:extLst>
              <a:ext uri="{FF2B5EF4-FFF2-40B4-BE49-F238E27FC236}">
                <a16:creationId xmlns:a16="http://schemas.microsoft.com/office/drawing/2014/main" id="{FCFA8865-E89C-D1E1-B5EF-8C4BEFB13213}"/>
              </a:ext>
            </a:extLst>
          </p:cNvPr>
          <p:cNvSpPr/>
          <p:nvPr/>
        </p:nvSpPr>
        <p:spPr>
          <a:xfrm>
            <a:off x="11949440" y="6187573"/>
            <a:ext cx="4985831" cy="1556789"/>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b="1" dirty="0">
                <a:solidFill>
                  <a:prstClr val="black"/>
                </a:solidFill>
                <a:latin typeface="Arial" panose="020B0604020202020204" pitchFamily="34" charset="0"/>
                <a:ea typeface="+mj-ea"/>
                <a:cs typeface="Arial" panose="020B0604020202020204" pitchFamily="34" charset="0"/>
              </a:rPr>
              <a:t>• Community &amp; faith leaders (minority groups)</a:t>
            </a:r>
          </a:p>
          <a:p>
            <a:pPr algn="ctr"/>
            <a:r>
              <a:rPr lang="en-GB" sz="2400" b="1" i="1" dirty="0">
                <a:solidFill>
                  <a:schemeClr val="tx1"/>
                </a:solidFill>
                <a:latin typeface="Arial" panose="020B0604020202020204" pitchFamily="34" charset="0"/>
                <a:cs typeface="Arial" panose="020B0604020202020204" pitchFamily="34" charset="0"/>
              </a:rPr>
              <a:t>(GOV.UK (2022)</a:t>
            </a:r>
          </a:p>
        </p:txBody>
      </p:sp>
      <p:sp>
        <p:nvSpPr>
          <p:cNvPr id="65" name="TextBox 64">
            <a:extLst>
              <a:ext uri="{FF2B5EF4-FFF2-40B4-BE49-F238E27FC236}">
                <a16:creationId xmlns:a16="http://schemas.microsoft.com/office/drawing/2014/main" id="{89CD0FAC-7579-B63C-AA94-DCC3EE81A6C7}"/>
              </a:ext>
            </a:extLst>
          </p:cNvPr>
          <p:cNvSpPr txBox="1"/>
          <p:nvPr/>
        </p:nvSpPr>
        <p:spPr>
          <a:xfrm>
            <a:off x="222986" y="9616451"/>
            <a:ext cx="17416086" cy="504625"/>
          </a:xfrm>
          <a:prstGeom prst="rect">
            <a:avLst/>
          </a:prstGeom>
          <a:noFill/>
        </p:spPr>
        <p:txBody>
          <a:bodyPr wrap="square" rtlCol="0">
            <a:spAutoFit/>
          </a:bodyPr>
          <a:lstStyle/>
          <a:p>
            <a:pPr>
              <a:lnSpc>
                <a:spcPct val="107000"/>
              </a:lnSpc>
              <a:spcAft>
                <a:spcPts val="1200"/>
              </a:spcAft>
            </a:pPr>
            <a:r>
              <a:rPr lang="en-GB" sz="2700" kern="0" dirty="0">
                <a:latin typeface="Arial" panose="020B0604020202020204" pitchFamily="34" charset="0"/>
                <a:ea typeface="Times New Roman" panose="02020603050405020304" pitchFamily="18" charset="0"/>
                <a:cs typeface="Arial" panose="020B0604020202020204" pitchFamily="34" charset="0"/>
              </a:rPr>
              <a:t>Working together ensures the intervention is culturally appropriate and sustainable </a:t>
            </a:r>
            <a:r>
              <a:rPr lang="en-GB" sz="2700" b="1" i="1" kern="0" dirty="0">
                <a:latin typeface="Arial" panose="020B0604020202020204" pitchFamily="34" charset="0"/>
                <a:ea typeface="Times New Roman" panose="02020603050405020304" pitchFamily="18" charset="0"/>
                <a:cs typeface="Arial" panose="020B0604020202020204" pitchFamily="34" charset="0"/>
              </a:rPr>
              <a:t>(</a:t>
            </a:r>
            <a:r>
              <a:rPr lang="en-GB" sz="2700" b="1" i="1" kern="0" dirty="0" err="1">
                <a:latin typeface="Arial" panose="020B0604020202020204" pitchFamily="34" charset="0"/>
                <a:ea typeface="Times New Roman" panose="02020603050405020304" pitchFamily="18" charset="0"/>
                <a:cs typeface="Arial" panose="020B0604020202020204" pitchFamily="34" charset="0"/>
              </a:rPr>
              <a:t>Ewles</a:t>
            </a:r>
            <a:r>
              <a:rPr lang="en-GB" sz="2700" b="1" i="1" kern="0" dirty="0">
                <a:latin typeface="Arial" panose="020B0604020202020204" pitchFamily="34" charset="0"/>
                <a:ea typeface="Times New Roman" panose="02020603050405020304" pitchFamily="18" charset="0"/>
                <a:cs typeface="Arial" panose="020B0604020202020204" pitchFamily="34" charset="0"/>
              </a:rPr>
              <a:t> and </a:t>
            </a:r>
            <a:r>
              <a:rPr lang="en-GB" sz="2700" b="1" i="1" kern="0" dirty="0" err="1">
                <a:latin typeface="Arial" panose="020B0604020202020204" pitchFamily="34" charset="0"/>
                <a:ea typeface="Times New Roman" panose="02020603050405020304" pitchFamily="18" charset="0"/>
                <a:cs typeface="Arial" panose="020B0604020202020204" pitchFamily="34" charset="0"/>
              </a:rPr>
              <a:t>Simnett</a:t>
            </a:r>
            <a:r>
              <a:rPr lang="en-GB" sz="2700" b="1" i="1" kern="0" dirty="0">
                <a:latin typeface="Arial" panose="020B0604020202020204" pitchFamily="34" charset="0"/>
                <a:ea typeface="Times New Roman" panose="02020603050405020304" pitchFamily="18" charset="0"/>
                <a:cs typeface="Arial" panose="020B0604020202020204" pitchFamily="34" charset="0"/>
              </a:rPr>
              <a:t>, 2003).</a:t>
            </a:r>
            <a:endParaRPr lang="en-GB" sz="2400" b="1" i="1" kern="1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83606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5" name="Picture 4">
            <a:extLst>
              <a:ext uri="{FF2B5EF4-FFF2-40B4-BE49-F238E27FC236}">
                <a16:creationId xmlns:a16="http://schemas.microsoft.com/office/drawing/2014/main" id="{918BCA7F-BC5B-1C14-08B3-A56F8952E5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71" r="2996"/>
          <a:stretch>
            <a:fillRect/>
          </a:stretch>
        </p:blipFill>
        <p:spPr>
          <a:xfrm>
            <a:off x="10234169" y="1210689"/>
            <a:ext cx="7685123" cy="7332057"/>
          </a:xfrm>
          <a:prstGeom prst="rect">
            <a:avLst/>
          </a:prstGeom>
        </p:spPr>
      </p:pic>
      <p:sp>
        <p:nvSpPr>
          <p:cNvPr id="6" name="TextBox 5">
            <a:extLst>
              <a:ext uri="{FF2B5EF4-FFF2-40B4-BE49-F238E27FC236}">
                <a16:creationId xmlns:a16="http://schemas.microsoft.com/office/drawing/2014/main" id="{7D9A9136-881B-9952-F662-8E6EB1D1B868}"/>
              </a:ext>
            </a:extLst>
          </p:cNvPr>
          <p:cNvSpPr txBox="1"/>
          <p:nvPr/>
        </p:nvSpPr>
        <p:spPr>
          <a:xfrm>
            <a:off x="237654" y="8912043"/>
            <a:ext cx="17345124" cy="811825"/>
          </a:xfrm>
          <a:prstGeom prst="rect">
            <a:avLst/>
          </a:prstGeom>
          <a:noFill/>
        </p:spPr>
        <p:txBody>
          <a:bodyPr wrap="square" rtlCol="0">
            <a:spAutoFit/>
          </a:bodyPr>
          <a:lstStyle/>
          <a:p>
            <a:pPr>
              <a:lnSpc>
                <a:spcPct val="107000"/>
              </a:lnSpc>
              <a:spcAft>
                <a:spcPts val="1200"/>
              </a:spcAft>
            </a:pPr>
            <a:r>
              <a:rPr lang="en-GB" sz="2000" kern="0" dirty="0">
                <a:latin typeface="Arial" panose="020B0604020202020204" pitchFamily="34" charset="0"/>
                <a:ea typeface="Times New Roman" panose="02020603050405020304" pitchFamily="18" charset="0"/>
                <a:cs typeface="Arial" panose="020B0604020202020204" pitchFamily="34" charset="0"/>
              </a:rPr>
              <a:t>Health inequalities in the UK are strongly linked to </a:t>
            </a:r>
            <a:r>
              <a:rPr lang="en-GB" sz="2000" b="1" kern="0" dirty="0">
                <a:latin typeface="Arial" panose="020B0604020202020204" pitchFamily="34" charset="0"/>
                <a:ea typeface="Times New Roman" panose="02020603050405020304" pitchFamily="18" charset="0"/>
                <a:cs typeface="Arial" panose="020B0604020202020204" pitchFamily="34" charset="0"/>
              </a:rPr>
              <a:t>social and economic factors</a:t>
            </a:r>
            <a:r>
              <a:rPr lang="en-GB" sz="2000" kern="0" dirty="0">
                <a:latin typeface="Arial" panose="020B0604020202020204" pitchFamily="34" charset="0"/>
                <a:ea typeface="Times New Roman" panose="02020603050405020304" pitchFamily="18" charset="0"/>
                <a:cs typeface="Arial" panose="020B0604020202020204" pitchFamily="34" charset="0"/>
              </a:rPr>
              <a:t>, which can limit access to healthcare and digital technologies</a:t>
            </a:r>
            <a:r>
              <a:rPr lang="en-GB" sz="2700" kern="0" dirty="0">
                <a:latin typeface="Arial" panose="020B0604020202020204" pitchFamily="34" charset="0"/>
                <a:ea typeface="Times New Roman" panose="02020603050405020304" pitchFamily="18" charset="0"/>
                <a:cs typeface="Arial" panose="020B0604020202020204" pitchFamily="34" charset="0"/>
              </a:rPr>
              <a:t> </a:t>
            </a:r>
            <a:r>
              <a:rPr lang="en-GB" b="1" i="1" kern="0" dirty="0">
                <a:latin typeface="Arial" panose="020B0604020202020204" pitchFamily="34" charset="0"/>
                <a:ea typeface="Times New Roman" panose="02020603050405020304" pitchFamily="18" charset="0"/>
                <a:cs typeface="Arial" panose="020B0604020202020204" pitchFamily="34" charset="0"/>
              </a:rPr>
              <a:t>(Marmot et al., 2020).</a:t>
            </a:r>
            <a:endParaRPr lang="en-GB" b="1" i="1" kern="100" dirty="0">
              <a:latin typeface="Arial" panose="020B0604020202020204" pitchFamily="34" charset="0"/>
              <a:ea typeface="Calibri" panose="020F0502020204030204" pitchFamily="34" charset="0"/>
              <a:cs typeface="Arial" panose="020B0604020202020204" pitchFamily="34" charset="0"/>
            </a:endParaRPr>
          </a:p>
        </p:txBody>
      </p:sp>
      <p:sp>
        <p:nvSpPr>
          <p:cNvPr id="7" name="Scroll: Horizontal 6">
            <a:extLst>
              <a:ext uri="{FF2B5EF4-FFF2-40B4-BE49-F238E27FC236}">
                <a16:creationId xmlns:a16="http://schemas.microsoft.com/office/drawing/2014/main" id="{9FF09ED9-7234-2F59-A36F-19C3808E7966}"/>
              </a:ext>
            </a:extLst>
          </p:cNvPr>
          <p:cNvSpPr/>
          <p:nvPr/>
        </p:nvSpPr>
        <p:spPr>
          <a:xfrm flipH="1">
            <a:off x="474138" y="39539"/>
            <a:ext cx="8318091" cy="2019278"/>
          </a:xfrm>
          <a:prstGeom prst="horizont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200" b="1" dirty="0">
                <a:solidFill>
                  <a:prstClr val="black"/>
                </a:solidFill>
                <a:latin typeface="Arial" panose="020B0604020202020204" pitchFamily="34" charset="0"/>
                <a:ea typeface="+mj-ea"/>
                <a:cs typeface="Arial" panose="020B0604020202020204" pitchFamily="34" charset="0"/>
              </a:rPr>
              <a:t>Barriers to Implementation</a:t>
            </a:r>
            <a:br>
              <a:rPr lang="en-US" sz="4950" b="1" dirty="0">
                <a:solidFill>
                  <a:prstClr val="black"/>
                </a:solidFill>
                <a:latin typeface="Neue Haas Grotesk Text Pro"/>
                <a:ea typeface="+mj-ea"/>
                <a:cs typeface="+mj-cs"/>
              </a:rPr>
            </a:br>
            <a:endParaRPr lang="en-GB" sz="2700" dirty="0"/>
          </a:p>
        </p:txBody>
      </p:sp>
      <p:graphicFrame>
        <p:nvGraphicFramePr>
          <p:cNvPr id="12" name="TextBox 2">
            <a:extLst>
              <a:ext uri="{FF2B5EF4-FFF2-40B4-BE49-F238E27FC236}">
                <a16:creationId xmlns:a16="http://schemas.microsoft.com/office/drawing/2014/main" id="{FFBAC9B5-011F-EF0A-EA41-9D0D03AA317E}"/>
              </a:ext>
            </a:extLst>
          </p:cNvPr>
          <p:cNvGraphicFramePr/>
          <p:nvPr>
            <p:extLst>
              <p:ext uri="{D42A27DB-BD31-4B8C-83A1-F6EECF244321}">
                <p14:modId xmlns:p14="http://schemas.microsoft.com/office/powerpoint/2010/main" val="3196057571"/>
              </p:ext>
            </p:extLst>
          </p:nvPr>
        </p:nvGraphicFramePr>
        <p:xfrm>
          <a:off x="368708" y="2569907"/>
          <a:ext cx="9156291" cy="59728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92348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graphicFrame>
        <p:nvGraphicFramePr>
          <p:cNvPr id="5" name="TextBox 2">
            <a:extLst>
              <a:ext uri="{FF2B5EF4-FFF2-40B4-BE49-F238E27FC236}">
                <a16:creationId xmlns:a16="http://schemas.microsoft.com/office/drawing/2014/main" id="{6E139E1D-7368-6D2A-8EC9-CEC7210ADCCC}"/>
              </a:ext>
            </a:extLst>
          </p:cNvPr>
          <p:cNvGraphicFramePr/>
          <p:nvPr>
            <p:extLst>
              <p:ext uri="{D42A27DB-BD31-4B8C-83A1-F6EECF244321}">
                <p14:modId xmlns:p14="http://schemas.microsoft.com/office/powerpoint/2010/main" val="2524533192"/>
              </p:ext>
            </p:extLst>
          </p:nvPr>
        </p:nvGraphicFramePr>
        <p:xfrm>
          <a:off x="7556718" y="627019"/>
          <a:ext cx="10424160" cy="8679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8B45DF8C-E5B3-6B47-1D06-8E556802799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17766" y="3178487"/>
            <a:ext cx="6905942" cy="5979311"/>
          </a:xfrm>
          <a:prstGeom prst="rect">
            <a:avLst/>
          </a:prstGeom>
        </p:spPr>
      </p:pic>
      <p:sp>
        <p:nvSpPr>
          <p:cNvPr id="14" name="Scroll: Horizontal 13">
            <a:extLst>
              <a:ext uri="{FF2B5EF4-FFF2-40B4-BE49-F238E27FC236}">
                <a16:creationId xmlns:a16="http://schemas.microsoft.com/office/drawing/2014/main" id="{3394E47A-8237-B7FB-573C-EB8999BCDD16}"/>
              </a:ext>
            </a:extLst>
          </p:cNvPr>
          <p:cNvSpPr/>
          <p:nvPr/>
        </p:nvSpPr>
        <p:spPr>
          <a:xfrm>
            <a:off x="307122" y="627017"/>
            <a:ext cx="6816585" cy="1924454"/>
          </a:xfrm>
          <a:prstGeom prst="horizontalScroll">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200" b="1" dirty="0">
                <a:solidFill>
                  <a:schemeClr val="tx1"/>
                </a:solidFill>
                <a:latin typeface="Arial" panose="020B0604020202020204" pitchFamily="34" charset="0"/>
                <a:ea typeface="+mj-ea"/>
                <a:cs typeface="Arial" panose="020B0604020202020204" pitchFamily="34" charset="0"/>
              </a:rPr>
              <a:t>Legal Considerations</a:t>
            </a:r>
            <a:endParaRPr lang="en-GB" sz="4200" dirty="0">
              <a:solidFill>
                <a:schemeClr val="tx1"/>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05BFD88-B88F-EF05-C088-8A103A7F7CB1}"/>
              </a:ext>
            </a:extLst>
          </p:cNvPr>
          <p:cNvSpPr txBox="1"/>
          <p:nvPr/>
        </p:nvSpPr>
        <p:spPr>
          <a:xfrm>
            <a:off x="7740309" y="9157798"/>
            <a:ext cx="10547691" cy="461665"/>
          </a:xfrm>
          <a:prstGeom prst="rect">
            <a:avLst/>
          </a:prstGeom>
          <a:noFill/>
        </p:spPr>
        <p:txBody>
          <a:bodyPr wrap="square" rtlCol="0">
            <a:spAutoFit/>
          </a:bodyPr>
          <a:lstStyle/>
          <a:p>
            <a:r>
              <a:rPr lang="en-GB" sz="2400" b="1" i="1" dirty="0">
                <a:latin typeface="Arial" panose="020B0604020202020204" pitchFamily="34" charset="0"/>
                <a:cs typeface="Arial" panose="020B0604020202020204" pitchFamily="34" charset="0"/>
              </a:rPr>
              <a:t>(Equality Act 2010; Data Protection Act 2018; UK GDPR)   </a:t>
            </a:r>
          </a:p>
        </p:txBody>
      </p:sp>
    </p:spTree>
    <p:extLst>
      <p:ext uri="{BB962C8B-B14F-4D97-AF65-F5344CB8AC3E}">
        <p14:creationId xmlns:p14="http://schemas.microsoft.com/office/powerpoint/2010/main" val="3205020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5" name="TextBox 4">
            <a:extLst>
              <a:ext uri="{FF2B5EF4-FFF2-40B4-BE49-F238E27FC236}">
                <a16:creationId xmlns:a16="http://schemas.microsoft.com/office/drawing/2014/main" id="{78CC6073-415D-916E-9CA4-4E1FD8FB9463}"/>
              </a:ext>
            </a:extLst>
          </p:cNvPr>
          <p:cNvSpPr txBox="1"/>
          <p:nvPr/>
        </p:nvSpPr>
        <p:spPr>
          <a:xfrm>
            <a:off x="103238" y="3149909"/>
            <a:ext cx="9232491" cy="6952739"/>
          </a:xfrm>
          <a:prstGeom prst="rect">
            <a:avLst/>
          </a:prstGeom>
        </p:spPr>
        <p:txBody>
          <a:bodyPr vert="horz" lIns="137160" tIns="68580" rIns="137160" bIns="68580" rtlCol="0">
            <a:noAutofit/>
          </a:bodyPr>
          <a:lstStyle/>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Confidentiality and privacy </a:t>
            </a:r>
          </a:p>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Informed consent </a:t>
            </a:r>
          </a:p>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Equality and fairness </a:t>
            </a:r>
          </a:p>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Accessibility for all groups </a:t>
            </a:r>
          </a:p>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Cultural sensitivity </a:t>
            </a:r>
          </a:p>
          <a:p>
            <a:pPr marL="514350" indent="-342900">
              <a:lnSpc>
                <a:spcPct val="110000"/>
              </a:lnSpc>
              <a:spcAft>
                <a:spcPts val="1200"/>
              </a:spcAft>
              <a:buSzPts val="1000"/>
              <a:buFont typeface="Arial" panose="020B0604020202020204" pitchFamily="34" charset="0"/>
              <a:buChar char="•"/>
              <a:tabLst>
                <a:tab pos="685800" algn="l"/>
              </a:tabLst>
            </a:pPr>
            <a:r>
              <a:rPr lang="en-US" sz="2000" dirty="0">
                <a:latin typeface="Arial" panose="020B0604020202020204" pitchFamily="34" charset="0"/>
                <a:cs typeface="Arial" panose="020B0604020202020204" pitchFamily="34" charset="0"/>
              </a:rPr>
              <a:t>Avoiding discrimination </a:t>
            </a:r>
            <a:r>
              <a:rPr lang="en-US" b="1" i="1" dirty="0">
                <a:latin typeface="Arial" panose="020B0604020202020204" pitchFamily="34" charset="0"/>
                <a:cs typeface="Arial" panose="020B0604020202020204" pitchFamily="34" charset="0"/>
              </a:rPr>
              <a:t>(NICE, 2020).</a:t>
            </a:r>
          </a:p>
          <a:p>
            <a:pPr marL="514350" indent="-342900">
              <a:lnSpc>
                <a:spcPct val="110000"/>
              </a:lnSpc>
              <a:spcAft>
                <a:spcPts val="1200"/>
              </a:spcAft>
              <a:buSzPts val="1000"/>
              <a:buFont typeface="Arial" panose="020B0604020202020204" pitchFamily="34" charset="0"/>
              <a:buChar char="•"/>
              <a:tabLst>
                <a:tab pos="685800" algn="l"/>
              </a:tabLst>
            </a:pPr>
            <a:endParaRPr lang="en-US" sz="2000" dirty="0">
              <a:latin typeface="Arial" panose="020B0604020202020204" pitchFamily="34" charset="0"/>
              <a:cs typeface="Arial" panose="020B0604020202020204" pitchFamily="34" charset="0"/>
            </a:endParaRPr>
          </a:p>
          <a:p>
            <a:pPr marL="171450">
              <a:lnSpc>
                <a:spcPct val="110000"/>
              </a:lnSpc>
              <a:spcAft>
                <a:spcPts val="1200"/>
              </a:spcAft>
              <a:buSzPts val="1000"/>
              <a:tabLst>
                <a:tab pos="685800" algn="l"/>
              </a:tabLst>
            </a:pPr>
            <a:endParaRPr lang="en-US" sz="2000" dirty="0">
              <a:latin typeface="Arial" panose="020B0604020202020204" pitchFamily="34" charset="0"/>
              <a:cs typeface="Arial" panose="020B0604020202020204" pitchFamily="34" charset="0"/>
            </a:endParaRPr>
          </a:p>
          <a:p>
            <a:pPr indent="-342900">
              <a:lnSpc>
                <a:spcPct val="110000"/>
              </a:lnSpc>
              <a:spcAft>
                <a:spcPts val="1200"/>
              </a:spcAft>
              <a:buFont typeface="Arial" panose="020B0604020202020204" pitchFamily="34" charset="0"/>
              <a:buChar char="•"/>
            </a:pPr>
            <a:r>
              <a:rPr lang="en-US" sz="2000" dirty="0">
                <a:latin typeface="Arial" panose="020B0604020202020204" pitchFamily="34" charset="0"/>
                <a:cs typeface="Arial" panose="020B0604020202020204" pitchFamily="34" charset="0"/>
              </a:rPr>
              <a:t>Interventions must respect confidentiality and ensure individuals fully understand and agree to participate.</a:t>
            </a:r>
          </a:p>
          <a:p>
            <a:pPr indent="-342900">
              <a:lnSpc>
                <a:spcPct val="110000"/>
              </a:lnSpc>
              <a:spcAft>
                <a:spcPts val="12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NICE highlights the importance of accessibility and inclusivity in digital health interventions</a:t>
            </a:r>
            <a:r>
              <a:rPr lang="en-US" sz="2700" dirty="0">
                <a:latin typeface="Arial" panose="020B0604020202020204" pitchFamily="34" charset="0"/>
                <a:cs typeface="Arial" panose="020B0604020202020204" pitchFamily="34" charset="0"/>
              </a:rPr>
              <a:t> </a:t>
            </a:r>
            <a:r>
              <a:rPr lang="en-US" b="1" i="1" dirty="0">
                <a:latin typeface="Arial" panose="020B0604020202020204" pitchFamily="34" charset="0"/>
                <a:cs typeface="Arial" panose="020B0604020202020204" pitchFamily="34" charset="0"/>
              </a:rPr>
              <a:t>(NICE, 2020).</a:t>
            </a:r>
          </a:p>
        </p:txBody>
      </p:sp>
      <p:pic>
        <p:nvPicPr>
          <p:cNvPr id="7" name="Picture 6">
            <a:extLst>
              <a:ext uri="{FF2B5EF4-FFF2-40B4-BE49-F238E27FC236}">
                <a16:creationId xmlns:a16="http://schemas.microsoft.com/office/drawing/2014/main" id="{D1F582D8-42F7-FD4F-D5DE-3F903926779D}"/>
              </a:ext>
            </a:extLst>
          </p:cNvPr>
          <p:cNvPicPr>
            <a:picLocks noChangeAspect="1"/>
          </p:cNvPicPr>
          <p:nvPr/>
        </p:nvPicPr>
        <p:blipFill>
          <a:blip r:embed="rId2"/>
          <a:srcRect l="2235" r="10640"/>
          <a:stretch>
            <a:fillRect/>
          </a:stretch>
        </p:blipFill>
        <p:spPr>
          <a:xfrm>
            <a:off x="9335729" y="1136641"/>
            <a:ext cx="8849034" cy="8655060"/>
          </a:xfrm>
          <a:prstGeom prst="rect">
            <a:avLst/>
          </a:prstGeom>
        </p:spPr>
      </p:pic>
      <p:sp>
        <p:nvSpPr>
          <p:cNvPr id="8" name="Scroll: Horizontal 7">
            <a:extLst>
              <a:ext uri="{FF2B5EF4-FFF2-40B4-BE49-F238E27FC236}">
                <a16:creationId xmlns:a16="http://schemas.microsoft.com/office/drawing/2014/main" id="{80C5E3F8-A70D-39B6-6252-1CAB51B4163F}"/>
              </a:ext>
            </a:extLst>
          </p:cNvPr>
          <p:cNvSpPr/>
          <p:nvPr/>
        </p:nvSpPr>
        <p:spPr>
          <a:xfrm>
            <a:off x="747668" y="0"/>
            <a:ext cx="7374192" cy="1790712"/>
          </a:xfrm>
          <a:prstGeom prst="horizontalScroll">
            <a:avLst/>
          </a:prstGeom>
          <a:solidFill>
            <a:schemeClr val="accent3">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000" b="1" dirty="0">
                <a:solidFill>
                  <a:prstClr val="black"/>
                </a:solidFill>
                <a:latin typeface="Arial" panose="020B0604020202020204" pitchFamily="34" charset="0"/>
                <a:ea typeface="+mj-ea"/>
                <a:cs typeface="Arial" panose="020B0604020202020204" pitchFamily="34" charset="0"/>
              </a:rPr>
              <a:t>Ethical Considerations</a:t>
            </a:r>
            <a:endParaRPr lang="en-GB"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1760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5" name="Scroll: Horizontal 4">
            <a:extLst>
              <a:ext uri="{FF2B5EF4-FFF2-40B4-BE49-F238E27FC236}">
                <a16:creationId xmlns:a16="http://schemas.microsoft.com/office/drawing/2014/main" id="{A8A4E17A-8635-D0F6-71E5-D848F489818A}"/>
              </a:ext>
            </a:extLst>
          </p:cNvPr>
          <p:cNvSpPr/>
          <p:nvPr/>
        </p:nvSpPr>
        <p:spPr>
          <a:xfrm>
            <a:off x="8802356" y="406973"/>
            <a:ext cx="8802356" cy="1790537"/>
          </a:xfrm>
          <a:prstGeom prst="horizontalScroll">
            <a:avLst/>
          </a:prstGeom>
          <a:solidFill>
            <a:schemeClr val="accent5">
              <a:lumMod val="20000"/>
              <a:lumOff val="80000"/>
            </a:schemeClr>
          </a:solidFill>
        </p:spPr>
        <p:style>
          <a:lnRef idx="2">
            <a:schemeClr val="accent6"/>
          </a:lnRef>
          <a:fillRef idx="1">
            <a:schemeClr val="lt1"/>
          </a:fillRef>
          <a:effectRef idx="0">
            <a:schemeClr val="accent6"/>
          </a:effectRef>
          <a:fontRef idx="minor">
            <a:schemeClr val="dk1"/>
          </a:fontRef>
        </p:style>
        <p:txBody>
          <a:bodyPr vert="horz" lIns="137160" tIns="68580" rIns="137160" bIns="68580" rtlCol="0" anchor="b">
            <a:normAutofit/>
          </a:bodyPr>
          <a:lstStyle/>
          <a:p>
            <a:pPr>
              <a:lnSpc>
                <a:spcPct val="90000"/>
              </a:lnSpc>
              <a:spcBef>
                <a:spcPct val="0"/>
              </a:spcBef>
              <a:spcAft>
                <a:spcPts val="900"/>
              </a:spcAft>
            </a:pPr>
            <a:r>
              <a:rPr lang="en-US" sz="4200" b="1" dirty="0">
                <a:solidFill>
                  <a:schemeClr val="tx1"/>
                </a:solidFill>
                <a:latin typeface="Arial" panose="020B0604020202020204" pitchFamily="34" charset="0"/>
                <a:ea typeface="+mj-ea"/>
                <a:cs typeface="Arial" panose="020B0604020202020204" pitchFamily="34" charset="0"/>
              </a:rPr>
              <a:t>Link to Ewles &amp; Simnett Model</a:t>
            </a:r>
          </a:p>
        </p:txBody>
      </p:sp>
      <p:pic>
        <p:nvPicPr>
          <p:cNvPr id="8" name="Picture 7" descr="Top view of cubes connected with black lines">
            <a:extLst>
              <a:ext uri="{FF2B5EF4-FFF2-40B4-BE49-F238E27FC236}">
                <a16:creationId xmlns:a16="http://schemas.microsoft.com/office/drawing/2014/main" id="{99C3D0A4-BBD7-FEB1-0C73-965AC94BEA94}"/>
              </a:ext>
            </a:extLst>
          </p:cNvPr>
          <p:cNvPicPr>
            <a:picLocks noChangeAspect="1"/>
          </p:cNvPicPr>
          <p:nvPr/>
        </p:nvPicPr>
        <p:blipFill>
          <a:blip r:embed="rId3"/>
          <a:srcRect l="20111" r="10189"/>
          <a:stretch>
            <a:fillRect/>
          </a:stretch>
        </p:blipFill>
        <p:spPr>
          <a:xfrm>
            <a:off x="361742" y="406973"/>
            <a:ext cx="8078874" cy="7763634"/>
          </a:xfrm>
          <a:prstGeom prst="rect">
            <a:avLst/>
          </a:prstGeom>
        </p:spPr>
      </p:pic>
      <p:sp>
        <p:nvSpPr>
          <p:cNvPr id="3" name="TextBox 2">
            <a:extLst>
              <a:ext uri="{FF2B5EF4-FFF2-40B4-BE49-F238E27FC236}">
                <a16:creationId xmlns:a16="http://schemas.microsoft.com/office/drawing/2014/main" id="{A3F3F7A7-92CB-5A35-4023-072EDB60608A}"/>
              </a:ext>
            </a:extLst>
          </p:cNvPr>
          <p:cNvSpPr txBox="1"/>
          <p:nvPr/>
        </p:nvSpPr>
        <p:spPr>
          <a:xfrm>
            <a:off x="8613058" y="2604482"/>
            <a:ext cx="9542207" cy="5566125"/>
          </a:xfrm>
          <a:prstGeom prst="rect">
            <a:avLst/>
          </a:prstGeom>
        </p:spPr>
        <p:txBody>
          <a:bodyPr vert="horz" lIns="137160" tIns="68580" rIns="137160" bIns="68580" rtlCol="0">
            <a:normAutofit/>
          </a:bodyPr>
          <a:lstStyle/>
          <a:p>
            <a:pPr indent="-342900">
              <a:lnSpc>
                <a:spcPct val="110000"/>
              </a:lnSpc>
              <a:spcAft>
                <a:spcPts val="900"/>
              </a:spcAft>
              <a:buFont typeface="Arial" panose="020B0604020202020204" pitchFamily="34" charset="0"/>
              <a:buChar char="•"/>
            </a:pPr>
            <a:r>
              <a:rPr lang="en-US" sz="2700" b="1" dirty="0">
                <a:latin typeface="Arial" panose="020B0604020202020204" pitchFamily="34" charset="0"/>
                <a:cs typeface="Arial" panose="020B0604020202020204" pitchFamily="34" charset="0"/>
              </a:rPr>
              <a:t>Needs → Aims → Methods → Resources → Evaluation</a:t>
            </a:r>
          </a:p>
          <a:p>
            <a:pPr indent="-342900">
              <a:lnSpc>
                <a:spcPct val="110000"/>
              </a:lnSpc>
              <a:spcAft>
                <a:spcPts val="900"/>
              </a:spcAft>
              <a:buFont typeface="Arial" panose="020B0604020202020204" pitchFamily="34" charset="0"/>
              <a:buChar char="•"/>
            </a:pPr>
            <a:endParaRPr lang="en-US" sz="2700" b="1" dirty="0">
              <a:latin typeface="Arial" panose="020B0604020202020204" pitchFamily="34" charset="0"/>
              <a:cs typeface="Arial" panose="020B0604020202020204" pitchFamily="34" charset="0"/>
            </a:endParaRPr>
          </a:p>
          <a:p>
            <a:pPr marL="514350" indent="-342900">
              <a:lnSpc>
                <a:spcPct val="200000"/>
              </a:lnSpc>
              <a:spcAft>
                <a:spcPts val="9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Planning stage → </a:t>
            </a:r>
            <a:r>
              <a:rPr lang="en-US" sz="2400" dirty="0">
                <a:latin typeface="Arial" panose="020B0604020202020204" pitchFamily="34" charset="0"/>
                <a:cs typeface="Arial" panose="020B0604020202020204" pitchFamily="34" charset="0"/>
              </a:rPr>
              <a:t>Stakeholder involvement ensures relevance</a:t>
            </a:r>
          </a:p>
          <a:p>
            <a:pPr marL="514350" indent="-342900">
              <a:lnSpc>
                <a:spcPct val="200000"/>
              </a:lnSpc>
              <a:spcAft>
                <a:spcPts val="9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Implementation stage → </a:t>
            </a:r>
            <a:r>
              <a:rPr lang="en-US" sz="2400" dirty="0">
                <a:latin typeface="Arial" panose="020B0604020202020204" pitchFamily="34" charset="0"/>
                <a:cs typeface="Arial" panose="020B0604020202020204" pitchFamily="34" charset="0"/>
              </a:rPr>
              <a:t>Barriers are identified and addressed</a:t>
            </a:r>
          </a:p>
          <a:p>
            <a:pPr marL="514350" indent="-342900">
              <a:lnSpc>
                <a:spcPct val="200000"/>
              </a:lnSpc>
              <a:spcAft>
                <a:spcPts val="9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Delivery stage → </a:t>
            </a:r>
            <a:r>
              <a:rPr lang="en-US" sz="2400" dirty="0">
                <a:latin typeface="Arial" panose="020B0604020202020204" pitchFamily="34" charset="0"/>
                <a:cs typeface="Arial" panose="020B0604020202020204" pitchFamily="34" charset="0"/>
              </a:rPr>
              <a:t>Legal and ethical standards are followed</a:t>
            </a:r>
          </a:p>
          <a:p>
            <a:pPr marL="514350" indent="-342900">
              <a:lnSpc>
                <a:spcPct val="200000"/>
              </a:lnSpc>
              <a:spcAft>
                <a:spcPts val="9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Evaluation stage → </a:t>
            </a:r>
            <a:r>
              <a:rPr lang="en-US" sz="2400" dirty="0">
                <a:latin typeface="Arial" panose="020B0604020202020204" pitchFamily="34" charset="0"/>
                <a:cs typeface="Arial" panose="020B0604020202020204" pitchFamily="34" charset="0"/>
              </a:rPr>
              <a:t>Ensures effectiveness, safety, and inclusivity</a:t>
            </a:r>
            <a:endParaRPr lang="en-US" sz="2700" dirty="0">
              <a:latin typeface="Arial" panose="020B0604020202020204" pitchFamily="34" charset="0"/>
              <a:cs typeface="Arial" panose="020B0604020202020204" pitchFamily="34" charset="0"/>
            </a:endParaRPr>
          </a:p>
          <a:p>
            <a:pPr>
              <a:lnSpc>
                <a:spcPct val="110000"/>
              </a:lnSpc>
              <a:spcAft>
                <a:spcPts val="900"/>
              </a:spcAft>
            </a:pPr>
            <a:endParaRPr lang="en-US" sz="1650" dirty="0"/>
          </a:p>
        </p:txBody>
      </p:sp>
      <p:sp>
        <p:nvSpPr>
          <p:cNvPr id="10" name="TextBox 9">
            <a:extLst>
              <a:ext uri="{FF2B5EF4-FFF2-40B4-BE49-F238E27FC236}">
                <a16:creationId xmlns:a16="http://schemas.microsoft.com/office/drawing/2014/main" id="{DEA413AD-03DD-464C-4A39-E2BE2D58E0E2}"/>
              </a:ext>
            </a:extLst>
          </p:cNvPr>
          <p:cNvSpPr txBox="1"/>
          <p:nvPr/>
        </p:nvSpPr>
        <p:spPr>
          <a:xfrm>
            <a:off x="522515" y="8770388"/>
            <a:ext cx="17242970" cy="815608"/>
          </a:xfrm>
          <a:prstGeom prst="rect">
            <a:avLst/>
          </a:prstGeom>
          <a:noFill/>
        </p:spPr>
        <p:txBody>
          <a:bodyPr wrap="square" rtlCol="0">
            <a:spAutoFit/>
          </a:bodyPr>
          <a:lstStyle/>
          <a:p>
            <a:pPr marL="428625" indent="-428625">
              <a:buFont typeface="Wingdings" panose="05000000000000000000" pitchFamily="2" charset="2"/>
              <a:buChar char="q"/>
            </a:pPr>
            <a:r>
              <a:rPr lang="en-GB" sz="2000" dirty="0">
                <a:latin typeface="Arial" panose="020B0604020202020204" pitchFamily="34" charset="0"/>
                <a:cs typeface="Arial" panose="020B0604020202020204" pitchFamily="34" charset="0"/>
              </a:rPr>
              <a:t>Applying the </a:t>
            </a:r>
            <a:r>
              <a:rPr lang="en-GB" sz="2000" dirty="0" err="1">
                <a:latin typeface="Arial" panose="020B0604020202020204" pitchFamily="34" charset="0"/>
                <a:cs typeface="Arial" panose="020B0604020202020204" pitchFamily="34" charset="0"/>
              </a:rPr>
              <a:t>Ewles</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Simnett</a:t>
            </a:r>
            <a:r>
              <a:rPr lang="en-GB" sz="2000" dirty="0">
                <a:latin typeface="Arial" panose="020B0604020202020204" pitchFamily="34" charset="0"/>
                <a:cs typeface="Arial" panose="020B0604020202020204" pitchFamily="34" charset="0"/>
              </a:rPr>
              <a:t> model ensures that the intervention is not only effective but also</a:t>
            </a:r>
          </a:p>
          <a:p>
            <a:r>
              <a:rPr lang="en-GB" sz="2000" dirty="0">
                <a:latin typeface="Arial" panose="020B0604020202020204" pitchFamily="34" charset="0"/>
                <a:cs typeface="Arial" panose="020B0604020202020204" pitchFamily="34" charset="0"/>
              </a:rPr>
              <a:t>equitable, culturally appropriate, and sustainable in addressing health inequalities among minority groups in the UK</a:t>
            </a:r>
            <a:r>
              <a:rPr lang="en-GB" sz="2700" dirty="0">
                <a:latin typeface="Arial" panose="020B0604020202020204" pitchFamily="34" charset="0"/>
                <a:cs typeface="Arial" panose="020B0604020202020204" pitchFamily="34" charset="0"/>
              </a:rPr>
              <a:t> </a:t>
            </a:r>
            <a:r>
              <a:rPr lang="en-GB" b="1" i="1" dirty="0">
                <a:latin typeface="Arial" panose="020B0604020202020204" pitchFamily="34" charset="0"/>
                <a:cs typeface="Arial" panose="020B0604020202020204" pitchFamily="34" charset="0"/>
              </a:rPr>
              <a:t>(</a:t>
            </a:r>
            <a:r>
              <a:rPr lang="en-GB" b="1" i="1" dirty="0" err="1">
                <a:latin typeface="Arial" panose="020B0604020202020204" pitchFamily="34" charset="0"/>
                <a:cs typeface="Arial" panose="020B0604020202020204" pitchFamily="34" charset="0"/>
              </a:rPr>
              <a:t>Ewles</a:t>
            </a:r>
            <a:r>
              <a:rPr lang="en-GB" b="1" i="1" dirty="0">
                <a:latin typeface="Arial" panose="020B0604020202020204" pitchFamily="34" charset="0"/>
                <a:cs typeface="Arial" panose="020B0604020202020204" pitchFamily="34" charset="0"/>
              </a:rPr>
              <a:t>, L. and </a:t>
            </a:r>
            <a:r>
              <a:rPr lang="en-GB" b="1" i="1" dirty="0" err="1">
                <a:latin typeface="Arial" panose="020B0604020202020204" pitchFamily="34" charset="0"/>
                <a:cs typeface="Arial" panose="020B0604020202020204" pitchFamily="34" charset="0"/>
              </a:rPr>
              <a:t>Simnett</a:t>
            </a:r>
            <a:r>
              <a:rPr lang="en-GB" b="1" i="1" dirty="0">
                <a:latin typeface="Arial" panose="020B0604020202020204" pitchFamily="34" charset="0"/>
                <a:cs typeface="Arial" panose="020B0604020202020204" pitchFamily="34" charset="0"/>
              </a:rPr>
              <a:t>, I. 2003) </a:t>
            </a:r>
          </a:p>
        </p:txBody>
      </p:sp>
    </p:spTree>
    <p:extLst>
      <p:ext uri="{BB962C8B-B14F-4D97-AF65-F5344CB8AC3E}">
        <p14:creationId xmlns:p14="http://schemas.microsoft.com/office/powerpoint/2010/main" val="7733794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050" name="Picture 2" descr="Why Public Health is Important in Today's World – The Blog">
            <a:extLst>
              <a:ext uri="{FF2B5EF4-FFF2-40B4-BE49-F238E27FC236}">
                <a16:creationId xmlns:a16="http://schemas.microsoft.com/office/drawing/2014/main" id="{0F2C69F5-D882-13AF-11F3-C5EED43DD6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965" b="28855"/>
          <a:stretch>
            <a:fillRect/>
          </a:stretch>
        </p:blipFill>
        <p:spPr bwMode="auto">
          <a:xfrm>
            <a:off x="30" y="76215"/>
            <a:ext cx="18287970" cy="689608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35B8E18-37DD-3DB4-4F66-6DC521A6C13D}"/>
              </a:ext>
            </a:extLst>
          </p:cNvPr>
          <p:cNvSpPr>
            <a:spLocks noGrp="1"/>
          </p:cNvSpPr>
          <p:nvPr>
            <p:ph type="ctrTitle"/>
          </p:nvPr>
        </p:nvSpPr>
        <p:spPr>
          <a:xfrm>
            <a:off x="2400300" y="6473229"/>
            <a:ext cx="13487400" cy="2468639"/>
          </a:xfrm>
        </p:spPr>
        <p:txBody>
          <a:bodyPr>
            <a:normAutofit/>
          </a:bodyPr>
          <a:lstStyle/>
          <a:p>
            <a:r>
              <a:rPr lang="en-GB" dirty="0"/>
              <a:t>Benefits and Implications</a:t>
            </a:r>
            <a:endParaRPr lang="gu-IN" dirty="0"/>
          </a:p>
        </p:txBody>
      </p:sp>
      <p:sp>
        <p:nvSpPr>
          <p:cNvPr id="3" name="Subtitle 2">
            <a:extLst>
              <a:ext uri="{FF2B5EF4-FFF2-40B4-BE49-F238E27FC236}">
                <a16:creationId xmlns:a16="http://schemas.microsoft.com/office/drawing/2014/main" id="{49789727-5343-7425-E229-89262000CB63}"/>
              </a:ext>
            </a:extLst>
          </p:cNvPr>
          <p:cNvSpPr>
            <a:spLocks noGrp="1"/>
          </p:cNvSpPr>
          <p:nvPr>
            <p:ph type="subTitle" idx="1"/>
          </p:nvPr>
        </p:nvSpPr>
        <p:spPr>
          <a:xfrm>
            <a:off x="4042791" y="8557097"/>
            <a:ext cx="10202418" cy="769784"/>
          </a:xfrm>
        </p:spPr>
        <p:txBody>
          <a:bodyPr>
            <a:normAutofit/>
          </a:bodyPr>
          <a:lstStyle/>
          <a:p>
            <a:r>
              <a:rPr lang="en-GB" sz="3600" b="1" dirty="0"/>
              <a:t>Group member: 5</a:t>
            </a:r>
          </a:p>
          <a:p>
            <a:endParaRPr lang="gu-IN" sz="3600" b="1" dirty="0"/>
          </a:p>
        </p:txBody>
      </p:sp>
    </p:spTree>
    <p:extLst>
      <p:ext uri="{BB962C8B-B14F-4D97-AF65-F5344CB8AC3E}">
        <p14:creationId xmlns:p14="http://schemas.microsoft.com/office/powerpoint/2010/main" val="30666595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775EA4CA-AEC5-3D11-147D-E33BB6B15C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3D0F75-BBB2-A547-C969-B4ABA9EC0340}"/>
              </a:ext>
            </a:extLst>
          </p:cNvPr>
          <p:cNvSpPr>
            <a:spLocks noGrp="1"/>
          </p:cNvSpPr>
          <p:nvPr>
            <p:ph idx="1"/>
          </p:nvPr>
        </p:nvSpPr>
        <p:spPr>
          <a:xfrm>
            <a:off x="8567531" y="536714"/>
            <a:ext cx="8953553" cy="9422295"/>
          </a:xfrm>
        </p:spPr>
        <p:txBody>
          <a:bodyPr anchor="ctr">
            <a:normAutofit/>
          </a:bodyPr>
          <a:lstStyle/>
          <a:p>
            <a:pPr algn="just"/>
            <a:r>
              <a:rPr lang="en-GB" b="1" dirty="0"/>
              <a:t>Improved Access to Healthcare: </a:t>
            </a:r>
            <a:r>
              <a:rPr lang="en-GB" dirty="0"/>
              <a:t>Digital health promotion enables minority groups to access healthcare services remotely through apps and telehealth, thereby reducing barriers such as transportation difficulties, time constraints, and geographical limitations (Ramasawmy et al, 2022).</a:t>
            </a:r>
          </a:p>
          <a:p>
            <a:pPr algn="just"/>
            <a:r>
              <a:rPr lang="en-GB" b="1" dirty="0"/>
              <a:t>Enhanced Health Awareness: </a:t>
            </a:r>
            <a:r>
              <a:rPr lang="en-GB" dirty="0"/>
              <a:t>It provides culturally appropriate and multilingual health information that increases individuals’ knowledge about disease prevention, early symptoms, and available healthcare services (Banerjee, 2021).</a:t>
            </a:r>
          </a:p>
          <a:p>
            <a:pPr algn="just"/>
            <a:r>
              <a:rPr lang="en-GB" b="1" dirty="0"/>
              <a:t>Early Detection and Intervention: </a:t>
            </a:r>
            <a:r>
              <a:rPr lang="en-GB" dirty="0"/>
              <a:t>Digital tools facilitate screening, reminders, and continuous monitoring, helping identify health issues earlier and reducing the risk of late diagnosis and complications (Goswami et al.</a:t>
            </a:r>
            <a:r>
              <a:rPr lang="sv-SE" dirty="0"/>
              <a:t>, 2023)</a:t>
            </a:r>
            <a:r>
              <a:rPr lang="en-GB" dirty="0"/>
              <a:t>.</a:t>
            </a:r>
          </a:p>
        </p:txBody>
      </p:sp>
      <p:sp>
        <p:nvSpPr>
          <p:cNvPr id="6" name="Title 1">
            <a:extLst>
              <a:ext uri="{FF2B5EF4-FFF2-40B4-BE49-F238E27FC236}">
                <a16:creationId xmlns:a16="http://schemas.microsoft.com/office/drawing/2014/main" id="{DE6782F6-F779-8E70-3AB1-313C9E484D9E}"/>
              </a:ext>
            </a:extLst>
          </p:cNvPr>
          <p:cNvSpPr>
            <a:spLocks noGrp="1"/>
          </p:cNvSpPr>
          <p:nvPr>
            <p:ph type="title"/>
          </p:nvPr>
        </p:nvSpPr>
        <p:spPr>
          <a:xfrm>
            <a:off x="829780" y="1720645"/>
            <a:ext cx="6333019" cy="4184855"/>
          </a:xfrm>
          <a:solidFill>
            <a:srgbClr val="00B0F0"/>
          </a:solidFill>
          <a:ln>
            <a:solidFill>
              <a:schemeClr val="tx1"/>
            </a:solidFill>
          </a:ln>
        </p:spPr>
        <p:txBody>
          <a:bodyPr>
            <a:noAutofit/>
          </a:bodyPr>
          <a:lstStyle/>
          <a:p>
            <a:r>
              <a:rPr lang="en-GB" dirty="0">
                <a:solidFill>
                  <a:schemeClr val="tx1"/>
                </a:solidFill>
              </a:rPr>
              <a:t>Benefits of Digital Health Promotion Intervention</a:t>
            </a:r>
            <a:endParaRPr lang="gu-IN" dirty="0">
              <a:solidFill>
                <a:schemeClr val="tx1"/>
              </a:solidFill>
            </a:endParaRPr>
          </a:p>
        </p:txBody>
      </p:sp>
    </p:spTree>
    <p:extLst>
      <p:ext uri="{BB962C8B-B14F-4D97-AF65-F5344CB8AC3E}">
        <p14:creationId xmlns:p14="http://schemas.microsoft.com/office/powerpoint/2010/main" val="2221590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DEB60-0711-9361-98FF-A1AC2128D890}"/>
              </a:ext>
            </a:extLst>
          </p:cNvPr>
          <p:cNvSpPr>
            <a:spLocks noGrp="1"/>
          </p:cNvSpPr>
          <p:nvPr>
            <p:ph type="title"/>
          </p:nvPr>
        </p:nvSpPr>
        <p:spPr>
          <a:xfrm>
            <a:off x="1649896" y="646044"/>
            <a:ext cx="14511131" cy="1783080"/>
          </a:xfrm>
        </p:spPr>
        <p:txBody>
          <a:bodyPr/>
          <a:lstStyle/>
          <a:p>
            <a:r>
              <a:rPr lang="en-GB" dirty="0"/>
              <a:t>Benefits of Digital Health Promotion Intervention</a:t>
            </a:r>
            <a:endParaRPr lang="gu-IN" dirty="0"/>
          </a:p>
        </p:txBody>
      </p:sp>
      <p:sp>
        <p:nvSpPr>
          <p:cNvPr id="3" name="Content Placeholder 2">
            <a:extLst>
              <a:ext uri="{FF2B5EF4-FFF2-40B4-BE49-F238E27FC236}">
                <a16:creationId xmlns:a16="http://schemas.microsoft.com/office/drawing/2014/main" id="{F37F3217-42C7-DCCF-AE92-32517192A305}"/>
              </a:ext>
            </a:extLst>
          </p:cNvPr>
          <p:cNvSpPr>
            <a:spLocks noGrp="1"/>
          </p:cNvSpPr>
          <p:nvPr>
            <p:ph idx="1"/>
          </p:nvPr>
        </p:nvSpPr>
        <p:spPr>
          <a:xfrm>
            <a:off x="536715" y="2802836"/>
            <a:ext cx="10336695" cy="6838121"/>
          </a:xfrm>
        </p:spPr>
        <p:txBody>
          <a:bodyPr>
            <a:normAutofit/>
          </a:bodyPr>
          <a:lstStyle/>
          <a:p>
            <a:pPr algn="just"/>
            <a:r>
              <a:rPr lang="en-GB" sz="3000" b="1" dirty="0"/>
              <a:t>Empowerment of Communities: </a:t>
            </a:r>
            <a:r>
              <a:rPr lang="en-GB" sz="3000" dirty="0"/>
              <a:t>These interventions encourage individuals to self-manage their health conditions while building confidence and improving engagement with healthcare systems (</a:t>
            </a:r>
            <a:r>
              <a:rPr lang="sv-SE" sz="3000" dirty="0"/>
              <a:t>Farre et al, 2023)</a:t>
            </a:r>
            <a:r>
              <a:rPr lang="en-GB" sz="3000" dirty="0"/>
              <a:t>.</a:t>
            </a:r>
          </a:p>
          <a:p>
            <a:pPr algn="just"/>
            <a:r>
              <a:rPr lang="en-GB" sz="3000" b="1" dirty="0"/>
              <a:t>Reduction in Health Inequalities: </a:t>
            </a:r>
            <a:r>
              <a:rPr lang="en-GB" sz="3000" dirty="0"/>
              <a:t>Digital health promotion targets underserved populations more effectively, ensuring a more equitable distribution of healthcare resources and services (Ramasawmy et al, 2022).</a:t>
            </a:r>
          </a:p>
          <a:p>
            <a:pPr algn="just"/>
            <a:r>
              <a:rPr lang="en-GB" sz="3000" b="1" dirty="0"/>
              <a:t>Cost-Effectiveness for NHS: </a:t>
            </a:r>
            <a:r>
              <a:rPr lang="en-GB" sz="3000" dirty="0"/>
              <a:t>It reduces hospital admissions and long-term treatment costs while supporting the efficient use of NHS resources (</a:t>
            </a:r>
            <a:r>
              <a:rPr lang="sv-SE" sz="3000" dirty="0"/>
              <a:t>Farre et al, 2023)</a:t>
            </a:r>
            <a:r>
              <a:rPr lang="en-GB" sz="3000" dirty="0"/>
              <a:t>.</a:t>
            </a:r>
          </a:p>
        </p:txBody>
      </p:sp>
      <p:pic>
        <p:nvPicPr>
          <p:cNvPr id="3074" name="Picture 2" descr="Digital health">
            <a:extLst>
              <a:ext uri="{FF2B5EF4-FFF2-40B4-BE49-F238E27FC236}">
                <a16:creationId xmlns:a16="http://schemas.microsoft.com/office/drawing/2014/main" id="{0F17DE25-005B-1CEA-241E-83C33A4AAC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83768" y="2802836"/>
            <a:ext cx="6843713" cy="68381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920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CD92-AEF4-E88D-D7B5-4A9809B27184}"/>
              </a:ext>
            </a:extLst>
          </p:cNvPr>
          <p:cNvSpPr>
            <a:spLocks noGrp="1"/>
          </p:cNvSpPr>
          <p:nvPr>
            <p:ph type="title"/>
          </p:nvPr>
        </p:nvSpPr>
        <p:spPr>
          <a:xfrm>
            <a:off x="1848680" y="532638"/>
            <a:ext cx="13847991" cy="1783080"/>
          </a:xfrm>
        </p:spPr>
        <p:txBody>
          <a:bodyPr/>
          <a:lstStyle/>
          <a:p>
            <a:r>
              <a:rPr lang="sv-SE" dirty="0"/>
              <a:t>Implications of the Intervention</a:t>
            </a:r>
            <a:endParaRPr lang="gu-IN" dirty="0"/>
          </a:p>
        </p:txBody>
      </p:sp>
      <p:sp>
        <p:nvSpPr>
          <p:cNvPr id="3" name="Content Placeholder 2">
            <a:extLst>
              <a:ext uri="{FF2B5EF4-FFF2-40B4-BE49-F238E27FC236}">
                <a16:creationId xmlns:a16="http://schemas.microsoft.com/office/drawing/2014/main" id="{E1A7B254-99B7-454B-4BEE-D0EEE1E14F30}"/>
              </a:ext>
            </a:extLst>
          </p:cNvPr>
          <p:cNvSpPr>
            <a:spLocks noGrp="1"/>
          </p:cNvSpPr>
          <p:nvPr>
            <p:ph idx="1"/>
          </p:nvPr>
        </p:nvSpPr>
        <p:spPr>
          <a:xfrm>
            <a:off x="5446645" y="2524539"/>
            <a:ext cx="11899922" cy="7553739"/>
          </a:xfrm>
        </p:spPr>
        <p:txBody>
          <a:bodyPr>
            <a:normAutofit fontScale="92500" lnSpcReduction="10000"/>
          </a:bodyPr>
          <a:lstStyle/>
          <a:p>
            <a:pPr marL="0" indent="0" algn="just">
              <a:buNone/>
            </a:pPr>
            <a:r>
              <a:rPr lang="en-GB" sz="3000" b="1" u="sng" dirty="0">
                <a:solidFill>
                  <a:srgbClr val="C00000"/>
                </a:solidFill>
              </a:rPr>
              <a:t>1. Policy Implications</a:t>
            </a:r>
          </a:p>
          <a:p>
            <a:pPr algn="just"/>
            <a:r>
              <a:rPr lang="en-GB" dirty="0"/>
              <a:t>Supports the NHS Long Term Plan and Core20PLUS5 strategy by aligning digital health interventions with national priorities to reduce health inequalities and improve outcomes for underserved populations (</a:t>
            </a:r>
            <a:r>
              <a:rPr lang="sv-SE" dirty="0"/>
              <a:t>Rich et al, 2019)</a:t>
            </a:r>
            <a:r>
              <a:rPr lang="en-GB" dirty="0"/>
              <a:t>. </a:t>
            </a:r>
          </a:p>
          <a:p>
            <a:pPr algn="just"/>
            <a:r>
              <a:rPr lang="en-GB" dirty="0"/>
              <a:t>Encourages the development of policies focused on digital inclusion and equity, ensuring that all individuals, regardless of background, have equal access to digital health technologies and services (</a:t>
            </a:r>
            <a:r>
              <a:rPr lang="sv-SE" dirty="0"/>
              <a:t>Thorlu-Bangura et al, 2023)</a:t>
            </a:r>
            <a:r>
              <a:rPr lang="en-GB" dirty="0"/>
              <a:t>. </a:t>
            </a:r>
          </a:p>
          <a:p>
            <a:pPr algn="just"/>
            <a:r>
              <a:rPr lang="en-GB" dirty="0"/>
              <a:t>Highlights the need for strong data protection measures, ethical standards, and accessibility laws to ensure that digital health interventions are safe, fair, and inclusive for all users (</a:t>
            </a:r>
            <a:r>
              <a:rPr lang="sv-SE" dirty="0"/>
              <a:t>Rich et al, 2019)</a:t>
            </a:r>
            <a:r>
              <a:rPr lang="en-GB" dirty="0"/>
              <a:t>. </a:t>
            </a:r>
          </a:p>
          <a:p>
            <a:pPr algn="just"/>
            <a:r>
              <a:rPr lang="en-GB" dirty="0"/>
              <a:t>Promotes greater investment in digital infrastructure and community-based services to enhance the delivery, reach, and effectiveness of health promotion initiatives among minority groups (</a:t>
            </a:r>
            <a:r>
              <a:rPr lang="sv-SE" dirty="0"/>
              <a:t>Thorlu-Bangura et al, 2023)</a:t>
            </a:r>
            <a:r>
              <a:rPr lang="en-GB" dirty="0"/>
              <a:t>.</a:t>
            </a:r>
          </a:p>
        </p:txBody>
      </p:sp>
      <p:pic>
        <p:nvPicPr>
          <p:cNvPr id="4098" name="Picture 2" descr="Healthcare Policy Research: Understanding the Complexities of Health Policy  Decision-Making -">
            <a:extLst>
              <a:ext uri="{FF2B5EF4-FFF2-40B4-BE49-F238E27FC236}">
                <a16:creationId xmlns:a16="http://schemas.microsoft.com/office/drawing/2014/main" id="{C4C3A803-085C-2D3B-78B2-FFFAB1023F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735" y="2881695"/>
            <a:ext cx="4503669" cy="683942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4976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BDE58-4D08-123F-7003-A5C8BBFAC233}"/>
              </a:ext>
            </a:extLst>
          </p:cNvPr>
          <p:cNvSpPr>
            <a:spLocks noGrp="1"/>
          </p:cNvSpPr>
          <p:nvPr>
            <p:ph idx="1"/>
          </p:nvPr>
        </p:nvSpPr>
        <p:spPr>
          <a:xfrm>
            <a:off x="152400" y="876300"/>
            <a:ext cx="9372600" cy="8915400"/>
          </a:xfrm>
        </p:spPr>
        <p:txBody>
          <a:bodyPr>
            <a:normAutofit/>
          </a:bodyPr>
          <a:lstStyle/>
          <a:p>
            <a:pPr marL="0" indent="0" algn="just">
              <a:buNone/>
            </a:pPr>
            <a:r>
              <a:rPr lang="en-GB" sz="3600" b="1" u="sng" dirty="0">
                <a:solidFill>
                  <a:srgbClr val="C00000"/>
                </a:solidFill>
              </a:rPr>
              <a:t>2. Research Implications</a:t>
            </a:r>
          </a:p>
          <a:p>
            <a:r>
              <a:rPr lang="en-GB" sz="3000" dirty="0"/>
              <a:t>Emphasises the need for further research to evaluate the effectiveness of digital health interventions in improving health outcomes among minority groups (</a:t>
            </a:r>
            <a:r>
              <a:rPr lang="sv-SE" sz="3000" dirty="0"/>
              <a:t>Wadhawan et al, 2023)</a:t>
            </a:r>
            <a:r>
              <a:rPr lang="en-GB" sz="3000" dirty="0"/>
              <a:t>. </a:t>
            </a:r>
          </a:p>
          <a:p>
            <a:r>
              <a:rPr lang="en-GB" sz="3000" dirty="0"/>
              <a:t>Encourages studies that assess long-term impacts of digital health promotion on reducing health inequalities and improving population health (</a:t>
            </a:r>
            <a:r>
              <a:rPr lang="sv-SE" sz="3000" dirty="0"/>
              <a:t>Goswami et al, 2023)</a:t>
            </a:r>
            <a:r>
              <a:rPr lang="en-GB" sz="3000" dirty="0"/>
              <a:t>. </a:t>
            </a:r>
          </a:p>
          <a:p>
            <a:r>
              <a:rPr lang="en-GB" sz="3000" dirty="0"/>
              <a:t>Highlights the importance of research into barriers such as digital literacy, access to technology, and cultural differences that may affect the success of interventions (</a:t>
            </a:r>
            <a:r>
              <a:rPr lang="sv-SE" sz="3000" dirty="0"/>
              <a:t>Wadhawan et al, 2023)</a:t>
            </a:r>
            <a:endParaRPr lang="en-GB" sz="3000" dirty="0"/>
          </a:p>
          <a:p>
            <a:r>
              <a:rPr lang="en-GB" sz="3000" dirty="0"/>
              <a:t>Supports the development and testing of culturally tailored and user-friendly digital health solutions to better meet the needs of diverse populations (</a:t>
            </a:r>
            <a:r>
              <a:rPr lang="sv-SE" sz="3000" dirty="0"/>
              <a:t>Wadhawan et al, 2023)</a:t>
            </a:r>
            <a:r>
              <a:rPr lang="en-GB" sz="3000" dirty="0"/>
              <a:t> </a:t>
            </a:r>
          </a:p>
        </p:txBody>
      </p:sp>
      <p:pic>
        <p:nvPicPr>
          <p:cNvPr id="5122" name="Picture 2" descr="What Does a Public Health Researcher Do?">
            <a:extLst>
              <a:ext uri="{FF2B5EF4-FFF2-40B4-BE49-F238E27FC236}">
                <a16:creationId xmlns:a16="http://schemas.microsoft.com/office/drawing/2014/main" id="{B96AEBAB-2F24-C746-B8C3-336134C0A5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45040" y="251460"/>
            <a:ext cx="8458200" cy="956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0591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465702-9271-55E5-B49F-6DDACF105632}"/>
              </a:ext>
            </a:extLst>
          </p:cNvPr>
          <p:cNvSpPr>
            <a:spLocks noGrp="1"/>
          </p:cNvSpPr>
          <p:nvPr>
            <p:ph idx="1"/>
          </p:nvPr>
        </p:nvSpPr>
        <p:spPr>
          <a:xfrm>
            <a:off x="7741919" y="1309979"/>
            <a:ext cx="10269110" cy="8321702"/>
          </a:xfrm>
        </p:spPr>
        <p:txBody>
          <a:bodyPr>
            <a:normAutofit/>
          </a:bodyPr>
          <a:lstStyle/>
          <a:p>
            <a:pPr marL="0" indent="0" algn="just">
              <a:buNone/>
            </a:pPr>
            <a:r>
              <a:rPr lang="en-GB" sz="3600" b="1" u="sng" dirty="0">
                <a:solidFill>
                  <a:srgbClr val="C00000"/>
                </a:solidFill>
              </a:rPr>
              <a:t>3. Education Implications</a:t>
            </a:r>
          </a:p>
          <a:p>
            <a:pPr algn="just"/>
            <a:r>
              <a:rPr lang="en-GB" sz="3000" dirty="0"/>
              <a:t>Stresses the importance of training healthcare professionals in the use of digital health tools along with developing cultural competence to engage with minority populations effectively (</a:t>
            </a:r>
            <a:r>
              <a:rPr lang="sv-SE" sz="3000" dirty="0"/>
              <a:t>Teke et al, 2025)</a:t>
            </a:r>
            <a:r>
              <a:rPr lang="en-GB" sz="3000" dirty="0"/>
              <a:t>. </a:t>
            </a:r>
          </a:p>
          <a:p>
            <a:pPr algn="just"/>
            <a:r>
              <a:rPr lang="en-GB" sz="3000" dirty="0"/>
              <a:t>Encourages educating communities on how to use digital platforms safely and effectively to improve their health and access services (</a:t>
            </a:r>
            <a:r>
              <a:rPr lang="en-GB" sz="3000" dirty="0" err="1"/>
              <a:t>Poduval</a:t>
            </a:r>
            <a:r>
              <a:rPr lang="en-GB" sz="3000" dirty="0"/>
              <a:t> et al, 2025). </a:t>
            </a:r>
          </a:p>
          <a:p>
            <a:pPr algn="just"/>
            <a:r>
              <a:rPr lang="en-GB" sz="3000" dirty="0"/>
              <a:t>Promotes the integration of digital health promotion into public health and healthcare education curricula to prepare future professionals (</a:t>
            </a:r>
            <a:r>
              <a:rPr lang="sv-SE" sz="3000" dirty="0"/>
              <a:t>Teke et al, 2025)</a:t>
            </a:r>
            <a:r>
              <a:rPr lang="en-GB" sz="3000" dirty="0"/>
              <a:t> </a:t>
            </a:r>
          </a:p>
          <a:p>
            <a:pPr algn="just"/>
            <a:r>
              <a:rPr lang="en-GB" sz="3000" dirty="0"/>
              <a:t>Raises awareness about ethical issues, including data privacy and informed consent, when using digital health technologies (</a:t>
            </a:r>
            <a:r>
              <a:rPr lang="en-GB" sz="3000" dirty="0" err="1"/>
              <a:t>Poduval</a:t>
            </a:r>
            <a:r>
              <a:rPr lang="en-GB" sz="3000" dirty="0"/>
              <a:t> et al, 2025). </a:t>
            </a:r>
          </a:p>
        </p:txBody>
      </p:sp>
      <p:pic>
        <p:nvPicPr>
          <p:cNvPr id="6146" name="Picture 2" descr="The Science of Learning">
            <a:extLst>
              <a:ext uri="{FF2B5EF4-FFF2-40B4-BE49-F238E27FC236}">
                <a16:creationId xmlns:a16="http://schemas.microsoft.com/office/drawing/2014/main" id="{0EF8981F-D685-E8F9-8B75-FB000F0FD6F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5571"/>
          <a:stretch>
            <a:fillRect/>
          </a:stretch>
        </p:blipFill>
        <p:spPr bwMode="auto">
          <a:xfrm>
            <a:off x="1" y="0"/>
            <a:ext cx="7303274"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019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3B452-8789-8448-4E26-2021F5B2432F}"/>
              </a:ext>
            </a:extLst>
          </p:cNvPr>
          <p:cNvSpPr>
            <a:spLocks noGrp="1"/>
          </p:cNvSpPr>
          <p:nvPr>
            <p:ph type="title"/>
          </p:nvPr>
        </p:nvSpPr>
        <p:spPr>
          <a:xfrm>
            <a:off x="3346704" y="453125"/>
            <a:ext cx="11594592" cy="1783080"/>
          </a:xfrm>
        </p:spPr>
        <p:txBody>
          <a:bodyPr/>
          <a:lstStyle/>
          <a:p>
            <a:r>
              <a:rPr lang="sv-SE" dirty="0"/>
              <a:t>Conclusion </a:t>
            </a:r>
            <a:endParaRPr lang="gu-IN" dirty="0"/>
          </a:p>
        </p:txBody>
      </p:sp>
      <p:sp>
        <p:nvSpPr>
          <p:cNvPr id="3" name="Content Placeholder 2">
            <a:extLst>
              <a:ext uri="{FF2B5EF4-FFF2-40B4-BE49-F238E27FC236}">
                <a16:creationId xmlns:a16="http://schemas.microsoft.com/office/drawing/2014/main" id="{47A11085-0686-6DD9-C0FD-5877F8855832}"/>
              </a:ext>
            </a:extLst>
          </p:cNvPr>
          <p:cNvSpPr>
            <a:spLocks noGrp="1"/>
          </p:cNvSpPr>
          <p:nvPr>
            <p:ph idx="1"/>
          </p:nvPr>
        </p:nvSpPr>
        <p:spPr>
          <a:xfrm>
            <a:off x="1232453" y="2584175"/>
            <a:ext cx="16339931" cy="7066722"/>
          </a:xfrm>
        </p:spPr>
        <p:txBody>
          <a:bodyPr>
            <a:normAutofit fontScale="92500"/>
          </a:bodyPr>
          <a:lstStyle/>
          <a:p>
            <a:pPr algn="just"/>
            <a:r>
              <a:rPr lang="en-GB" dirty="0"/>
              <a:t>Health inequalities among minority groups in the UK remain a major public health issue, influenced by social, economic, cultural, and systemic barriers that limit access to healthcare and information.</a:t>
            </a:r>
          </a:p>
          <a:p>
            <a:pPr algn="just"/>
            <a:r>
              <a:rPr lang="en-GB" dirty="0"/>
              <a:t>The </a:t>
            </a:r>
            <a:r>
              <a:rPr lang="en-GB" dirty="0" err="1"/>
              <a:t>Ewles</a:t>
            </a:r>
            <a:r>
              <a:rPr lang="en-GB" dirty="0"/>
              <a:t> and </a:t>
            </a:r>
            <a:r>
              <a:rPr lang="en-GB" dirty="0" err="1"/>
              <a:t>Simnett</a:t>
            </a:r>
            <a:r>
              <a:rPr lang="en-GB" dirty="0"/>
              <a:t> model provides a structured and effective approach to planning digital health promotion interventions that are needs-based, inclusive, and sustainable.</a:t>
            </a:r>
          </a:p>
          <a:p>
            <a:pPr algn="just"/>
            <a:r>
              <a:rPr lang="en-GB" dirty="0"/>
              <a:t>Digital health interventions such as apps and telehealth improve access, increase awareness, support early detection, and empower individuals to manage their health.</a:t>
            </a:r>
          </a:p>
          <a:p>
            <a:pPr algn="just"/>
            <a:r>
              <a:rPr lang="en-GB" dirty="0"/>
              <a:t>Successful implementation requires collaboration between key stakeholders while addressing barriers like digital exclusion, language differences, and cultural sensitivity.</a:t>
            </a:r>
          </a:p>
          <a:p>
            <a:pPr algn="just"/>
            <a:r>
              <a:rPr lang="en-GB" dirty="0"/>
              <a:t>Legal and ethical considerations, including data protection, confidentiality, and equality, are essential to ensure safe and fair delivery of interventions.</a:t>
            </a:r>
          </a:p>
          <a:p>
            <a:pPr algn="just"/>
            <a:r>
              <a:rPr lang="en-GB" dirty="0"/>
              <a:t>The intervention also supports policy development, future research, and education by promoting digital inclusion, evidence-based practice, and cultural competence.</a:t>
            </a:r>
          </a:p>
          <a:p>
            <a:pPr algn="just"/>
            <a:r>
              <a:rPr lang="en-GB" dirty="0"/>
              <a:t>Overall, digital health promotion can help reduce health inequalities and contribute to a more equitable and accessible healthcare system.</a:t>
            </a:r>
          </a:p>
        </p:txBody>
      </p:sp>
    </p:spTree>
    <p:extLst>
      <p:ext uri="{BB962C8B-B14F-4D97-AF65-F5344CB8AC3E}">
        <p14:creationId xmlns:p14="http://schemas.microsoft.com/office/powerpoint/2010/main" val="39719875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D7018-8A60-2E56-9B3E-59DC43AE0FE0}"/>
              </a:ext>
            </a:extLst>
          </p:cNvPr>
          <p:cNvSpPr>
            <a:spLocks noGrp="1"/>
          </p:cNvSpPr>
          <p:nvPr>
            <p:ph type="title"/>
          </p:nvPr>
        </p:nvSpPr>
        <p:spPr>
          <a:xfrm>
            <a:off x="304800" y="1549908"/>
            <a:ext cx="17983200" cy="8737092"/>
          </a:xfrm>
        </p:spPr>
        <p:txBody>
          <a:bodyPr>
            <a:noAutofit/>
          </a:bodyPr>
          <a:lstStyle/>
          <a:p>
            <a:pPr algn="l">
              <a:lnSpc>
                <a:spcPct val="150000"/>
              </a:lnSpc>
              <a:spcAft>
                <a:spcPts val="1200"/>
              </a:spcAft>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Banerjee, A. (2021) ‘Digital health interventions and inequalities: the case for a new paradigm’,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BMJ Evidence-Based Medicine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26(3), pp. 77–78. Available at: https://doi.org/10.1136/bmjebm-2020-111504 (Accessed: 13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Cavanagh, S. and Chadwick, K. (2005)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Health Needs Assessment at a glance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2"/>
              </a:rPr>
              <a:t>https://shisiradhikari.com/storage/uploads/library/files/ilide.info-health-needs-assessment-a-practical-guide-pr_a47556257a69a8d6c31fce9a26a01fb9.pdf</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13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Cumberland Council (2025)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Ethnic Minorities Health Needs Assessment, 2025</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3"/>
              </a:rPr>
              <a:t>https://elibrary.cumbria.gov.uk/view.asp?ID=235883</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11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Dixon, A. and Woods, B. (2023)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The state of health care and adult social care in England 2022/23</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4"/>
              </a:rPr>
              <a:t>https://www.cqc.org.uk/publications/major-report/state-care/2022-2023</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11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Ewles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L. and </a:t>
            </a: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Simnett</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I. (2003)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Promoting Health: A Practical Guide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5th </a:t>
            </a: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edn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Edinburgh: </a:t>
            </a: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Baillière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Tindall (Accessed: 12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Farre, A. et al. (2023) ‘Exploring the use of digital technology to deliver healthcare services with explicit consideration of health inequalities in UK settings: A scoping review’,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Digital Health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9, p. 20552076231185442. Available at: https://doi.org/10.1177/20552076231185442 (Accessed: 12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Fertman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C.I. and Allensworth, D.D. (2026)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Health Promotion Programs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https://books.google.co.uk/books?id=4yFYLqkoXo4C (Accessed: 13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Goswami, A. et al. (2023) ‘The use of digital health interventions for cardiometabolic diseases among South Asian and Black minority ethnic groups: realist review’,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Journal of Medical Internet Research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25, p. e40630.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5"/>
              </a:rPr>
              <a:t>https://doi.org/10.2196/40630</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14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GOV.UK (2010)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Equality Act 2010</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6"/>
              </a:rPr>
              <a:t>https://www.legislation.gov.uk/ukpga/2010/15/contents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09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GOV.UK (2018)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Data Protection Act 2018</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7"/>
              </a:rPr>
              <a:t>https://www.legislation.gov.uk/ukpga/2018/12/contents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14 April 2026).</a:t>
            </a:r>
            <a:b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GOV.UK (2022) </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Health disparities and health inequalities: Applying all our health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8"/>
              </a:rPr>
              <a:t>https://www.gov.uk/government/publications/health-disparities-and-health-inequalities-applying-all-our-health/health-disparities-and-health-inequalities-applying-all-our-health</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12 April 2026).</a:t>
            </a:r>
            <a:endParaRPr lang="en-GB" sz="2100" dirty="0">
              <a:latin typeface="Arial" panose="020B0604020202020204" pitchFamily="34" charset="0"/>
              <a:cs typeface="Arial" panose="020B0604020202020204" pitchFamily="34" charset="0"/>
            </a:endParaRPr>
          </a:p>
        </p:txBody>
      </p:sp>
      <p:sp>
        <p:nvSpPr>
          <p:cNvPr id="3" name="Scroll: Horizontal 2">
            <a:extLst>
              <a:ext uri="{FF2B5EF4-FFF2-40B4-BE49-F238E27FC236}">
                <a16:creationId xmlns:a16="http://schemas.microsoft.com/office/drawing/2014/main" id="{30775BEB-E09F-56FD-3274-3FF54A9F3322}"/>
              </a:ext>
            </a:extLst>
          </p:cNvPr>
          <p:cNvSpPr/>
          <p:nvPr/>
        </p:nvSpPr>
        <p:spPr>
          <a:xfrm>
            <a:off x="1213942" y="0"/>
            <a:ext cx="9835058" cy="1549908"/>
          </a:xfrm>
          <a:prstGeom prst="horizontalScroll">
            <a:avLst/>
          </a:prstGeom>
          <a:solidFill>
            <a:schemeClr val="accent4">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sz="4200" b="1" dirty="0">
                <a:solidFill>
                  <a:prstClr val="black"/>
                </a:solidFill>
                <a:latin typeface="Arial" panose="020B0604020202020204" pitchFamily="34" charset="0"/>
                <a:ea typeface="+mj-ea"/>
                <a:cs typeface="Arial" panose="020B0604020202020204" pitchFamily="34" charset="0"/>
              </a:rPr>
              <a:t>References:</a:t>
            </a:r>
            <a:endParaRPr lang="en-GB" sz="2700" dirty="0"/>
          </a:p>
        </p:txBody>
      </p:sp>
    </p:spTree>
    <p:extLst>
      <p:ext uri="{BB962C8B-B14F-4D97-AF65-F5344CB8AC3E}">
        <p14:creationId xmlns:p14="http://schemas.microsoft.com/office/powerpoint/2010/main" val="13148228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9D19A52-CF88-AA47-344D-B8B4455E380F}"/>
              </a:ext>
            </a:extLst>
          </p:cNvPr>
          <p:cNvSpPr txBox="1"/>
          <p:nvPr/>
        </p:nvSpPr>
        <p:spPr>
          <a:xfrm>
            <a:off x="228600" y="647700"/>
            <a:ext cx="17526000" cy="8806963"/>
          </a:xfrm>
          <a:prstGeom prst="rect">
            <a:avLst/>
          </a:prstGeom>
          <a:noFill/>
        </p:spPr>
        <p:txBody>
          <a:bodyPr wrap="square" rtlCol="0">
            <a:spAutoFit/>
          </a:bodyPr>
          <a:lstStyle/>
          <a:p>
            <a:pPr>
              <a:lnSpc>
                <a:spcPct val="150000"/>
              </a:lnSpc>
            </a:pPr>
            <a:r>
              <a:rPr lang="en-GB" sz="2000">
                <a:latin typeface="Arial" panose="020B0604020202020204" pitchFamily="34" charset="0"/>
                <a:cs typeface="Arial" panose="020B0604020202020204" pitchFamily="34" charset="0"/>
              </a:rPr>
              <a:t>GOV.UK (2025) </a:t>
            </a:r>
            <a:r>
              <a:rPr lang="en-GB" sz="2000" i="1">
                <a:latin typeface="Arial" panose="020B0604020202020204" pitchFamily="34" charset="0"/>
                <a:cs typeface="Arial" panose="020B0604020202020204" pitchFamily="34" charset="0"/>
              </a:rPr>
              <a:t>Health inequalities in health protection report 2025</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2"/>
              </a:rPr>
              <a:t>https://www.gov.uk/government/publications/health-inequalities-in-health-protection-report/health-inequalities-in-health-protection-report-2025</a:t>
            </a:r>
            <a:r>
              <a:rPr lang="en-GB" sz="2000">
                <a:latin typeface="Arial" panose="020B0604020202020204" pitchFamily="34" charset="0"/>
                <a:cs typeface="Arial" panose="020B0604020202020204" pitchFamily="34" charset="0"/>
              </a:rPr>
              <a:t> (Accessed: 11 April 2026).</a:t>
            </a:r>
          </a:p>
          <a:p>
            <a:pPr>
              <a:lnSpc>
                <a:spcPct val="150000"/>
              </a:lnSpc>
            </a:pPr>
            <a:r>
              <a:rPr lang="en-GB" sz="2000">
                <a:latin typeface="Arial" panose="020B0604020202020204" pitchFamily="34" charset="0"/>
                <a:cs typeface="Arial" panose="020B0604020202020204" pitchFamily="34" charset="0"/>
              </a:rPr>
              <a:t>Khan, M.S. et al. (2022) ‘Structural racism and health inequalities in the UK’, </a:t>
            </a:r>
            <a:r>
              <a:rPr lang="en-GB" sz="2000" i="1">
                <a:latin typeface="Arial" panose="020B0604020202020204" pitchFamily="34" charset="0"/>
                <a:cs typeface="Arial" panose="020B0604020202020204" pitchFamily="34" charset="0"/>
              </a:rPr>
              <a:t>The Lancet</a:t>
            </a:r>
            <a:r>
              <a:rPr lang="en-GB" sz="2000">
                <a:latin typeface="Arial" panose="020B0604020202020204" pitchFamily="34" charset="0"/>
                <a:cs typeface="Arial" panose="020B0604020202020204" pitchFamily="34" charset="0"/>
              </a:rPr>
              <a:t>, 399(10332), pp. 1285–1287. Available at: </a:t>
            </a:r>
            <a:r>
              <a:rPr lang="en-GB" sz="2000">
                <a:latin typeface="Arial" panose="020B0604020202020204" pitchFamily="34" charset="0"/>
                <a:cs typeface="Arial" panose="020B0604020202020204" pitchFamily="34" charset="0"/>
                <a:hlinkClick r:id="rId3"/>
              </a:rPr>
              <a:t>https://doi.org/10.1016/S0140-6736(22)00515-4</a:t>
            </a:r>
            <a:r>
              <a:rPr lang="en-GB" sz="2000">
                <a:latin typeface="Arial" panose="020B0604020202020204" pitchFamily="34" charset="0"/>
                <a:cs typeface="Arial" panose="020B0604020202020204" pitchFamily="34" charset="0"/>
              </a:rPr>
              <a:t> (Accessed: 11 April 2026).</a:t>
            </a:r>
          </a:p>
          <a:p>
            <a:pPr>
              <a:lnSpc>
                <a:spcPct val="150000"/>
              </a:lnSpc>
            </a:pPr>
            <a:r>
              <a:rPr lang="en-GB" sz="2000">
                <a:latin typeface="Arial" panose="020B0604020202020204" pitchFamily="34" charset="0"/>
                <a:cs typeface="Arial" panose="020B0604020202020204" pitchFamily="34" charset="0"/>
              </a:rPr>
              <a:t>King’s Fund (2024) </a:t>
            </a:r>
            <a:r>
              <a:rPr lang="en-GB" sz="2000" i="1">
                <a:latin typeface="Arial" panose="020B0604020202020204" pitchFamily="34" charset="0"/>
                <a:cs typeface="Arial" panose="020B0604020202020204" pitchFamily="34" charset="0"/>
              </a:rPr>
              <a:t>Tackling Health Inequalities: Seven Priorities for the NHS</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4"/>
              </a:rPr>
              <a:t>https://www.kingsfund.org.uk/insight-and-analysis/long-reads/tackling-health-inequalities-seven-priorities-nhs</a:t>
            </a:r>
            <a:r>
              <a:rPr lang="en-GB" sz="2000">
                <a:latin typeface="Arial" panose="020B0604020202020204" pitchFamily="34" charset="0"/>
                <a:cs typeface="Arial" panose="020B0604020202020204" pitchFamily="34" charset="0"/>
              </a:rPr>
              <a:t> (Accessed: 11 April 2026).</a:t>
            </a:r>
          </a:p>
          <a:p>
            <a:pPr>
              <a:lnSpc>
                <a:spcPct val="150000"/>
              </a:lnSpc>
            </a:pPr>
            <a:r>
              <a:rPr lang="en-GB" sz="2000">
                <a:latin typeface="Arial" panose="020B0604020202020204" pitchFamily="34" charset="0"/>
                <a:cs typeface="Arial" panose="020B0604020202020204" pitchFamily="34" charset="0"/>
              </a:rPr>
              <a:t>Marmot, M. et al. (2020) </a:t>
            </a:r>
            <a:r>
              <a:rPr lang="en-GB" sz="2000" i="1">
                <a:latin typeface="Arial" panose="020B0604020202020204" pitchFamily="34" charset="0"/>
                <a:cs typeface="Arial" panose="020B0604020202020204" pitchFamily="34" charset="0"/>
              </a:rPr>
              <a:t>Health Equity in England: The Marmot Review 10 Years On</a:t>
            </a:r>
            <a:r>
              <a:rPr lang="en-GB" sz="2000">
                <a:latin typeface="Arial" panose="020B0604020202020204" pitchFamily="34" charset="0"/>
                <a:cs typeface="Arial" panose="020B0604020202020204" pitchFamily="34" charset="0"/>
              </a:rPr>
              <a:t>. London: Institute of Health Equity. Available at: </a:t>
            </a:r>
            <a:r>
              <a:rPr lang="en-GB" sz="2000">
                <a:latin typeface="Arial" panose="020B0604020202020204" pitchFamily="34" charset="0"/>
                <a:cs typeface="Arial" panose="020B0604020202020204" pitchFamily="34" charset="0"/>
                <a:hlinkClick r:id="rId5"/>
              </a:rPr>
              <a:t>https://www.health.org.uk/publications/reports/the-marmot-review-10-years-on</a:t>
            </a:r>
            <a:r>
              <a:rPr lang="en-GB" sz="2000">
                <a:latin typeface="Arial" panose="020B0604020202020204" pitchFamily="34" charset="0"/>
                <a:cs typeface="Arial" panose="020B0604020202020204" pitchFamily="34" charset="0"/>
              </a:rPr>
              <a:t> (Accessed: 11 April 2026).</a:t>
            </a:r>
          </a:p>
          <a:p>
            <a:pPr>
              <a:lnSpc>
                <a:spcPct val="150000"/>
              </a:lnSpc>
            </a:pPr>
            <a:r>
              <a:rPr lang="en-GB" sz="2000">
                <a:latin typeface="Arial" panose="020B0604020202020204" pitchFamily="34" charset="0"/>
                <a:cs typeface="Arial" panose="020B0604020202020204" pitchFamily="34" charset="0"/>
              </a:rPr>
              <a:t>MBRRACE-UK (2023) </a:t>
            </a:r>
            <a:r>
              <a:rPr lang="en-GB" sz="2000" i="1">
                <a:latin typeface="Arial" panose="020B0604020202020204" pitchFamily="34" charset="0"/>
                <a:cs typeface="Arial" panose="020B0604020202020204" pitchFamily="34" charset="0"/>
              </a:rPr>
              <a:t>Saving Lives, Improving Mothers’ Care: Lessons learned to inform maternity care from the UK and Ireland Confidential Enquiries into Maternal Deaths and Morbidity 2019–21</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6"/>
              </a:rPr>
              <a:t>https://www.npeu.ox.ac.uk/mbrrace-uk/reports</a:t>
            </a:r>
            <a:r>
              <a:rPr lang="en-GB" sz="2000">
                <a:latin typeface="Arial" panose="020B0604020202020204" pitchFamily="34" charset="0"/>
                <a:cs typeface="Arial" panose="020B0604020202020204" pitchFamily="34" charset="0"/>
              </a:rPr>
              <a:t> (Accessed: 11 April 2026).</a:t>
            </a:r>
          </a:p>
          <a:p>
            <a:pPr>
              <a:lnSpc>
                <a:spcPct val="150000"/>
              </a:lnSpc>
            </a:pPr>
            <a:r>
              <a:rPr lang="en-GB" sz="2000">
                <a:latin typeface="Arial" panose="020B0604020202020204" pitchFamily="34" charset="0"/>
                <a:cs typeface="Arial" panose="020B0604020202020204" pitchFamily="34" charset="0"/>
              </a:rPr>
              <a:t>Murray, E. et al. (2016) ‘Evaluating digital health interventions: key questions and approaches’, </a:t>
            </a:r>
            <a:r>
              <a:rPr lang="en-GB" sz="2000" i="1">
                <a:latin typeface="Arial" panose="020B0604020202020204" pitchFamily="34" charset="0"/>
                <a:cs typeface="Arial" panose="020B0604020202020204" pitchFamily="34" charset="0"/>
              </a:rPr>
              <a:t>American Journal of Preventive Medicine</a:t>
            </a:r>
            <a:r>
              <a:rPr lang="en-GB" sz="2000">
                <a:latin typeface="Arial" panose="020B0604020202020204" pitchFamily="34" charset="0"/>
                <a:cs typeface="Arial" panose="020B0604020202020204" pitchFamily="34" charset="0"/>
              </a:rPr>
              <a:t>, 51(5), pp. 843–851. Available at: </a:t>
            </a:r>
            <a:r>
              <a:rPr lang="en-GB" sz="2000">
                <a:latin typeface="Arial" panose="020B0604020202020204" pitchFamily="34" charset="0"/>
                <a:cs typeface="Arial" panose="020B0604020202020204" pitchFamily="34" charset="0"/>
                <a:hlinkClick r:id="rId7"/>
              </a:rPr>
              <a:t>https://doi.org/10.1016/j.amepre.2016.06.008</a:t>
            </a:r>
            <a:r>
              <a:rPr lang="en-GB" sz="2000">
                <a:latin typeface="Arial" panose="020B0604020202020204" pitchFamily="34" charset="0"/>
                <a:cs typeface="Arial" panose="020B0604020202020204" pitchFamily="34" charset="0"/>
              </a:rPr>
              <a:t> (Accessed: 12 April 2026).</a:t>
            </a:r>
          </a:p>
          <a:p>
            <a:pPr>
              <a:lnSpc>
                <a:spcPct val="150000"/>
              </a:lnSpc>
            </a:pPr>
            <a:r>
              <a:rPr lang="en-GB" sz="2000">
                <a:latin typeface="Arial" panose="020B0604020202020204" pitchFamily="34" charset="0"/>
                <a:cs typeface="Arial" panose="020B0604020202020204" pitchFamily="34" charset="0"/>
              </a:rPr>
              <a:t>Naidoo, J. and Wills, J. (2009) </a:t>
            </a:r>
            <a:r>
              <a:rPr lang="en-GB" sz="2000" i="1">
                <a:latin typeface="Arial" panose="020B0604020202020204" pitchFamily="34" charset="0"/>
                <a:cs typeface="Arial" panose="020B0604020202020204" pitchFamily="34" charset="0"/>
              </a:rPr>
              <a:t>Foundations for Health Promotion</a:t>
            </a:r>
            <a:r>
              <a:rPr lang="en-GB" sz="2000">
                <a:latin typeface="Arial" panose="020B0604020202020204" pitchFamily="34" charset="0"/>
                <a:cs typeface="Arial" panose="020B0604020202020204" pitchFamily="34" charset="0"/>
              </a:rPr>
              <a:t>. 3rd edn. Edinburgh: Bailliere Tindall (Accessed: 12 April 2026).</a:t>
            </a:r>
          </a:p>
          <a:p>
            <a:pPr>
              <a:lnSpc>
                <a:spcPct val="150000"/>
              </a:lnSpc>
            </a:pPr>
            <a:r>
              <a:rPr lang="en-GB" sz="2000">
                <a:latin typeface="Arial" panose="020B0604020202020204" pitchFamily="34" charset="0"/>
                <a:cs typeface="Arial" panose="020B0604020202020204" pitchFamily="34" charset="0"/>
              </a:rPr>
              <a:t>NHS Digital (2020) </a:t>
            </a:r>
            <a:r>
              <a:rPr lang="en-GB" sz="2000" i="1">
                <a:latin typeface="Arial" panose="020B0604020202020204" pitchFamily="34" charset="0"/>
                <a:cs typeface="Arial" panose="020B0604020202020204" pitchFamily="34" charset="0"/>
              </a:rPr>
              <a:t>Health Survey for England: Ethnicity and health</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8"/>
              </a:rPr>
              <a:t>https://digital.nhs.uk</a:t>
            </a:r>
            <a:r>
              <a:rPr lang="en-GB" sz="2000">
                <a:latin typeface="Arial" panose="020B0604020202020204" pitchFamily="34" charset="0"/>
                <a:cs typeface="Arial" panose="020B0604020202020204" pitchFamily="34" charset="0"/>
              </a:rPr>
              <a:t> (Accessed: 10 April 2026).</a:t>
            </a:r>
          </a:p>
          <a:p>
            <a:pPr>
              <a:lnSpc>
                <a:spcPct val="150000"/>
              </a:lnSpc>
            </a:pPr>
            <a:r>
              <a:rPr lang="en-GB" sz="2000">
                <a:latin typeface="Arial" panose="020B0604020202020204" pitchFamily="34" charset="0"/>
                <a:cs typeface="Arial" panose="020B0604020202020204" pitchFamily="34" charset="0"/>
              </a:rPr>
              <a:t>NHS England (2023) </a:t>
            </a:r>
            <a:r>
              <a:rPr lang="en-GB" sz="2000" i="1">
                <a:latin typeface="Arial" panose="020B0604020202020204" pitchFamily="34" charset="0"/>
                <a:cs typeface="Arial" panose="020B0604020202020204" pitchFamily="34" charset="0"/>
              </a:rPr>
              <a:t>Inclusive digital healthcare: a framework for NHS action on digital inclusion</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9"/>
              </a:rPr>
              <a:t>https://www.england.nhs.uk/long-read/inclusive-digital-healthcare-a-framework-for-nhs-action-on-digital-inclusion/</a:t>
            </a:r>
            <a:r>
              <a:rPr lang="en-GB" sz="2000">
                <a:latin typeface="Arial" panose="020B0604020202020204" pitchFamily="34" charset="0"/>
                <a:cs typeface="Arial" panose="020B0604020202020204" pitchFamily="34" charset="0"/>
              </a:rPr>
              <a:t> (Accessed: 08 April 2026).</a:t>
            </a:r>
          </a:p>
          <a:p>
            <a:pPr>
              <a:lnSpc>
                <a:spcPct val="150000"/>
              </a:lnSpc>
            </a:pPr>
            <a:r>
              <a:rPr lang="en-GB" sz="2000">
                <a:latin typeface="Arial" panose="020B0604020202020204" pitchFamily="34" charset="0"/>
                <a:cs typeface="Arial" panose="020B0604020202020204" pitchFamily="34" charset="0"/>
              </a:rPr>
              <a:t>NHS England (2024) </a:t>
            </a:r>
            <a:r>
              <a:rPr lang="en-GB" sz="2000" i="1">
                <a:latin typeface="Arial" panose="020B0604020202020204" pitchFamily="34" charset="0"/>
                <a:cs typeface="Arial" panose="020B0604020202020204" pitchFamily="34" charset="0"/>
              </a:rPr>
              <a:t>Healthcare inequalities improvement programme</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10"/>
              </a:rPr>
              <a:t>https://www.england.nhs.uk</a:t>
            </a:r>
            <a:r>
              <a:rPr lang="en-GB" sz="2000">
                <a:latin typeface="Arial" panose="020B0604020202020204" pitchFamily="34" charset="0"/>
                <a:cs typeface="Arial" panose="020B0604020202020204" pitchFamily="34" charset="0"/>
              </a:rPr>
              <a:t> (Accessed: 09 April 2026).</a:t>
            </a:r>
          </a:p>
          <a:p>
            <a:pPr>
              <a:lnSpc>
                <a:spcPct val="150000"/>
              </a:lnSpc>
            </a:pPr>
            <a:r>
              <a:rPr lang="en-GB" sz="2000">
                <a:latin typeface="Arial" panose="020B0604020202020204" pitchFamily="34" charset="0"/>
                <a:cs typeface="Arial" panose="020B0604020202020204" pitchFamily="34" charset="0"/>
              </a:rPr>
              <a:t>NICE (2020) </a:t>
            </a:r>
            <a:r>
              <a:rPr lang="en-GB" sz="2000" i="1">
                <a:latin typeface="Arial" panose="020B0604020202020204" pitchFamily="34" charset="0"/>
                <a:cs typeface="Arial" panose="020B0604020202020204" pitchFamily="34" charset="0"/>
              </a:rPr>
              <a:t>Behaviour change: digital and mobile health interventions</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11"/>
              </a:rPr>
              <a:t>https://www.nice.org.uk/guidance/ng183</a:t>
            </a:r>
            <a:r>
              <a:rPr lang="en-GB" sz="2000">
                <a:latin typeface="Arial" panose="020B0604020202020204" pitchFamily="34" charset="0"/>
                <a:cs typeface="Arial" panose="020B0604020202020204" pitchFamily="34" charset="0"/>
              </a:rPr>
              <a:t> (Accessed: 07 April 2026).</a:t>
            </a:r>
          </a:p>
          <a:p>
            <a:pPr>
              <a:lnSpc>
                <a:spcPct val="150000"/>
              </a:lnSpc>
            </a:pPr>
            <a:r>
              <a:rPr lang="en-GB" sz="2000">
                <a:latin typeface="Arial" panose="020B0604020202020204" pitchFamily="34" charset="0"/>
                <a:cs typeface="Arial" panose="020B0604020202020204" pitchFamily="34" charset="0"/>
              </a:rPr>
              <a:t>Office for National Statistics (2022) </a:t>
            </a:r>
            <a:r>
              <a:rPr lang="en-GB" sz="2000" i="1">
                <a:latin typeface="Arial" panose="020B0604020202020204" pitchFamily="34" charset="0"/>
                <a:cs typeface="Arial" panose="020B0604020202020204" pitchFamily="34" charset="0"/>
              </a:rPr>
              <a:t>Health inequalities in England and Wales</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12"/>
              </a:rPr>
              <a:t>https://www.ons.gov.uk</a:t>
            </a:r>
            <a:r>
              <a:rPr lang="en-GB" sz="2000">
                <a:latin typeface="Arial" panose="020B0604020202020204" pitchFamily="34" charset="0"/>
                <a:cs typeface="Arial" panose="020B0604020202020204" pitchFamily="34" charset="0"/>
              </a:rPr>
              <a:t> (Accessed: 10 April 2026).</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01259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7E3C2C1B-0D99-2BC4-302A-5A2B29C18BA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D608BA-F3FD-A913-E878-852486EF14D2}"/>
              </a:ext>
            </a:extLst>
          </p:cNvPr>
          <p:cNvSpPr>
            <a:spLocks noGrp="1"/>
          </p:cNvSpPr>
          <p:nvPr>
            <p:ph idx="1"/>
          </p:nvPr>
        </p:nvSpPr>
        <p:spPr>
          <a:xfrm>
            <a:off x="304800" y="571500"/>
            <a:ext cx="17194695" cy="7428606"/>
          </a:xfrm>
        </p:spPr>
        <p:txBody>
          <a:bodyPr>
            <a:normAutofit fontScale="85000" lnSpcReduction="10000"/>
          </a:bodyPr>
          <a:lstStyle/>
          <a:p>
            <a:pPr marL="0" indent="0">
              <a:lnSpc>
                <a:spcPct val="150000"/>
              </a:lnSpc>
              <a:buNone/>
            </a:pPr>
            <a:r>
              <a:rPr lang="en-GB" sz="2000" dirty="0">
                <a:latin typeface="Arial" panose="020B0604020202020204" pitchFamily="34" charset="0"/>
                <a:cs typeface="Arial" panose="020B0604020202020204" pitchFamily="34" charset="0"/>
              </a:rPr>
              <a:t>Office for National Statistics (ONS) (2021) </a:t>
            </a:r>
            <a:r>
              <a:rPr lang="en-GB" sz="2000" i="1" dirty="0">
                <a:latin typeface="Arial" panose="020B0604020202020204" pitchFamily="34" charset="0"/>
                <a:cs typeface="Arial" panose="020B0604020202020204" pitchFamily="34" charset="0"/>
              </a:rPr>
              <a:t>Child and infant mortality in England and Wales: 2021</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a:rPr>
              <a:t>https://www.ons.gov.uk</a:t>
            </a:r>
            <a:r>
              <a:rPr lang="en-GB" sz="2000" dirty="0">
                <a:latin typeface="Arial" panose="020B0604020202020204" pitchFamily="34" charset="0"/>
                <a:cs typeface="Arial" panose="020B0604020202020204" pitchFamily="34" charset="0"/>
              </a:rPr>
              <a:t> (Accessed: 11 April 2026).</a:t>
            </a:r>
          </a:p>
          <a:p>
            <a:pPr marL="0" indent="0">
              <a:lnSpc>
                <a:spcPct val="150000"/>
              </a:lnSpc>
              <a:buNone/>
            </a:pPr>
            <a:r>
              <a:rPr lang="en-GB" sz="2000" dirty="0" err="1">
                <a:latin typeface="Arial" panose="020B0604020202020204" pitchFamily="34" charset="0"/>
                <a:cs typeface="Arial" panose="020B0604020202020204" pitchFamily="34" charset="0"/>
              </a:rPr>
              <a:t>Poduval</a:t>
            </a:r>
            <a:r>
              <a:rPr lang="en-GB" sz="2000" dirty="0">
                <a:latin typeface="Arial" panose="020B0604020202020204" pitchFamily="34" charset="0"/>
                <a:cs typeface="Arial" panose="020B0604020202020204" pitchFamily="34" charset="0"/>
              </a:rPr>
              <a:t>, S. et al. (2025) ‘Do community-based digital health inclusion programmes contribute to tackling health inequalities in disadvantaged population groups?’, </a:t>
            </a:r>
            <a:r>
              <a:rPr lang="en-GB" sz="2000" i="1" dirty="0">
                <a:latin typeface="Arial" panose="020B0604020202020204" pitchFamily="34" charset="0"/>
                <a:cs typeface="Arial" panose="020B0604020202020204" pitchFamily="34" charset="0"/>
              </a:rPr>
              <a:t>BMC Public Health</a:t>
            </a:r>
            <a:r>
              <a:rPr lang="en-GB" sz="2000" dirty="0">
                <a:latin typeface="Arial" panose="020B0604020202020204" pitchFamily="34" charset="0"/>
                <a:cs typeface="Arial" panose="020B0604020202020204" pitchFamily="34" charset="0"/>
              </a:rPr>
              <a:t>, 25(1), p. 275. Available at: https://doi.org/10.1186/s12889-025-16275-2 (Accessed: 14 April 2026).</a:t>
            </a:r>
          </a:p>
          <a:p>
            <a:pPr marL="0" indent="0">
              <a:lnSpc>
                <a:spcPct val="150000"/>
              </a:lnSpc>
              <a:buNone/>
            </a:pPr>
            <a:r>
              <a:rPr lang="en-GB" sz="2000" dirty="0">
                <a:latin typeface="Arial" panose="020B0604020202020204" pitchFamily="34" charset="0"/>
                <a:cs typeface="Arial" panose="020B0604020202020204" pitchFamily="34" charset="0"/>
              </a:rPr>
              <a:t>Public Health England (2020) </a:t>
            </a:r>
            <a:r>
              <a:rPr lang="en-GB" sz="2000" i="1" dirty="0">
                <a:latin typeface="Arial" panose="020B0604020202020204" pitchFamily="34" charset="0"/>
                <a:cs typeface="Arial" panose="020B0604020202020204" pitchFamily="34" charset="0"/>
              </a:rPr>
              <a:t>Disparities in the risk and outcomes of COVID-19</a:t>
            </a:r>
            <a:r>
              <a:rPr lang="en-GB" sz="2000" dirty="0">
                <a:latin typeface="Arial" panose="020B0604020202020204" pitchFamily="34" charset="0"/>
                <a:cs typeface="Arial" panose="020B0604020202020204" pitchFamily="34" charset="0"/>
              </a:rPr>
              <a:t>. London: PHE (Accessed: 09 April 2026).</a:t>
            </a:r>
          </a:p>
          <a:p>
            <a:pPr marL="0" indent="0">
              <a:lnSpc>
                <a:spcPct val="150000"/>
              </a:lnSpc>
              <a:buNone/>
            </a:pPr>
            <a:r>
              <a:rPr lang="en-GB" sz="2000" dirty="0">
                <a:latin typeface="Arial" panose="020B0604020202020204" pitchFamily="34" charset="0"/>
                <a:cs typeface="Arial" panose="020B0604020202020204" pitchFamily="34" charset="0"/>
              </a:rPr>
              <a:t>Racine, E. et al. (2023) ‘What and how do different stakeholders contribute to intervention development?’, </a:t>
            </a:r>
            <a:r>
              <a:rPr lang="en-GB" sz="2000" i="1" dirty="0">
                <a:latin typeface="Arial" panose="020B0604020202020204" pitchFamily="34" charset="0"/>
                <a:cs typeface="Arial" panose="020B0604020202020204" pitchFamily="34" charset="0"/>
              </a:rPr>
              <a:t>HRB Open Research</a:t>
            </a:r>
            <a:r>
              <a:rPr lang="en-GB" sz="2000" dirty="0">
                <a:latin typeface="Arial" panose="020B0604020202020204" pitchFamily="34" charset="0"/>
                <a:cs typeface="Arial" panose="020B0604020202020204" pitchFamily="34" charset="0"/>
              </a:rPr>
              <a:t>, 5, p. 35. Available at: </a:t>
            </a:r>
            <a:r>
              <a:rPr lang="en-GB" sz="2000" dirty="0">
                <a:latin typeface="Arial" panose="020B0604020202020204" pitchFamily="34" charset="0"/>
                <a:cs typeface="Arial" panose="020B0604020202020204" pitchFamily="34" charset="0"/>
                <a:hlinkClick r:id="rId3"/>
              </a:rPr>
              <a:t>https://doi.org/10.12688/hrbopenres.13544.2</a:t>
            </a:r>
            <a:r>
              <a:rPr lang="en-GB" sz="2000" dirty="0">
                <a:latin typeface="Arial" panose="020B0604020202020204" pitchFamily="34" charset="0"/>
                <a:cs typeface="Arial" panose="020B0604020202020204" pitchFamily="34" charset="0"/>
              </a:rPr>
              <a:t> (Accessed: 05 April 2026).</a:t>
            </a:r>
          </a:p>
          <a:p>
            <a:pPr marL="0" indent="0">
              <a:lnSpc>
                <a:spcPct val="150000"/>
              </a:lnSpc>
              <a:buNone/>
            </a:pPr>
            <a:r>
              <a:rPr lang="en-GB" sz="2000" dirty="0">
                <a:latin typeface="Arial" panose="020B0604020202020204" pitchFamily="34" charset="0"/>
                <a:cs typeface="Arial" panose="020B0604020202020204" pitchFamily="34" charset="0"/>
              </a:rPr>
              <a:t>Ramasawmy, M. et al. (2022) ‘Frameworks for implementation, uptake, and use of cardiometabolic disease–related digital health interventions’, </a:t>
            </a:r>
            <a:r>
              <a:rPr lang="en-GB" sz="2000" i="1" dirty="0">
                <a:latin typeface="Arial" panose="020B0604020202020204" pitchFamily="34" charset="0"/>
                <a:cs typeface="Arial" panose="020B0604020202020204" pitchFamily="34" charset="0"/>
              </a:rPr>
              <a:t>JMIR Cardio</a:t>
            </a:r>
            <a:r>
              <a:rPr lang="en-GB" sz="2000" dirty="0">
                <a:latin typeface="Arial" panose="020B0604020202020204" pitchFamily="34" charset="0"/>
                <a:cs typeface="Arial" panose="020B0604020202020204" pitchFamily="34" charset="0"/>
              </a:rPr>
              <a:t>, 6(2), p. e37360. Available at: </a:t>
            </a:r>
            <a:r>
              <a:rPr lang="en-GB" sz="2000" dirty="0">
                <a:latin typeface="Arial" panose="020B0604020202020204" pitchFamily="34" charset="0"/>
                <a:cs typeface="Arial" panose="020B0604020202020204" pitchFamily="34" charset="0"/>
                <a:hlinkClick r:id="rId4"/>
              </a:rPr>
              <a:t>https://doi.org/10.2196/37360</a:t>
            </a:r>
            <a:r>
              <a:rPr lang="en-GB" sz="2000" dirty="0">
                <a:latin typeface="Arial" panose="020B0604020202020204" pitchFamily="34" charset="0"/>
                <a:cs typeface="Arial" panose="020B0604020202020204" pitchFamily="34" charset="0"/>
              </a:rPr>
              <a:t> (Accessed: 13 April 2026).</a:t>
            </a:r>
          </a:p>
          <a:p>
            <a:pPr marL="0" indent="0">
              <a:lnSpc>
                <a:spcPct val="150000"/>
              </a:lnSpc>
              <a:buNone/>
            </a:pPr>
            <a:r>
              <a:rPr lang="en-GB" sz="2000" dirty="0">
                <a:latin typeface="Arial" panose="020B0604020202020204" pitchFamily="34" charset="0"/>
                <a:cs typeface="Arial" panose="020B0604020202020204" pitchFamily="34" charset="0"/>
              </a:rPr>
              <a:t>Rich, E. et al. (2019) ‘Is digital health care more equitable?’, </a:t>
            </a:r>
            <a:r>
              <a:rPr lang="en-GB" sz="2000" i="1" dirty="0">
                <a:latin typeface="Arial" panose="020B0604020202020204" pitchFamily="34" charset="0"/>
                <a:cs typeface="Arial" panose="020B0604020202020204" pitchFamily="34" charset="0"/>
              </a:rPr>
              <a:t>Sociology of Health &amp; Illness</a:t>
            </a:r>
            <a:r>
              <a:rPr lang="en-GB" sz="2000" dirty="0">
                <a:latin typeface="Arial" panose="020B0604020202020204" pitchFamily="34" charset="0"/>
                <a:cs typeface="Arial" panose="020B0604020202020204" pitchFamily="34" charset="0"/>
              </a:rPr>
              <a:t>, 41, pp. 31–49. Available at: https://doi.org/10.1111/1467-9566.12844 (Accessed: 12 April 2026).</a:t>
            </a:r>
          </a:p>
          <a:p>
            <a:pPr marL="0" indent="0">
              <a:lnSpc>
                <a:spcPct val="150000"/>
              </a:lnSpc>
              <a:buNone/>
            </a:pPr>
            <a:r>
              <a:rPr lang="en-GB" sz="2000" dirty="0">
                <a:latin typeface="Arial" panose="020B0604020202020204" pitchFamily="34" charset="0"/>
                <a:cs typeface="Arial" panose="020B0604020202020204" pitchFamily="34" charset="0"/>
              </a:rPr>
              <a:t>Teke, J. et al. (2025) ‘Digital health disparities: A review of barriers and solutions for racially diverse groups’, </a:t>
            </a:r>
            <a:r>
              <a:rPr lang="en-GB" sz="2000" i="1" dirty="0">
                <a:latin typeface="Arial" panose="020B0604020202020204" pitchFamily="34" charset="0"/>
                <a:cs typeface="Arial" panose="020B0604020202020204" pitchFamily="34" charset="0"/>
              </a:rPr>
              <a:t>International Journal of Medical Informatics</a:t>
            </a:r>
            <a:r>
              <a:rPr lang="en-GB" sz="2000" dirty="0">
                <a:latin typeface="Arial" panose="020B0604020202020204" pitchFamily="34" charset="0"/>
                <a:cs typeface="Arial" panose="020B0604020202020204" pitchFamily="34" charset="0"/>
              </a:rPr>
              <a:t>. Available at: https://doi.org/10.1016/j.ijmedinf.2025.106173 (Accessed: 14 April 2026).</a:t>
            </a:r>
          </a:p>
          <a:p>
            <a:pPr marL="0" indent="0">
              <a:lnSpc>
                <a:spcPct val="150000"/>
              </a:lnSpc>
              <a:buNone/>
            </a:pPr>
            <a:r>
              <a:rPr lang="en-GB" sz="2000" dirty="0" err="1">
                <a:latin typeface="Arial" panose="020B0604020202020204" pitchFamily="34" charset="0"/>
                <a:cs typeface="Arial" panose="020B0604020202020204" pitchFamily="34" charset="0"/>
              </a:rPr>
              <a:t>Thorlu</a:t>
            </a:r>
            <a:r>
              <a:rPr lang="en-GB" sz="2000" dirty="0">
                <a:latin typeface="Arial" panose="020B0604020202020204" pitchFamily="34" charset="0"/>
                <a:cs typeface="Arial" panose="020B0604020202020204" pitchFamily="34" charset="0"/>
              </a:rPr>
              <a:t>-Bangura, Z. et al. (2023) ‘Digital health, cardiometabolic disease and ethnicity’, </a:t>
            </a:r>
            <a:r>
              <a:rPr lang="en-GB" sz="2000" i="1" dirty="0">
                <a:latin typeface="Arial" panose="020B0604020202020204" pitchFamily="34" charset="0"/>
                <a:cs typeface="Arial" panose="020B0604020202020204" pitchFamily="34" charset="0"/>
              </a:rPr>
              <a:t>Journal of Public Health Policy</a:t>
            </a:r>
            <a:r>
              <a:rPr lang="en-GB" sz="2000" dirty="0">
                <a:latin typeface="Arial" panose="020B0604020202020204" pitchFamily="34" charset="0"/>
                <a:cs typeface="Arial" panose="020B0604020202020204" pitchFamily="34" charset="0"/>
              </a:rPr>
              <a:t>, 44(2), pp. 179–195. Available at: https://doi.org/10.1057/s41271-023-00392-1 (Accessed: 13 April 2026).</a:t>
            </a:r>
          </a:p>
          <a:p>
            <a:pPr marL="0" indent="0">
              <a:lnSpc>
                <a:spcPct val="150000"/>
              </a:lnSpc>
              <a:buNone/>
            </a:pPr>
            <a:r>
              <a:rPr lang="en-GB" sz="2000" dirty="0">
                <a:latin typeface="Arial" panose="020B0604020202020204" pitchFamily="34" charset="0"/>
                <a:cs typeface="Arial" panose="020B0604020202020204" pitchFamily="34" charset="0"/>
              </a:rPr>
              <a:t>Veinot, T.C. et al. (2018) ‘Good intentions are not enough’, </a:t>
            </a:r>
            <a:r>
              <a:rPr lang="en-GB" sz="2000" i="1" dirty="0">
                <a:latin typeface="Arial" panose="020B0604020202020204" pitchFamily="34" charset="0"/>
                <a:cs typeface="Arial" panose="020B0604020202020204" pitchFamily="34" charset="0"/>
              </a:rPr>
              <a:t>Journal of the American Medical Informatics Association</a:t>
            </a:r>
            <a:r>
              <a:rPr lang="en-GB" sz="2000" dirty="0">
                <a:latin typeface="Arial" panose="020B0604020202020204" pitchFamily="34" charset="0"/>
                <a:cs typeface="Arial" panose="020B0604020202020204" pitchFamily="34" charset="0"/>
              </a:rPr>
              <a:t>, 25(8), pp. 1080–1088. Available at: </a:t>
            </a:r>
            <a:r>
              <a:rPr lang="en-GB" sz="2000" dirty="0">
                <a:latin typeface="Arial" panose="020B0604020202020204" pitchFamily="34" charset="0"/>
                <a:cs typeface="Arial" panose="020B0604020202020204" pitchFamily="34" charset="0"/>
                <a:hlinkClick r:id="rId5"/>
              </a:rPr>
              <a:t>https://doi.org/10.1093/jamia/ocy052</a:t>
            </a:r>
            <a:r>
              <a:rPr lang="en-GB" sz="2000" dirty="0">
                <a:latin typeface="Arial" panose="020B0604020202020204" pitchFamily="34" charset="0"/>
                <a:cs typeface="Arial" panose="020B0604020202020204" pitchFamily="34" charset="0"/>
              </a:rPr>
              <a:t> (Accessed: 08 April 2026).</a:t>
            </a:r>
          </a:p>
          <a:p>
            <a:pPr marL="0" indent="0">
              <a:lnSpc>
                <a:spcPct val="150000"/>
              </a:lnSpc>
              <a:buNone/>
            </a:pPr>
            <a:r>
              <a:rPr lang="en-GB" sz="2000" dirty="0">
                <a:latin typeface="Arial" panose="020B0604020202020204" pitchFamily="34" charset="0"/>
                <a:cs typeface="Arial" panose="020B0604020202020204" pitchFamily="34" charset="0"/>
              </a:rPr>
              <a:t>World Health Organisation (2018) </a:t>
            </a:r>
            <a:r>
              <a:rPr lang="en-GB" sz="2000" i="1" dirty="0">
                <a:latin typeface="Arial" panose="020B0604020202020204" pitchFamily="34" charset="0"/>
                <a:cs typeface="Arial" panose="020B0604020202020204" pitchFamily="34" charset="0"/>
              </a:rPr>
              <a:t>Social determinants of health</a:t>
            </a:r>
            <a:r>
              <a:rPr lang="en-GB" sz="2000" dirty="0">
                <a:latin typeface="Arial" panose="020B0604020202020204" pitchFamily="34" charset="0"/>
                <a:cs typeface="Arial" panose="020B0604020202020204" pitchFamily="34" charset="0"/>
              </a:rPr>
              <a:t>. Geneva: WHO (Accessed: 10 April 2026).</a:t>
            </a:r>
          </a:p>
          <a:p>
            <a:pPr marL="0" indent="0">
              <a:lnSpc>
                <a:spcPct val="150000"/>
              </a:lnSpc>
              <a:buNone/>
            </a:pPr>
            <a:r>
              <a:rPr lang="en-GB" sz="2000" dirty="0">
                <a:latin typeface="Arial" panose="020B0604020202020204" pitchFamily="34" charset="0"/>
                <a:cs typeface="Arial" panose="020B0604020202020204" pitchFamily="34" charset="0"/>
              </a:rPr>
              <a:t>World Health Organisation (2021) </a:t>
            </a:r>
            <a:r>
              <a:rPr lang="en-GB" sz="2000" i="1" dirty="0">
                <a:latin typeface="Arial" panose="020B0604020202020204" pitchFamily="34" charset="0"/>
                <a:cs typeface="Arial" panose="020B0604020202020204" pitchFamily="34" charset="0"/>
              </a:rPr>
              <a:t>Global strategy on digital health 2020–2025</a:t>
            </a:r>
            <a:r>
              <a:rPr lang="en-GB" sz="2000" dirty="0">
                <a:latin typeface="Arial" panose="020B0604020202020204" pitchFamily="34" charset="0"/>
                <a:cs typeface="Arial" panose="020B0604020202020204" pitchFamily="34" charset="0"/>
              </a:rPr>
              <a:t>. Geneva: WHO (Accessed: 11 April 2026).</a:t>
            </a:r>
          </a:p>
          <a:p>
            <a:pPr marL="0" indent="0" algn="just">
              <a:buNone/>
            </a:pPr>
            <a:endParaRPr lang="gu-IN" sz="2000" dirty="0">
              <a:latin typeface="Arial" panose="020B0604020202020204" pitchFamily="34" charset="0"/>
            </a:endParaRPr>
          </a:p>
        </p:txBody>
      </p:sp>
    </p:spTree>
    <p:extLst>
      <p:ext uri="{BB962C8B-B14F-4D97-AF65-F5344CB8AC3E}">
        <p14:creationId xmlns:p14="http://schemas.microsoft.com/office/powerpoint/2010/main" val="4054846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4" ma:contentTypeDescription="Create a new document." ma:contentTypeScope="" ma:versionID="192cdeee65cdc1529edc659cff681241">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0739812a251cff5c53b46eb229ce8f4a"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58C0B3D7-1D83-4CC6-A918-B739421F624C}">
  <ds:schemaRefs>
    <ds:schemaRef ds:uri="http://schemas.microsoft.com/sharepoint/v3/contenttype/forms"/>
  </ds:schemaRefs>
</ds:datastoreItem>
</file>

<file path=customXml/itemProps2.xml><?xml version="1.0" encoding="utf-8"?>
<ds:datastoreItem xmlns:ds="http://schemas.openxmlformats.org/officeDocument/2006/customXml" ds:itemID="{9495C1F1-BBC2-4CE2-BD3F-A64429C366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181F756-C576-429C-9720-9BEE23F2A81D}">
  <ds:schemaRefs>
    <ds:schemaRef ds:uri="0cb976d4-72d8-43fd-a100-21d54766e958"/>
    <ds:schemaRef ds:uri="http://purl.org/dc/terms/"/>
    <ds:schemaRef ds:uri="http://purl.org/dc/elements/1.1/"/>
    <ds:schemaRef ds:uri="http://www.w3.org/XML/1998/namespace"/>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schemas.microsoft.com/office/infopath/2007/PartnerControls"/>
    <ds:schemaRef ds:uri="da3f2772-8f1e-4acb-bd98-3a0ee892f48a"/>
  </ds:schemaRefs>
</ds:datastoreItem>
</file>

<file path=docProps/app.xml><?xml version="1.0" encoding="utf-8"?>
<Properties xmlns="http://schemas.openxmlformats.org/officeDocument/2006/extended-properties" xmlns:vt="http://schemas.openxmlformats.org/officeDocument/2006/docPropsVTypes">
  <TotalTime>1532</TotalTime>
  <Words>4416</Words>
  <Application>Microsoft Office PowerPoint</Application>
  <PresentationFormat>Custom</PresentationFormat>
  <Paragraphs>329</Paragraphs>
  <Slides>37</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Canva Sans</vt:lpstr>
      <vt:lpstr>Arial</vt:lpstr>
      <vt:lpstr>Arial MT Pro</vt:lpstr>
      <vt:lpstr>Rubik</vt:lpstr>
      <vt:lpstr>Calibri</vt:lpstr>
      <vt:lpstr>Neue Haas Grotesk Text Pro</vt:lpstr>
      <vt:lpstr>Arial MT Pro Bold</vt:lpstr>
      <vt:lpstr>Rubik Bold</vt:lpstr>
      <vt:lpstr>Wingdings</vt:lpstr>
      <vt:lpstr>Office Theme</vt:lpstr>
      <vt:lpstr>Programme: MSc Public Health and Social Care in Practice   Module: Population Health and Digital Health Promotion   Module code: LCHS7009   Lecturer: Dr Ping Wu  Health Inequalities Among Minority Groups in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 3 Adela Slivciuc -2213787</vt:lpstr>
      <vt:lpstr>Step 1:Identify needs  1) Minorities face health disparities 2) Challenges range from language barriers to access problems and cultural issues 3) Sources of data used are NHS files, questionnaires, and community feedback</vt:lpstr>
      <vt:lpstr> To reduce health Inequality through:  1) Raising health service awareness 2) Improving access to information 3) Early intervention </vt:lpstr>
      <vt:lpstr>Step 3:Decide Approach </vt:lpstr>
      <vt:lpstr>Step 4 :Identify Resources</vt:lpstr>
      <vt:lpstr>Step 5: Plan Evaluation</vt:lpstr>
      <vt:lpstr>Step 6:Set Action PLan </vt:lpstr>
      <vt:lpstr>Step 7: Implementation</vt:lpstr>
      <vt:lpstr>PowerPoint Presentation</vt:lpstr>
      <vt:lpstr>PowerPoint Presentation</vt:lpstr>
      <vt:lpstr>PowerPoint Presentation</vt:lpstr>
      <vt:lpstr>PowerPoint Presentation</vt:lpstr>
      <vt:lpstr>PowerPoint Presentation</vt:lpstr>
      <vt:lpstr>PowerPoint Presentation</vt:lpstr>
      <vt:lpstr>Benefits and Implications</vt:lpstr>
      <vt:lpstr>Benefits of Digital Health Promotion Intervention</vt:lpstr>
      <vt:lpstr>Benefits of Digital Health Promotion Intervention</vt:lpstr>
      <vt:lpstr>Implications of the Intervention</vt:lpstr>
      <vt:lpstr>PowerPoint Presentation</vt:lpstr>
      <vt:lpstr>PowerPoint Presentation</vt:lpstr>
      <vt:lpstr>Conclusion </vt:lpstr>
      <vt:lpstr>Banerjee, A. (2021) ‘Digital health interventions and inequalities: the case for a new paradigm’, BMJ Evidence-Based Medicine, 26(3), pp. 77–78. Available at: https://doi.org/10.1136/bmjebm-2020-111504 (Accessed: 13 April 2026). Cavanagh, S. and Chadwick, K. (2005) Health Needs Assessment at a glance. Available at: https://shisiradhikari.com/storage/uploads/library/files/ilide.info-health-needs-assessment-a-practical-guide-pr_a47556257a69a8d6c31fce9a26a01fb9.pdf (Accessed: 13 April 2026). Cumberland Council (2025) Ethnic Minorities Health Needs Assessment, 2025. Available at: https://elibrary.cumbria.gov.uk/view.asp?ID=235883 (Accessed: 11 April 2026). Dixon, A. and Woods, B. (2023) The state of health care and adult social care in England 2022/23. Available at: https://www.cqc.org.uk/publications/major-report/state-care/2022-2023 (Accessed: 11 April 2026). Ewles, L. and Simnett, I. (2003) Promoting Health: A Practical Guide. 5th edn. Edinburgh: Baillière Tindall (Accessed: 12 April 2026). Farre, A. et al. (2023) ‘Exploring the use of digital technology to deliver healthcare services with explicit consideration of health inequalities in UK settings: A scoping review’, Digital Health, 9, p. 20552076231185442. Available at: https://doi.org/10.1177/20552076231185442 (Accessed: 12 April 2026). Fertman, C.I. and Allensworth, D.D. (2026) Health Promotion Programs. Available at: https://books.google.co.uk/books?id=4yFYLqkoXo4C (Accessed: 13 April 2026). Goswami, A. et al. (2023) ‘The use of digital health interventions for cardiometabolic diseases among South Asian and Black minority ethnic groups: realist review’, Journal of Medical Internet Research, 25, p. e40630. Available at: https://doi.org/10.2196/40630 (Accessed: 14 April 2026). GOV.UK (2010) Equality Act 2010. Available at: https://www.legislation.gov.uk/ukpga/2010/15/contents (Accessed: 09 April 2026). GOV.UK (2018) Data Protection Act 2018. Available at: https://www.legislation.gov.uk/ukpga/2018/12/contents (Accessed: 14 April 2026). GOV.UK (2022) Health disparities and health inequalities: Applying all our health. Available at: https://www.gov.uk/government/publications/health-disparities-and-health-inequalities-applying-all-our-health/health-disparities-and-health-inequalities-applying-all-our-health (Accessed: 12 April 2026).</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ELENA DRAGHICI</cp:lastModifiedBy>
  <cp:revision>14</cp:revision>
  <dcterms:created xsi:type="dcterms:W3CDTF">2006-08-16T00:00:00Z</dcterms:created>
  <dcterms:modified xsi:type="dcterms:W3CDTF">2026-04-14T21:28:07Z</dcterms:modified>
  <dc:identifier>DAHGiJTJ6TI</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