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1881" r:id="rId2"/>
    <p:sldId id="256" r:id="rId3"/>
    <p:sldId id="257" r:id="rId4"/>
    <p:sldId id="267" r:id="rId5"/>
    <p:sldId id="269" r:id="rId6"/>
    <p:sldId id="268" r:id="rId7"/>
    <p:sldId id="259" r:id="rId8"/>
    <p:sldId id="258" r:id="rId9"/>
    <p:sldId id="270" r:id="rId10"/>
    <p:sldId id="265" r:id="rId11"/>
    <p:sldId id="262" r:id="rId12"/>
    <p:sldId id="264" r:id="rId13"/>
    <p:sldId id="261" r:id="rId14"/>
    <p:sldId id="271" r:id="rId15"/>
    <p:sldId id="276" r:id="rId16"/>
  </p:sldIdLst>
  <p:sldSz cx="18288000" cy="10287000"/>
  <p:notesSz cx="6858000" cy="9144000"/>
  <p:embeddedFontLst>
    <p:embeddedFont>
      <p:font typeface="Gotham" panose="020B0604020202020204" charset="0"/>
      <p:regular r:id="rId18"/>
    </p:embeddedFont>
    <p:embeddedFont>
      <p:font typeface="Lato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3333" autoAdjust="0"/>
  </p:normalViewPr>
  <p:slideViewPr>
    <p:cSldViewPr>
      <p:cViewPr varScale="1">
        <p:scale>
          <a:sx n="44" d="100"/>
          <a:sy n="44" d="100"/>
        </p:scale>
        <p:origin x="66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42C1B0-FCF7-4641-8EFC-9CF6666BDE48}" type="datetimeFigureOut">
              <a:rPr lang="en-US" smtClean="0"/>
              <a:t>12/9/2025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322328-1941-419E-B46B-D0A762C3082D}" type="slidenum">
              <a:rPr lang="en-US" smtClean="0"/>
              <a:t>‹#›</a:t>
            </a:fld>
            <a:endParaRPr lang="en-US"/>
          </a:p>
        </p:txBody>
      </p:sp>
    </p:spTree>
    <p:extLst>
      <p:ext uri="{BB962C8B-B14F-4D97-AF65-F5344CB8AC3E}">
        <p14:creationId xmlns:p14="http://schemas.microsoft.com/office/powerpoint/2010/main" val="397312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40CFEA4-47A4-40A0-AC99-60B15F86C767}" type="slidenum">
              <a:rPr lang="en-US" smtClean="0"/>
              <a:t>1</a:t>
            </a:fld>
            <a:endParaRPr lang="en-US"/>
          </a:p>
        </p:txBody>
      </p:sp>
    </p:spTree>
    <p:extLst>
      <p:ext uri="{BB962C8B-B14F-4D97-AF65-F5344CB8AC3E}">
        <p14:creationId xmlns:p14="http://schemas.microsoft.com/office/powerpoint/2010/main" val="4085656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2</a:t>
            </a:fld>
            <a:endParaRPr lang="en-US"/>
          </a:p>
        </p:txBody>
      </p:sp>
    </p:spTree>
    <p:extLst>
      <p:ext uri="{BB962C8B-B14F-4D97-AF65-F5344CB8AC3E}">
        <p14:creationId xmlns:p14="http://schemas.microsoft.com/office/powerpoint/2010/main" val="327519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3</a:t>
            </a:fld>
            <a:endParaRPr lang="en-US"/>
          </a:p>
        </p:txBody>
      </p:sp>
    </p:spTree>
    <p:extLst>
      <p:ext uri="{BB962C8B-B14F-4D97-AF65-F5344CB8AC3E}">
        <p14:creationId xmlns:p14="http://schemas.microsoft.com/office/powerpoint/2010/main" val="892901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4</a:t>
            </a:fld>
            <a:endParaRPr lang="en-US"/>
          </a:p>
        </p:txBody>
      </p:sp>
    </p:spTree>
    <p:extLst>
      <p:ext uri="{BB962C8B-B14F-4D97-AF65-F5344CB8AC3E}">
        <p14:creationId xmlns:p14="http://schemas.microsoft.com/office/powerpoint/2010/main" val="4252628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5</a:t>
            </a:fld>
            <a:endParaRPr lang="en-US"/>
          </a:p>
        </p:txBody>
      </p:sp>
    </p:spTree>
    <p:extLst>
      <p:ext uri="{BB962C8B-B14F-4D97-AF65-F5344CB8AC3E}">
        <p14:creationId xmlns:p14="http://schemas.microsoft.com/office/powerpoint/2010/main" val="28352064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6</a:t>
            </a:fld>
            <a:endParaRPr lang="en-US"/>
          </a:p>
        </p:txBody>
      </p:sp>
    </p:spTree>
    <p:extLst>
      <p:ext uri="{BB962C8B-B14F-4D97-AF65-F5344CB8AC3E}">
        <p14:creationId xmlns:p14="http://schemas.microsoft.com/office/powerpoint/2010/main" val="629260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7</a:t>
            </a:fld>
            <a:endParaRPr lang="en-US"/>
          </a:p>
        </p:txBody>
      </p:sp>
    </p:spTree>
    <p:extLst>
      <p:ext uri="{BB962C8B-B14F-4D97-AF65-F5344CB8AC3E}">
        <p14:creationId xmlns:p14="http://schemas.microsoft.com/office/powerpoint/2010/main" val="3140421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A322328-1941-419E-B46B-D0A762C3082D}" type="slidenum">
              <a:rPr lang="en-US" smtClean="0"/>
              <a:t>8</a:t>
            </a:fld>
            <a:endParaRPr lang="en-US"/>
          </a:p>
        </p:txBody>
      </p:sp>
    </p:spTree>
    <p:extLst>
      <p:ext uri="{BB962C8B-B14F-4D97-AF65-F5344CB8AC3E}">
        <p14:creationId xmlns:p14="http://schemas.microsoft.com/office/powerpoint/2010/main" val="771747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9</a:t>
            </a:fld>
            <a:endParaRPr lang="en-US"/>
          </a:p>
        </p:txBody>
      </p:sp>
    </p:spTree>
    <p:extLst>
      <p:ext uri="{BB962C8B-B14F-4D97-AF65-F5344CB8AC3E}">
        <p14:creationId xmlns:p14="http://schemas.microsoft.com/office/powerpoint/2010/main" val="2105094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10</a:t>
            </a:fld>
            <a:endParaRPr lang="en-US"/>
          </a:p>
        </p:txBody>
      </p:sp>
    </p:spTree>
    <p:extLst>
      <p:ext uri="{BB962C8B-B14F-4D97-AF65-F5344CB8AC3E}">
        <p14:creationId xmlns:p14="http://schemas.microsoft.com/office/powerpoint/2010/main" val="4194505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11</a:t>
            </a:fld>
            <a:endParaRPr lang="en-US"/>
          </a:p>
        </p:txBody>
      </p:sp>
    </p:spTree>
    <p:extLst>
      <p:ext uri="{BB962C8B-B14F-4D97-AF65-F5344CB8AC3E}">
        <p14:creationId xmlns:p14="http://schemas.microsoft.com/office/powerpoint/2010/main" val="24128643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12</a:t>
            </a:fld>
            <a:endParaRPr lang="en-US"/>
          </a:p>
        </p:txBody>
      </p:sp>
    </p:spTree>
    <p:extLst>
      <p:ext uri="{BB962C8B-B14F-4D97-AF65-F5344CB8AC3E}">
        <p14:creationId xmlns:p14="http://schemas.microsoft.com/office/powerpoint/2010/main" val="2698167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13</a:t>
            </a:fld>
            <a:endParaRPr lang="en-US"/>
          </a:p>
        </p:txBody>
      </p:sp>
    </p:spTree>
    <p:extLst>
      <p:ext uri="{BB962C8B-B14F-4D97-AF65-F5344CB8AC3E}">
        <p14:creationId xmlns:p14="http://schemas.microsoft.com/office/powerpoint/2010/main" val="9075920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322328-1941-419E-B46B-D0A762C3082D}" type="slidenum">
              <a:rPr lang="en-US" smtClean="0"/>
              <a:t>14</a:t>
            </a:fld>
            <a:endParaRPr lang="en-US"/>
          </a:p>
        </p:txBody>
      </p:sp>
    </p:spTree>
    <p:extLst>
      <p:ext uri="{BB962C8B-B14F-4D97-AF65-F5344CB8AC3E}">
        <p14:creationId xmlns:p14="http://schemas.microsoft.com/office/powerpoint/2010/main" val="3210414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FF6A408-B0AB-4CAF-8A42-618892A7F993}" type="slidenum">
              <a:rPr lang="en-US" smtClean="0"/>
              <a:t>15</a:t>
            </a:fld>
            <a:endParaRPr lang="en-US"/>
          </a:p>
        </p:txBody>
      </p:sp>
    </p:spTree>
    <p:extLst>
      <p:ext uri="{BB962C8B-B14F-4D97-AF65-F5344CB8AC3E}">
        <p14:creationId xmlns:p14="http://schemas.microsoft.com/office/powerpoint/2010/main" val="2739047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sv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jpeg"/></Relationships>
</file>

<file path=ppt/slides/_rels/slide1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5.png"/><Relationship Id="rId7" Type="http://schemas.openxmlformats.org/officeDocument/2006/relationships/image" Target="../media/image39.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26.svg"/><Relationship Id="rId9" Type="http://schemas.openxmlformats.org/officeDocument/2006/relationships/image" Target="../media/image24.sv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sv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ogle.com/search?q=https://www.blf.org.uk/support-us/lung-health-data/facts-and-statistics" TargetMode="External"/><Relationship Id="rId13" Type="http://schemas.openxmlformats.org/officeDocument/2006/relationships/hyperlink" Target="https://www.researchgate.net/publication/272843058_Caregivers'_burden_in_patients_with_COPD" TargetMode="External"/><Relationship Id="rId3" Type="http://schemas.openxmlformats.org/officeDocument/2006/relationships/hyperlink" Target="https://www.aihw.gov.au/reports/chronic-respiratory-conditions/copd" TargetMode="External"/><Relationship Id="rId7" Type="http://schemas.openxmlformats.org/officeDocument/2006/relationships/hyperlink" Target="https://www.who.int/news-room/fact-sheets/detail/chronic-obstructive-pulmonary-disease-(copd)" TargetMode="External"/><Relationship Id="rId12" Type="http://schemas.openxmlformats.org/officeDocument/2006/relationships/hyperlink" Target="https://www.asthmaandlung.org.uk/economic-burden-report" TargetMode="External"/><Relationship Id="rId2" Type="http://schemas.openxmlformats.org/officeDocument/2006/relationships/notesSlide" Target="../notesSlides/notesSlide15.xml"/><Relationship Id="rId16" Type="http://schemas.openxmlformats.org/officeDocument/2006/relationships/hyperlink" Target="https://www.researchgate.net/publication/10846393_The_burden_of_COPD_in_the_UK_results_from_the_confronting_COPD_survey" TargetMode="External"/><Relationship Id="rId1" Type="http://schemas.openxmlformats.org/officeDocument/2006/relationships/slideLayout" Target="../slideLayouts/slideLayout7.xml"/><Relationship Id="rId6" Type="http://schemas.openxmlformats.org/officeDocument/2006/relationships/hyperlink" Target="https://www.msdmanuals.com/professional/pulmonary-disorders/chronic-obstructive-pulmonary-disease-and-related-disorders/chronic-obstructive-pulmonary-disease-copd" TargetMode="External"/><Relationship Id="rId11" Type="http://schemas.openxmlformats.org/officeDocument/2006/relationships/hyperlink" Target="https://www.who.int/news-room/fact-sheets/detail/the-top-10-causes-of-death" TargetMode="External"/><Relationship Id="rId5" Type="http://schemas.openxmlformats.org/officeDocument/2006/relationships/hyperlink" Target="https://www.mayoclinic.org/diseases-conditions/copd/symptoms-causes/syc-20353679" TargetMode="External"/><Relationship Id="rId15" Type="http://schemas.openxmlformats.org/officeDocument/2006/relationships/hyperlink" Target="https://www.frontiersin.org/journals/psychiatry/articles/10.3389/fpsyt.2023.1221767/full" TargetMode="External"/><Relationship Id="rId10" Type="http://schemas.openxmlformats.org/officeDocument/2006/relationships/hyperlink" Target="https://www.nice.org.uk/guidance/ng115" TargetMode="External"/><Relationship Id="rId4" Type="http://schemas.openxmlformats.org/officeDocument/2006/relationships/hyperlink" Target="https://goldcopd.org/wp-content/uploads/2024/02/GOLD-2024_v1.2-11Jan24_WMV.pdf" TargetMode="External"/><Relationship Id="rId9" Type="http://schemas.openxmlformats.org/officeDocument/2006/relationships/hyperlink" Target="https://www.google.com/search?q=https://www.nhs.uk/conditions/copd/" TargetMode="External"/><Relationship Id="rId14" Type="http://schemas.openxmlformats.org/officeDocument/2006/relationships/hyperlink" Target="https://www.tandfonline.com/doi/full/10.3109/15412555.2016.11514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E52AAE-765E-8887-230C-442BCB4BAF5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7351452" y="357447"/>
            <a:ext cx="5172270" cy="1717998"/>
          </a:xfrm>
          <a:prstGeom prst="rect">
            <a:avLst/>
          </a:prstGeom>
        </p:spPr>
      </p:pic>
      <p:sp>
        <p:nvSpPr>
          <p:cNvPr id="5" name="Title 5">
            <a:extLst>
              <a:ext uri="{FF2B5EF4-FFF2-40B4-BE49-F238E27FC236}">
                <a16:creationId xmlns:a16="http://schemas.microsoft.com/office/drawing/2014/main" id="{6CA2E41B-6442-D42C-7650-926E13B882CB}"/>
              </a:ext>
            </a:extLst>
          </p:cNvPr>
          <p:cNvSpPr txBox="1">
            <a:spLocks/>
          </p:cNvSpPr>
          <p:nvPr/>
        </p:nvSpPr>
        <p:spPr>
          <a:xfrm>
            <a:off x="826718" y="2312605"/>
            <a:ext cx="17267129" cy="1123712"/>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4200" b="1" dirty="0">
                <a:latin typeface="Times New Roman" panose="02020603050405020304" pitchFamily="18" charset="0"/>
                <a:cs typeface="Times New Roman" panose="02020603050405020304" pitchFamily="18" charset="0"/>
              </a:rPr>
              <a:t>MSc Public Health and Social Care in Practice</a:t>
            </a:r>
          </a:p>
        </p:txBody>
      </p:sp>
      <p:sp>
        <p:nvSpPr>
          <p:cNvPr id="8" name="TextBox 7">
            <a:extLst>
              <a:ext uri="{FF2B5EF4-FFF2-40B4-BE49-F238E27FC236}">
                <a16:creationId xmlns:a16="http://schemas.microsoft.com/office/drawing/2014/main" id="{695FBE97-BC28-B750-47B0-9885FE72F53E}"/>
              </a:ext>
            </a:extLst>
          </p:cNvPr>
          <p:cNvSpPr txBox="1"/>
          <p:nvPr/>
        </p:nvSpPr>
        <p:spPr>
          <a:xfrm>
            <a:off x="7031799" y="3021069"/>
            <a:ext cx="5425440" cy="507831"/>
          </a:xfrm>
          <a:prstGeom prst="rect">
            <a:avLst/>
          </a:prstGeom>
          <a:noFill/>
        </p:spPr>
        <p:txBody>
          <a:bodyPr wrap="square">
            <a:spAutoFit/>
          </a:bodyPr>
          <a:lstStyle/>
          <a:p>
            <a:pPr algn="ctr" defTabSz="685835">
              <a:defRPr/>
            </a:pPr>
            <a:r>
              <a:rPr lang="en-US" sz="2700" b="1" dirty="0">
                <a:solidFill>
                  <a:prstClr val="black"/>
                </a:solidFill>
                <a:latin typeface="Times New Roman" panose="02020603050405020304" pitchFamily="18" charset="0"/>
                <a:cs typeface="Times New Roman" panose="02020603050405020304" pitchFamily="18" charset="0"/>
              </a:rPr>
              <a:t>Module Code: LCHS7003  </a:t>
            </a:r>
          </a:p>
        </p:txBody>
      </p:sp>
      <p:sp>
        <p:nvSpPr>
          <p:cNvPr id="9" name="TextBox 8">
            <a:extLst>
              <a:ext uri="{FF2B5EF4-FFF2-40B4-BE49-F238E27FC236}">
                <a16:creationId xmlns:a16="http://schemas.microsoft.com/office/drawing/2014/main" id="{A55A57ED-E1D4-3DD5-8158-68A453AFA8D5}"/>
              </a:ext>
            </a:extLst>
          </p:cNvPr>
          <p:cNvSpPr txBox="1"/>
          <p:nvPr/>
        </p:nvSpPr>
        <p:spPr>
          <a:xfrm>
            <a:off x="7584928" y="5732502"/>
            <a:ext cx="4705307" cy="553998"/>
          </a:xfrm>
          <a:prstGeom prst="rect">
            <a:avLst/>
          </a:prstGeom>
          <a:noFill/>
        </p:spPr>
        <p:txBody>
          <a:bodyPr wrap="square">
            <a:spAutoFit/>
          </a:bodyPr>
          <a:lstStyle/>
          <a:p>
            <a:pPr lvl="0">
              <a:defRPr/>
            </a:pPr>
            <a:r>
              <a:rPr lang="en-US" sz="3000" b="1" dirty="0">
                <a:solidFill>
                  <a:prstClr val="black"/>
                </a:solidFill>
                <a:latin typeface="Times New Roman" panose="02020603050405020304" pitchFamily="18" charset="0"/>
                <a:cs typeface="Times New Roman" panose="02020603050405020304" pitchFamily="18" charset="0"/>
              </a:rPr>
              <a:t>Lecturer:</a:t>
            </a:r>
          </a:p>
        </p:txBody>
      </p:sp>
      <p:graphicFrame>
        <p:nvGraphicFramePr>
          <p:cNvPr id="12" name="Table 11">
            <a:extLst>
              <a:ext uri="{FF2B5EF4-FFF2-40B4-BE49-F238E27FC236}">
                <a16:creationId xmlns:a16="http://schemas.microsoft.com/office/drawing/2014/main" id="{7BE845A1-9C41-B92B-D3F6-CC6AA9DF67FD}"/>
              </a:ext>
            </a:extLst>
          </p:cNvPr>
          <p:cNvGraphicFramePr>
            <a:graphicFrameLocks noGrp="1"/>
          </p:cNvGraphicFramePr>
          <p:nvPr>
            <p:extLst>
              <p:ext uri="{D42A27DB-BD31-4B8C-83A1-F6EECF244321}">
                <p14:modId xmlns:p14="http://schemas.microsoft.com/office/powerpoint/2010/main" val="3945827638"/>
              </p:ext>
            </p:extLst>
          </p:nvPr>
        </p:nvGraphicFramePr>
        <p:xfrm>
          <a:off x="3066030" y="6595132"/>
          <a:ext cx="13356978" cy="1596368"/>
        </p:xfrm>
        <a:graphic>
          <a:graphicData uri="http://schemas.openxmlformats.org/drawingml/2006/table">
            <a:tbl>
              <a:tblPr firstRow="1" bandRow="1">
                <a:tableStyleId>{D27102A9-8310-4765-A935-A1911B00CA55}</a:tableStyleId>
              </a:tblPr>
              <a:tblGrid>
                <a:gridCol w="6678489">
                  <a:extLst>
                    <a:ext uri="{9D8B030D-6E8A-4147-A177-3AD203B41FA5}">
                      <a16:colId xmlns:a16="http://schemas.microsoft.com/office/drawing/2014/main" val="319627994"/>
                    </a:ext>
                  </a:extLst>
                </a:gridCol>
                <a:gridCol w="6678489">
                  <a:extLst>
                    <a:ext uri="{9D8B030D-6E8A-4147-A177-3AD203B41FA5}">
                      <a16:colId xmlns:a16="http://schemas.microsoft.com/office/drawing/2014/main" val="1916085107"/>
                    </a:ext>
                  </a:extLst>
                </a:gridCol>
              </a:tblGrid>
              <a:tr h="905604">
                <a:tc>
                  <a:txBody>
                    <a:bodyPr/>
                    <a:lstStyle/>
                    <a:p>
                      <a:pPr algn="ctr"/>
                      <a:r>
                        <a:rPr lang="en-GB" sz="3000" dirty="0"/>
                        <a:t>Name</a:t>
                      </a:r>
                      <a:endParaRPr lang="en-US" sz="3000" dirty="0">
                        <a:latin typeface="Times New Roman" panose="02020603050405020304" pitchFamily="18" charset="0"/>
                        <a:cs typeface="Times New Roman" panose="02020603050405020304" pitchFamily="18" charset="0"/>
                      </a:endParaRPr>
                    </a:p>
                  </a:txBody>
                  <a:tcPr marL="137160" marR="137160" marT="68580" marB="68580"/>
                </a:tc>
                <a:tc>
                  <a:txBody>
                    <a:bodyPr/>
                    <a:lstStyle/>
                    <a:p>
                      <a:pPr algn="ctr"/>
                      <a:r>
                        <a:rPr lang="en-GB" sz="3000" dirty="0"/>
                        <a:t>I.D.</a:t>
                      </a:r>
                      <a:endParaRPr lang="en-US" sz="3000" dirty="0">
                        <a:latin typeface="Times New Roman" panose="02020603050405020304" pitchFamily="18" charset="0"/>
                        <a:cs typeface="Times New Roman" panose="02020603050405020304" pitchFamily="18" charset="0"/>
                      </a:endParaRPr>
                    </a:p>
                  </a:txBody>
                  <a:tcPr marL="137160" marR="137160" marT="68580" marB="68580"/>
                </a:tc>
                <a:extLst>
                  <a:ext uri="{0D108BD9-81ED-4DB2-BD59-A6C34878D82A}">
                    <a16:rowId xmlns:a16="http://schemas.microsoft.com/office/drawing/2014/main" val="3504085249"/>
                  </a:ext>
                </a:extLst>
              </a:tr>
              <a:tr h="690764">
                <a:tc>
                  <a:txBody>
                    <a:bodyPr/>
                    <a:lstStyle/>
                    <a:p>
                      <a:pPr algn="ctr"/>
                      <a:r>
                        <a:rPr lang="en-US" sz="3000" b="1" dirty="0"/>
                        <a:t>Milon Mahmud</a:t>
                      </a:r>
                      <a:endParaRPr lang="en-US" sz="3000" b="1" dirty="0">
                        <a:latin typeface="Arial" panose="020B0604020202020204" pitchFamily="34" charset="0"/>
                        <a:cs typeface="Arial" panose="020B0604020202020204" pitchFamily="34" charset="0"/>
                      </a:endParaRPr>
                    </a:p>
                  </a:txBody>
                  <a:tcPr marL="137160" marR="137160" marT="68580" marB="68580"/>
                </a:tc>
                <a:tc>
                  <a:txBody>
                    <a:bodyPr/>
                    <a:lstStyle/>
                    <a:p>
                      <a:pPr algn="ctr"/>
                      <a:r>
                        <a:rPr lang="en-US" sz="3000" dirty="0"/>
                        <a:t>2433867</a:t>
                      </a:r>
                      <a:endParaRPr lang="en-US" sz="3000" dirty="0">
                        <a:latin typeface="Arial" panose="020B0604020202020204" pitchFamily="34" charset="0"/>
                        <a:cs typeface="Arial" panose="020B0604020202020204" pitchFamily="34" charset="0"/>
                      </a:endParaRPr>
                    </a:p>
                  </a:txBody>
                  <a:tcPr marL="137160" marR="137160" marT="68580" marB="68580"/>
                </a:tc>
                <a:extLst>
                  <a:ext uri="{0D108BD9-81ED-4DB2-BD59-A6C34878D82A}">
                    <a16:rowId xmlns:a16="http://schemas.microsoft.com/office/drawing/2014/main" val="121888873"/>
                  </a:ext>
                </a:extLst>
              </a:tr>
            </a:tbl>
          </a:graphicData>
        </a:graphic>
      </p:graphicFrame>
      <p:sp>
        <p:nvSpPr>
          <p:cNvPr id="13" name="TextBox 12">
            <a:extLst>
              <a:ext uri="{FF2B5EF4-FFF2-40B4-BE49-F238E27FC236}">
                <a16:creationId xmlns:a16="http://schemas.microsoft.com/office/drawing/2014/main" id="{03AF5E0D-3ECA-EF50-ACE9-0A0C363DFC10}"/>
              </a:ext>
            </a:extLst>
          </p:cNvPr>
          <p:cNvSpPr txBox="1"/>
          <p:nvPr/>
        </p:nvSpPr>
        <p:spPr>
          <a:xfrm>
            <a:off x="4114800" y="3661844"/>
            <a:ext cx="12801600" cy="507830"/>
          </a:xfrm>
          <a:prstGeom prst="rect">
            <a:avLst/>
          </a:prstGeom>
          <a:noFill/>
        </p:spPr>
        <p:txBody>
          <a:bodyPr wrap="square">
            <a:spAutoFit/>
          </a:bodyPr>
          <a:lstStyle/>
          <a:p>
            <a:pPr defTabSz="685835">
              <a:defRPr/>
            </a:pPr>
            <a:r>
              <a:rPr lang="en-US" sz="2700" b="1" dirty="0">
                <a:solidFill>
                  <a:prstClr val="black"/>
                </a:solidFill>
                <a:latin typeface="Arial" panose="020B0604020202020204" pitchFamily="34" charset="0"/>
                <a:cs typeface="Arial" panose="020B0604020202020204" pitchFamily="34" charset="0"/>
              </a:rPr>
              <a:t>Module: Community Care and Management of Longer-term Conditions</a:t>
            </a:r>
          </a:p>
        </p:txBody>
      </p:sp>
      <p:sp>
        <p:nvSpPr>
          <p:cNvPr id="14" name="TextBox 13">
            <a:extLst>
              <a:ext uri="{FF2B5EF4-FFF2-40B4-BE49-F238E27FC236}">
                <a16:creationId xmlns:a16="http://schemas.microsoft.com/office/drawing/2014/main" id="{D51459DF-C0C0-BA65-F365-1A0627B84513}"/>
              </a:ext>
            </a:extLst>
          </p:cNvPr>
          <p:cNvSpPr txBox="1"/>
          <p:nvPr/>
        </p:nvSpPr>
        <p:spPr>
          <a:xfrm>
            <a:off x="7019607" y="8624169"/>
            <a:ext cx="6692648" cy="507831"/>
          </a:xfrm>
          <a:prstGeom prst="rect">
            <a:avLst/>
          </a:prstGeom>
          <a:noFill/>
        </p:spPr>
        <p:txBody>
          <a:bodyPr wrap="square">
            <a:spAutoFit/>
          </a:bodyPr>
          <a:lstStyle/>
          <a:p>
            <a:pPr defTabSz="685835">
              <a:defRPr/>
            </a:pPr>
            <a:r>
              <a:rPr lang="en-US" sz="2700" b="1" dirty="0">
                <a:latin typeface="Times New Roman" panose="02020603050405020304" pitchFamily="18" charset="0"/>
                <a:cs typeface="Times New Roman" panose="02020603050405020304" pitchFamily="18" charset="0"/>
              </a:rPr>
              <a:t>Presentation Date: 10</a:t>
            </a:r>
            <a:r>
              <a:rPr lang="en-US" sz="2700" b="1" baseline="30000" dirty="0">
                <a:latin typeface="Times New Roman" panose="02020603050405020304" pitchFamily="18" charset="0"/>
                <a:cs typeface="Times New Roman" panose="02020603050405020304" pitchFamily="18" charset="0"/>
              </a:rPr>
              <a:t>th</a:t>
            </a:r>
            <a:r>
              <a:rPr lang="en-US" sz="2700" b="1" dirty="0">
                <a:latin typeface="Times New Roman" panose="02020603050405020304" pitchFamily="18" charset="0"/>
                <a:cs typeface="Times New Roman" panose="02020603050405020304" pitchFamily="18" charset="0"/>
              </a:rPr>
              <a:t> December 2025</a:t>
            </a:r>
          </a:p>
        </p:txBody>
      </p:sp>
      <p:sp>
        <p:nvSpPr>
          <p:cNvPr id="2" name="TextBox 1">
            <a:extLst>
              <a:ext uri="{FF2B5EF4-FFF2-40B4-BE49-F238E27FC236}">
                <a16:creationId xmlns:a16="http://schemas.microsoft.com/office/drawing/2014/main" id="{DF9FC242-F018-18CE-4669-56060E4BFFE0}"/>
              </a:ext>
            </a:extLst>
          </p:cNvPr>
          <p:cNvSpPr txBox="1"/>
          <p:nvPr/>
        </p:nvSpPr>
        <p:spPr>
          <a:xfrm>
            <a:off x="3831144" y="4343392"/>
            <a:ext cx="12212877" cy="1338828"/>
          </a:xfrm>
          <a:prstGeom prst="rect">
            <a:avLst/>
          </a:prstGeom>
          <a:noFill/>
        </p:spPr>
        <p:txBody>
          <a:bodyPr wrap="square">
            <a:spAutoFit/>
          </a:bodyPr>
          <a:lstStyle/>
          <a:p>
            <a:pPr lvl="0" algn="ctr">
              <a:defRPr/>
            </a:pPr>
            <a:r>
              <a:rPr lang="en-US" sz="2700" b="1" dirty="0">
                <a:solidFill>
                  <a:prstClr val="black"/>
                </a:solidFill>
                <a:latin typeface="Times New Roman" panose="02020603050405020304" pitchFamily="18" charset="0"/>
                <a:cs typeface="Times New Roman" panose="02020603050405020304" pitchFamily="18" charset="0"/>
              </a:rPr>
              <a:t>Assignment Title: </a:t>
            </a:r>
            <a:r>
              <a:rPr lang="en-US" sz="2700" b="1" dirty="0">
                <a:solidFill>
                  <a:srgbClr val="C00000"/>
                </a:solidFill>
                <a:latin typeface="Arial" panose="020B0604020202020204" pitchFamily="34" charset="0"/>
                <a:cs typeface="Arial" panose="020B0604020202020204" pitchFamily="34" charset="0"/>
              </a:rPr>
              <a:t>"Chronic Obstructive Pulmonary Disease (COPD): A Primary Care Review of Diagnosis, Assessment, Management, and Prevention Strategies"</a:t>
            </a:r>
          </a:p>
        </p:txBody>
      </p:sp>
    </p:spTree>
    <p:extLst>
      <p:ext uri="{BB962C8B-B14F-4D97-AF65-F5344CB8AC3E}">
        <p14:creationId xmlns:p14="http://schemas.microsoft.com/office/powerpoint/2010/main" val="145896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14" name="TextBox 14"/>
          <p:cNvSpPr txBox="1"/>
          <p:nvPr/>
        </p:nvSpPr>
        <p:spPr>
          <a:xfrm>
            <a:off x="748239" y="2781300"/>
            <a:ext cx="9919762" cy="1610697"/>
          </a:xfrm>
          <a:prstGeom prst="rect">
            <a:avLst/>
          </a:prstGeom>
        </p:spPr>
        <p:txBody>
          <a:bodyPr wrap="square" lIns="0" tIns="0" rIns="0" bIns="0" rtlCol="0" anchor="t">
            <a:spAutoFit/>
          </a:bodyPr>
          <a:lstStyle/>
          <a:p>
            <a:pPr algn="just">
              <a:lnSpc>
                <a:spcPct val="150000"/>
              </a:lnSpc>
            </a:pPr>
            <a:r>
              <a:rPr lang="en-US" dirty="0">
                <a:solidFill>
                  <a:srgbClr val="000000"/>
                </a:solidFill>
                <a:latin typeface="Arial" panose="020B0604020202020204" pitchFamily="34" charset="0"/>
                <a:ea typeface="Lato"/>
                <a:cs typeface="Arial" panose="020B0604020202020204" pitchFamily="34" charset="0"/>
                <a:sym typeface="Lato"/>
              </a:rPr>
              <a:t>COPD is a common lung disease that can be prevented and treated, but it often becomes worse over time (GOLD, 2024). It is marked by long-term breathing problems like shortness of breath, coughing, and producing mucus. These are caused by problems with the airways and alveoli that block airflow in a way that can't be completely fixed (GOLD, 2024).</a:t>
            </a:r>
          </a:p>
        </p:txBody>
      </p:sp>
      <p:sp>
        <p:nvSpPr>
          <p:cNvPr id="18" name="Arrow: Pentagon 17">
            <a:extLst>
              <a:ext uri="{FF2B5EF4-FFF2-40B4-BE49-F238E27FC236}">
                <a16:creationId xmlns:a16="http://schemas.microsoft.com/office/drawing/2014/main" id="{3994BB19-7620-9310-296E-21410B1DE3AC}"/>
              </a:ext>
            </a:extLst>
          </p:cNvPr>
          <p:cNvSpPr/>
          <p:nvPr/>
        </p:nvSpPr>
        <p:spPr>
          <a:xfrm>
            <a:off x="3886200" y="441392"/>
            <a:ext cx="2590800" cy="1412558"/>
          </a:xfrm>
          <a:prstGeom prst="homePlate">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Pentagon 18">
            <a:extLst>
              <a:ext uri="{FF2B5EF4-FFF2-40B4-BE49-F238E27FC236}">
                <a16:creationId xmlns:a16="http://schemas.microsoft.com/office/drawing/2014/main" id="{EC17750E-1F36-AAF0-AB87-ABCC9F1A5601}"/>
              </a:ext>
            </a:extLst>
          </p:cNvPr>
          <p:cNvSpPr/>
          <p:nvPr/>
        </p:nvSpPr>
        <p:spPr>
          <a:xfrm rot="10800000">
            <a:off x="1295400" y="441392"/>
            <a:ext cx="2590800" cy="1412558"/>
          </a:xfrm>
          <a:prstGeom prst="homePlate">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Pentagon 19">
            <a:extLst>
              <a:ext uri="{FF2B5EF4-FFF2-40B4-BE49-F238E27FC236}">
                <a16:creationId xmlns:a16="http://schemas.microsoft.com/office/drawing/2014/main" id="{570424A7-59ED-F8A3-919C-38C3C733073E}"/>
              </a:ext>
            </a:extLst>
          </p:cNvPr>
          <p:cNvSpPr/>
          <p:nvPr/>
        </p:nvSpPr>
        <p:spPr>
          <a:xfrm>
            <a:off x="2057400" y="453958"/>
            <a:ext cx="4648200" cy="1412558"/>
          </a:xfrm>
          <a:prstGeom prst="homePlate">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11">
            <a:extLst>
              <a:ext uri="{FF2B5EF4-FFF2-40B4-BE49-F238E27FC236}">
                <a16:creationId xmlns:a16="http://schemas.microsoft.com/office/drawing/2014/main" id="{8EBD8AFA-64E1-6E28-E564-E20F73B24D8D}"/>
              </a:ext>
            </a:extLst>
          </p:cNvPr>
          <p:cNvSpPr txBox="1"/>
          <p:nvPr/>
        </p:nvSpPr>
        <p:spPr>
          <a:xfrm>
            <a:off x="2109672" y="713147"/>
            <a:ext cx="6653328" cy="682174"/>
          </a:xfrm>
          <a:prstGeom prst="rect">
            <a:avLst/>
          </a:prstGeom>
        </p:spPr>
        <p:txBody>
          <a:bodyPr lIns="0" tIns="0" rIns="0" bIns="0" rtlCol="0" anchor="t">
            <a:spAutoFit/>
          </a:bodyPr>
          <a:lstStyle/>
          <a:p>
            <a:pPr algn="l">
              <a:lnSpc>
                <a:spcPts val="6045"/>
              </a:lnSpc>
            </a:pPr>
            <a:r>
              <a:rPr lang="en-US" sz="3600" b="1" dirty="0">
                <a:latin typeface="Arial" panose="020B0604020202020204" pitchFamily="34" charset="0"/>
                <a:ea typeface="Poppins"/>
                <a:cs typeface="Arial" panose="020B0604020202020204" pitchFamily="34" charset="0"/>
                <a:sym typeface="Poppins"/>
              </a:rPr>
              <a:t>Overview of COPD</a:t>
            </a:r>
            <a:endParaRPr lang="en-US" sz="3600" b="1" dirty="0">
              <a:latin typeface="Arial" panose="020B0604020202020204" pitchFamily="34" charset="0"/>
              <a:ea typeface="Poppins Bold"/>
              <a:cs typeface="Arial" panose="020B0604020202020204" pitchFamily="34" charset="0"/>
              <a:sym typeface="Poppins Bold"/>
            </a:endParaRPr>
          </a:p>
        </p:txBody>
      </p:sp>
      <p:sp>
        <p:nvSpPr>
          <p:cNvPr id="24" name="Flowchart: Terminator 23">
            <a:extLst>
              <a:ext uri="{FF2B5EF4-FFF2-40B4-BE49-F238E27FC236}">
                <a16:creationId xmlns:a16="http://schemas.microsoft.com/office/drawing/2014/main" id="{F8234DAD-4B50-8545-5F19-269BD64BA501}"/>
              </a:ext>
            </a:extLst>
          </p:cNvPr>
          <p:cNvSpPr/>
          <p:nvPr/>
        </p:nvSpPr>
        <p:spPr>
          <a:xfrm>
            <a:off x="710033" y="2095500"/>
            <a:ext cx="2350370" cy="502233"/>
          </a:xfrm>
          <a:prstGeom prst="flowChartTerminator">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sz="2400" b="1" dirty="0">
                <a:latin typeface="Arial" panose="020B0604020202020204" pitchFamily="34" charset="0"/>
                <a:cs typeface="Arial" panose="020B0604020202020204" pitchFamily="34" charset="0"/>
              </a:rPr>
              <a:t>Definition</a:t>
            </a:r>
          </a:p>
        </p:txBody>
      </p:sp>
      <p:sp>
        <p:nvSpPr>
          <p:cNvPr id="25" name="Flowchart: Terminator 24">
            <a:extLst>
              <a:ext uri="{FF2B5EF4-FFF2-40B4-BE49-F238E27FC236}">
                <a16:creationId xmlns:a16="http://schemas.microsoft.com/office/drawing/2014/main" id="{0C05094A-1E10-CA9D-84B5-B12DEBF77B04}"/>
              </a:ext>
            </a:extLst>
          </p:cNvPr>
          <p:cNvSpPr/>
          <p:nvPr/>
        </p:nvSpPr>
        <p:spPr>
          <a:xfrm>
            <a:off x="462722" y="5750042"/>
            <a:ext cx="5195362" cy="536458"/>
          </a:xfrm>
          <a:prstGeom prst="flowChartTerminator">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sz="2400" b="1" dirty="0">
                <a:latin typeface="Arial" panose="020B0604020202020204" pitchFamily="34" charset="0"/>
                <a:cs typeface="Arial" panose="020B0604020202020204" pitchFamily="34" charset="0"/>
              </a:rPr>
              <a:t>Pathological Components</a:t>
            </a:r>
          </a:p>
        </p:txBody>
      </p:sp>
      <p:sp>
        <p:nvSpPr>
          <p:cNvPr id="26" name="Rectangle 1">
            <a:extLst>
              <a:ext uri="{FF2B5EF4-FFF2-40B4-BE49-F238E27FC236}">
                <a16:creationId xmlns:a16="http://schemas.microsoft.com/office/drawing/2014/main" id="{E2D5E353-03BA-6D48-5314-DAD141D40027}"/>
              </a:ext>
            </a:extLst>
          </p:cNvPr>
          <p:cNvSpPr>
            <a:spLocks noChangeArrowheads="1"/>
          </p:cNvSpPr>
          <p:nvPr/>
        </p:nvSpPr>
        <p:spPr bwMode="auto">
          <a:xfrm>
            <a:off x="510420" y="6447527"/>
            <a:ext cx="6423780" cy="3365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Chronic Bronchitis: </a:t>
            </a:r>
            <a:r>
              <a:rPr kumimoji="0" lang="en-US" altLang="en-US" sz="1800" i="0" u="none" strike="noStrike" cap="none" normalizeH="0" baseline="0" dirty="0">
                <a:ln>
                  <a:noFill/>
                </a:ln>
                <a:solidFill>
                  <a:schemeClr val="tx1"/>
                </a:solidFill>
                <a:effectLst/>
                <a:latin typeface="Arial" panose="020B0604020202020204" pitchFamily="34" charset="0"/>
              </a:rPr>
              <a:t>The bronchial tubes become inflamed and narrowed, causing more phlegm to be made and a long-term cough that produces mucus (Mayo Clinic,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 Emphysema: </a:t>
            </a:r>
            <a:r>
              <a:rPr kumimoji="0" lang="en-US" altLang="en-US" sz="1800" i="0" u="none" strike="noStrike" cap="none" normalizeH="0" baseline="0" dirty="0">
                <a:ln>
                  <a:noFill/>
                </a:ln>
                <a:solidFill>
                  <a:schemeClr val="tx1"/>
                </a:solidFill>
                <a:effectLst/>
                <a:latin typeface="Arial" panose="020B0604020202020204" pitchFamily="34" charset="0"/>
              </a:rPr>
              <a:t>The alveoli (air sacs) have weak walls and elastic </a:t>
            </a:r>
            <a:r>
              <a:rPr kumimoji="0" lang="en-US" altLang="en-US" sz="1800" i="0" u="none" strike="noStrike" cap="none" normalizeH="0" baseline="0" dirty="0" err="1">
                <a:ln>
                  <a:noFill/>
                </a:ln>
                <a:solidFill>
                  <a:schemeClr val="tx1"/>
                </a:solidFill>
                <a:effectLst/>
                <a:latin typeface="Arial" panose="020B0604020202020204" pitchFamily="34" charset="0"/>
              </a:rPr>
              <a:t>fibres</a:t>
            </a:r>
            <a:r>
              <a:rPr kumimoji="0" lang="en-US" altLang="en-US" sz="1800" i="0" u="none" strike="noStrike" cap="none" normalizeH="0" baseline="0" dirty="0">
                <a:ln>
                  <a:noFill/>
                </a:ln>
                <a:solidFill>
                  <a:schemeClr val="tx1"/>
                </a:solidFill>
                <a:effectLst/>
                <a:latin typeface="Arial" panose="020B0604020202020204" pitchFamily="34" charset="0"/>
              </a:rPr>
              <a:t> that are broken down. This makes it so that they can't spring back into shape, traps air, and has less surface area for gas exchange (MSD Manuals, 2025).</a:t>
            </a:r>
          </a:p>
        </p:txBody>
      </p:sp>
      <p:sp>
        <p:nvSpPr>
          <p:cNvPr id="27" name="Flowchart: Terminator 26">
            <a:extLst>
              <a:ext uri="{FF2B5EF4-FFF2-40B4-BE49-F238E27FC236}">
                <a16:creationId xmlns:a16="http://schemas.microsoft.com/office/drawing/2014/main" id="{E63C5039-B00A-C99D-5C13-E3BE1BC5C641}"/>
              </a:ext>
            </a:extLst>
          </p:cNvPr>
          <p:cNvSpPr/>
          <p:nvPr/>
        </p:nvSpPr>
        <p:spPr>
          <a:xfrm>
            <a:off x="12039600" y="2533291"/>
            <a:ext cx="3200400" cy="502233"/>
          </a:xfrm>
          <a:prstGeom prst="flowChartTerminator">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sz="2400" b="1" dirty="0" err="1">
                <a:latin typeface="Arial" panose="020B0604020202020204" pitchFamily="34" charset="0"/>
                <a:cs typeface="Arial" panose="020B0604020202020204" pitchFamily="34" charset="0"/>
              </a:rPr>
              <a:t>Aetiology</a:t>
            </a:r>
            <a:r>
              <a:rPr lang="en-US" sz="2400" b="1" dirty="0">
                <a:latin typeface="Arial" panose="020B0604020202020204" pitchFamily="34" charset="0"/>
                <a:cs typeface="Arial" panose="020B0604020202020204" pitchFamily="34" charset="0"/>
              </a:rPr>
              <a:t> (Cause)</a:t>
            </a:r>
          </a:p>
        </p:txBody>
      </p:sp>
      <p:sp>
        <p:nvSpPr>
          <p:cNvPr id="29" name="Rectangle 2">
            <a:extLst>
              <a:ext uri="{FF2B5EF4-FFF2-40B4-BE49-F238E27FC236}">
                <a16:creationId xmlns:a16="http://schemas.microsoft.com/office/drawing/2014/main" id="{CA227952-092B-B38F-C472-BA933DBF9BBF}"/>
              </a:ext>
            </a:extLst>
          </p:cNvPr>
          <p:cNvSpPr>
            <a:spLocks noChangeArrowheads="1"/>
          </p:cNvSpPr>
          <p:nvPr/>
        </p:nvSpPr>
        <p:spPr bwMode="auto">
          <a:xfrm>
            <a:off x="11277600" y="3239924"/>
            <a:ext cx="5943600" cy="2534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Leading Risk Factor:</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i="0" u="none" strike="noStrike" cap="none" normalizeH="0" baseline="0" dirty="0">
                <a:ln>
                  <a:noFill/>
                </a:ln>
                <a:solidFill>
                  <a:schemeClr val="tx1"/>
                </a:solidFill>
                <a:effectLst/>
                <a:latin typeface="Arial" panose="020B0604020202020204" pitchFamily="34" charset="0"/>
              </a:rPr>
              <a:t>Tobacco smoke (active and inactive) is the biggest risk factor in the world (WHO, 2023).</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Other Exposures:</a:t>
            </a:r>
            <a:r>
              <a:rPr kumimoji="0" lang="en-US" altLang="en-US" sz="1800" b="0" i="0" u="none" strike="noStrike" cap="none" normalizeH="0" baseline="0" dirty="0">
                <a:ln>
                  <a:noFill/>
                </a:ln>
                <a:solidFill>
                  <a:schemeClr val="tx1"/>
                </a:solidFill>
                <a:effectLst/>
                <a:latin typeface="Arial" panose="020B0604020202020204" pitchFamily="34" charset="0"/>
              </a:rPr>
              <a:t> Chemicals, dust, and fumes from indoor air pollution (like biomass fuel) at work also make the chance higher (GOLD, 2024).</a:t>
            </a:r>
          </a:p>
        </p:txBody>
      </p:sp>
      <p:pic>
        <p:nvPicPr>
          <p:cNvPr id="30" name="Picture 29">
            <a:extLst>
              <a:ext uri="{FF2B5EF4-FFF2-40B4-BE49-F238E27FC236}">
                <a16:creationId xmlns:a16="http://schemas.microsoft.com/office/drawing/2014/main" id="{E710FBDB-1CDC-1DE1-19F1-2AB7AD828968}"/>
              </a:ext>
            </a:extLst>
          </p:cNvPr>
          <p:cNvPicPr>
            <a:picLocks noChangeAspect="1"/>
          </p:cNvPicPr>
          <p:nvPr/>
        </p:nvPicPr>
        <p:blipFill>
          <a:blip r:embed="rId3"/>
          <a:stretch>
            <a:fillRect/>
          </a:stretch>
        </p:blipFill>
        <p:spPr>
          <a:xfrm>
            <a:off x="7014185" y="4504686"/>
            <a:ext cx="4187215" cy="2467614"/>
          </a:xfrm>
          <a:prstGeom prst="rect">
            <a:avLst/>
          </a:prstGeom>
        </p:spPr>
      </p:pic>
      <p:pic>
        <p:nvPicPr>
          <p:cNvPr id="2" name="Picture 1">
            <a:extLst>
              <a:ext uri="{FF2B5EF4-FFF2-40B4-BE49-F238E27FC236}">
                <a16:creationId xmlns:a16="http://schemas.microsoft.com/office/drawing/2014/main" id="{18089685-0752-8B13-094A-C5766BBEB507}"/>
              </a:ext>
            </a:extLst>
          </p:cNvPr>
          <p:cNvPicPr>
            <a:picLocks noChangeAspect="1"/>
          </p:cNvPicPr>
          <p:nvPr/>
        </p:nvPicPr>
        <p:blipFill>
          <a:blip r:embed="rId4"/>
          <a:stretch>
            <a:fillRect/>
          </a:stretch>
        </p:blipFill>
        <p:spPr>
          <a:xfrm>
            <a:off x="11659802" y="6286500"/>
            <a:ext cx="5179195" cy="379113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5" name="Group 5"/>
          <p:cNvGrpSpPr/>
          <p:nvPr/>
        </p:nvGrpSpPr>
        <p:grpSpPr>
          <a:xfrm>
            <a:off x="-193863" y="-345667"/>
            <a:ext cx="1536793" cy="1529533"/>
            <a:chOff x="0" y="0"/>
            <a:chExt cx="182138" cy="181278"/>
          </a:xfrm>
        </p:grpSpPr>
        <p:sp>
          <p:nvSpPr>
            <p:cNvPr id="6" name="Freeform 6"/>
            <p:cNvSpPr/>
            <p:nvPr/>
          </p:nvSpPr>
          <p:spPr>
            <a:xfrm>
              <a:off x="0" y="0"/>
              <a:ext cx="182138" cy="181278"/>
            </a:xfrm>
            <a:custGeom>
              <a:avLst/>
              <a:gdLst/>
              <a:ahLst/>
              <a:cxnLst/>
              <a:rect l="l" t="t" r="r" b="b"/>
              <a:pathLst>
                <a:path w="182138" h="181278">
                  <a:moveTo>
                    <a:pt x="0" y="0"/>
                  </a:moveTo>
                  <a:lnTo>
                    <a:pt x="182138" y="0"/>
                  </a:lnTo>
                  <a:lnTo>
                    <a:pt x="182138" y="181278"/>
                  </a:lnTo>
                  <a:lnTo>
                    <a:pt x="0" y="181278"/>
                  </a:lnTo>
                  <a:close/>
                </a:path>
              </a:pathLst>
            </a:custGeom>
            <a:solidFill>
              <a:srgbClr val="E80363"/>
            </a:solidFill>
          </p:spPr>
        </p:sp>
        <p:sp>
          <p:nvSpPr>
            <p:cNvPr id="7" name="TextBox 7"/>
            <p:cNvSpPr txBox="1"/>
            <p:nvPr/>
          </p:nvSpPr>
          <p:spPr>
            <a:xfrm>
              <a:off x="0" y="-28575"/>
              <a:ext cx="182138" cy="209853"/>
            </a:xfrm>
            <a:prstGeom prst="rect">
              <a:avLst/>
            </a:prstGeom>
          </p:spPr>
          <p:txBody>
            <a:bodyPr lIns="50800" tIns="50800" rIns="50800" bIns="50800" rtlCol="0" anchor="ctr"/>
            <a:lstStyle/>
            <a:p>
              <a:pPr algn="ctr">
                <a:lnSpc>
                  <a:spcPts val="1400"/>
                </a:lnSpc>
              </a:pPr>
              <a:endParaRPr/>
            </a:p>
          </p:txBody>
        </p:sp>
      </p:grpSp>
      <p:sp>
        <p:nvSpPr>
          <p:cNvPr id="15" name="Arrow: Pentagon 14">
            <a:extLst>
              <a:ext uri="{FF2B5EF4-FFF2-40B4-BE49-F238E27FC236}">
                <a16:creationId xmlns:a16="http://schemas.microsoft.com/office/drawing/2014/main" id="{3E9F0E6A-9D3B-99A3-E6B1-1C156ECEFA05}"/>
              </a:ext>
            </a:extLst>
          </p:cNvPr>
          <p:cNvSpPr/>
          <p:nvPr/>
        </p:nvSpPr>
        <p:spPr>
          <a:xfrm>
            <a:off x="457200" y="419100"/>
            <a:ext cx="5181600" cy="1005868"/>
          </a:xfrm>
          <a:prstGeom prst="homePlate">
            <a:avLst/>
          </a:prstGeom>
          <a:solidFill>
            <a:schemeClr val="accent6">
              <a:lumMod val="60000"/>
              <a:lumOff val="40000"/>
            </a:schemeClr>
          </a:solidFill>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dirty="0"/>
          </a:p>
        </p:txBody>
      </p:sp>
      <p:sp>
        <p:nvSpPr>
          <p:cNvPr id="16" name="TextBox 11">
            <a:extLst>
              <a:ext uri="{FF2B5EF4-FFF2-40B4-BE49-F238E27FC236}">
                <a16:creationId xmlns:a16="http://schemas.microsoft.com/office/drawing/2014/main" id="{FE6AF034-57BC-6E6E-4DE5-A06A18D631C8}"/>
              </a:ext>
            </a:extLst>
          </p:cNvPr>
          <p:cNvSpPr txBox="1"/>
          <p:nvPr/>
        </p:nvSpPr>
        <p:spPr>
          <a:xfrm>
            <a:off x="574534" y="315028"/>
            <a:ext cx="6707819" cy="778355"/>
          </a:xfrm>
          <a:prstGeom prst="rect">
            <a:avLst/>
          </a:prstGeom>
        </p:spPr>
        <p:txBody>
          <a:bodyPr wrap="square" lIns="0" tIns="0" rIns="0" bIns="0" rtlCol="0" anchor="t">
            <a:spAutoFit/>
          </a:bodyPr>
          <a:lstStyle/>
          <a:p>
            <a:pPr>
              <a:lnSpc>
                <a:spcPts val="7000"/>
              </a:lnSpc>
            </a:pPr>
            <a:r>
              <a:rPr lang="en-US" sz="3600" b="1" dirty="0">
                <a:solidFill>
                  <a:srgbClr val="3AB6D2"/>
                </a:solidFill>
                <a:latin typeface="Arial" panose="020B0604020202020204" pitchFamily="34" charset="0"/>
                <a:ea typeface="Neue Machina Ultra-Bold"/>
                <a:cs typeface="Arial" panose="020B0604020202020204" pitchFamily="34" charset="0"/>
                <a:sym typeface="Neue Machina Ultra-Bold"/>
              </a:rPr>
              <a:t>Common Symptoms</a:t>
            </a:r>
          </a:p>
        </p:txBody>
      </p:sp>
      <p:sp>
        <p:nvSpPr>
          <p:cNvPr id="20" name="TextBox 19">
            <a:extLst>
              <a:ext uri="{FF2B5EF4-FFF2-40B4-BE49-F238E27FC236}">
                <a16:creationId xmlns:a16="http://schemas.microsoft.com/office/drawing/2014/main" id="{0A64E6F5-A104-A0B2-7104-BC4CB8B3B2AA}"/>
              </a:ext>
            </a:extLst>
          </p:cNvPr>
          <p:cNvSpPr txBox="1"/>
          <p:nvPr/>
        </p:nvSpPr>
        <p:spPr>
          <a:xfrm>
            <a:off x="1315808" y="3117524"/>
            <a:ext cx="8153400" cy="5442516"/>
          </a:xfrm>
          <a:prstGeom prst="rect">
            <a:avLst/>
          </a:prstGeom>
          <a:noFill/>
        </p:spPr>
        <p:txBody>
          <a:bodyPr wrap="square">
            <a:spAutoFit/>
          </a:bodyPr>
          <a:lstStyle/>
          <a:p>
            <a:pPr marL="742950" lvl="1" indent="-285750">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Persistent </a:t>
            </a:r>
            <a:r>
              <a:rPr lang="en-US" b="1" dirty="0" err="1">
                <a:latin typeface="Arial" panose="020B0604020202020204" pitchFamily="34" charset="0"/>
                <a:cs typeface="Arial" panose="020B0604020202020204" pitchFamily="34" charset="0"/>
              </a:rPr>
              <a:t>Dyspnoea</a:t>
            </a:r>
            <a:r>
              <a:rPr lang="en-US" b="1" dirty="0">
                <a:latin typeface="Arial" panose="020B0604020202020204" pitchFamily="34" charset="0"/>
                <a:cs typeface="Arial" panose="020B0604020202020204" pitchFamily="34" charset="0"/>
              </a:rPr>
              <a:t> (Breathlessness):</a:t>
            </a:r>
            <a:r>
              <a:rPr lang="en-US" dirty="0">
                <a:latin typeface="Arial" panose="020B0604020202020204" pitchFamily="34" charset="0"/>
                <a:cs typeface="Arial" panose="020B0604020202020204" pitchFamily="34" charset="0"/>
              </a:rPr>
              <a:t> A key symptom, usually progressive, persistent, and worse with exercise.</a:t>
            </a:r>
          </a:p>
          <a:p>
            <a:pPr marL="742950" lvl="1" indent="-285750">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Chronic Cough:</a:t>
            </a:r>
            <a:r>
              <a:rPr lang="en-US" dirty="0">
                <a:latin typeface="Arial" panose="020B0604020202020204" pitchFamily="34" charset="0"/>
                <a:cs typeface="Arial" panose="020B0604020202020204" pitchFamily="34" charset="0"/>
              </a:rPr>
              <a:t> May be intermittent or persistent and often described as a "smoker's cough."</a:t>
            </a:r>
          </a:p>
          <a:p>
            <a:pPr marL="742950" lvl="1" indent="-285750">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Chronic Sputum Production:</a:t>
            </a:r>
            <a:r>
              <a:rPr lang="en-US" dirty="0">
                <a:latin typeface="Arial" panose="020B0604020202020204" pitchFamily="34" charset="0"/>
                <a:cs typeface="Arial" panose="020B0604020202020204" pitchFamily="34" charset="0"/>
              </a:rPr>
              <a:t> The production of mucus (sputum) that requires regular clearing from the airways.</a:t>
            </a:r>
          </a:p>
          <a:p>
            <a:pPr marL="742950" lvl="1" indent="-285750">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Wheezing:</a:t>
            </a:r>
            <a:r>
              <a:rPr lang="en-US" dirty="0">
                <a:latin typeface="Arial" panose="020B0604020202020204" pitchFamily="34" charset="0"/>
                <a:cs typeface="Arial" panose="020B0604020202020204" pitchFamily="34" charset="0"/>
              </a:rPr>
              <a:t> A whistling sound heard during breathing, often related to airway narrowing.</a:t>
            </a:r>
          </a:p>
          <a:p>
            <a:pPr marL="742950" lvl="1" indent="-285750">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Reduced Exercise Tolerance:</a:t>
            </a:r>
            <a:r>
              <a:rPr lang="en-US" dirty="0">
                <a:latin typeface="Arial" panose="020B0604020202020204" pitchFamily="34" charset="0"/>
                <a:cs typeface="Arial" panose="020B0604020202020204" pitchFamily="34" charset="0"/>
              </a:rPr>
              <a:t> Inability to perform physical activities that were previously manageable, due to breathlessness.</a:t>
            </a:r>
          </a:p>
          <a:p>
            <a:pPr marL="742950" lvl="1" indent="-285750">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Frequent Chest Infections:</a:t>
            </a:r>
            <a:r>
              <a:rPr lang="en-US" dirty="0">
                <a:latin typeface="Arial" panose="020B0604020202020204" pitchFamily="34" charset="0"/>
                <a:cs typeface="Arial" panose="020B0604020202020204" pitchFamily="34" charset="0"/>
              </a:rPr>
              <a:t> Patients are more susceptible to respiratory infections, which can trigger exacerbations (Mayo Clinic, 2024).</a:t>
            </a:r>
          </a:p>
        </p:txBody>
      </p:sp>
      <p:sp>
        <p:nvSpPr>
          <p:cNvPr id="23" name="TextBox 22">
            <a:extLst>
              <a:ext uri="{FF2B5EF4-FFF2-40B4-BE49-F238E27FC236}">
                <a16:creationId xmlns:a16="http://schemas.microsoft.com/office/drawing/2014/main" id="{3CFBD423-A5AB-E8D5-D98D-FA4E7D8E0D70}"/>
              </a:ext>
            </a:extLst>
          </p:cNvPr>
          <p:cNvSpPr txBox="1"/>
          <p:nvPr/>
        </p:nvSpPr>
        <p:spPr>
          <a:xfrm>
            <a:off x="381000" y="1566367"/>
            <a:ext cx="9244738" cy="1131848"/>
          </a:xfrm>
          <a:prstGeom prst="rect">
            <a:avLst/>
          </a:prstGeom>
          <a:noFill/>
        </p:spPr>
        <p:txBody>
          <a:bodyPr wrap="square">
            <a:spAutoFit/>
          </a:bodyPr>
          <a:lstStyle/>
          <a:p>
            <a:pPr>
              <a:lnSpc>
                <a:spcPct val="150000"/>
              </a:lnSpc>
              <a:buNone/>
            </a:pPr>
            <a:r>
              <a:rPr lang="en-US" sz="2400" b="1" dirty="0">
                <a:latin typeface="Arial" panose="020B0604020202020204" pitchFamily="34" charset="0"/>
                <a:cs typeface="Arial" panose="020B0604020202020204" pitchFamily="34" charset="0"/>
              </a:rPr>
              <a:t>The most important signs of COPD usually get worse over time (GOLD, 2024; WHO, 2023):</a:t>
            </a:r>
          </a:p>
        </p:txBody>
      </p:sp>
      <p:pic>
        <p:nvPicPr>
          <p:cNvPr id="1027" name="Picture 3" descr="724 Copd Symptoms Stock Vectors and Vector Art | Shutterstock">
            <a:extLst>
              <a:ext uri="{FF2B5EF4-FFF2-40B4-BE49-F238E27FC236}">
                <a16:creationId xmlns:a16="http://schemas.microsoft.com/office/drawing/2014/main" id="{2D7B2135-5DE0-0289-F961-F1DEE1AD45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9208" y="795970"/>
            <a:ext cx="8793076" cy="87930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9F2"/>
        </a:solidFill>
        <a:effectLst/>
      </p:bgPr>
    </p:bg>
    <p:spTree>
      <p:nvGrpSpPr>
        <p:cNvPr id="1" name=""/>
        <p:cNvGrpSpPr/>
        <p:nvPr/>
      </p:nvGrpSpPr>
      <p:grpSpPr>
        <a:xfrm>
          <a:off x="0" y="0"/>
          <a:ext cx="0" cy="0"/>
          <a:chOff x="0" y="0"/>
          <a:chExt cx="0" cy="0"/>
        </a:xfrm>
      </p:grpSpPr>
      <p:sp>
        <p:nvSpPr>
          <p:cNvPr id="2" name="Freeform 2"/>
          <p:cNvSpPr/>
          <p:nvPr/>
        </p:nvSpPr>
        <p:spPr>
          <a:xfrm rot="-6050350">
            <a:off x="-1023292" y="8956201"/>
            <a:ext cx="3570582" cy="3561656"/>
          </a:xfrm>
          <a:custGeom>
            <a:avLst/>
            <a:gdLst/>
            <a:ahLst/>
            <a:cxnLst/>
            <a:rect l="l" t="t" r="r" b="b"/>
            <a:pathLst>
              <a:path w="3570582" h="3561656">
                <a:moveTo>
                  <a:pt x="0" y="0"/>
                </a:moveTo>
                <a:lnTo>
                  <a:pt x="3570582" y="0"/>
                </a:lnTo>
                <a:lnTo>
                  <a:pt x="3570582" y="3561656"/>
                </a:lnTo>
                <a:lnTo>
                  <a:pt x="0" y="35616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Freeform 7"/>
          <p:cNvSpPr/>
          <p:nvPr/>
        </p:nvSpPr>
        <p:spPr>
          <a:xfrm>
            <a:off x="4764775" y="495300"/>
            <a:ext cx="705218" cy="751039"/>
          </a:xfrm>
          <a:custGeom>
            <a:avLst/>
            <a:gdLst/>
            <a:ahLst/>
            <a:cxnLst/>
            <a:rect l="l" t="t" r="r" b="b"/>
            <a:pathLst>
              <a:path w="7454645" h="7400429">
                <a:moveTo>
                  <a:pt x="0" y="0"/>
                </a:moveTo>
                <a:lnTo>
                  <a:pt x="7454645" y="0"/>
                </a:lnTo>
                <a:lnTo>
                  <a:pt x="7454645" y="7400429"/>
                </a:lnTo>
                <a:lnTo>
                  <a:pt x="0" y="740042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9" name="TextBox 9"/>
          <p:cNvSpPr txBox="1"/>
          <p:nvPr/>
        </p:nvSpPr>
        <p:spPr>
          <a:xfrm>
            <a:off x="913665" y="1409700"/>
            <a:ext cx="13902432" cy="779701"/>
          </a:xfrm>
          <a:prstGeom prst="rect">
            <a:avLst/>
          </a:prstGeom>
        </p:spPr>
        <p:txBody>
          <a:bodyPr wrap="square" lIns="0" tIns="0" rIns="0" bIns="0" rtlCol="0" anchor="t">
            <a:spAutoFit/>
          </a:bodyPr>
          <a:lstStyle/>
          <a:p>
            <a:pPr algn="just">
              <a:lnSpc>
                <a:spcPct val="150000"/>
              </a:lnSpc>
            </a:pPr>
            <a:r>
              <a:rPr lang="en-US" dirty="0">
                <a:solidFill>
                  <a:srgbClr val="000000"/>
                </a:solidFill>
                <a:latin typeface="Arial" panose="020B0604020202020204" pitchFamily="34" charset="0"/>
                <a:ea typeface="Univers"/>
                <a:cs typeface="Arial" panose="020B0604020202020204" pitchFamily="34" charset="0"/>
                <a:sym typeface="Univers"/>
              </a:rPr>
              <a:t>COPD represents a significant and escalating public health burden both in the United Kingdom and globally, characterized by high morbidity and mortality rates.</a:t>
            </a:r>
          </a:p>
        </p:txBody>
      </p:sp>
      <p:sp>
        <p:nvSpPr>
          <p:cNvPr id="12" name="TextBox 12"/>
          <p:cNvSpPr txBox="1"/>
          <p:nvPr/>
        </p:nvSpPr>
        <p:spPr>
          <a:xfrm>
            <a:off x="5632903" y="571500"/>
            <a:ext cx="9183194" cy="751039"/>
          </a:xfrm>
          <a:prstGeom prst="rect">
            <a:avLst/>
          </a:prstGeom>
        </p:spPr>
        <p:txBody>
          <a:bodyPr wrap="square" lIns="0" tIns="0" rIns="0" bIns="0" rtlCol="0" anchor="t">
            <a:spAutoFit/>
          </a:bodyPr>
          <a:lstStyle/>
          <a:p>
            <a:pPr algn="l">
              <a:lnSpc>
                <a:spcPct val="150000"/>
              </a:lnSpc>
              <a:spcBef>
                <a:spcPct val="0"/>
              </a:spcBef>
            </a:pPr>
            <a:r>
              <a:rPr lang="en-US" sz="3600" b="1" i="1" u="sng" spc="-44" dirty="0">
                <a:solidFill>
                  <a:srgbClr val="000000"/>
                </a:solidFill>
                <a:latin typeface="Arial" panose="020B0604020202020204" pitchFamily="34" charset="0"/>
                <a:ea typeface="Cerebri Bold"/>
                <a:cs typeface="Arial" panose="020B0604020202020204" pitchFamily="34" charset="0"/>
                <a:sym typeface="Cerebri Bold"/>
              </a:rPr>
              <a:t>Prevalence (UK &amp; Worldwide)</a:t>
            </a:r>
          </a:p>
        </p:txBody>
      </p:sp>
      <p:sp>
        <p:nvSpPr>
          <p:cNvPr id="14" name="TextBox 13">
            <a:extLst>
              <a:ext uri="{FF2B5EF4-FFF2-40B4-BE49-F238E27FC236}">
                <a16:creationId xmlns:a16="http://schemas.microsoft.com/office/drawing/2014/main" id="{7EB1E4D8-84DA-A36F-E053-0A7594528BC6}"/>
              </a:ext>
            </a:extLst>
          </p:cNvPr>
          <p:cNvSpPr txBox="1"/>
          <p:nvPr/>
        </p:nvSpPr>
        <p:spPr>
          <a:xfrm>
            <a:off x="2550763" y="2476500"/>
            <a:ext cx="4307237" cy="461665"/>
          </a:xfrm>
          <a:prstGeom prst="rect">
            <a:avLst/>
          </a:prstGeom>
          <a:noFill/>
        </p:spPr>
        <p:txBody>
          <a:bodyPr wrap="square">
            <a:spAutoFit/>
          </a:bodyPr>
          <a:lstStyle/>
          <a:p>
            <a:r>
              <a:rPr lang="en-US" sz="2400" dirty="0">
                <a:highlight>
                  <a:srgbClr val="00FF00"/>
                </a:highlight>
                <a:latin typeface="Arial" panose="020B0604020202020204" pitchFamily="34" charset="0"/>
                <a:cs typeface="Arial" panose="020B0604020202020204" pitchFamily="34" charset="0"/>
              </a:rPr>
              <a:t>United Kingdom Prevalence</a:t>
            </a:r>
          </a:p>
        </p:txBody>
      </p:sp>
      <p:sp>
        <p:nvSpPr>
          <p:cNvPr id="15" name="Rectangle 1">
            <a:extLst>
              <a:ext uri="{FF2B5EF4-FFF2-40B4-BE49-F238E27FC236}">
                <a16:creationId xmlns:a16="http://schemas.microsoft.com/office/drawing/2014/main" id="{971D92A3-EE59-5931-9EFE-9D31109CB7BF}"/>
              </a:ext>
            </a:extLst>
          </p:cNvPr>
          <p:cNvSpPr>
            <a:spLocks noChangeArrowheads="1"/>
          </p:cNvSpPr>
          <p:nvPr/>
        </p:nvSpPr>
        <p:spPr bwMode="auto">
          <a:xfrm>
            <a:off x="609600" y="3009900"/>
            <a:ext cx="7870752"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Diagnosed Cases:</a:t>
            </a:r>
            <a:r>
              <a:rPr kumimoji="0" lang="en-US" altLang="en-US" sz="1800" b="0" i="0" u="none" strike="noStrike" cap="none" normalizeH="0" baseline="0" dirty="0">
                <a:ln>
                  <a:noFill/>
                </a:ln>
                <a:solidFill>
                  <a:schemeClr val="tx1"/>
                </a:solidFill>
                <a:effectLst/>
                <a:latin typeface="Arial" panose="020B0604020202020204" pitchFamily="34" charset="0"/>
              </a:rPr>
              <a:t> About 1.2 million people in the UK have been told they have COPD, but the real number is probably higher because not everyone who has it has been identified (NHS, 2024; British Lung Foundation,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Mortality:</a:t>
            </a:r>
            <a:r>
              <a:rPr kumimoji="0" lang="en-US" altLang="en-US" sz="1800" b="0" i="0" u="none" strike="noStrike" cap="none" normalizeH="0" baseline="0" dirty="0">
                <a:ln>
                  <a:noFill/>
                </a:ln>
                <a:solidFill>
                  <a:schemeClr val="tx1"/>
                </a:solidFill>
                <a:effectLst/>
                <a:latin typeface="Arial" panose="020B0604020202020204" pitchFamily="34" charset="0"/>
              </a:rPr>
              <a:t> COPD is the </a:t>
            </a:r>
            <a:r>
              <a:rPr kumimoji="0" lang="en-US" altLang="en-US" sz="1800" i="0" u="none" strike="noStrike" cap="none" normalizeH="0" baseline="0" dirty="0">
                <a:ln>
                  <a:noFill/>
                </a:ln>
                <a:solidFill>
                  <a:schemeClr val="tx1"/>
                </a:solidFill>
                <a:effectLst/>
                <a:latin typeface="Arial" panose="020B0604020202020204" pitchFamily="34" charset="0"/>
              </a:rPr>
              <a:t>4th leading cause of death </a:t>
            </a:r>
            <a:r>
              <a:rPr kumimoji="0" lang="en-US" altLang="en-US" sz="1800" b="0" i="0" u="none" strike="noStrike" cap="none" normalizeH="0" baseline="0" dirty="0">
                <a:ln>
                  <a:noFill/>
                </a:ln>
                <a:solidFill>
                  <a:schemeClr val="tx1"/>
                </a:solidFill>
                <a:effectLst/>
                <a:latin typeface="Arial" panose="020B0604020202020204" pitchFamily="34" charset="0"/>
              </a:rPr>
              <a:t>in the UK, reflecting its major impact on public health (British Lung Foundation,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Socioeconomic Inequality:</a:t>
            </a:r>
            <a:r>
              <a:rPr kumimoji="0" lang="en-US" altLang="en-US" sz="1800" b="0" i="0" u="none" strike="noStrike" cap="none" normalizeH="0" baseline="0" dirty="0">
                <a:ln>
                  <a:noFill/>
                </a:ln>
                <a:solidFill>
                  <a:schemeClr val="tx1"/>
                </a:solidFill>
                <a:effectLst/>
                <a:latin typeface="Arial" panose="020B0604020202020204" pitchFamily="34" charset="0"/>
              </a:rPr>
              <a:t> The condition is </a:t>
            </a:r>
            <a:r>
              <a:rPr kumimoji="0" lang="en-US" altLang="en-US" sz="1800" i="0" u="none" strike="noStrike" cap="none" normalizeH="0" baseline="0" dirty="0">
                <a:ln>
                  <a:noFill/>
                </a:ln>
                <a:solidFill>
                  <a:schemeClr val="tx1"/>
                </a:solidFill>
                <a:effectLst/>
                <a:latin typeface="Arial" panose="020B0604020202020204" pitchFamily="34" charset="0"/>
              </a:rPr>
              <a:t>much more common in deprived communities</a:t>
            </a:r>
            <a:r>
              <a:rPr kumimoji="0" lang="en-US" altLang="en-US" sz="1800" b="0" i="0" u="none" strike="noStrike" cap="none" normalizeH="0" baseline="0" dirty="0">
                <a:ln>
                  <a:noFill/>
                </a:ln>
                <a:solidFill>
                  <a:schemeClr val="tx1"/>
                </a:solidFill>
                <a:effectLst/>
                <a:latin typeface="Arial" panose="020B0604020202020204" pitchFamily="34" charset="0"/>
              </a:rPr>
              <a:t>, linked to higher smoking rates and environmental risks (NICE, 2024).</a:t>
            </a:r>
          </a:p>
        </p:txBody>
      </p:sp>
      <p:sp>
        <p:nvSpPr>
          <p:cNvPr id="16" name="TextBox 15">
            <a:extLst>
              <a:ext uri="{FF2B5EF4-FFF2-40B4-BE49-F238E27FC236}">
                <a16:creationId xmlns:a16="http://schemas.microsoft.com/office/drawing/2014/main" id="{16DC6116-CB24-0134-5E1F-A279CC5E8E28}"/>
              </a:ext>
            </a:extLst>
          </p:cNvPr>
          <p:cNvSpPr txBox="1"/>
          <p:nvPr/>
        </p:nvSpPr>
        <p:spPr>
          <a:xfrm>
            <a:off x="11847163" y="5824835"/>
            <a:ext cx="4307237" cy="461665"/>
          </a:xfrm>
          <a:prstGeom prst="rect">
            <a:avLst/>
          </a:prstGeom>
          <a:noFill/>
        </p:spPr>
        <p:txBody>
          <a:bodyPr wrap="square">
            <a:spAutoFit/>
          </a:bodyPr>
          <a:lstStyle/>
          <a:p>
            <a:r>
              <a:rPr lang="en-US" sz="2400" dirty="0">
                <a:highlight>
                  <a:srgbClr val="FFFF00"/>
                </a:highlight>
                <a:latin typeface="Arial" panose="020B0604020202020204" pitchFamily="34" charset="0"/>
                <a:cs typeface="Arial" panose="020B0604020202020204" pitchFamily="34" charset="0"/>
              </a:rPr>
              <a:t>Worldwide Prevalence</a:t>
            </a:r>
          </a:p>
        </p:txBody>
      </p:sp>
      <p:sp>
        <p:nvSpPr>
          <p:cNvPr id="17" name="Rectangle 2">
            <a:extLst>
              <a:ext uri="{FF2B5EF4-FFF2-40B4-BE49-F238E27FC236}">
                <a16:creationId xmlns:a16="http://schemas.microsoft.com/office/drawing/2014/main" id="{8DAE3D58-4C85-A261-836B-00F5ED50E3F8}"/>
              </a:ext>
            </a:extLst>
          </p:cNvPr>
          <p:cNvSpPr>
            <a:spLocks noChangeArrowheads="1"/>
          </p:cNvSpPr>
          <p:nvPr/>
        </p:nvSpPr>
        <p:spPr bwMode="auto">
          <a:xfrm>
            <a:off x="9807650" y="6497290"/>
            <a:ext cx="7574735"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Worldwide Prevalence:</a:t>
            </a:r>
            <a:r>
              <a:rPr kumimoji="0" lang="en-US" altLang="en-US" sz="1800" b="0" i="0" u="none" strike="noStrike" cap="none" normalizeH="0" baseline="0" dirty="0">
                <a:ln>
                  <a:noFill/>
                </a:ln>
                <a:solidFill>
                  <a:schemeClr val="tx1"/>
                </a:solidFill>
                <a:effectLst/>
                <a:latin typeface="Arial" panose="020B0604020202020204" pitchFamily="34" charset="0"/>
              </a:rPr>
              <a:t> COPD </a:t>
            </a:r>
            <a:r>
              <a:rPr kumimoji="0" lang="en-US" altLang="en-US" sz="1800" i="0" u="none" strike="noStrike" cap="none" normalizeH="0" baseline="0" dirty="0">
                <a:ln>
                  <a:noFill/>
                </a:ln>
                <a:solidFill>
                  <a:schemeClr val="tx1"/>
                </a:solidFill>
                <a:effectLst/>
                <a:latin typeface="Arial" panose="020B0604020202020204" pitchFamily="34" charset="0"/>
              </a:rPr>
              <a:t>affects over 390 million people globally, making it one of the most c</a:t>
            </a:r>
            <a:r>
              <a:rPr kumimoji="0" lang="en-US" altLang="en-US" sz="1800" b="0" i="0" u="none" strike="noStrike" cap="none" normalizeH="0" baseline="0" dirty="0">
                <a:ln>
                  <a:noFill/>
                </a:ln>
                <a:solidFill>
                  <a:schemeClr val="tx1"/>
                </a:solidFill>
                <a:effectLst/>
                <a:latin typeface="Arial" panose="020B0604020202020204" pitchFamily="34" charset="0"/>
              </a:rPr>
              <a:t>ommon chronic respiratory diseases (WHO,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Global Mortality:</a:t>
            </a:r>
            <a:r>
              <a:rPr kumimoji="0" lang="en-US" altLang="en-US" sz="1800" b="0" i="0" u="none" strike="noStrike" cap="none" normalizeH="0" baseline="0" dirty="0">
                <a:ln>
                  <a:noFill/>
                </a:ln>
                <a:solidFill>
                  <a:schemeClr val="tx1"/>
                </a:solidFill>
                <a:effectLst/>
                <a:latin typeface="Arial" panose="020B0604020202020204" pitchFamily="34" charset="0"/>
              </a:rPr>
              <a:t> It is the third most common cause of death in the world, killing millions of people every year. This number will likely increase as more people use tobacco and the population gets older (WHO, 2024; GOLD, 2024).</a:t>
            </a:r>
          </a:p>
        </p:txBody>
      </p:sp>
      <p:pic>
        <p:nvPicPr>
          <p:cNvPr id="18" name="Picture 17">
            <a:extLst>
              <a:ext uri="{FF2B5EF4-FFF2-40B4-BE49-F238E27FC236}">
                <a16:creationId xmlns:a16="http://schemas.microsoft.com/office/drawing/2014/main" id="{C4D344DA-800E-9686-BAFA-9D8D358675B9}"/>
              </a:ext>
            </a:extLst>
          </p:cNvPr>
          <p:cNvPicPr>
            <a:picLocks noChangeAspect="1"/>
          </p:cNvPicPr>
          <p:nvPr/>
        </p:nvPicPr>
        <p:blipFill>
          <a:blip r:embed="rId7"/>
          <a:stretch>
            <a:fillRect/>
          </a:stretch>
        </p:blipFill>
        <p:spPr>
          <a:xfrm>
            <a:off x="4796980" y="6506478"/>
            <a:ext cx="3808317" cy="3780521"/>
          </a:xfrm>
          <a:prstGeom prst="rect">
            <a:avLst/>
          </a:prstGeom>
        </p:spPr>
      </p:pic>
      <p:pic>
        <p:nvPicPr>
          <p:cNvPr id="20" name="Picture 19">
            <a:extLst>
              <a:ext uri="{FF2B5EF4-FFF2-40B4-BE49-F238E27FC236}">
                <a16:creationId xmlns:a16="http://schemas.microsoft.com/office/drawing/2014/main" id="{F42234E3-CD1E-DBDA-1368-3E1EB88596AB}"/>
              </a:ext>
            </a:extLst>
          </p:cNvPr>
          <p:cNvPicPr>
            <a:picLocks noChangeAspect="1"/>
          </p:cNvPicPr>
          <p:nvPr/>
        </p:nvPicPr>
        <p:blipFill>
          <a:blip r:embed="rId8"/>
          <a:stretch>
            <a:fillRect/>
          </a:stretch>
        </p:blipFill>
        <p:spPr>
          <a:xfrm>
            <a:off x="10133308" y="2055194"/>
            <a:ext cx="6769044" cy="369928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F9"/>
        </a:solidFill>
        <a:effectLst/>
      </p:bgPr>
    </p:bg>
    <p:spTree>
      <p:nvGrpSpPr>
        <p:cNvPr id="1" name=""/>
        <p:cNvGrpSpPr/>
        <p:nvPr/>
      </p:nvGrpSpPr>
      <p:grpSpPr>
        <a:xfrm>
          <a:off x="0" y="0"/>
          <a:ext cx="0" cy="0"/>
          <a:chOff x="0" y="0"/>
          <a:chExt cx="0" cy="0"/>
        </a:xfrm>
      </p:grpSpPr>
      <p:sp>
        <p:nvSpPr>
          <p:cNvPr id="3" name="TextBox 3"/>
          <p:cNvSpPr txBox="1"/>
          <p:nvPr/>
        </p:nvSpPr>
        <p:spPr>
          <a:xfrm>
            <a:off x="3352800" y="4738760"/>
            <a:ext cx="3859231" cy="557140"/>
          </a:xfrm>
          <a:prstGeom prst="rect">
            <a:avLst/>
          </a:prstGeom>
        </p:spPr>
        <p:txBody>
          <a:bodyPr wrap="square" lIns="0" tIns="0" rIns="0" bIns="0" rtlCol="0" anchor="t">
            <a:spAutoFit/>
          </a:bodyPr>
          <a:lstStyle/>
          <a:p>
            <a:pPr algn="l">
              <a:lnSpc>
                <a:spcPts val="4684"/>
              </a:lnSpc>
            </a:pPr>
            <a:r>
              <a:rPr lang="en-US" sz="3600" i="1" u="sng" dirty="0">
                <a:solidFill>
                  <a:srgbClr val="000000"/>
                </a:solidFill>
                <a:highlight>
                  <a:srgbClr val="FF00FF"/>
                </a:highlight>
                <a:latin typeface="Arial" panose="020B0604020202020204" pitchFamily="34" charset="0"/>
                <a:ea typeface="Knockout Cruiserweight"/>
                <a:cs typeface="Arial" panose="020B0604020202020204" pitchFamily="34" charset="0"/>
                <a:sym typeface="Knockout Cruiserweight"/>
              </a:rPr>
              <a:t>Social Impact</a:t>
            </a:r>
          </a:p>
        </p:txBody>
      </p:sp>
      <p:sp>
        <p:nvSpPr>
          <p:cNvPr id="4" name="TextBox 3">
            <a:extLst>
              <a:ext uri="{FF2B5EF4-FFF2-40B4-BE49-F238E27FC236}">
                <a16:creationId xmlns:a16="http://schemas.microsoft.com/office/drawing/2014/main" id="{6F830B21-143B-AAC2-03FD-3A9656838F22}"/>
              </a:ext>
            </a:extLst>
          </p:cNvPr>
          <p:cNvSpPr txBox="1"/>
          <p:nvPr/>
        </p:nvSpPr>
        <p:spPr>
          <a:xfrm>
            <a:off x="10974711" y="1168185"/>
            <a:ext cx="3859231" cy="557140"/>
          </a:xfrm>
          <a:prstGeom prst="rect">
            <a:avLst/>
          </a:prstGeom>
        </p:spPr>
        <p:txBody>
          <a:bodyPr wrap="square" lIns="0" tIns="0" rIns="0" bIns="0" rtlCol="0" anchor="t">
            <a:spAutoFit/>
          </a:bodyPr>
          <a:lstStyle/>
          <a:p>
            <a:pPr algn="l">
              <a:lnSpc>
                <a:spcPts val="4684"/>
              </a:lnSpc>
            </a:pPr>
            <a:r>
              <a:rPr lang="en-US" sz="3600" i="1" u="sng" dirty="0">
                <a:solidFill>
                  <a:srgbClr val="000000"/>
                </a:solidFill>
                <a:highlight>
                  <a:srgbClr val="00FFFF"/>
                </a:highlight>
                <a:latin typeface="Arial" panose="020B0604020202020204" pitchFamily="34" charset="0"/>
                <a:ea typeface="Knockout Cruiserweight"/>
                <a:cs typeface="Arial" panose="020B0604020202020204" pitchFamily="34" charset="0"/>
                <a:sym typeface="Knockout Cruiserweight"/>
              </a:rPr>
              <a:t>Economic Impact:</a:t>
            </a:r>
          </a:p>
        </p:txBody>
      </p:sp>
      <p:sp>
        <p:nvSpPr>
          <p:cNvPr id="6" name="TextBox 5">
            <a:extLst>
              <a:ext uri="{FF2B5EF4-FFF2-40B4-BE49-F238E27FC236}">
                <a16:creationId xmlns:a16="http://schemas.microsoft.com/office/drawing/2014/main" id="{3112F55F-C5FF-B2E6-EF9B-92683023B7C3}"/>
              </a:ext>
            </a:extLst>
          </p:cNvPr>
          <p:cNvSpPr txBox="1"/>
          <p:nvPr/>
        </p:nvSpPr>
        <p:spPr>
          <a:xfrm>
            <a:off x="7939755" y="1866900"/>
            <a:ext cx="9929145" cy="3365024"/>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Direct Healthcare Costs:</a:t>
            </a:r>
            <a:r>
              <a:rPr lang="en-US" dirty="0">
                <a:latin typeface="Arial" panose="020B0604020202020204" pitchFamily="34" charset="0"/>
                <a:cs typeface="Arial" panose="020B0604020202020204" pitchFamily="34" charset="0"/>
              </a:rPr>
              <a:t> COPD costs the NHS over £800 million annually, rising to £1.9 billion when including total lung disease costs (British Lung Foundation, 2024; NICE, 2024; Asthma + Lung UK, 2024).</a:t>
            </a:r>
          </a:p>
          <a:p>
            <a:pPr marL="285750" indent="-285750" algn="just">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Key Cost Drivers:</a:t>
            </a:r>
            <a:r>
              <a:rPr lang="en-US" dirty="0">
                <a:latin typeface="Arial" panose="020B0604020202020204" pitchFamily="34" charset="0"/>
                <a:cs typeface="Arial" panose="020B0604020202020204" pitchFamily="34" charset="0"/>
              </a:rPr>
              <a:t> The largest expenses come from secondary care, especially hospital admissions for acute exacerbations (ResearchGate, 2025).</a:t>
            </a:r>
          </a:p>
          <a:p>
            <a:pPr marL="285750" indent="-285750" algn="just">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Indirect Costs:</a:t>
            </a:r>
            <a:r>
              <a:rPr lang="en-US" dirty="0">
                <a:latin typeface="Arial" panose="020B0604020202020204" pitchFamily="34" charset="0"/>
                <a:cs typeface="Arial" panose="020B0604020202020204" pitchFamily="34" charset="0"/>
              </a:rPr>
              <a:t> Productivity losses from sick leave, reduced work performance, and early retirement exceed direct medical costs, with COPD causing millions of lost workdays yearly in the UK (ResearchGate, 2025).</a:t>
            </a:r>
          </a:p>
        </p:txBody>
      </p:sp>
      <p:pic>
        <p:nvPicPr>
          <p:cNvPr id="7" name="Picture 6">
            <a:extLst>
              <a:ext uri="{FF2B5EF4-FFF2-40B4-BE49-F238E27FC236}">
                <a16:creationId xmlns:a16="http://schemas.microsoft.com/office/drawing/2014/main" id="{EEC06ABD-30F8-D692-EF09-961C30202B98}"/>
              </a:ext>
            </a:extLst>
          </p:cNvPr>
          <p:cNvPicPr>
            <a:picLocks noChangeAspect="1"/>
          </p:cNvPicPr>
          <p:nvPr/>
        </p:nvPicPr>
        <p:blipFill>
          <a:blip r:embed="rId3"/>
          <a:stretch>
            <a:fillRect/>
          </a:stretch>
        </p:blipFill>
        <p:spPr>
          <a:xfrm>
            <a:off x="1066799" y="419099"/>
            <a:ext cx="6145231" cy="4084453"/>
          </a:xfrm>
          <a:prstGeom prst="rect">
            <a:avLst/>
          </a:prstGeom>
        </p:spPr>
      </p:pic>
      <p:sp>
        <p:nvSpPr>
          <p:cNvPr id="8" name="Rectangle 1">
            <a:extLst>
              <a:ext uri="{FF2B5EF4-FFF2-40B4-BE49-F238E27FC236}">
                <a16:creationId xmlns:a16="http://schemas.microsoft.com/office/drawing/2014/main" id="{8DBA6C8F-FE49-F5FB-49D6-808F0EC07DB2}"/>
              </a:ext>
            </a:extLst>
          </p:cNvPr>
          <p:cNvSpPr>
            <a:spLocks noChangeArrowheads="1"/>
          </p:cNvSpPr>
          <p:nvPr/>
        </p:nvSpPr>
        <p:spPr bwMode="auto">
          <a:xfrm>
            <a:off x="380999" y="5443558"/>
            <a:ext cx="9929145"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Reduced Daily Functioning: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Persistent symptoms—especially breathlessness—significantly limit mobility and the ability to perform everyday activities (ResearchGate, 2016).</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Psychological Morbidity: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Up to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65% of patients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experience anxiety or depression, contributing to poorer treatment adherence and increased health service use (ResearchGate, 2024; GOLD, 2024).</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Caregiver Burden: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Progressive disability leads to heavy reliance on informal caregivers, who often face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fatigue, isolation, and emotional stress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(ResearchGate, 2015).</a:t>
            </a:r>
          </a:p>
          <a:p>
            <a:pPr marL="285750" marR="0" lvl="0" indent="-28575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Social Isolation: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Mobility restrictions and fear of exacerbations frequently lead to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housebound living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resulting in isolation and reduced quality of life (ResearchGate, 2016).</a:t>
            </a:r>
          </a:p>
        </p:txBody>
      </p:sp>
      <p:pic>
        <p:nvPicPr>
          <p:cNvPr id="9" name="Picture 8">
            <a:extLst>
              <a:ext uri="{FF2B5EF4-FFF2-40B4-BE49-F238E27FC236}">
                <a16:creationId xmlns:a16="http://schemas.microsoft.com/office/drawing/2014/main" id="{1164676A-C066-7FBD-B8EF-4F06462B0551}"/>
              </a:ext>
            </a:extLst>
          </p:cNvPr>
          <p:cNvPicPr>
            <a:picLocks noChangeAspect="1"/>
          </p:cNvPicPr>
          <p:nvPr/>
        </p:nvPicPr>
        <p:blipFill>
          <a:blip r:embed="rId4"/>
          <a:stretch>
            <a:fillRect/>
          </a:stretch>
        </p:blipFill>
        <p:spPr>
          <a:xfrm>
            <a:off x="10591800" y="5676900"/>
            <a:ext cx="7063457" cy="407871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F9"/>
        </a:solidFill>
        <a:effectLst/>
      </p:bgPr>
    </p:bg>
    <p:spTree>
      <p:nvGrpSpPr>
        <p:cNvPr id="1" name=""/>
        <p:cNvGrpSpPr/>
        <p:nvPr/>
      </p:nvGrpSpPr>
      <p:grpSpPr>
        <a:xfrm>
          <a:off x="0" y="0"/>
          <a:ext cx="0" cy="0"/>
          <a:chOff x="0" y="0"/>
          <a:chExt cx="0" cy="0"/>
        </a:xfrm>
      </p:grpSpPr>
      <p:sp>
        <p:nvSpPr>
          <p:cNvPr id="2" name="TextBox 2"/>
          <p:cNvSpPr txBox="1"/>
          <p:nvPr/>
        </p:nvSpPr>
        <p:spPr>
          <a:xfrm>
            <a:off x="759463" y="1714500"/>
            <a:ext cx="15146445" cy="748282"/>
          </a:xfrm>
          <a:prstGeom prst="rect">
            <a:avLst/>
          </a:prstGeom>
        </p:spPr>
        <p:txBody>
          <a:bodyPr wrap="square" lIns="0" tIns="0" rIns="0" bIns="0" rtlCol="0" anchor="t">
            <a:spAutoFit/>
          </a:bodyPr>
          <a:lstStyle/>
          <a:p>
            <a:pPr algn="l">
              <a:lnSpc>
                <a:spcPts val="3050"/>
              </a:lnSpc>
            </a:pPr>
            <a:r>
              <a:rPr lang="en-US" i="1" dirty="0">
                <a:solidFill>
                  <a:srgbClr val="000000"/>
                </a:solidFill>
                <a:latin typeface="Arial" panose="020B0604020202020204" pitchFamily="34" charset="0"/>
                <a:ea typeface="Knockout Cruiserweight Bold"/>
                <a:cs typeface="Arial" panose="020B0604020202020204" pitchFamily="34" charset="0"/>
                <a:sym typeface="Knockout Cruiserweight Bold"/>
              </a:rPr>
              <a:t>The diagnosis and initial assessment of COPD in primary care follow a standardized approach combining clinical evaluation and objective physiological testing, as outlined by guidelines such as NICE.</a:t>
            </a:r>
            <a:endParaRPr lang="en-US" i="1" dirty="0">
              <a:solidFill>
                <a:srgbClr val="000000"/>
              </a:solidFill>
              <a:latin typeface="Arial" panose="020B0604020202020204" pitchFamily="34" charset="0"/>
              <a:ea typeface="Knockout Cruiserweight"/>
              <a:cs typeface="Arial" panose="020B0604020202020204" pitchFamily="34" charset="0"/>
              <a:sym typeface="Knockout Cruiserweight"/>
            </a:endParaRPr>
          </a:p>
        </p:txBody>
      </p:sp>
      <p:sp>
        <p:nvSpPr>
          <p:cNvPr id="3" name="TextBox 3"/>
          <p:cNvSpPr txBox="1"/>
          <p:nvPr/>
        </p:nvSpPr>
        <p:spPr>
          <a:xfrm>
            <a:off x="759464" y="1028700"/>
            <a:ext cx="15146445" cy="562846"/>
          </a:xfrm>
          <a:prstGeom prst="rect">
            <a:avLst/>
          </a:prstGeom>
        </p:spPr>
        <p:txBody>
          <a:bodyPr lIns="0" tIns="0" rIns="0" bIns="0" rtlCol="0" anchor="t">
            <a:spAutoFit/>
          </a:bodyPr>
          <a:lstStyle/>
          <a:p>
            <a:pPr algn="l">
              <a:lnSpc>
                <a:spcPts val="4683"/>
              </a:lnSpc>
            </a:pPr>
            <a:r>
              <a:rPr lang="en-US" sz="3600" b="1" dirty="0">
                <a:solidFill>
                  <a:srgbClr val="920529"/>
                </a:solidFill>
                <a:latin typeface="Arial" panose="020B0604020202020204" pitchFamily="34" charset="0"/>
                <a:ea typeface="Knockout Cruiserweight Ultra-Bold"/>
                <a:cs typeface="Arial" panose="020B0604020202020204" pitchFamily="34" charset="0"/>
                <a:sym typeface="Knockout Cruiserweight Ultra-Bold"/>
              </a:rPr>
              <a:t>Diagnosis &amp; Initial Assessment:</a:t>
            </a:r>
          </a:p>
        </p:txBody>
      </p:sp>
      <p:sp>
        <p:nvSpPr>
          <p:cNvPr id="5" name="Rectangle 1">
            <a:extLst>
              <a:ext uri="{FF2B5EF4-FFF2-40B4-BE49-F238E27FC236}">
                <a16:creationId xmlns:a16="http://schemas.microsoft.com/office/drawing/2014/main" id="{0633E0CC-596D-3CF6-097B-0FB8771A5DCF}"/>
              </a:ext>
            </a:extLst>
          </p:cNvPr>
          <p:cNvSpPr>
            <a:spLocks noChangeArrowheads="1"/>
          </p:cNvSpPr>
          <p:nvPr/>
        </p:nvSpPr>
        <p:spPr bwMode="auto">
          <a:xfrm>
            <a:off x="4419600" y="2857500"/>
            <a:ext cx="8763000" cy="71045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Spirometry (Gold Standard):</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COPD is confirmed by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post-bronchodilator FEV₁/FVC &lt; 0.7</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indicating persistent airflow obstruction (NICE, 2024; GOLD,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Clinical History: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Assessment includes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smoking (pack-years)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chronic cough/sputum, occupational exposure to dust/fumes, and family history of lung disease (NICE,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Physical Examination: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May show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prolonged expiration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use of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accessory muscles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chest hyperinflation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(NICE,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Initial Investigations:</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742950" lvl="1" indent="-285750" algn="just" eaLnBrk="0" fontAlgn="base" hangingPunct="0">
              <a:lnSpc>
                <a:spcPct val="150000"/>
              </a:lnSpc>
              <a:spcBef>
                <a:spcPct val="0"/>
              </a:spcBef>
              <a:spcAft>
                <a:spcPct val="0"/>
              </a:spcAft>
              <a:buFont typeface="Arial" panose="020B0604020202020204" pitchFamily="34" charset="0"/>
              <a:buChar char="•"/>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Chest X-ray:</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Used to </a:t>
            </a: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exclude alternative diagnoses</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such as lung cancer or pulmonary fibrosis (NICE, 2024).</a:t>
            </a:r>
          </a:p>
          <a:p>
            <a:pPr marL="742950" lvl="1" indent="-285750" algn="just" eaLnBrk="0" fontAlgn="base" hangingPunct="0">
              <a:lnSpc>
                <a:spcPct val="150000"/>
              </a:lnSpc>
              <a:spcBef>
                <a:spcPct val="0"/>
              </a:spcBef>
              <a:spcAft>
                <a:spcPct val="0"/>
              </a:spcAft>
              <a:buFont typeface="Arial" panose="020B0604020202020204" pitchFamily="34" charset="0"/>
              <a:buChar char="•"/>
            </a:pP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Blood Tests:</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Rule out </a:t>
            </a:r>
            <a:r>
              <a:rPr kumimoji="0" lang="en-US" altLang="en-US"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anaemia</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assess </a:t>
            </a:r>
            <a:r>
              <a:rPr kumimoji="0" lang="en-US" altLang="en-US" b="1" i="0" u="none" strike="noStrike" cap="none" normalizeH="0" baseline="0" dirty="0">
                <a:ln>
                  <a:noFill/>
                </a:ln>
                <a:solidFill>
                  <a:schemeClr val="tx1"/>
                </a:solidFill>
                <a:effectLst/>
                <a:latin typeface="Arial" panose="020B0604020202020204" pitchFamily="34" charset="0"/>
                <a:cs typeface="Arial" panose="020B0604020202020204" pitchFamily="34" charset="0"/>
              </a:rPr>
              <a:t>eosinophil count</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to guide ICS use (GOLD,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Specific Genetic Testing: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Alpha-1 Antitrypsin deficiency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testing recommended for patients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under 40</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or with a strong family history (NICE, 2024).</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Symptom Assessment: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Tools like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CAT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mMRC</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scales measure symptom severity and assist in management decisions (GOLD, 2024).</a:t>
            </a:r>
          </a:p>
        </p:txBody>
      </p:sp>
      <p:pic>
        <p:nvPicPr>
          <p:cNvPr id="6" name="Picture 5">
            <a:extLst>
              <a:ext uri="{FF2B5EF4-FFF2-40B4-BE49-F238E27FC236}">
                <a16:creationId xmlns:a16="http://schemas.microsoft.com/office/drawing/2014/main" id="{0768AD9C-AD75-A035-D810-7E672AB11959}"/>
              </a:ext>
            </a:extLst>
          </p:cNvPr>
          <p:cNvPicPr>
            <a:picLocks noChangeAspect="1"/>
          </p:cNvPicPr>
          <p:nvPr/>
        </p:nvPicPr>
        <p:blipFill>
          <a:blip r:embed="rId3"/>
          <a:stretch>
            <a:fillRect/>
          </a:stretch>
        </p:blipFill>
        <p:spPr>
          <a:xfrm>
            <a:off x="381000" y="3467100"/>
            <a:ext cx="3810000" cy="4721087"/>
          </a:xfrm>
          <a:prstGeom prst="rect">
            <a:avLst/>
          </a:prstGeom>
        </p:spPr>
      </p:pic>
      <p:pic>
        <p:nvPicPr>
          <p:cNvPr id="8" name="Picture 7">
            <a:extLst>
              <a:ext uri="{FF2B5EF4-FFF2-40B4-BE49-F238E27FC236}">
                <a16:creationId xmlns:a16="http://schemas.microsoft.com/office/drawing/2014/main" id="{8523EC00-87F4-8449-B0D6-3DDAE55D1FAB}"/>
              </a:ext>
            </a:extLst>
          </p:cNvPr>
          <p:cNvPicPr>
            <a:picLocks noChangeAspect="1"/>
          </p:cNvPicPr>
          <p:nvPr/>
        </p:nvPicPr>
        <p:blipFill>
          <a:blip r:embed="rId4"/>
          <a:stretch>
            <a:fillRect/>
          </a:stretch>
        </p:blipFill>
        <p:spPr>
          <a:xfrm>
            <a:off x="13431346" y="3314700"/>
            <a:ext cx="4170854" cy="4724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2" name="Freeform 2"/>
          <p:cNvSpPr/>
          <p:nvPr/>
        </p:nvSpPr>
        <p:spPr>
          <a:xfrm>
            <a:off x="1028700" y="1028700"/>
            <a:ext cx="420630" cy="419100"/>
          </a:xfrm>
          <a:custGeom>
            <a:avLst/>
            <a:gdLst/>
            <a:ahLst/>
            <a:cxnLst/>
            <a:rect l="l" t="t" r="r" b="b"/>
            <a:pathLst>
              <a:path w="420630" h="419100">
                <a:moveTo>
                  <a:pt x="0" y="0"/>
                </a:moveTo>
                <a:lnTo>
                  <a:pt x="420630" y="0"/>
                </a:lnTo>
                <a:lnTo>
                  <a:pt x="420630" y="419100"/>
                </a:lnTo>
                <a:lnTo>
                  <a:pt x="0" y="4191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1028700" y="5888370"/>
            <a:ext cx="4756850" cy="1139496"/>
            <a:chOff x="0" y="0"/>
            <a:chExt cx="1696525" cy="406400"/>
          </a:xfrm>
        </p:grpSpPr>
        <p:sp>
          <p:nvSpPr>
            <p:cNvPr id="4" name="Freeform 4"/>
            <p:cNvSpPr/>
            <p:nvPr/>
          </p:nvSpPr>
          <p:spPr>
            <a:xfrm>
              <a:off x="0" y="0"/>
              <a:ext cx="1696525" cy="406400"/>
            </a:xfrm>
            <a:custGeom>
              <a:avLst/>
              <a:gdLst/>
              <a:ahLst/>
              <a:cxnLst/>
              <a:rect l="l" t="t" r="r" b="b"/>
              <a:pathLst>
                <a:path w="1696525" h="406400">
                  <a:moveTo>
                    <a:pt x="1493325" y="0"/>
                  </a:moveTo>
                  <a:cubicBezTo>
                    <a:pt x="1605549" y="0"/>
                    <a:pt x="1696525" y="90976"/>
                    <a:pt x="1696525" y="203200"/>
                  </a:cubicBezTo>
                  <a:cubicBezTo>
                    <a:pt x="1696525" y="315424"/>
                    <a:pt x="1605549" y="406400"/>
                    <a:pt x="149332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5" name="TextBox 5"/>
            <p:cNvSpPr txBox="1"/>
            <p:nvPr/>
          </p:nvSpPr>
          <p:spPr>
            <a:xfrm>
              <a:off x="0" y="-38100"/>
              <a:ext cx="1696525" cy="4445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28700" y="7412370"/>
            <a:ext cx="4756850" cy="1139496"/>
            <a:chOff x="0" y="0"/>
            <a:chExt cx="1696525" cy="406400"/>
          </a:xfrm>
        </p:grpSpPr>
        <p:sp>
          <p:nvSpPr>
            <p:cNvPr id="7" name="Freeform 7"/>
            <p:cNvSpPr/>
            <p:nvPr/>
          </p:nvSpPr>
          <p:spPr>
            <a:xfrm>
              <a:off x="0" y="0"/>
              <a:ext cx="1696525" cy="406400"/>
            </a:xfrm>
            <a:custGeom>
              <a:avLst/>
              <a:gdLst/>
              <a:ahLst/>
              <a:cxnLst/>
              <a:rect l="l" t="t" r="r" b="b"/>
              <a:pathLst>
                <a:path w="1696525" h="406400">
                  <a:moveTo>
                    <a:pt x="1493325" y="0"/>
                  </a:moveTo>
                  <a:cubicBezTo>
                    <a:pt x="1605549" y="0"/>
                    <a:pt x="1696525" y="90976"/>
                    <a:pt x="1696525" y="203200"/>
                  </a:cubicBezTo>
                  <a:cubicBezTo>
                    <a:pt x="1696525" y="315424"/>
                    <a:pt x="1605549" y="406400"/>
                    <a:pt x="149332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8" name="TextBox 8"/>
            <p:cNvSpPr txBox="1"/>
            <p:nvPr/>
          </p:nvSpPr>
          <p:spPr>
            <a:xfrm>
              <a:off x="0" y="-38100"/>
              <a:ext cx="1696525" cy="444500"/>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6765575" y="5888370"/>
            <a:ext cx="4756850" cy="1139496"/>
            <a:chOff x="0" y="0"/>
            <a:chExt cx="1696525" cy="406400"/>
          </a:xfrm>
        </p:grpSpPr>
        <p:sp>
          <p:nvSpPr>
            <p:cNvPr id="10" name="Freeform 10"/>
            <p:cNvSpPr/>
            <p:nvPr/>
          </p:nvSpPr>
          <p:spPr>
            <a:xfrm>
              <a:off x="0" y="0"/>
              <a:ext cx="1696525" cy="406400"/>
            </a:xfrm>
            <a:custGeom>
              <a:avLst/>
              <a:gdLst/>
              <a:ahLst/>
              <a:cxnLst/>
              <a:rect l="l" t="t" r="r" b="b"/>
              <a:pathLst>
                <a:path w="1696525" h="406400">
                  <a:moveTo>
                    <a:pt x="1493325" y="0"/>
                  </a:moveTo>
                  <a:cubicBezTo>
                    <a:pt x="1605549" y="0"/>
                    <a:pt x="1696525" y="90976"/>
                    <a:pt x="1696525" y="203200"/>
                  </a:cubicBezTo>
                  <a:cubicBezTo>
                    <a:pt x="1696525" y="315424"/>
                    <a:pt x="1605549" y="406400"/>
                    <a:pt x="149332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11" name="TextBox 11"/>
            <p:cNvSpPr txBox="1"/>
            <p:nvPr/>
          </p:nvSpPr>
          <p:spPr>
            <a:xfrm>
              <a:off x="0" y="-38100"/>
              <a:ext cx="1696525" cy="44450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6765575" y="7412370"/>
            <a:ext cx="4756850" cy="1139496"/>
            <a:chOff x="0" y="0"/>
            <a:chExt cx="1696525" cy="406400"/>
          </a:xfrm>
        </p:grpSpPr>
        <p:sp>
          <p:nvSpPr>
            <p:cNvPr id="13" name="Freeform 13"/>
            <p:cNvSpPr/>
            <p:nvPr/>
          </p:nvSpPr>
          <p:spPr>
            <a:xfrm>
              <a:off x="0" y="0"/>
              <a:ext cx="1696525" cy="406400"/>
            </a:xfrm>
            <a:custGeom>
              <a:avLst/>
              <a:gdLst/>
              <a:ahLst/>
              <a:cxnLst/>
              <a:rect l="l" t="t" r="r" b="b"/>
              <a:pathLst>
                <a:path w="1696525" h="406400">
                  <a:moveTo>
                    <a:pt x="1493325" y="0"/>
                  </a:moveTo>
                  <a:cubicBezTo>
                    <a:pt x="1605549" y="0"/>
                    <a:pt x="1696525" y="90976"/>
                    <a:pt x="1696525" y="203200"/>
                  </a:cubicBezTo>
                  <a:cubicBezTo>
                    <a:pt x="1696525" y="315424"/>
                    <a:pt x="1605549" y="406400"/>
                    <a:pt x="149332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14" name="TextBox 14"/>
            <p:cNvSpPr txBox="1"/>
            <p:nvPr/>
          </p:nvSpPr>
          <p:spPr>
            <a:xfrm>
              <a:off x="0" y="-38100"/>
              <a:ext cx="1696525" cy="444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10800000">
            <a:off x="1163710" y="6008666"/>
            <a:ext cx="4486829" cy="898905"/>
            <a:chOff x="0" y="0"/>
            <a:chExt cx="2028521" cy="406400"/>
          </a:xfrm>
        </p:grpSpPr>
        <p:sp>
          <p:nvSpPr>
            <p:cNvPr id="16" name="Freeform 16"/>
            <p:cNvSpPr/>
            <p:nvPr/>
          </p:nvSpPr>
          <p:spPr>
            <a:xfrm>
              <a:off x="0" y="0"/>
              <a:ext cx="2028521" cy="406400"/>
            </a:xfrm>
            <a:custGeom>
              <a:avLst/>
              <a:gdLst/>
              <a:ahLst/>
              <a:cxnLst/>
              <a:rect l="l" t="t" r="r" b="b"/>
              <a:pathLst>
                <a:path w="2028521" h="406400">
                  <a:moveTo>
                    <a:pt x="1825321" y="0"/>
                  </a:moveTo>
                  <a:cubicBezTo>
                    <a:pt x="1937545" y="0"/>
                    <a:pt x="2028521" y="90976"/>
                    <a:pt x="2028521" y="203200"/>
                  </a:cubicBezTo>
                  <a:cubicBezTo>
                    <a:pt x="2028521" y="315424"/>
                    <a:pt x="1937545" y="406400"/>
                    <a:pt x="182532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17" name="TextBox 17"/>
            <p:cNvSpPr txBox="1"/>
            <p:nvPr/>
          </p:nvSpPr>
          <p:spPr>
            <a:xfrm>
              <a:off x="0" y="-38100"/>
              <a:ext cx="2028521" cy="4445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rot="-10800000">
            <a:off x="1163710" y="7532666"/>
            <a:ext cx="4486829" cy="898905"/>
            <a:chOff x="0" y="0"/>
            <a:chExt cx="2028521" cy="406400"/>
          </a:xfrm>
        </p:grpSpPr>
        <p:sp>
          <p:nvSpPr>
            <p:cNvPr id="19" name="Freeform 19"/>
            <p:cNvSpPr/>
            <p:nvPr/>
          </p:nvSpPr>
          <p:spPr>
            <a:xfrm>
              <a:off x="0" y="0"/>
              <a:ext cx="2028521" cy="406400"/>
            </a:xfrm>
            <a:custGeom>
              <a:avLst/>
              <a:gdLst/>
              <a:ahLst/>
              <a:cxnLst/>
              <a:rect l="l" t="t" r="r" b="b"/>
              <a:pathLst>
                <a:path w="2028521" h="406400">
                  <a:moveTo>
                    <a:pt x="1825321" y="0"/>
                  </a:moveTo>
                  <a:cubicBezTo>
                    <a:pt x="1937545" y="0"/>
                    <a:pt x="2028521" y="90976"/>
                    <a:pt x="2028521" y="203200"/>
                  </a:cubicBezTo>
                  <a:cubicBezTo>
                    <a:pt x="2028521" y="315424"/>
                    <a:pt x="1937545" y="406400"/>
                    <a:pt x="182532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20" name="TextBox 20"/>
            <p:cNvSpPr txBox="1"/>
            <p:nvPr/>
          </p:nvSpPr>
          <p:spPr>
            <a:xfrm>
              <a:off x="0" y="-38100"/>
              <a:ext cx="2028521" cy="444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rot="-10800000">
            <a:off x="6900585" y="6008666"/>
            <a:ext cx="4486829" cy="898905"/>
            <a:chOff x="0" y="0"/>
            <a:chExt cx="2028521" cy="406400"/>
          </a:xfrm>
        </p:grpSpPr>
        <p:sp>
          <p:nvSpPr>
            <p:cNvPr id="22" name="Freeform 22"/>
            <p:cNvSpPr/>
            <p:nvPr/>
          </p:nvSpPr>
          <p:spPr>
            <a:xfrm>
              <a:off x="0" y="0"/>
              <a:ext cx="2028521" cy="406400"/>
            </a:xfrm>
            <a:custGeom>
              <a:avLst/>
              <a:gdLst/>
              <a:ahLst/>
              <a:cxnLst/>
              <a:rect l="l" t="t" r="r" b="b"/>
              <a:pathLst>
                <a:path w="2028521" h="406400">
                  <a:moveTo>
                    <a:pt x="1825321" y="0"/>
                  </a:moveTo>
                  <a:cubicBezTo>
                    <a:pt x="1937545" y="0"/>
                    <a:pt x="2028521" y="90976"/>
                    <a:pt x="2028521" y="203200"/>
                  </a:cubicBezTo>
                  <a:cubicBezTo>
                    <a:pt x="2028521" y="315424"/>
                    <a:pt x="1937545" y="406400"/>
                    <a:pt x="182532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23" name="TextBox 23"/>
            <p:cNvSpPr txBox="1"/>
            <p:nvPr/>
          </p:nvSpPr>
          <p:spPr>
            <a:xfrm>
              <a:off x="0" y="-38100"/>
              <a:ext cx="2028521" cy="444500"/>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10800000">
            <a:off x="6900585" y="7532666"/>
            <a:ext cx="4486829" cy="898905"/>
            <a:chOff x="0" y="0"/>
            <a:chExt cx="2028521" cy="406400"/>
          </a:xfrm>
        </p:grpSpPr>
        <p:sp>
          <p:nvSpPr>
            <p:cNvPr id="25" name="Freeform 25"/>
            <p:cNvSpPr/>
            <p:nvPr/>
          </p:nvSpPr>
          <p:spPr>
            <a:xfrm>
              <a:off x="0" y="0"/>
              <a:ext cx="2028521" cy="406400"/>
            </a:xfrm>
            <a:custGeom>
              <a:avLst/>
              <a:gdLst/>
              <a:ahLst/>
              <a:cxnLst/>
              <a:rect l="l" t="t" r="r" b="b"/>
              <a:pathLst>
                <a:path w="2028521" h="406400">
                  <a:moveTo>
                    <a:pt x="1825321" y="0"/>
                  </a:moveTo>
                  <a:cubicBezTo>
                    <a:pt x="1937545" y="0"/>
                    <a:pt x="2028521" y="90976"/>
                    <a:pt x="2028521" y="203200"/>
                  </a:cubicBezTo>
                  <a:cubicBezTo>
                    <a:pt x="2028521" y="315424"/>
                    <a:pt x="1937545" y="406400"/>
                    <a:pt x="182532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26" name="TextBox 26"/>
            <p:cNvSpPr txBox="1"/>
            <p:nvPr/>
          </p:nvSpPr>
          <p:spPr>
            <a:xfrm>
              <a:off x="0" y="-38100"/>
              <a:ext cx="2028521" cy="444500"/>
            </a:xfrm>
            <a:prstGeom prst="rect">
              <a:avLst/>
            </a:prstGeom>
          </p:spPr>
          <p:txBody>
            <a:bodyPr lIns="50800" tIns="50800" rIns="50800" bIns="50800" rtlCol="0" anchor="ctr"/>
            <a:lstStyle/>
            <a:p>
              <a:pPr algn="ctr">
                <a:lnSpc>
                  <a:spcPts val="2659"/>
                </a:lnSpc>
              </a:pPr>
              <a:endParaRPr/>
            </a:p>
          </p:txBody>
        </p:sp>
      </p:grpSp>
      <p:sp>
        <p:nvSpPr>
          <p:cNvPr id="27" name="TextBox 27"/>
          <p:cNvSpPr txBox="1"/>
          <p:nvPr/>
        </p:nvSpPr>
        <p:spPr>
          <a:xfrm>
            <a:off x="1587760" y="3404718"/>
            <a:ext cx="6979556" cy="706347"/>
          </a:xfrm>
          <a:prstGeom prst="rect">
            <a:avLst/>
          </a:prstGeom>
        </p:spPr>
        <p:txBody>
          <a:bodyPr lIns="0" tIns="0" rIns="0" bIns="0" rtlCol="0" anchor="t">
            <a:spAutoFit/>
          </a:bodyPr>
          <a:lstStyle/>
          <a:p>
            <a:pPr algn="l">
              <a:lnSpc>
                <a:spcPts val="6045"/>
              </a:lnSpc>
            </a:pPr>
            <a:r>
              <a:rPr lang="en-US" sz="3600" b="1" i="1" dirty="0">
                <a:solidFill>
                  <a:srgbClr val="3F81F4"/>
                </a:solidFill>
                <a:latin typeface="Arial" panose="020B0604020202020204" pitchFamily="34" charset="0"/>
                <a:ea typeface="Poppins"/>
                <a:cs typeface="Arial" panose="020B0604020202020204" pitchFamily="34" charset="0"/>
                <a:sym typeface="Poppins"/>
              </a:rPr>
              <a:t>Management</a:t>
            </a:r>
            <a:endParaRPr lang="en-US" sz="3600" b="1" i="1" dirty="0">
              <a:solidFill>
                <a:srgbClr val="000000"/>
              </a:solidFill>
              <a:latin typeface="Arial" panose="020B0604020202020204" pitchFamily="34" charset="0"/>
              <a:ea typeface="Poppins Bold"/>
              <a:cs typeface="Arial" panose="020B0604020202020204" pitchFamily="34" charset="0"/>
              <a:sym typeface="Poppins Bold"/>
            </a:endParaRPr>
          </a:p>
        </p:txBody>
      </p:sp>
      <p:sp>
        <p:nvSpPr>
          <p:cNvPr id="28" name="TextBox 28"/>
          <p:cNvSpPr txBox="1"/>
          <p:nvPr/>
        </p:nvSpPr>
        <p:spPr>
          <a:xfrm>
            <a:off x="1589312" y="1047750"/>
            <a:ext cx="749365" cy="400050"/>
          </a:xfrm>
          <a:prstGeom prst="rect">
            <a:avLst/>
          </a:prstGeom>
        </p:spPr>
        <p:txBody>
          <a:bodyPr lIns="0" tIns="0" rIns="0" bIns="0" rtlCol="0" anchor="t">
            <a:spAutoFit/>
          </a:bodyPr>
          <a:lstStyle/>
          <a:p>
            <a:pPr algn="l">
              <a:lnSpc>
                <a:spcPts val="1500"/>
              </a:lnSpc>
            </a:pPr>
            <a:r>
              <a:rPr lang="en-US" sz="1500" b="1" dirty="0">
                <a:solidFill>
                  <a:srgbClr val="000000"/>
                </a:solidFill>
                <a:latin typeface="Lato Bold"/>
                <a:ea typeface="Lato Bold"/>
                <a:cs typeface="Lato Bold"/>
                <a:sym typeface="Lato Bold"/>
              </a:rPr>
              <a:t>Medical Borcelle</a:t>
            </a:r>
          </a:p>
        </p:txBody>
      </p:sp>
      <p:sp>
        <p:nvSpPr>
          <p:cNvPr id="29" name="TextBox 29"/>
          <p:cNvSpPr txBox="1"/>
          <p:nvPr/>
        </p:nvSpPr>
        <p:spPr>
          <a:xfrm>
            <a:off x="1587760" y="6302118"/>
            <a:ext cx="3638730" cy="289182"/>
          </a:xfrm>
          <a:prstGeom prst="rect">
            <a:avLst/>
          </a:prstGeom>
        </p:spPr>
        <p:txBody>
          <a:bodyPr lIns="0" tIns="0" rIns="0" bIns="0" rtlCol="0" anchor="t">
            <a:spAutoFit/>
          </a:bodyPr>
          <a:lstStyle/>
          <a:p>
            <a:pPr algn="ctr">
              <a:lnSpc>
                <a:spcPts val="2399"/>
              </a:lnSpc>
            </a:pPr>
            <a:r>
              <a:rPr lang="en-US" sz="1999" b="1" dirty="0">
                <a:solidFill>
                  <a:srgbClr val="FAFAFA"/>
                </a:solidFill>
                <a:latin typeface="Arial" panose="020B0604020202020204" pitchFamily="34" charset="0"/>
                <a:ea typeface="Lato Bold"/>
                <a:cs typeface="Arial" panose="020B0604020202020204" pitchFamily="34" charset="0"/>
                <a:sym typeface="Lato Bold"/>
              </a:rPr>
              <a:t>Smoking Cessation</a:t>
            </a:r>
          </a:p>
        </p:txBody>
      </p:sp>
      <p:sp>
        <p:nvSpPr>
          <p:cNvPr id="30" name="TextBox 30"/>
          <p:cNvSpPr txBox="1"/>
          <p:nvPr/>
        </p:nvSpPr>
        <p:spPr>
          <a:xfrm>
            <a:off x="1877475" y="7686843"/>
            <a:ext cx="3059300" cy="596958"/>
          </a:xfrm>
          <a:prstGeom prst="rect">
            <a:avLst/>
          </a:prstGeom>
        </p:spPr>
        <p:txBody>
          <a:bodyPr lIns="0" tIns="0" rIns="0" bIns="0" rtlCol="0" anchor="t">
            <a:spAutoFit/>
          </a:bodyPr>
          <a:lstStyle/>
          <a:p>
            <a:pPr algn="ctr">
              <a:lnSpc>
                <a:spcPts val="2399"/>
              </a:lnSpc>
            </a:pPr>
            <a:r>
              <a:rPr lang="en-US" sz="1999" b="1" dirty="0">
                <a:solidFill>
                  <a:srgbClr val="FAFAFA"/>
                </a:solidFill>
                <a:latin typeface="Arial" panose="020B0604020202020204" pitchFamily="34" charset="0"/>
                <a:ea typeface="Lato Bold"/>
                <a:cs typeface="Arial" panose="020B0604020202020204" pitchFamily="34" charset="0"/>
                <a:sym typeface="Lato Bold"/>
              </a:rPr>
              <a:t>Inhaled Corticosteroids (ICS)</a:t>
            </a:r>
          </a:p>
        </p:txBody>
      </p:sp>
      <p:sp>
        <p:nvSpPr>
          <p:cNvPr id="31" name="TextBox 31"/>
          <p:cNvSpPr txBox="1"/>
          <p:nvPr/>
        </p:nvSpPr>
        <p:spPr>
          <a:xfrm>
            <a:off x="7324635" y="6302118"/>
            <a:ext cx="3638730" cy="289182"/>
          </a:xfrm>
          <a:prstGeom prst="rect">
            <a:avLst/>
          </a:prstGeom>
        </p:spPr>
        <p:txBody>
          <a:bodyPr lIns="0" tIns="0" rIns="0" bIns="0" rtlCol="0" anchor="t">
            <a:spAutoFit/>
          </a:bodyPr>
          <a:lstStyle/>
          <a:p>
            <a:pPr algn="ctr">
              <a:lnSpc>
                <a:spcPts val="2399"/>
              </a:lnSpc>
            </a:pPr>
            <a:r>
              <a:rPr lang="en-US" sz="1999" b="1" dirty="0">
                <a:solidFill>
                  <a:srgbClr val="FAFAFA"/>
                </a:solidFill>
                <a:latin typeface="Arial" panose="020B0604020202020204" pitchFamily="34" charset="0"/>
                <a:ea typeface="Lato Bold"/>
                <a:cs typeface="Arial" panose="020B0604020202020204" pitchFamily="34" charset="0"/>
                <a:sym typeface="Lato Bold"/>
              </a:rPr>
              <a:t>Vaccinations</a:t>
            </a:r>
          </a:p>
        </p:txBody>
      </p:sp>
      <p:sp>
        <p:nvSpPr>
          <p:cNvPr id="32" name="TextBox 32"/>
          <p:cNvSpPr txBox="1"/>
          <p:nvPr/>
        </p:nvSpPr>
        <p:spPr>
          <a:xfrm>
            <a:off x="7751355" y="7686843"/>
            <a:ext cx="2785290" cy="596958"/>
          </a:xfrm>
          <a:prstGeom prst="rect">
            <a:avLst/>
          </a:prstGeom>
        </p:spPr>
        <p:txBody>
          <a:bodyPr lIns="0" tIns="0" rIns="0" bIns="0" rtlCol="0" anchor="t">
            <a:spAutoFit/>
          </a:bodyPr>
          <a:lstStyle/>
          <a:p>
            <a:pPr algn="ctr">
              <a:lnSpc>
                <a:spcPts val="2399"/>
              </a:lnSpc>
            </a:pPr>
            <a:r>
              <a:rPr lang="en-US" sz="1999" b="1" dirty="0">
                <a:solidFill>
                  <a:srgbClr val="FAFAFA"/>
                </a:solidFill>
                <a:latin typeface="Arial" panose="020B0604020202020204" pitchFamily="34" charset="0"/>
                <a:ea typeface="Lato Bold"/>
                <a:cs typeface="Arial" panose="020B0604020202020204" pitchFamily="34" charset="0"/>
                <a:sym typeface="Lato Bold"/>
              </a:rPr>
              <a:t>Pulmonary Rehabilitation (PR)</a:t>
            </a:r>
          </a:p>
        </p:txBody>
      </p:sp>
      <p:grpSp>
        <p:nvGrpSpPr>
          <p:cNvPr id="33" name="Group 33"/>
          <p:cNvGrpSpPr/>
          <p:nvPr/>
        </p:nvGrpSpPr>
        <p:grpSpPr>
          <a:xfrm>
            <a:off x="12502450" y="5888370"/>
            <a:ext cx="4756850" cy="1139496"/>
            <a:chOff x="0" y="0"/>
            <a:chExt cx="1696525" cy="406400"/>
          </a:xfrm>
        </p:grpSpPr>
        <p:sp>
          <p:nvSpPr>
            <p:cNvPr id="34" name="Freeform 34"/>
            <p:cNvSpPr/>
            <p:nvPr/>
          </p:nvSpPr>
          <p:spPr>
            <a:xfrm>
              <a:off x="0" y="0"/>
              <a:ext cx="1696525" cy="406400"/>
            </a:xfrm>
            <a:custGeom>
              <a:avLst/>
              <a:gdLst/>
              <a:ahLst/>
              <a:cxnLst/>
              <a:rect l="l" t="t" r="r" b="b"/>
              <a:pathLst>
                <a:path w="1696525" h="406400">
                  <a:moveTo>
                    <a:pt x="1493325" y="0"/>
                  </a:moveTo>
                  <a:cubicBezTo>
                    <a:pt x="1605549" y="0"/>
                    <a:pt x="1696525" y="90976"/>
                    <a:pt x="1696525" y="203200"/>
                  </a:cubicBezTo>
                  <a:cubicBezTo>
                    <a:pt x="1696525" y="315424"/>
                    <a:pt x="1605549" y="406400"/>
                    <a:pt x="149332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35" name="TextBox 35"/>
            <p:cNvSpPr txBox="1"/>
            <p:nvPr/>
          </p:nvSpPr>
          <p:spPr>
            <a:xfrm>
              <a:off x="0" y="-38100"/>
              <a:ext cx="1696525" cy="444500"/>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2502450" y="7412370"/>
            <a:ext cx="4756850" cy="1139496"/>
            <a:chOff x="0" y="0"/>
            <a:chExt cx="1696525" cy="406400"/>
          </a:xfrm>
        </p:grpSpPr>
        <p:sp>
          <p:nvSpPr>
            <p:cNvPr id="37" name="Freeform 37"/>
            <p:cNvSpPr/>
            <p:nvPr/>
          </p:nvSpPr>
          <p:spPr>
            <a:xfrm>
              <a:off x="0" y="0"/>
              <a:ext cx="1696525" cy="406400"/>
            </a:xfrm>
            <a:custGeom>
              <a:avLst/>
              <a:gdLst/>
              <a:ahLst/>
              <a:cxnLst/>
              <a:rect l="l" t="t" r="r" b="b"/>
              <a:pathLst>
                <a:path w="1696525" h="406400">
                  <a:moveTo>
                    <a:pt x="1493325" y="0"/>
                  </a:moveTo>
                  <a:cubicBezTo>
                    <a:pt x="1605549" y="0"/>
                    <a:pt x="1696525" y="90976"/>
                    <a:pt x="1696525" y="203200"/>
                  </a:cubicBezTo>
                  <a:cubicBezTo>
                    <a:pt x="1696525" y="315424"/>
                    <a:pt x="1605549" y="406400"/>
                    <a:pt x="1493325"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38" name="TextBox 38"/>
            <p:cNvSpPr txBox="1"/>
            <p:nvPr/>
          </p:nvSpPr>
          <p:spPr>
            <a:xfrm>
              <a:off x="0" y="-38100"/>
              <a:ext cx="1696525" cy="444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rot="-10800000">
            <a:off x="12637460" y="6008666"/>
            <a:ext cx="4486829" cy="898905"/>
            <a:chOff x="0" y="0"/>
            <a:chExt cx="2028521" cy="406400"/>
          </a:xfrm>
        </p:grpSpPr>
        <p:sp>
          <p:nvSpPr>
            <p:cNvPr id="40" name="Freeform 40"/>
            <p:cNvSpPr/>
            <p:nvPr/>
          </p:nvSpPr>
          <p:spPr>
            <a:xfrm>
              <a:off x="0" y="0"/>
              <a:ext cx="2028521" cy="406400"/>
            </a:xfrm>
            <a:custGeom>
              <a:avLst/>
              <a:gdLst/>
              <a:ahLst/>
              <a:cxnLst/>
              <a:rect l="l" t="t" r="r" b="b"/>
              <a:pathLst>
                <a:path w="2028521" h="406400">
                  <a:moveTo>
                    <a:pt x="1825321" y="0"/>
                  </a:moveTo>
                  <a:cubicBezTo>
                    <a:pt x="1937545" y="0"/>
                    <a:pt x="2028521" y="90976"/>
                    <a:pt x="2028521" y="203200"/>
                  </a:cubicBezTo>
                  <a:cubicBezTo>
                    <a:pt x="2028521" y="315424"/>
                    <a:pt x="1937545" y="406400"/>
                    <a:pt x="182532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41" name="TextBox 41"/>
            <p:cNvSpPr txBox="1"/>
            <p:nvPr/>
          </p:nvSpPr>
          <p:spPr>
            <a:xfrm>
              <a:off x="0" y="-38100"/>
              <a:ext cx="2028521" cy="444500"/>
            </a:xfrm>
            <a:prstGeom prst="rect">
              <a:avLst/>
            </a:prstGeom>
          </p:spPr>
          <p:txBody>
            <a:bodyPr lIns="50800" tIns="50800" rIns="50800" bIns="50800" rtlCol="0" anchor="ctr"/>
            <a:lstStyle/>
            <a:p>
              <a:pPr algn="ctr">
                <a:lnSpc>
                  <a:spcPts val="2659"/>
                </a:lnSpc>
              </a:pPr>
              <a:endParaRPr/>
            </a:p>
          </p:txBody>
        </p:sp>
      </p:grpSp>
      <p:grpSp>
        <p:nvGrpSpPr>
          <p:cNvPr id="42" name="Group 42"/>
          <p:cNvGrpSpPr/>
          <p:nvPr/>
        </p:nvGrpSpPr>
        <p:grpSpPr>
          <a:xfrm rot="-10800000">
            <a:off x="12637460" y="7532666"/>
            <a:ext cx="4486829" cy="898905"/>
            <a:chOff x="0" y="0"/>
            <a:chExt cx="2028521" cy="406400"/>
          </a:xfrm>
        </p:grpSpPr>
        <p:sp>
          <p:nvSpPr>
            <p:cNvPr id="43" name="Freeform 43"/>
            <p:cNvSpPr/>
            <p:nvPr/>
          </p:nvSpPr>
          <p:spPr>
            <a:xfrm>
              <a:off x="0" y="0"/>
              <a:ext cx="2028521" cy="406400"/>
            </a:xfrm>
            <a:custGeom>
              <a:avLst/>
              <a:gdLst/>
              <a:ahLst/>
              <a:cxnLst/>
              <a:rect l="l" t="t" r="r" b="b"/>
              <a:pathLst>
                <a:path w="2028521" h="406400">
                  <a:moveTo>
                    <a:pt x="1825321" y="0"/>
                  </a:moveTo>
                  <a:cubicBezTo>
                    <a:pt x="1937545" y="0"/>
                    <a:pt x="2028521" y="90976"/>
                    <a:pt x="2028521" y="203200"/>
                  </a:cubicBezTo>
                  <a:cubicBezTo>
                    <a:pt x="2028521" y="315424"/>
                    <a:pt x="1937545" y="406400"/>
                    <a:pt x="1825321" y="406400"/>
                  </a:cubicBezTo>
                  <a:lnTo>
                    <a:pt x="203200" y="406400"/>
                  </a:lnTo>
                  <a:cubicBezTo>
                    <a:pt x="90976" y="406400"/>
                    <a:pt x="0" y="315424"/>
                    <a:pt x="0" y="203200"/>
                  </a:cubicBezTo>
                  <a:cubicBezTo>
                    <a:pt x="0" y="90976"/>
                    <a:pt x="90976" y="0"/>
                    <a:pt x="203200" y="0"/>
                  </a:cubicBezTo>
                  <a:close/>
                </a:path>
              </a:pathLst>
            </a:custGeom>
            <a:gradFill rotWithShape="1">
              <a:gsLst>
                <a:gs pos="0">
                  <a:srgbClr val="3F81F4">
                    <a:alpha val="100000"/>
                  </a:srgbClr>
                </a:gs>
                <a:gs pos="100000">
                  <a:srgbClr val="85ABEF">
                    <a:alpha val="100000"/>
                  </a:srgbClr>
                </a:gs>
              </a:gsLst>
              <a:lin ang="0"/>
            </a:gradFill>
          </p:spPr>
        </p:sp>
        <p:sp>
          <p:nvSpPr>
            <p:cNvPr id="44" name="TextBox 44"/>
            <p:cNvSpPr txBox="1"/>
            <p:nvPr/>
          </p:nvSpPr>
          <p:spPr>
            <a:xfrm>
              <a:off x="0" y="-38100"/>
              <a:ext cx="2028521" cy="444500"/>
            </a:xfrm>
            <a:prstGeom prst="rect">
              <a:avLst/>
            </a:prstGeom>
          </p:spPr>
          <p:txBody>
            <a:bodyPr lIns="50800" tIns="50800" rIns="50800" bIns="50800" rtlCol="0" anchor="ctr"/>
            <a:lstStyle/>
            <a:p>
              <a:pPr algn="ctr">
                <a:lnSpc>
                  <a:spcPts val="2659"/>
                </a:lnSpc>
              </a:pPr>
              <a:endParaRPr/>
            </a:p>
          </p:txBody>
        </p:sp>
      </p:grpSp>
      <p:sp>
        <p:nvSpPr>
          <p:cNvPr id="45" name="TextBox 45"/>
          <p:cNvSpPr txBox="1"/>
          <p:nvPr/>
        </p:nvSpPr>
        <p:spPr>
          <a:xfrm>
            <a:off x="13351070" y="6302118"/>
            <a:ext cx="3059610" cy="289182"/>
          </a:xfrm>
          <a:prstGeom prst="rect">
            <a:avLst/>
          </a:prstGeom>
        </p:spPr>
        <p:txBody>
          <a:bodyPr lIns="0" tIns="0" rIns="0" bIns="0" rtlCol="0" anchor="t">
            <a:spAutoFit/>
          </a:bodyPr>
          <a:lstStyle/>
          <a:p>
            <a:pPr algn="ctr">
              <a:lnSpc>
                <a:spcPts val="2399"/>
              </a:lnSpc>
            </a:pPr>
            <a:r>
              <a:rPr lang="en-US" sz="1999" b="1" dirty="0">
                <a:solidFill>
                  <a:srgbClr val="FAFAFA"/>
                </a:solidFill>
                <a:latin typeface="Arial" panose="020B0604020202020204" pitchFamily="34" charset="0"/>
                <a:ea typeface="Lato Bold"/>
                <a:cs typeface="Arial" panose="020B0604020202020204" pitchFamily="34" charset="0"/>
                <a:sym typeface="Lato Bold"/>
              </a:rPr>
              <a:t>Inhaled Bronchodilators</a:t>
            </a:r>
          </a:p>
        </p:txBody>
      </p:sp>
      <p:sp>
        <p:nvSpPr>
          <p:cNvPr id="46" name="TextBox 46"/>
          <p:cNvSpPr txBox="1"/>
          <p:nvPr/>
        </p:nvSpPr>
        <p:spPr>
          <a:xfrm>
            <a:off x="13351070" y="7826118"/>
            <a:ext cx="3059610" cy="289182"/>
          </a:xfrm>
          <a:prstGeom prst="rect">
            <a:avLst/>
          </a:prstGeom>
        </p:spPr>
        <p:txBody>
          <a:bodyPr lIns="0" tIns="0" rIns="0" bIns="0" rtlCol="0" anchor="t">
            <a:spAutoFit/>
          </a:bodyPr>
          <a:lstStyle/>
          <a:p>
            <a:pPr algn="ctr">
              <a:lnSpc>
                <a:spcPts val="2399"/>
              </a:lnSpc>
            </a:pPr>
            <a:r>
              <a:rPr lang="en-US" sz="1999" b="1" dirty="0">
                <a:solidFill>
                  <a:srgbClr val="FAFAFA"/>
                </a:solidFill>
                <a:latin typeface="Arial" panose="020B0604020202020204" pitchFamily="34" charset="0"/>
                <a:ea typeface="Lato Bold"/>
                <a:cs typeface="Arial" panose="020B0604020202020204" pitchFamily="34" charset="0"/>
                <a:sym typeface="Lato Bold"/>
              </a:rPr>
              <a:t>Self-Management Plans</a:t>
            </a:r>
          </a:p>
        </p:txBody>
      </p:sp>
      <p:sp>
        <p:nvSpPr>
          <p:cNvPr id="47" name="TextBox 47"/>
          <p:cNvSpPr txBox="1"/>
          <p:nvPr/>
        </p:nvSpPr>
        <p:spPr>
          <a:xfrm>
            <a:off x="11182692" y="3513466"/>
            <a:ext cx="6076608" cy="1195199"/>
          </a:xfrm>
          <a:prstGeom prst="rect">
            <a:avLst/>
          </a:prstGeom>
        </p:spPr>
        <p:txBody>
          <a:bodyPr lIns="0" tIns="0" rIns="0" bIns="0" rtlCol="0" anchor="t">
            <a:spAutoFit/>
          </a:bodyPr>
          <a:lstStyle/>
          <a:p>
            <a:pPr algn="just">
              <a:lnSpc>
                <a:spcPct val="150000"/>
              </a:lnSpc>
            </a:pPr>
            <a:r>
              <a:rPr lang="en-US" dirty="0">
                <a:solidFill>
                  <a:srgbClr val="000000"/>
                </a:solidFill>
                <a:latin typeface="Arial" panose="020B0604020202020204" pitchFamily="34" charset="0"/>
                <a:ea typeface="Lato"/>
                <a:cs typeface="Arial" panose="020B0604020202020204" pitchFamily="34" charset="0"/>
                <a:sym typeface="Lato"/>
              </a:rPr>
              <a:t>The goal of COPD treatment is to make people feel better, have fewer and less severe flare-ups, and be healthier (NICE, 2024).</a:t>
            </a:r>
          </a:p>
        </p:txBody>
      </p:sp>
      <p:grpSp>
        <p:nvGrpSpPr>
          <p:cNvPr id="48" name="Group 48"/>
          <p:cNvGrpSpPr/>
          <p:nvPr/>
        </p:nvGrpSpPr>
        <p:grpSpPr>
          <a:xfrm>
            <a:off x="11182692" y="1028700"/>
            <a:ext cx="6076608" cy="1837066"/>
            <a:chOff x="0" y="0"/>
            <a:chExt cx="941426" cy="284610"/>
          </a:xfrm>
        </p:grpSpPr>
        <p:sp>
          <p:nvSpPr>
            <p:cNvPr id="49" name="Freeform 49"/>
            <p:cNvSpPr/>
            <p:nvPr/>
          </p:nvSpPr>
          <p:spPr>
            <a:xfrm>
              <a:off x="0" y="0"/>
              <a:ext cx="941426" cy="284610"/>
            </a:xfrm>
            <a:custGeom>
              <a:avLst/>
              <a:gdLst/>
              <a:ahLst/>
              <a:cxnLst/>
              <a:rect l="l" t="t" r="r" b="b"/>
              <a:pathLst>
                <a:path w="941426" h="284610">
                  <a:moveTo>
                    <a:pt x="63703" y="0"/>
                  </a:moveTo>
                  <a:lnTo>
                    <a:pt x="877723" y="0"/>
                  </a:lnTo>
                  <a:cubicBezTo>
                    <a:pt x="894618" y="0"/>
                    <a:pt x="910821" y="6712"/>
                    <a:pt x="922768" y="18658"/>
                  </a:cubicBezTo>
                  <a:cubicBezTo>
                    <a:pt x="934714" y="30605"/>
                    <a:pt x="941426" y="46808"/>
                    <a:pt x="941426" y="63703"/>
                  </a:cubicBezTo>
                  <a:lnTo>
                    <a:pt x="941426" y="220907"/>
                  </a:lnTo>
                  <a:cubicBezTo>
                    <a:pt x="941426" y="237802"/>
                    <a:pt x="934714" y="254005"/>
                    <a:pt x="922768" y="265952"/>
                  </a:cubicBezTo>
                  <a:cubicBezTo>
                    <a:pt x="910821" y="277898"/>
                    <a:pt x="894618" y="284610"/>
                    <a:pt x="877723" y="284610"/>
                  </a:cubicBezTo>
                  <a:lnTo>
                    <a:pt x="63703" y="284610"/>
                  </a:lnTo>
                  <a:cubicBezTo>
                    <a:pt x="46808" y="284610"/>
                    <a:pt x="30605" y="277898"/>
                    <a:pt x="18658" y="265952"/>
                  </a:cubicBezTo>
                  <a:cubicBezTo>
                    <a:pt x="6712" y="254005"/>
                    <a:pt x="0" y="237802"/>
                    <a:pt x="0" y="220907"/>
                  </a:cubicBezTo>
                  <a:lnTo>
                    <a:pt x="0" y="63703"/>
                  </a:lnTo>
                  <a:cubicBezTo>
                    <a:pt x="0" y="46808"/>
                    <a:pt x="6712" y="30605"/>
                    <a:pt x="18658" y="18658"/>
                  </a:cubicBezTo>
                  <a:cubicBezTo>
                    <a:pt x="30605" y="6712"/>
                    <a:pt x="46808" y="0"/>
                    <a:pt x="63703" y="0"/>
                  </a:cubicBezTo>
                  <a:close/>
                </a:path>
              </a:pathLst>
            </a:custGeom>
            <a:blipFill>
              <a:blip r:embed="rId5"/>
              <a:stretch>
                <a:fillRect t="-60293" b="-60293"/>
              </a:stretch>
            </a:blipFill>
          </p:spPr>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sp>
        <p:nvSpPr>
          <p:cNvPr id="3" name="TextBox 3"/>
          <p:cNvSpPr txBox="1"/>
          <p:nvPr/>
        </p:nvSpPr>
        <p:spPr>
          <a:xfrm>
            <a:off x="4953000" y="495300"/>
            <a:ext cx="8968740" cy="682174"/>
          </a:xfrm>
          <a:prstGeom prst="rect">
            <a:avLst/>
          </a:prstGeom>
        </p:spPr>
        <p:txBody>
          <a:bodyPr wrap="square" lIns="0" tIns="0" rIns="0" bIns="0" rtlCol="0" anchor="t">
            <a:spAutoFit/>
          </a:bodyPr>
          <a:lstStyle/>
          <a:p>
            <a:pPr algn="l">
              <a:lnSpc>
                <a:spcPts val="6045"/>
              </a:lnSpc>
            </a:pPr>
            <a:r>
              <a:rPr lang="en-US" sz="3600" dirty="0">
                <a:solidFill>
                  <a:srgbClr val="3F81F4"/>
                </a:solidFill>
                <a:latin typeface="Arial" panose="020B0604020202020204" pitchFamily="34" charset="0"/>
                <a:ea typeface="Poppins"/>
                <a:cs typeface="Arial" panose="020B0604020202020204" pitchFamily="34" charset="0"/>
                <a:sym typeface="Poppins"/>
              </a:rPr>
              <a:t>Models &amp; Frameworks for Improved Care</a:t>
            </a:r>
            <a:endParaRPr lang="en-US" sz="3600" b="1" dirty="0">
              <a:solidFill>
                <a:srgbClr val="000000"/>
              </a:solidFill>
              <a:latin typeface="Arial" panose="020B0604020202020204" pitchFamily="34" charset="0"/>
              <a:ea typeface="Poppins Bold"/>
              <a:cs typeface="Arial" panose="020B0604020202020204" pitchFamily="34" charset="0"/>
              <a:sym typeface="Poppins Bold"/>
            </a:endParaRPr>
          </a:p>
        </p:txBody>
      </p:sp>
      <p:sp>
        <p:nvSpPr>
          <p:cNvPr id="16" name="TextBox 15">
            <a:extLst>
              <a:ext uri="{FF2B5EF4-FFF2-40B4-BE49-F238E27FC236}">
                <a16:creationId xmlns:a16="http://schemas.microsoft.com/office/drawing/2014/main" id="{A1D4F7D9-4FE6-0505-40E1-124868BE3C92}"/>
              </a:ext>
            </a:extLst>
          </p:cNvPr>
          <p:cNvSpPr txBox="1"/>
          <p:nvPr/>
        </p:nvSpPr>
        <p:spPr>
          <a:xfrm>
            <a:off x="1752600" y="2853035"/>
            <a:ext cx="3657600" cy="461665"/>
          </a:xfrm>
          <a:prstGeom prst="rect">
            <a:avLst/>
          </a:prstGeom>
          <a:noFill/>
        </p:spPr>
        <p:txBody>
          <a:bodyPr wrap="square">
            <a:spAutoFit/>
          </a:bodyPr>
          <a:lstStyle/>
          <a:p>
            <a:r>
              <a:rPr lang="en-US" sz="2400" b="1" i="1" dirty="0">
                <a:solidFill>
                  <a:srgbClr val="C00000"/>
                </a:solidFill>
                <a:highlight>
                  <a:srgbClr val="C0C0C0"/>
                </a:highlight>
                <a:latin typeface="Arial" panose="020B0604020202020204" pitchFamily="34" charset="0"/>
                <a:cs typeface="Arial" panose="020B0604020202020204" pitchFamily="34" charset="0"/>
              </a:rPr>
              <a:t>House of Care Model</a:t>
            </a:r>
          </a:p>
        </p:txBody>
      </p:sp>
      <p:pic>
        <p:nvPicPr>
          <p:cNvPr id="18" name="Picture 17">
            <a:extLst>
              <a:ext uri="{FF2B5EF4-FFF2-40B4-BE49-F238E27FC236}">
                <a16:creationId xmlns:a16="http://schemas.microsoft.com/office/drawing/2014/main" id="{19A6A098-54DF-A9E8-2F78-5A400D05A4CF}"/>
              </a:ext>
            </a:extLst>
          </p:cNvPr>
          <p:cNvPicPr>
            <a:picLocks noChangeAspect="1"/>
          </p:cNvPicPr>
          <p:nvPr/>
        </p:nvPicPr>
        <p:blipFill>
          <a:blip r:embed="rId3"/>
          <a:stretch>
            <a:fillRect/>
          </a:stretch>
        </p:blipFill>
        <p:spPr>
          <a:xfrm>
            <a:off x="947737" y="3686326"/>
            <a:ext cx="5224463" cy="3285975"/>
          </a:xfrm>
          <a:prstGeom prst="rect">
            <a:avLst/>
          </a:prstGeom>
        </p:spPr>
      </p:pic>
      <p:pic>
        <p:nvPicPr>
          <p:cNvPr id="19" name="Picture 18">
            <a:extLst>
              <a:ext uri="{FF2B5EF4-FFF2-40B4-BE49-F238E27FC236}">
                <a16:creationId xmlns:a16="http://schemas.microsoft.com/office/drawing/2014/main" id="{DEDABAC6-844A-555D-2751-C4E57636874C}"/>
              </a:ext>
            </a:extLst>
          </p:cNvPr>
          <p:cNvPicPr>
            <a:picLocks noChangeAspect="1"/>
          </p:cNvPicPr>
          <p:nvPr/>
        </p:nvPicPr>
        <p:blipFill>
          <a:blip r:embed="rId4"/>
          <a:stretch>
            <a:fillRect/>
          </a:stretch>
        </p:blipFill>
        <p:spPr>
          <a:xfrm>
            <a:off x="7010400" y="3680768"/>
            <a:ext cx="4654946" cy="3285975"/>
          </a:xfrm>
          <a:prstGeom prst="rect">
            <a:avLst/>
          </a:prstGeom>
        </p:spPr>
      </p:pic>
      <p:sp>
        <p:nvSpPr>
          <p:cNvPr id="20" name="TextBox 19">
            <a:extLst>
              <a:ext uri="{FF2B5EF4-FFF2-40B4-BE49-F238E27FC236}">
                <a16:creationId xmlns:a16="http://schemas.microsoft.com/office/drawing/2014/main" id="{3E92539E-54A5-F435-3781-ABA415B9C5AD}"/>
              </a:ext>
            </a:extLst>
          </p:cNvPr>
          <p:cNvSpPr txBox="1"/>
          <p:nvPr/>
        </p:nvSpPr>
        <p:spPr>
          <a:xfrm>
            <a:off x="7010400" y="2853035"/>
            <a:ext cx="5153617" cy="461665"/>
          </a:xfrm>
          <a:prstGeom prst="rect">
            <a:avLst/>
          </a:prstGeom>
          <a:noFill/>
        </p:spPr>
        <p:txBody>
          <a:bodyPr wrap="square">
            <a:spAutoFit/>
          </a:bodyPr>
          <a:lstStyle/>
          <a:p>
            <a:r>
              <a:rPr lang="en-US" sz="2400" b="1" i="1" dirty="0">
                <a:solidFill>
                  <a:srgbClr val="C00000"/>
                </a:solidFill>
                <a:highlight>
                  <a:srgbClr val="C0C0C0"/>
                </a:highlight>
                <a:latin typeface="Arial" panose="020B0604020202020204" pitchFamily="34" charset="0"/>
                <a:cs typeface="Arial" panose="020B0604020202020204" pitchFamily="34" charset="0"/>
              </a:rPr>
              <a:t>The Chronic Care Model (CCM)</a:t>
            </a:r>
          </a:p>
        </p:txBody>
      </p:sp>
      <p:pic>
        <p:nvPicPr>
          <p:cNvPr id="21" name="Picture 20">
            <a:extLst>
              <a:ext uri="{FF2B5EF4-FFF2-40B4-BE49-F238E27FC236}">
                <a16:creationId xmlns:a16="http://schemas.microsoft.com/office/drawing/2014/main" id="{0B87C39B-5B9A-E2FD-30CD-AD325154B6CD}"/>
              </a:ext>
            </a:extLst>
          </p:cNvPr>
          <p:cNvPicPr>
            <a:picLocks noChangeAspect="1"/>
          </p:cNvPicPr>
          <p:nvPr/>
        </p:nvPicPr>
        <p:blipFill>
          <a:blip r:embed="rId5"/>
          <a:stretch>
            <a:fillRect/>
          </a:stretch>
        </p:blipFill>
        <p:spPr>
          <a:xfrm>
            <a:off x="12294778" y="3547765"/>
            <a:ext cx="5449875" cy="3496271"/>
          </a:xfrm>
          <a:prstGeom prst="rect">
            <a:avLst/>
          </a:prstGeom>
        </p:spPr>
      </p:pic>
      <p:sp>
        <p:nvSpPr>
          <p:cNvPr id="22" name="TextBox 21">
            <a:extLst>
              <a:ext uri="{FF2B5EF4-FFF2-40B4-BE49-F238E27FC236}">
                <a16:creationId xmlns:a16="http://schemas.microsoft.com/office/drawing/2014/main" id="{07574783-4B82-F01A-5395-E10744934710}"/>
              </a:ext>
            </a:extLst>
          </p:cNvPr>
          <p:cNvSpPr txBox="1"/>
          <p:nvPr/>
        </p:nvSpPr>
        <p:spPr>
          <a:xfrm>
            <a:off x="13108552" y="2781300"/>
            <a:ext cx="5153617" cy="461665"/>
          </a:xfrm>
          <a:prstGeom prst="rect">
            <a:avLst/>
          </a:prstGeom>
          <a:noFill/>
        </p:spPr>
        <p:txBody>
          <a:bodyPr wrap="square">
            <a:spAutoFit/>
          </a:bodyPr>
          <a:lstStyle/>
          <a:p>
            <a:r>
              <a:rPr lang="en-US" sz="2400" b="1" i="1" dirty="0">
                <a:solidFill>
                  <a:srgbClr val="C00000"/>
                </a:solidFill>
                <a:highlight>
                  <a:srgbClr val="C0C0C0"/>
                </a:highlight>
                <a:latin typeface="Arial" panose="020B0604020202020204" pitchFamily="34" charset="0"/>
                <a:cs typeface="Arial" panose="020B0604020202020204" pitchFamily="34" charset="0"/>
              </a:rPr>
              <a:t>NICE COPD Pathway</a:t>
            </a:r>
          </a:p>
        </p:txBody>
      </p:sp>
      <p:sp>
        <p:nvSpPr>
          <p:cNvPr id="24" name="TextBox 23">
            <a:extLst>
              <a:ext uri="{FF2B5EF4-FFF2-40B4-BE49-F238E27FC236}">
                <a16:creationId xmlns:a16="http://schemas.microsoft.com/office/drawing/2014/main" id="{CD6478DA-E1C7-1126-4F8D-85E5258C96E1}"/>
              </a:ext>
            </a:extLst>
          </p:cNvPr>
          <p:cNvSpPr txBox="1"/>
          <p:nvPr/>
        </p:nvSpPr>
        <p:spPr>
          <a:xfrm>
            <a:off x="1066800" y="1449169"/>
            <a:ext cx="14706600" cy="872034"/>
          </a:xfrm>
          <a:prstGeom prst="rect">
            <a:avLst/>
          </a:prstGeom>
          <a:noFill/>
        </p:spPr>
        <p:txBody>
          <a:bodyPr wrap="square">
            <a:spAutoFit/>
          </a:bodyPr>
          <a:lstStyle/>
          <a:p>
            <a:pPr algn="just">
              <a:lnSpc>
                <a:spcPct val="150000"/>
              </a:lnSpc>
              <a:buNone/>
            </a:pPr>
            <a:r>
              <a:rPr lang="en-US" dirty="0">
                <a:latin typeface="Arial" panose="020B0604020202020204" pitchFamily="34" charset="0"/>
                <a:cs typeface="Arial" panose="020B0604020202020204" pitchFamily="34" charset="0"/>
              </a:rPr>
              <a:t>Implementing structured guidelines and frameworks is essential for ensuring high-quality, consistent care for COPD patients across primary and secondary care settings.</a:t>
            </a:r>
          </a:p>
        </p:txBody>
      </p:sp>
      <p:sp>
        <p:nvSpPr>
          <p:cNvPr id="26" name="TextBox 25">
            <a:extLst>
              <a:ext uri="{FF2B5EF4-FFF2-40B4-BE49-F238E27FC236}">
                <a16:creationId xmlns:a16="http://schemas.microsoft.com/office/drawing/2014/main" id="{DC644512-1C7F-41BC-E41A-2613096FEEEA}"/>
              </a:ext>
            </a:extLst>
          </p:cNvPr>
          <p:cNvSpPr txBox="1"/>
          <p:nvPr/>
        </p:nvSpPr>
        <p:spPr>
          <a:xfrm>
            <a:off x="838200" y="7200900"/>
            <a:ext cx="5224463" cy="2118529"/>
          </a:xfrm>
          <a:prstGeom prst="rect">
            <a:avLst/>
          </a:prstGeom>
          <a:noFill/>
        </p:spPr>
        <p:txBody>
          <a:bodyPr wrap="square">
            <a:spAutoFit/>
          </a:bodyPr>
          <a:lstStyle/>
          <a:p>
            <a:pPr algn="just">
              <a:lnSpc>
                <a:spcPct val="150000"/>
              </a:lnSpc>
            </a:pPr>
            <a:r>
              <a:rPr lang="en-US" dirty="0">
                <a:latin typeface="Arial" panose="020B0604020202020204" pitchFamily="34" charset="0"/>
                <a:cs typeface="Arial" panose="020B0604020202020204" pitchFamily="34" charset="0"/>
              </a:rPr>
              <a:t>This model promotes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care planning, ensuring that patients are actively involved in designing their care package, aligning with the NHS shift towards integrated care systems (NHS, 2024).</a:t>
            </a:r>
          </a:p>
        </p:txBody>
      </p:sp>
      <p:sp>
        <p:nvSpPr>
          <p:cNvPr id="28" name="TextBox 27">
            <a:extLst>
              <a:ext uri="{FF2B5EF4-FFF2-40B4-BE49-F238E27FC236}">
                <a16:creationId xmlns:a16="http://schemas.microsoft.com/office/drawing/2014/main" id="{F0508465-6DAD-8DCF-A3DE-299D90BF9DA1}"/>
              </a:ext>
            </a:extLst>
          </p:cNvPr>
          <p:cNvSpPr txBox="1"/>
          <p:nvPr/>
        </p:nvSpPr>
        <p:spPr>
          <a:xfrm>
            <a:off x="7010399" y="7200900"/>
            <a:ext cx="4699589" cy="2534027"/>
          </a:xfrm>
          <a:prstGeom prst="rect">
            <a:avLst/>
          </a:prstGeom>
          <a:noFill/>
        </p:spPr>
        <p:txBody>
          <a:bodyPr wrap="square">
            <a:spAutoFit/>
          </a:bodyPr>
          <a:lstStyle/>
          <a:p>
            <a:pPr algn="just">
              <a:lnSpc>
                <a:spcPct val="150000"/>
              </a:lnSpc>
            </a:pPr>
            <a:r>
              <a:rPr lang="en-US" sz="1800" kern="1200" dirty="0">
                <a:solidFill>
                  <a:schemeClr val="tx1"/>
                </a:solidFill>
                <a:effectLst/>
                <a:latin typeface="Arial" panose="020B0604020202020204" pitchFamily="34" charset="0"/>
                <a:cs typeface="Arial" panose="020B0604020202020204" pitchFamily="34" charset="0"/>
              </a:rPr>
              <a:t>This popular model focusses on a patient who is educated and activated and a practice team that is ready and proactive to improve self-management and decision support in chronic disease care (Macfarlane et al., 2021).</a:t>
            </a:r>
          </a:p>
        </p:txBody>
      </p:sp>
      <p:sp>
        <p:nvSpPr>
          <p:cNvPr id="30" name="TextBox 29">
            <a:extLst>
              <a:ext uri="{FF2B5EF4-FFF2-40B4-BE49-F238E27FC236}">
                <a16:creationId xmlns:a16="http://schemas.microsoft.com/office/drawing/2014/main" id="{E39CC6B3-5689-5B29-6891-A0BDD83177F2}"/>
              </a:ext>
            </a:extLst>
          </p:cNvPr>
          <p:cNvSpPr txBox="1"/>
          <p:nvPr/>
        </p:nvSpPr>
        <p:spPr>
          <a:xfrm>
            <a:off x="12294778" y="7225990"/>
            <a:ext cx="5449875" cy="2118529"/>
          </a:xfrm>
          <a:prstGeom prst="rect">
            <a:avLst/>
          </a:prstGeom>
          <a:noFill/>
        </p:spPr>
        <p:txBody>
          <a:bodyPr wrap="square">
            <a:spAutoFit/>
          </a:bodyPr>
          <a:lstStyle/>
          <a:p>
            <a:pPr algn="just">
              <a:lnSpc>
                <a:spcPct val="150000"/>
              </a:lnSpc>
            </a:pPr>
            <a:r>
              <a:rPr lang="en-US" sz="1800" kern="1200" dirty="0">
                <a:solidFill>
                  <a:schemeClr val="tx1"/>
                </a:solidFill>
                <a:effectLst/>
                <a:latin typeface="Arial" panose="020B0604020202020204" pitchFamily="34" charset="0"/>
                <a:cs typeface="Arial" panose="020B0604020202020204" pitchFamily="34" charset="0"/>
              </a:rPr>
              <a:t>National Institute for Health and Care Excellence (NICE) Guideline NG115 gives a full set of evidence-based advice on how to diagnose and treat COPD in the UK. This becomes the national clinical route (NICE, 2024).</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F9"/>
        </a:solidFill>
        <a:effectLst/>
      </p:bgPr>
    </p:bg>
    <p:spTree>
      <p:nvGrpSpPr>
        <p:cNvPr id="1" name=""/>
        <p:cNvGrpSpPr/>
        <p:nvPr/>
      </p:nvGrpSpPr>
      <p:grpSpPr>
        <a:xfrm>
          <a:off x="0" y="0"/>
          <a:ext cx="0" cy="0"/>
          <a:chOff x="0" y="0"/>
          <a:chExt cx="0" cy="0"/>
        </a:xfrm>
      </p:grpSpPr>
      <p:sp>
        <p:nvSpPr>
          <p:cNvPr id="2" name="TextBox 2"/>
          <p:cNvSpPr txBox="1"/>
          <p:nvPr/>
        </p:nvSpPr>
        <p:spPr>
          <a:xfrm>
            <a:off x="6553200" y="405365"/>
            <a:ext cx="9785454" cy="657424"/>
          </a:xfrm>
          <a:prstGeom prst="rect">
            <a:avLst/>
          </a:prstGeom>
        </p:spPr>
        <p:txBody>
          <a:bodyPr lIns="0" tIns="0" rIns="0" bIns="0" rtlCol="0" anchor="t">
            <a:spAutoFit/>
          </a:bodyPr>
          <a:lstStyle/>
          <a:p>
            <a:pPr algn="l">
              <a:lnSpc>
                <a:spcPts val="5460"/>
              </a:lnSpc>
            </a:pPr>
            <a:r>
              <a:rPr lang="en-US" sz="3600" b="1" i="1" dirty="0">
                <a:solidFill>
                  <a:srgbClr val="920529"/>
                </a:solidFill>
                <a:latin typeface="Arial" panose="020B0604020202020204" pitchFamily="34" charset="0"/>
                <a:ea typeface="Knockout Cruiserweight Ultra-Bold"/>
                <a:cs typeface="Arial" panose="020B0604020202020204" pitchFamily="34" charset="0"/>
                <a:sym typeface="Knockout Cruiserweight Ultra-Bold"/>
              </a:rPr>
              <a:t>Treatment Options in the UK</a:t>
            </a:r>
          </a:p>
        </p:txBody>
      </p:sp>
      <p:grpSp>
        <p:nvGrpSpPr>
          <p:cNvPr id="6" name="Group 13">
            <a:extLst>
              <a:ext uri="{FF2B5EF4-FFF2-40B4-BE49-F238E27FC236}">
                <a16:creationId xmlns:a16="http://schemas.microsoft.com/office/drawing/2014/main" id="{DF4367CD-7CD3-2134-65B5-D661F720063A}"/>
              </a:ext>
            </a:extLst>
          </p:cNvPr>
          <p:cNvGrpSpPr/>
          <p:nvPr/>
        </p:nvGrpSpPr>
        <p:grpSpPr>
          <a:xfrm>
            <a:off x="1295401" y="1485900"/>
            <a:ext cx="5674168" cy="1620735"/>
            <a:chOff x="-158334" y="-226051"/>
            <a:chExt cx="1494431" cy="426859"/>
          </a:xfrm>
        </p:grpSpPr>
        <p:sp>
          <p:nvSpPr>
            <p:cNvPr id="7" name="Freeform 14">
              <a:extLst>
                <a:ext uri="{FF2B5EF4-FFF2-40B4-BE49-F238E27FC236}">
                  <a16:creationId xmlns:a16="http://schemas.microsoft.com/office/drawing/2014/main" id="{0972E5DE-D010-A227-E401-07D4D257F9A3}"/>
                </a:ext>
              </a:extLst>
            </p:cNvPr>
            <p:cNvSpPr/>
            <p:nvPr/>
          </p:nvSpPr>
          <p:spPr>
            <a:xfrm>
              <a:off x="-158334" y="-226051"/>
              <a:ext cx="1336097" cy="200808"/>
            </a:xfrm>
            <a:custGeom>
              <a:avLst/>
              <a:gdLst/>
              <a:ahLst/>
              <a:cxnLst/>
              <a:rect l="l" t="t" r="r" b="b"/>
              <a:pathLst>
                <a:path w="1336097" h="200808">
                  <a:moveTo>
                    <a:pt x="18313" y="0"/>
                  </a:moveTo>
                  <a:lnTo>
                    <a:pt x="1317784" y="0"/>
                  </a:lnTo>
                  <a:cubicBezTo>
                    <a:pt x="1327898" y="0"/>
                    <a:pt x="1336097" y="8199"/>
                    <a:pt x="1336097" y="18313"/>
                  </a:cubicBezTo>
                  <a:lnTo>
                    <a:pt x="1336097" y="182495"/>
                  </a:lnTo>
                  <a:cubicBezTo>
                    <a:pt x="1336097" y="192609"/>
                    <a:pt x="1327898" y="200808"/>
                    <a:pt x="1317784" y="200808"/>
                  </a:cubicBezTo>
                  <a:lnTo>
                    <a:pt x="18313" y="200808"/>
                  </a:lnTo>
                  <a:cubicBezTo>
                    <a:pt x="8199" y="200808"/>
                    <a:pt x="0" y="192609"/>
                    <a:pt x="0" y="182495"/>
                  </a:cubicBezTo>
                  <a:lnTo>
                    <a:pt x="0" y="18313"/>
                  </a:lnTo>
                  <a:cubicBezTo>
                    <a:pt x="0" y="8199"/>
                    <a:pt x="8199" y="0"/>
                    <a:pt x="18313" y="0"/>
                  </a:cubicBezTo>
                  <a:close/>
                </a:path>
              </a:pathLst>
            </a:custGeom>
            <a:solidFill>
              <a:srgbClr val="3AB6D2"/>
            </a:solidFill>
          </p:spPr>
          <p:txBody>
            <a:bodyPr/>
            <a:lstStyle/>
            <a:p>
              <a:endParaRPr lang="en-US" dirty="0"/>
            </a:p>
          </p:txBody>
        </p:sp>
        <p:sp>
          <p:nvSpPr>
            <p:cNvPr id="8" name="TextBox 15">
              <a:extLst>
                <a:ext uri="{FF2B5EF4-FFF2-40B4-BE49-F238E27FC236}">
                  <a16:creationId xmlns:a16="http://schemas.microsoft.com/office/drawing/2014/main" id="{91C9325E-2718-FD9B-2A6D-7046A3133FA4}"/>
                </a:ext>
              </a:extLst>
            </p:cNvPr>
            <p:cNvSpPr txBox="1"/>
            <p:nvPr/>
          </p:nvSpPr>
          <p:spPr>
            <a:xfrm>
              <a:off x="0" y="-38100"/>
              <a:ext cx="1336097" cy="238908"/>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20">
            <a:extLst>
              <a:ext uri="{FF2B5EF4-FFF2-40B4-BE49-F238E27FC236}">
                <a16:creationId xmlns:a16="http://schemas.microsoft.com/office/drawing/2014/main" id="{23F260F8-8EE5-B162-A7C1-97A052BCB47D}"/>
              </a:ext>
            </a:extLst>
          </p:cNvPr>
          <p:cNvSpPr txBox="1"/>
          <p:nvPr/>
        </p:nvSpPr>
        <p:spPr>
          <a:xfrm>
            <a:off x="1295400" y="1557370"/>
            <a:ext cx="5072994" cy="522066"/>
          </a:xfrm>
          <a:prstGeom prst="rect">
            <a:avLst/>
          </a:prstGeom>
        </p:spPr>
        <p:txBody>
          <a:bodyPr wrap="square" lIns="0" tIns="0" rIns="0" bIns="0" rtlCol="0" anchor="t">
            <a:spAutoFit/>
          </a:bodyPr>
          <a:lstStyle/>
          <a:p>
            <a:pPr algn="ctr">
              <a:lnSpc>
                <a:spcPts val="4711"/>
              </a:lnSpc>
            </a:pPr>
            <a:r>
              <a:rPr lang="en-US" sz="2400" b="1" dirty="0">
                <a:solidFill>
                  <a:srgbClr val="FFFFFF"/>
                </a:solidFill>
                <a:latin typeface="Arial" panose="020B0604020202020204" pitchFamily="34" charset="0"/>
                <a:ea typeface="Montserrat Bold"/>
                <a:cs typeface="Arial" panose="020B0604020202020204" pitchFamily="34" charset="0"/>
                <a:sym typeface="Montserrat Bold"/>
              </a:rPr>
              <a:t>Pharmacological Management:</a:t>
            </a:r>
          </a:p>
        </p:txBody>
      </p:sp>
      <p:sp>
        <p:nvSpPr>
          <p:cNvPr id="11" name="TextBox 10">
            <a:extLst>
              <a:ext uri="{FF2B5EF4-FFF2-40B4-BE49-F238E27FC236}">
                <a16:creationId xmlns:a16="http://schemas.microsoft.com/office/drawing/2014/main" id="{E2F55B73-64FA-FAF2-C018-C47B3D983955}"/>
              </a:ext>
            </a:extLst>
          </p:cNvPr>
          <p:cNvSpPr txBox="1"/>
          <p:nvPr/>
        </p:nvSpPr>
        <p:spPr>
          <a:xfrm>
            <a:off x="817082" y="2443115"/>
            <a:ext cx="5791200" cy="544251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Short-Acting Bronchodilators (SABA/SAMA):</a:t>
            </a:r>
            <a:r>
              <a:rPr lang="en-US" dirty="0">
                <a:latin typeface="Arial" panose="020B0604020202020204" pitchFamily="34" charset="0"/>
                <a:cs typeface="Arial" panose="020B0604020202020204" pitchFamily="34" charset="0"/>
              </a:rPr>
              <a:t> Used as </a:t>
            </a:r>
            <a:r>
              <a:rPr lang="en-US" b="1" dirty="0">
                <a:latin typeface="Arial" panose="020B0604020202020204" pitchFamily="34" charset="0"/>
                <a:cs typeface="Arial" panose="020B0604020202020204" pitchFamily="34" charset="0"/>
              </a:rPr>
              <a:t>reliever therapy</a:t>
            </a:r>
            <a:r>
              <a:rPr lang="en-US" dirty="0">
                <a:latin typeface="Arial" panose="020B0604020202020204" pitchFamily="34" charset="0"/>
                <a:cs typeface="Arial" panose="020B0604020202020204" pitchFamily="34" charset="0"/>
              </a:rPr>
              <a:t> for immediate symptom relief.</a:t>
            </a:r>
          </a:p>
          <a:p>
            <a:pPr marL="285750" indent="-28575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Long-Acting Bronchodilators (LABA/LAMA):</a:t>
            </a:r>
            <a:r>
              <a:rPr lang="en-US" dirty="0">
                <a:latin typeface="Arial" panose="020B0604020202020204" pitchFamily="34" charset="0"/>
                <a:cs typeface="Arial" panose="020B0604020202020204" pitchFamily="34" charset="0"/>
              </a:rPr>
              <a:t> Used as maintenance therapy to improve lung function, reduce symptoms, and decrease exacerbation risk.</a:t>
            </a:r>
          </a:p>
          <a:p>
            <a:pPr marL="285750" indent="-285750" algn="just">
              <a:lnSpc>
                <a:spcPct val="150000"/>
              </a:lnSpc>
              <a:buFont typeface="Arial" panose="020B0604020202020204" pitchFamily="34" charset="0"/>
              <a:buChar char="•"/>
            </a:pPr>
            <a:r>
              <a:rPr lang="en-US" b="1" dirty="0">
                <a:latin typeface="Arial" panose="020B0604020202020204" pitchFamily="34" charset="0"/>
                <a:cs typeface="Arial" panose="020B0604020202020204" pitchFamily="34" charset="0"/>
              </a:rPr>
              <a:t>Inhaled Corticosteroids (ICS):</a:t>
            </a:r>
            <a:r>
              <a:rPr lang="en-US" dirty="0">
                <a:latin typeface="Arial" panose="020B0604020202020204" pitchFamily="34" charset="0"/>
                <a:cs typeface="Arial" panose="020B0604020202020204" pitchFamily="34" charset="0"/>
              </a:rPr>
              <a:t> ICS should only be used in specific patient groups in combination with a LABA (and often LAMA, as a triple therapy). They are indicated for patients with a high risk of exacerbations and features of an eosinophilic phenotype.</a:t>
            </a:r>
          </a:p>
        </p:txBody>
      </p:sp>
      <p:pic>
        <p:nvPicPr>
          <p:cNvPr id="12" name="Picture 11">
            <a:extLst>
              <a:ext uri="{FF2B5EF4-FFF2-40B4-BE49-F238E27FC236}">
                <a16:creationId xmlns:a16="http://schemas.microsoft.com/office/drawing/2014/main" id="{D097A638-29DA-6295-6264-03F528BC3B3C}"/>
              </a:ext>
            </a:extLst>
          </p:cNvPr>
          <p:cNvPicPr>
            <a:picLocks noChangeAspect="1"/>
          </p:cNvPicPr>
          <p:nvPr/>
        </p:nvPicPr>
        <p:blipFill>
          <a:blip r:embed="rId3"/>
          <a:stretch>
            <a:fillRect/>
          </a:stretch>
        </p:blipFill>
        <p:spPr>
          <a:xfrm>
            <a:off x="6814221" y="6037781"/>
            <a:ext cx="3695700" cy="3695700"/>
          </a:xfrm>
          <a:prstGeom prst="rect">
            <a:avLst/>
          </a:prstGeom>
        </p:spPr>
      </p:pic>
      <p:grpSp>
        <p:nvGrpSpPr>
          <p:cNvPr id="13" name="Group 13">
            <a:extLst>
              <a:ext uri="{FF2B5EF4-FFF2-40B4-BE49-F238E27FC236}">
                <a16:creationId xmlns:a16="http://schemas.microsoft.com/office/drawing/2014/main" id="{E66F91C9-55D4-01B2-EB56-E8268BEB5336}"/>
              </a:ext>
            </a:extLst>
          </p:cNvPr>
          <p:cNvGrpSpPr/>
          <p:nvPr/>
        </p:nvGrpSpPr>
        <p:grpSpPr>
          <a:xfrm>
            <a:off x="11125200" y="1485900"/>
            <a:ext cx="6477000" cy="1620735"/>
            <a:chOff x="-158334" y="-226051"/>
            <a:chExt cx="1494431" cy="426859"/>
          </a:xfrm>
        </p:grpSpPr>
        <p:sp>
          <p:nvSpPr>
            <p:cNvPr id="14" name="Freeform 14">
              <a:extLst>
                <a:ext uri="{FF2B5EF4-FFF2-40B4-BE49-F238E27FC236}">
                  <a16:creationId xmlns:a16="http://schemas.microsoft.com/office/drawing/2014/main" id="{94451232-B496-CA3A-2BDE-7B7B56618284}"/>
                </a:ext>
              </a:extLst>
            </p:cNvPr>
            <p:cNvSpPr/>
            <p:nvPr/>
          </p:nvSpPr>
          <p:spPr>
            <a:xfrm>
              <a:off x="-158334" y="-226051"/>
              <a:ext cx="1336097" cy="200808"/>
            </a:xfrm>
            <a:custGeom>
              <a:avLst/>
              <a:gdLst/>
              <a:ahLst/>
              <a:cxnLst/>
              <a:rect l="l" t="t" r="r" b="b"/>
              <a:pathLst>
                <a:path w="1336097" h="200808">
                  <a:moveTo>
                    <a:pt x="18313" y="0"/>
                  </a:moveTo>
                  <a:lnTo>
                    <a:pt x="1317784" y="0"/>
                  </a:lnTo>
                  <a:cubicBezTo>
                    <a:pt x="1327898" y="0"/>
                    <a:pt x="1336097" y="8199"/>
                    <a:pt x="1336097" y="18313"/>
                  </a:cubicBezTo>
                  <a:lnTo>
                    <a:pt x="1336097" y="182495"/>
                  </a:lnTo>
                  <a:cubicBezTo>
                    <a:pt x="1336097" y="192609"/>
                    <a:pt x="1327898" y="200808"/>
                    <a:pt x="1317784" y="200808"/>
                  </a:cubicBezTo>
                  <a:lnTo>
                    <a:pt x="18313" y="200808"/>
                  </a:lnTo>
                  <a:cubicBezTo>
                    <a:pt x="8199" y="200808"/>
                    <a:pt x="0" y="192609"/>
                    <a:pt x="0" y="182495"/>
                  </a:cubicBezTo>
                  <a:lnTo>
                    <a:pt x="0" y="18313"/>
                  </a:lnTo>
                  <a:cubicBezTo>
                    <a:pt x="0" y="8199"/>
                    <a:pt x="8199" y="0"/>
                    <a:pt x="18313" y="0"/>
                  </a:cubicBezTo>
                  <a:close/>
                </a:path>
              </a:pathLst>
            </a:custGeom>
            <a:solidFill>
              <a:srgbClr val="3AB6D2"/>
            </a:solidFill>
          </p:spPr>
          <p:txBody>
            <a:bodyPr/>
            <a:lstStyle/>
            <a:p>
              <a:endParaRPr lang="en-US" dirty="0"/>
            </a:p>
          </p:txBody>
        </p:sp>
        <p:sp>
          <p:nvSpPr>
            <p:cNvPr id="15" name="TextBox 15">
              <a:extLst>
                <a:ext uri="{FF2B5EF4-FFF2-40B4-BE49-F238E27FC236}">
                  <a16:creationId xmlns:a16="http://schemas.microsoft.com/office/drawing/2014/main" id="{E1A958BF-3D05-2A7E-E2C9-3E70B3F4EA4F}"/>
                </a:ext>
              </a:extLst>
            </p:cNvPr>
            <p:cNvSpPr txBox="1"/>
            <p:nvPr/>
          </p:nvSpPr>
          <p:spPr>
            <a:xfrm>
              <a:off x="0" y="-38100"/>
              <a:ext cx="1336097" cy="238908"/>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20">
            <a:extLst>
              <a:ext uri="{FF2B5EF4-FFF2-40B4-BE49-F238E27FC236}">
                <a16:creationId xmlns:a16="http://schemas.microsoft.com/office/drawing/2014/main" id="{47E8B7EE-8197-CC19-FFF0-9FDD2056D776}"/>
              </a:ext>
            </a:extLst>
          </p:cNvPr>
          <p:cNvSpPr txBox="1"/>
          <p:nvPr/>
        </p:nvSpPr>
        <p:spPr>
          <a:xfrm>
            <a:off x="11326857" y="1557370"/>
            <a:ext cx="5674168" cy="522066"/>
          </a:xfrm>
          <a:prstGeom prst="rect">
            <a:avLst/>
          </a:prstGeom>
        </p:spPr>
        <p:txBody>
          <a:bodyPr wrap="square" lIns="0" tIns="0" rIns="0" bIns="0" rtlCol="0" anchor="t">
            <a:spAutoFit/>
          </a:bodyPr>
          <a:lstStyle/>
          <a:p>
            <a:pPr algn="ctr">
              <a:lnSpc>
                <a:spcPts val="4711"/>
              </a:lnSpc>
            </a:pPr>
            <a:r>
              <a:rPr lang="en-US" sz="2400" b="1" dirty="0">
                <a:solidFill>
                  <a:srgbClr val="FFFFFF"/>
                </a:solidFill>
                <a:latin typeface="Arial" panose="020B0604020202020204" pitchFamily="34" charset="0"/>
                <a:ea typeface="Montserrat Bold"/>
                <a:cs typeface="Arial" panose="020B0604020202020204" pitchFamily="34" charset="0"/>
                <a:sym typeface="Montserrat Bold"/>
              </a:rPr>
              <a:t>Non-Pharmacological Management</a:t>
            </a:r>
          </a:p>
        </p:txBody>
      </p:sp>
      <p:sp>
        <p:nvSpPr>
          <p:cNvPr id="18" name="Rectangle 1">
            <a:extLst>
              <a:ext uri="{FF2B5EF4-FFF2-40B4-BE49-F238E27FC236}">
                <a16:creationId xmlns:a16="http://schemas.microsoft.com/office/drawing/2014/main" id="{418343F9-889E-7D81-894D-EECF88F10B18}"/>
              </a:ext>
            </a:extLst>
          </p:cNvPr>
          <p:cNvSpPr>
            <a:spLocks noChangeArrowheads="1"/>
          </p:cNvSpPr>
          <p:nvPr/>
        </p:nvSpPr>
        <p:spPr bwMode="auto">
          <a:xfrm>
            <a:off x="10820400" y="2528041"/>
            <a:ext cx="6781800" cy="4611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Pulmonary Rehabilitation (PR):</a:t>
            </a:r>
            <a:r>
              <a:rPr kumimoji="0" lang="en-US" altLang="en-US" sz="1800" b="0" i="0" u="none" strike="noStrike" cap="none" normalizeH="0" baseline="0" dirty="0">
                <a:ln>
                  <a:noFill/>
                </a:ln>
                <a:solidFill>
                  <a:schemeClr val="tx1"/>
                </a:solidFill>
                <a:effectLst/>
                <a:latin typeface="Arial" panose="020B0604020202020204" pitchFamily="34" charset="0"/>
              </a:rPr>
              <a:t> All COPD patients who have trouble doing things should do this. It makes it easier to move, helps you breathe better, and improves your quality of life (NICE, 2024).</a:t>
            </a:r>
            <a:endParaRPr kumimoji="0" lang="en-US" altLang="en-US" sz="180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Oxygen Therapy:</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i="0" u="none" strike="noStrike" cap="none" normalizeH="0" baseline="0" dirty="0">
                <a:ln>
                  <a:noFill/>
                </a:ln>
                <a:solidFill>
                  <a:schemeClr val="tx1"/>
                </a:solidFill>
                <a:effectLst/>
                <a:latin typeface="Arial" panose="020B0604020202020204" pitchFamily="34" charset="0"/>
              </a:rPr>
              <a:t>People who have severe chronic </a:t>
            </a:r>
            <a:r>
              <a:rPr kumimoji="0" lang="en-US" altLang="en-US" sz="1800" i="0" u="none" strike="noStrike" cap="none" normalizeH="0" baseline="0" dirty="0" err="1">
                <a:ln>
                  <a:noFill/>
                </a:ln>
                <a:solidFill>
                  <a:schemeClr val="tx1"/>
                </a:solidFill>
                <a:effectLst/>
                <a:latin typeface="Arial" panose="020B0604020202020204" pitchFamily="34" charset="0"/>
              </a:rPr>
              <a:t>hypoxaemia</a:t>
            </a:r>
            <a:r>
              <a:rPr kumimoji="0" lang="en-US" altLang="en-US" sz="1800" i="0" u="none" strike="noStrike" cap="none" normalizeH="0" baseline="0" dirty="0">
                <a:ln>
                  <a:noFill/>
                </a:ln>
                <a:solidFill>
                  <a:schemeClr val="tx1"/>
                </a:solidFill>
                <a:effectLst/>
                <a:latin typeface="Arial" panose="020B0604020202020204" pitchFamily="34" charset="0"/>
              </a:rPr>
              <a:t> can be helped by Long-Term Oxygen Therapy (LTOT), and using it for 15 hours or more a day can improve survival (BTS, 2024).</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Nutritional Support:</a:t>
            </a:r>
            <a:r>
              <a:rPr kumimoji="0" lang="en-US" altLang="en-US" sz="1800" b="0" i="0" u="none" strike="noStrike" cap="none" normalizeH="0" baseline="0" dirty="0">
                <a:ln>
                  <a:noFill/>
                </a:ln>
                <a:solidFill>
                  <a:schemeClr val="tx1"/>
                </a:solidFill>
                <a:effectLst/>
                <a:latin typeface="Arial" panose="020B0604020202020204" pitchFamily="34" charset="0"/>
              </a:rPr>
              <a:t> Managing </a:t>
            </a:r>
            <a:r>
              <a:rPr kumimoji="0" lang="en-US" altLang="en-US" sz="1800" i="0" u="none" strike="noStrike" cap="none" normalizeH="0" baseline="0" dirty="0">
                <a:ln>
                  <a:noFill/>
                </a:ln>
                <a:solidFill>
                  <a:schemeClr val="tx1"/>
                </a:solidFill>
                <a:effectLst/>
                <a:latin typeface="Arial" panose="020B0604020202020204" pitchFamily="34" charset="0"/>
              </a:rPr>
              <a:t>malnutrition, cachexia, or obesity</a:t>
            </a:r>
            <a:r>
              <a:rPr kumimoji="0" lang="en-US" altLang="en-US" sz="1800" b="0" i="0" u="none" strike="noStrike" cap="none" normalizeH="0" baseline="0" dirty="0">
                <a:ln>
                  <a:noFill/>
                </a:ln>
                <a:solidFill>
                  <a:schemeClr val="tx1"/>
                </a:solidFill>
                <a:effectLst/>
                <a:latin typeface="Arial" panose="020B0604020202020204" pitchFamily="34" charset="0"/>
              </a:rPr>
              <a:t> is vital as nutritional status significantly affects clinical outcomes and overall prognosis (GOLD, 2024).</a:t>
            </a:r>
          </a:p>
        </p:txBody>
      </p:sp>
      <p:pic>
        <p:nvPicPr>
          <p:cNvPr id="19" name="Picture 18">
            <a:extLst>
              <a:ext uri="{FF2B5EF4-FFF2-40B4-BE49-F238E27FC236}">
                <a16:creationId xmlns:a16="http://schemas.microsoft.com/office/drawing/2014/main" id="{0813B5D4-D91A-3A60-82EB-B2B49F320729}"/>
              </a:ext>
            </a:extLst>
          </p:cNvPr>
          <p:cNvPicPr>
            <a:picLocks noChangeAspect="1"/>
          </p:cNvPicPr>
          <p:nvPr/>
        </p:nvPicPr>
        <p:blipFill>
          <a:blip r:embed="rId4"/>
          <a:stretch>
            <a:fillRect/>
          </a:stretch>
        </p:blipFill>
        <p:spPr>
          <a:xfrm>
            <a:off x="6867952" y="2193513"/>
            <a:ext cx="3571013" cy="338272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EEBED"/>
        </a:solidFill>
        <a:effectLst/>
      </p:bgPr>
    </p:bg>
    <p:spTree>
      <p:nvGrpSpPr>
        <p:cNvPr id="1" name=""/>
        <p:cNvGrpSpPr/>
        <p:nvPr/>
      </p:nvGrpSpPr>
      <p:grpSpPr>
        <a:xfrm>
          <a:off x="0" y="0"/>
          <a:ext cx="0" cy="0"/>
          <a:chOff x="0" y="0"/>
          <a:chExt cx="0" cy="0"/>
        </a:xfrm>
      </p:grpSpPr>
      <p:sp>
        <p:nvSpPr>
          <p:cNvPr id="2" name="Freeform 2"/>
          <p:cNvSpPr/>
          <p:nvPr/>
        </p:nvSpPr>
        <p:spPr>
          <a:xfrm rot="-2037058">
            <a:off x="7180229" y="267727"/>
            <a:ext cx="3478839" cy="4773707"/>
          </a:xfrm>
          <a:custGeom>
            <a:avLst/>
            <a:gdLst/>
            <a:ahLst/>
            <a:cxnLst/>
            <a:rect l="l" t="t" r="r" b="b"/>
            <a:pathLst>
              <a:path w="3478839" h="4773707">
                <a:moveTo>
                  <a:pt x="0" y="0"/>
                </a:moveTo>
                <a:lnTo>
                  <a:pt x="3478839" y="0"/>
                </a:lnTo>
                <a:lnTo>
                  <a:pt x="3478839" y="4773707"/>
                </a:lnTo>
                <a:lnTo>
                  <a:pt x="0" y="47737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8850570" y="5509546"/>
            <a:ext cx="9848588" cy="3460356"/>
            <a:chOff x="0" y="0"/>
            <a:chExt cx="2593867" cy="911370"/>
          </a:xfrm>
        </p:grpSpPr>
        <p:sp>
          <p:nvSpPr>
            <p:cNvPr id="4" name="Freeform 4"/>
            <p:cNvSpPr/>
            <p:nvPr/>
          </p:nvSpPr>
          <p:spPr>
            <a:xfrm>
              <a:off x="0" y="0"/>
              <a:ext cx="2593867" cy="911370"/>
            </a:xfrm>
            <a:custGeom>
              <a:avLst/>
              <a:gdLst/>
              <a:ahLst/>
              <a:cxnLst/>
              <a:rect l="l" t="t" r="r" b="b"/>
              <a:pathLst>
                <a:path w="2593867" h="911370">
                  <a:moveTo>
                    <a:pt x="40091" y="0"/>
                  </a:moveTo>
                  <a:lnTo>
                    <a:pt x="2553776" y="0"/>
                  </a:lnTo>
                  <a:cubicBezTo>
                    <a:pt x="2564409" y="0"/>
                    <a:pt x="2574606" y="4224"/>
                    <a:pt x="2582124" y="11742"/>
                  </a:cubicBezTo>
                  <a:cubicBezTo>
                    <a:pt x="2589643" y="19261"/>
                    <a:pt x="2593867" y="29458"/>
                    <a:pt x="2593867" y="40091"/>
                  </a:cubicBezTo>
                  <a:lnTo>
                    <a:pt x="2593867" y="871279"/>
                  </a:lnTo>
                  <a:cubicBezTo>
                    <a:pt x="2593867" y="893420"/>
                    <a:pt x="2575917" y="911370"/>
                    <a:pt x="2553776" y="911370"/>
                  </a:cubicBezTo>
                  <a:lnTo>
                    <a:pt x="40091" y="911370"/>
                  </a:lnTo>
                  <a:cubicBezTo>
                    <a:pt x="17949" y="911370"/>
                    <a:pt x="0" y="893420"/>
                    <a:pt x="0" y="871279"/>
                  </a:cubicBezTo>
                  <a:lnTo>
                    <a:pt x="0" y="40091"/>
                  </a:lnTo>
                  <a:cubicBezTo>
                    <a:pt x="0" y="17949"/>
                    <a:pt x="17949" y="0"/>
                    <a:pt x="40091" y="0"/>
                  </a:cubicBezTo>
                  <a:close/>
                </a:path>
              </a:pathLst>
            </a:custGeom>
            <a:solidFill>
              <a:srgbClr val="FEEBED"/>
            </a:solidFill>
          </p:spPr>
        </p:sp>
        <p:sp>
          <p:nvSpPr>
            <p:cNvPr id="5" name="TextBox 5"/>
            <p:cNvSpPr txBox="1"/>
            <p:nvPr/>
          </p:nvSpPr>
          <p:spPr>
            <a:xfrm>
              <a:off x="0" y="-47625"/>
              <a:ext cx="2593867" cy="958995"/>
            </a:xfrm>
            <a:prstGeom prst="rect">
              <a:avLst/>
            </a:prstGeom>
          </p:spPr>
          <p:txBody>
            <a:bodyPr lIns="50800" tIns="50800" rIns="50800" bIns="50800" rtlCol="0" anchor="ctr"/>
            <a:lstStyle/>
            <a:p>
              <a:pPr algn="ctr">
                <a:lnSpc>
                  <a:spcPts val="3080"/>
                </a:lnSpc>
              </a:pPr>
              <a:endParaRPr/>
            </a:p>
          </p:txBody>
        </p:sp>
      </p:grpSp>
      <p:sp>
        <p:nvSpPr>
          <p:cNvPr id="6" name="Freeform 6"/>
          <p:cNvSpPr/>
          <p:nvPr/>
        </p:nvSpPr>
        <p:spPr>
          <a:xfrm rot="8907937">
            <a:off x="-3069321" y="-1115537"/>
            <a:ext cx="7797715" cy="4951549"/>
          </a:xfrm>
          <a:custGeom>
            <a:avLst/>
            <a:gdLst/>
            <a:ahLst/>
            <a:cxnLst/>
            <a:rect l="l" t="t" r="r" b="b"/>
            <a:pathLst>
              <a:path w="7797715" h="4951549">
                <a:moveTo>
                  <a:pt x="0" y="0"/>
                </a:moveTo>
                <a:lnTo>
                  <a:pt x="7797715" y="0"/>
                </a:lnTo>
                <a:lnTo>
                  <a:pt x="7797715" y="4951548"/>
                </a:lnTo>
                <a:lnTo>
                  <a:pt x="0" y="495154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a:off x="604513" y="2562016"/>
            <a:ext cx="4592903" cy="5162968"/>
          </a:xfrm>
          <a:custGeom>
            <a:avLst/>
            <a:gdLst/>
            <a:ahLst/>
            <a:cxnLst/>
            <a:rect l="l" t="t" r="r" b="b"/>
            <a:pathLst>
              <a:path w="7454645" h="7400429">
                <a:moveTo>
                  <a:pt x="0" y="0"/>
                </a:moveTo>
                <a:lnTo>
                  <a:pt x="7454645" y="0"/>
                </a:lnTo>
                <a:lnTo>
                  <a:pt x="7454645" y="7400429"/>
                </a:lnTo>
                <a:lnTo>
                  <a:pt x="0" y="74004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grpSp>
        <p:nvGrpSpPr>
          <p:cNvPr id="8" name="Group 8"/>
          <p:cNvGrpSpPr/>
          <p:nvPr/>
        </p:nvGrpSpPr>
        <p:grpSpPr>
          <a:xfrm>
            <a:off x="5562600" y="0"/>
            <a:ext cx="12725401" cy="10287000"/>
            <a:chOff x="0" y="0"/>
            <a:chExt cx="2543091" cy="2709333"/>
          </a:xfrm>
        </p:grpSpPr>
        <p:sp>
          <p:nvSpPr>
            <p:cNvPr id="9" name="Freeform 9"/>
            <p:cNvSpPr/>
            <p:nvPr/>
          </p:nvSpPr>
          <p:spPr>
            <a:xfrm>
              <a:off x="0" y="0"/>
              <a:ext cx="2543091" cy="2709333"/>
            </a:xfrm>
            <a:custGeom>
              <a:avLst/>
              <a:gdLst/>
              <a:ahLst/>
              <a:cxnLst/>
              <a:rect l="l" t="t" r="r" b="b"/>
              <a:pathLst>
                <a:path w="2543091" h="2709333">
                  <a:moveTo>
                    <a:pt x="0" y="0"/>
                  </a:moveTo>
                  <a:lnTo>
                    <a:pt x="2543091" y="0"/>
                  </a:lnTo>
                  <a:lnTo>
                    <a:pt x="2543091" y="2709333"/>
                  </a:lnTo>
                  <a:lnTo>
                    <a:pt x="0" y="2709333"/>
                  </a:lnTo>
                  <a:close/>
                </a:path>
              </a:pathLst>
            </a:custGeom>
            <a:solidFill>
              <a:srgbClr val="F7B3C0"/>
            </a:solidFill>
          </p:spPr>
        </p:sp>
        <p:sp>
          <p:nvSpPr>
            <p:cNvPr id="10" name="TextBox 10"/>
            <p:cNvSpPr txBox="1"/>
            <p:nvPr/>
          </p:nvSpPr>
          <p:spPr>
            <a:xfrm>
              <a:off x="0" y="-47625"/>
              <a:ext cx="2543091" cy="2756958"/>
            </a:xfrm>
            <a:prstGeom prst="rect">
              <a:avLst/>
            </a:prstGeom>
          </p:spPr>
          <p:txBody>
            <a:bodyPr lIns="50800" tIns="50800" rIns="50800" bIns="50800" rtlCol="0" anchor="ctr"/>
            <a:lstStyle/>
            <a:p>
              <a:pPr algn="ctr">
                <a:lnSpc>
                  <a:spcPts val="3080"/>
                </a:lnSpc>
              </a:pPr>
              <a:endParaRPr/>
            </a:p>
          </p:txBody>
        </p:sp>
      </p:grpSp>
      <p:sp>
        <p:nvSpPr>
          <p:cNvPr id="11" name="Freeform 11"/>
          <p:cNvSpPr/>
          <p:nvPr/>
        </p:nvSpPr>
        <p:spPr>
          <a:xfrm flipH="1">
            <a:off x="14015117" y="-1564650"/>
            <a:ext cx="4750130" cy="4114800"/>
          </a:xfrm>
          <a:custGeom>
            <a:avLst/>
            <a:gdLst/>
            <a:ahLst/>
            <a:cxnLst/>
            <a:rect l="l" t="t" r="r" b="b"/>
            <a:pathLst>
              <a:path w="4750130" h="4114800">
                <a:moveTo>
                  <a:pt x="4750130" y="0"/>
                </a:moveTo>
                <a:lnTo>
                  <a:pt x="0" y="0"/>
                </a:lnTo>
                <a:lnTo>
                  <a:pt x="0" y="4114800"/>
                </a:lnTo>
                <a:lnTo>
                  <a:pt x="4750130" y="4114800"/>
                </a:lnTo>
                <a:lnTo>
                  <a:pt x="475013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2" name="TextBox 12"/>
          <p:cNvSpPr txBox="1"/>
          <p:nvPr/>
        </p:nvSpPr>
        <p:spPr>
          <a:xfrm>
            <a:off x="6373696" y="371326"/>
            <a:ext cx="7377105" cy="1569660"/>
          </a:xfrm>
          <a:prstGeom prst="rect">
            <a:avLst/>
          </a:prstGeom>
        </p:spPr>
        <p:txBody>
          <a:bodyPr lIns="0" tIns="0" rIns="0" bIns="0" rtlCol="0" anchor="t">
            <a:spAutoFit/>
          </a:bodyPr>
          <a:lstStyle/>
          <a:p>
            <a:pPr algn="l">
              <a:lnSpc>
                <a:spcPct val="150000"/>
              </a:lnSpc>
            </a:pPr>
            <a:r>
              <a:rPr lang="en-US" sz="3600" b="1" dirty="0">
                <a:solidFill>
                  <a:srgbClr val="DF3838"/>
                </a:solidFill>
                <a:latin typeface="Arial" panose="020B0604020202020204" pitchFamily="34" charset="0"/>
                <a:ea typeface="Intro Rust"/>
                <a:cs typeface="Arial" panose="020B0604020202020204" pitchFamily="34" charset="0"/>
                <a:sym typeface="Intro Rust"/>
              </a:rPr>
              <a:t>Comorbidities Associated with COPD</a:t>
            </a:r>
          </a:p>
        </p:txBody>
      </p:sp>
      <p:sp>
        <p:nvSpPr>
          <p:cNvPr id="13" name="TextBox 13"/>
          <p:cNvSpPr txBox="1"/>
          <p:nvPr/>
        </p:nvSpPr>
        <p:spPr>
          <a:xfrm>
            <a:off x="6422177" y="1979410"/>
            <a:ext cx="11261309" cy="1195199"/>
          </a:xfrm>
          <a:prstGeom prst="rect">
            <a:avLst/>
          </a:prstGeom>
        </p:spPr>
        <p:txBody>
          <a:bodyPr wrap="square" lIns="0" tIns="0" rIns="0" bIns="0" rtlCol="0" anchor="t">
            <a:spAutoFit/>
          </a:bodyPr>
          <a:lstStyle/>
          <a:p>
            <a:pPr algn="just">
              <a:lnSpc>
                <a:spcPct val="150000"/>
              </a:lnSpc>
            </a:pPr>
            <a:r>
              <a:rPr lang="en-US" dirty="0">
                <a:solidFill>
                  <a:srgbClr val="000000"/>
                </a:solidFill>
                <a:latin typeface="Arial" panose="020B0604020202020204" pitchFamily="34" charset="0"/>
                <a:ea typeface="Univers"/>
                <a:cs typeface="Arial" panose="020B0604020202020204" pitchFamily="34" charset="0"/>
                <a:sym typeface="Univers"/>
              </a:rPr>
              <a:t>COPD is a systemic disease, and its chronic inflammatory state often leads to the development or worsening of other conditions, known as comorbidities. These conditions significantly complicate management, worsen prognosis, and increase mortality (GOLD, 2024; NICE, 2024).</a:t>
            </a:r>
          </a:p>
        </p:txBody>
      </p:sp>
      <p:sp>
        <p:nvSpPr>
          <p:cNvPr id="15" name="Freeform 15"/>
          <p:cNvSpPr/>
          <p:nvPr/>
        </p:nvSpPr>
        <p:spPr>
          <a:xfrm rot="-2037058">
            <a:off x="-1250986" y="7477275"/>
            <a:ext cx="3839075" cy="5268027"/>
          </a:xfrm>
          <a:custGeom>
            <a:avLst/>
            <a:gdLst/>
            <a:ahLst/>
            <a:cxnLst/>
            <a:rect l="l" t="t" r="r" b="b"/>
            <a:pathLst>
              <a:path w="3839075" h="5268027">
                <a:moveTo>
                  <a:pt x="0" y="0"/>
                </a:moveTo>
                <a:lnTo>
                  <a:pt x="3839074" y="0"/>
                </a:lnTo>
                <a:lnTo>
                  <a:pt x="3839074" y="5268027"/>
                </a:lnTo>
                <a:lnTo>
                  <a:pt x="0" y="52680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6" name="Freeform 16"/>
          <p:cNvSpPr/>
          <p:nvPr/>
        </p:nvSpPr>
        <p:spPr>
          <a:xfrm>
            <a:off x="15498408" y="8554921"/>
            <a:ext cx="2376344" cy="2236734"/>
          </a:xfrm>
          <a:custGeom>
            <a:avLst/>
            <a:gdLst/>
            <a:ahLst/>
            <a:cxnLst/>
            <a:rect l="l" t="t" r="r" b="b"/>
            <a:pathLst>
              <a:path w="2376344" h="2236734">
                <a:moveTo>
                  <a:pt x="0" y="0"/>
                </a:moveTo>
                <a:lnTo>
                  <a:pt x="2376344" y="0"/>
                </a:lnTo>
                <a:lnTo>
                  <a:pt x="2376344" y="2236734"/>
                </a:lnTo>
                <a:lnTo>
                  <a:pt x="0" y="223673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8" name="Rectangle 2">
            <a:extLst>
              <a:ext uri="{FF2B5EF4-FFF2-40B4-BE49-F238E27FC236}">
                <a16:creationId xmlns:a16="http://schemas.microsoft.com/office/drawing/2014/main" id="{BFB35AB0-E166-5A90-E635-61E980EAF861}"/>
              </a:ext>
            </a:extLst>
          </p:cNvPr>
          <p:cNvSpPr>
            <a:spLocks noChangeArrowheads="1"/>
          </p:cNvSpPr>
          <p:nvPr/>
        </p:nvSpPr>
        <p:spPr bwMode="auto">
          <a:xfrm>
            <a:off x="6586018" y="3706475"/>
            <a:ext cx="10863782" cy="5027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Cardiovascular Disease (CVD):</a:t>
            </a:r>
            <a:r>
              <a:rPr kumimoji="0" lang="en-US" altLang="en-US" sz="1800" b="0" i="0" u="none" strike="noStrike" cap="none" normalizeH="0" baseline="0" dirty="0">
                <a:ln>
                  <a:noFill/>
                </a:ln>
                <a:solidFill>
                  <a:schemeClr val="tx1"/>
                </a:solidFill>
                <a:effectLst/>
                <a:latin typeface="Arial" panose="020B0604020202020204" pitchFamily="34" charset="0"/>
              </a:rPr>
              <a:t> This is the </a:t>
            </a:r>
            <a:r>
              <a:rPr kumimoji="0" lang="en-US" altLang="en-US" sz="1800" b="1" i="0" u="none" strike="noStrike" cap="none" normalizeH="0" baseline="0" dirty="0">
                <a:ln>
                  <a:noFill/>
                </a:ln>
                <a:solidFill>
                  <a:schemeClr val="tx1"/>
                </a:solidFill>
                <a:effectLst/>
                <a:latin typeface="Arial" panose="020B0604020202020204" pitchFamily="34" charset="0"/>
              </a:rPr>
              <a:t>most common and often most fatal comorbidity</a:t>
            </a:r>
            <a:r>
              <a:rPr kumimoji="0" lang="en-US" altLang="en-US" sz="1800" b="0" i="0" u="none" strike="noStrike" cap="none" normalizeH="0" baseline="0" dirty="0">
                <a:ln>
                  <a:noFill/>
                </a:ln>
                <a:solidFill>
                  <a:schemeClr val="tx1"/>
                </a:solidFill>
                <a:effectLst/>
                <a:latin typeface="Arial" panose="020B0604020202020204" pitchFamily="34" charset="0"/>
              </a:rPr>
              <a:t>. It includes </a:t>
            </a:r>
            <a:r>
              <a:rPr kumimoji="0" lang="en-US" altLang="en-US" sz="1800" b="0" i="0" u="none" strike="noStrike" cap="none" normalizeH="0" baseline="0" dirty="0" err="1">
                <a:ln>
                  <a:noFill/>
                </a:ln>
                <a:solidFill>
                  <a:schemeClr val="tx1"/>
                </a:solidFill>
                <a:effectLst/>
                <a:latin typeface="Arial" panose="020B0604020202020204" pitchFamily="34" charset="0"/>
              </a:rPr>
              <a:t>ischaemic</a:t>
            </a:r>
            <a:r>
              <a:rPr kumimoji="0" lang="en-US" altLang="en-US" sz="1800" b="0" i="0" u="none" strike="noStrike" cap="none" normalizeH="0" baseline="0" dirty="0">
                <a:ln>
                  <a:noFill/>
                </a:ln>
                <a:solidFill>
                  <a:schemeClr val="tx1"/>
                </a:solidFill>
                <a:effectLst/>
                <a:latin typeface="Arial" panose="020B0604020202020204" pitchFamily="34" charset="0"/>
              </a:rPr>
              <a:t> heart disease, heart failure, atrial fibrillation, and pulmonary hypertension. Systemic inflammation and </a:t>
            </a:r>
            <a:r>
              <a:rPr kumimoji="0" lang="en-US" altLang="en-US" sz="1800" b="0" i="0" u="none" strike="noStrike" cap="none" normalizeH="0" baseline="0" dirty="0" err="1">
                <a:ln>
                  <a:noFill/>
                </a:ln>
                <a:solidFill>
                  <a:schemeClr val="tx1"/>
                </a:solidFill>
                <a:effectLst/>
                <a:latin typeface="Arial" panose="020B0604020202020204" pitchFamily="34" charset="0"/>
              </a:rPr>
              <a:t>hypoxaemia</a:t>
            </a:r>
            <a:r>
              <a:rPr kumimoji="0" lang="en-US" altLang="en-US" sz="1800" b="0" i="0" u="none" strike="noStrike" cap="none" normalizeH="0" baseline="0" dirty="0">
                <a:ln>
                  <a:noFill/>
                </a:ln>
                <a:solidFill>
                  <a:schemeClr val="tx1"/>
                </a:solidFill>
                <a:effectLst/>
                <a:latin typeface="Arial" panose="020B0604020202020204" pitchFamily="34" charset="0"/>
              </a:rPr>
              <a:t> contribute significantly to CVD risk (GOLD,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Lung Cancer:</a:t>
            </a:r>
            <a:r>
              <a:rPr kumimoji="0" lang="en-US" altLang="en-US" sz="1800" b="0" i="0" u="none" strike="noStrike" cap="none" normalizeH="0" baseline="0" dirty="0">
                <a:ln>
                  <a:noFill/>
                </a:ln>
                <a:solidFill>
                  <a:schemeClr val="tx1"/>
                </a:solidFill>
                <a:effectLst/>
                <a:latin typeface="Arial" panose="020B0604020202020204" pitchFamily="34" charset="0"/>
              </a:rPr>
              <a:t> Patients with COPD, particularly those with a history of smoking, have a significantly increased risk of developing </a:t>
            </a:r>
            <a:r>
              <a:rPr kumimoji="0" lang="en-US" altLang="en-US" sz="1800" b="1" i="0" u="none" strike="noStrike" cap="none" normalizeH="0" baseline="0" dirty="0">
                <a:ln>
                  <a:noFill/>
                </a:ln>
                <a:solidFill>
                  <a:schemeClr val="tx1"/>
                </a:solidFill>
                <a:effectLst/>
                <a:latin typeface="Arial" panose="020B0604020202020204" pitchFamily="34" charset="0"/>
              </a:rPr>
              <a:t>lung cancer</a:t>
            </a:r>
            <a:r>
              <a:rPr kumimoji="0" lang="en-US" altLang="en-US" sz="1800" b="0" i="0" u="none" strike="noStrike" cap="none" normalizeH="0" baseline="0" dirty="0">
                <a:ln>
                  <a:noFill/>
                </a:ln>
                <a:solidFill>
                  <a:schemeClr val="tx1"/>
                </a:solidFill>
                <a:effectLst/>
                <a:latin typeface="Arial" panose="020B0604020202020204" pitchFamily="34" charset="0"/>
              </a:rPr>
              <a:t>. This risk is independent of smoking status in some cases, suggesting a shared inflammatory pathway (NICE,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Anxiety &amp; Depression:</a:t>
            </a:r>
            <a:r>
              <a:rPr kumimoji="0" lang="en-US" altLang="en-US" sz="1800" b="0" i="0" u="none" strike="noStrike" cap="none" normalizeH="0" baseline="0" dirty="0">
                <a:ln>
                  <a:noFill/>
                </a:ln>
                <a:solidFill>
                  <a:schemeClr val="tx1"/>
                </a:solidFill>
                <a:effectLst/>
                <a:latin typeface="Arial" panose="020B0604020202020204" pitchFamily="34" charset="0"/>
              </a:rPr>
              <a:t> High prevalence of psychological disorders, including </a:t>
            </a:r>
            <a:r>
              <a:rPr kumimoji="0" lang="en-US" altLang="en-US" sz="1800" b="1" i="0" u="none" strike="noStrike" cap="none" normalizeH="0" baseline="0" dirty="0">
                <a:ln>
                  <a:noFill/>
                </a:ln>
                <a:solidFill>
                  <a:schemeClr val="tx1"/>
                </a:solidFill>
                <a:effectLst/>
                <a:latin typeface="Arial" panose="020B0604020202020204" pitchFamily="34" charset="0"/>
              </a:rPr>
              <a:t>anxiety and depression</a:t>
            </a:r>
            <a:r>
              <a:rPr kumimoji="0" lang="en-US" altLang="en-US" sz="1800" b="0" i="0" u="none" strike="noStrike" cap="none" normalizeH="0" baseline="0" dirty="0">
                <a:ln>
                  <a:noFill/>
                </a:ln>
                <a:solidFill>
                  <a:schemeClr val="tx1"/>
                </a:solidFill>
                <a:effectLst/>
                <a:latin typeface="Arial" panose="020B0604020202020204" pitchFamily="34" charset="0"/>
              </a:rPr>
              <a:t>, is seen in COPD patients. This is often linked to chronic breathlessness, reduced quality of life, and social isolation, negatively impacting adherence to treatment (GOLD,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Osteoporosis:</a:t>
            </a:r>
            <a:r>
              <a:rPr kumimoji="0" lang="en-US" altLang="en-US" sz="1800" b="0" i="0" u="none" strike="noStrike" cap="none" normalizeH="0" baseline="0" dirty="0">
                <a:ln>
                  <a:noFill/>
                </a:ln>
                <a:solidFill>
                  <a:schemeClr val="tx1"/>
                </a:solidFill>
                <a:effectLst/>
                <a:latin typeface="Arial" panose="020B0604020202020204" pitchFamily="34" charset="0"/>
              </a:rPr>
              <a:t> COPD patients, especially those who require long-term or frequent courses of </a:t>
            </a:r>
            <a:r>
              <a:rPr kumimoji="0" lang="en-US" altLang="en-US" sz="1800" b="1" i="0" u="none" strike="noStrike" cap="none" normalizeH="0" baseline="0" dirty="0">
                <a:ln>
                  <a:noFill/>
                </a:ln>
                <a:solidFill>
                  <a:schemeClr val="tx1"/>
                </a:solidFill>
                <a:effectLst/>
                <a:latin typeface="Arial" panose="020B0604020202020204" pitchFamily="34" charset="0"/>
              </a:rPr>
              <a:t>oral corticosteroids</a:t>
            </a:r>
            <a:r>
              <a:rPr kumimoji="0" lang="en-US" altLang="en-US" sz="1800" b="0" i="0" u="none" strike="noStrike" cap="none" normalizeH="0" baseline="0" dirty="0">
                <a:ln>
                  <a:noFill/>
                </a:ln>
                <a:solidFill>
                  <a:schemeClr val="tx1"/>
                </a:solidFill>
                <a:effectLst/>
                <a:latin typeface="Arial" panose="020B0604020202020204" pitchFamily="34" charset="0"/>
              </a:rPr>
              <a:t>, are at increased risk of low bone mineral density and subsequent fractures (NICE,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sp>
      <p:grpSp>
        <p:nvGrpSpPr>
          <p:cNvPr id="4" name="Group 4"/>
          <p:cNvGrpSpPr/>
          <p:nvPr/>
        </p:nvGrpSpPr>
        <p:grpSpPr>
          <a:xfrm>
            <a:off x="12604446" y="1028700"/>
            <a:ext cx="9018103" cy="8229600"/>
            <a:chOff x="0" y="0"/>
            <a:chExt cx="890677" cy="812800"/>
          </a:xfrm>
        </p:grpSpPr>
        <p:sp>
          <p:nvSpPr>
            <p:cNvPr id="5" name="Freeform 5"/>
            <p:cNvSpPr/>
            <p:nvPr/>
          </p:nvSpPr>
          <p:spPr>
            <a:xfrm>
              <a:off x="0" y="0"/>
              <a:ext cx="890677" cy="812800"/>
            </a:xfrm>
            <a:custGeom>
              <a:avLst/>
              <a:gdLst/>
              <a:ahLst/>
              <a:cxnLst/>
              <a:rect l="l" t="t" r="r" b="b"/>
              <a:pathLst>
                <a:path w="890677" h="812800">
                  <a:moveTo>
                    <a:pt x="445338" y="0"/>
                  </a:moveTo>
                  <a:cubicBezTo>
                    <a:pt x="199385" y="0"/>
                    <a:pt x="0" y="181951"/>
                    <a:pt x="0" y="406400"/>
                  </a:cubicBezTo>
                  <a:cubicBezTo>
                    <a:pt x="0" y="630849"/>
                    <a:pt x="199385" y="812800"/>
                    <a:pt x="445338" y="812800"/>
                  </a:cubicBezTo>
                  <a:cubicBezTo>
                    <a:pt x="691292" y="812800"/>
                    <a:pt x="890677" y="630849"/>
                    <a:pt x="890677" y="406400"/>
                  </a:cubicBezTo>
                  <a:cubicBezTo>
                    <a:pt x="890677" y="181951"/>
                    <a:pt x="691292" y="0"/>
                    <a:pt x="445338" y="0"/>
                  </a:cubicBezTo>
                  <a:close/>
                </a:path>
              </a:pathLst>
            </a:custGeom>
            <a:blipFill>
              <a:blip r:embed="rId4"/>
              <a:stretch>
                <a:fillRect l="-27696" r="-9273"/>
              </a:stretch>
            </a:blipFill>
          </p:spPr>
        </p:sp>
      </p:grpSp>
      <p:sp>
        <p:nvSpPr>
          <p:cNvPr id="14" name="Freeform 14"/>
          <p:cNvSpPr/>
          <p:nvPr/>
        </p:nvSpPr>
        <p:spPr>
          <a:xfrm>
            <a:off x="12604446" y="3231582"/>
            <a:ext cx="6901481" cy="7055418"/>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6" name="TextBox 16"/>
          <p:cNvSpPr txBox="1"/>
          <p:nvPr/>
        </p:nvSpPr>
        <p:spPr>
          <a:xfrm>
            <a:off x="5590382" y="56719"/>
            <a:ext cx="5886740" cy="991938"/>
          </a:xfrm>
          <a:prstGeom prst="rect">
            <a:avLst/>
          </a:prstGeom>
        </p:spPr>
        <p:txBody>
          <a:bodyPr lIns="0" tIns="0" rIns="0" bIns="0" rtlCol="0" anchor="t">
            <a:spAutoFit/>
          </a:bodyPr>
          <a:lstStyle/>
          <a:p>
            <a:pPr algn="l">
              <a:lnSpc>
                <a:spcPts val="8937"/>
              </a:lnSpc>
            </a:pPr>
            <a:r>
              <a:rPr lang="en-US" sz="3600" b="1" dirty="0">
                <a:solidFill>
                  <a:srgbClr val="000000"/>
                </a:solidFill>
                <a:latin typeface="Arial" panose="020B0604020202020204" pitchFamily="34" charset="0"/>
                <a:ea typeface="League Gothic"/>
                <a:cs typeface="Arial" panose="020B0604020202020204" pitchFamily="34" charset="0"/>
                <a:sym typeface="League Gothic"/>
              </a:rPr>
              <a:t>Prevention Strategies</a:t>
            </a:r>
          </a:p>
        </p:txBody>
      </p:sp>
      <p:sp>
        <p:nvSpPr>
          <p:cNvPr id="19" name="TextBox 19"/>
          <p:cNvSpPr txBox="1"/>
          <p:nvPr/>
        </p:nvSpPr>
        <p:spPr>
          <a:xfrm>
            <a:off x="759132" y="1866900"/>
            <a:ext cx="9848846" cy="413831"/>
          </a:xfrm>
          <a:prstGeom prst="rect">
            <a:avLst/>
          </a:prstGeom>
        </p:spPr>
        <p:txBody>
          <a:bodyPr lIns="0" tIns="0" rIns="0" bIns="0" rtlCol="0" anchor="t">
            <a:spAutoFit/>
          </a:bodyPr>
          <a:lstStyle/>
          <a:p>
            <a:pPr algn="l">
              <a:lnSpc>
                <a:spcPts val="3487"/>
              </a:lnSpc>
            </a:pPr>
            <a:r>
              <a:rPr lang="en-US" sz="2508" dirty="0">
                <a:solidFill>
                  <a:srgbClr val="000000"/>
                </a:solidFill>
                <a:highlight>
                  <a:srgbClr val="FFFF00"/>
                </a:highlight>
                <a:latin typeface="Gotham"/>
                <a:ea typeface="Gotham"/>
                <a:cs typeface="Gotham"/>
                <a:sym typeface="Gotham"/>
              </a:rPr>
              <a:t>Primary Prevention</a:t>
            </a:r>
          </a:p>
        </p:txBody>
      </p:sp>
      <p:sp>
        <p:nvSpPr>
          <p:cNvPr id="20" name="Rectangle 1">
            <a:extLst>
              <a:ext uri="{FF2B5EF4-FFF2-40B4-BE49-F238E27FC236}">
                <a16:creationId xmlns:a16="http://schemas.microsoft.com/office/drawing/2014/main" id="{40940BED-6643-7124-374F-DC55E53D805B}"/>
              </a:ext>
            </a:extLst>
          </p:cNvPr>
          <p:cNvSpPr>
            <a:spLocks noChangeArrowheads="1"/>
          </p:cNvSpPr>
          <p:nvPr/>
        </p:nvSpPr>
        <p:spPr bwMode="auto">
          <a:xfrm>
            <a:off x="741479" y="2503611"/>
            <a:ext cx="11862967" cy="2534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Smoking Prevention Campaigns: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Comprehensive public health campaigns, legislation, and pricing policies to prevent the initiation of smoking, particularly among youth (WHO, 2023).</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Reducing Air Pollution Exposure:</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Policies addressing both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outdoor air quality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indoor air pollution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(e.g., advising against biomass fuel use, improving ventilation) (GOLD,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Workplace Safety Regulations: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Implementing and enforcing regulations to minimize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occupational exposure</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to dusts, fumes, and chemicals (AIHW, 2024).</a:t>
            </a:r>
          </a:p>
        </p:txBody>
      </p:sp>
      <p:sp>
        <p:nvSpPr>
          <p:cNvPr id="21" name="TextBox 19">
            <a:extLst>
              <a:ext uri="{FF2B5EF4-FFF2-40B4-BE49-F238E27FC236}">
                <a16:creationId xmlns:a16="http://schemas.microsoft.com/office/drawing/2014/main" id="{B2E78F83-19C1-5D1E-EC14-7E72CB02268D}"/>
              </a:ext>
            </a:extLst>
          </p:cNvPr>
          <p:cNvSpPr txBox="1"/>
          <p:nvPr/>
        </p:nvSpPr>
        <p:spPr>
          <a:xfrm>
            <a:off x="759132" y="5260518"/>
            <a:ext cx="9848846" cy="413831"/>
          </a:xfrm>
          <a:prstGeom prst="rect">
            <a:avLst/>
          </a:prstGeom>
        </p:spPr>
        <p:txBody>
          <a:bodyPr lIns="0" tIns="0" rIns="0" bIns="0" rtlCol="0" anchor="t">
            <a:spAutoFit/>
          </a:bodyPr>
          <a:lstStyle/>
          <a:p>
            <a:pPr algn="l">
              <a:lnSpc>
                <a:spcPts val="3487"/>
              </a:lnSpc>
            </a:pPr>
            <a:r>
              <a:rPr lang="en-US" sz="2508" dirty="0">
                <a:solidFill>
                  <a:srgbClr val="000000"/>
                </a:solidFill>
                <a:highlight>
                  <a:srgbClr val="FFFF00"/>
                </a:highlight>
                <a:latin typeface="Gotham"/>
                <a:ea typeface="Gotham"/>
                <a:cs typeface="Gotham"/>
                <a:sym typeface="Gotham"/>
              </a:rPr>
              <a:t>Secondary Prevention</a:t>
            </a:r>
          </a:p>
        </p:txBody>
      </p:sp>
      <p:sp>
        <p:nvSpPr>
          <p:cNvPr id="23" name="Rectangle 2">
            <a:extLst>
              <a:ext uri="{FF2B5EF4-FFF2-40B4-BE49-F238E27FC236}">
                <a16:creationId xmlns:a16="http://schemas.microsoft.com/office/drawing/2014/main" id="{5C83D4B9-BCEA-308A-D8B3-782EB5A973D5}"/>
              </a:ext>
            </a:extLst>
          </p:cNvPr>
          <p:cNvSpPr>
            <a:spLocks noChangeArrowheads="1"/>
          </p:cNvSpPr>
          <p:nvPr/>
        </p:nvSpPr>
        <p:spPr bwMode="auto">
          <a:xfrm>
            <a:off x="741478" y="5280475"/>
            <a:ext cx="11862967" cy="46115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Smoking Cessation </a:t>
            </a:r>
            <a:r>
              <a:rPr kumimoji="0" lang="en-US" altLang="en-US" sz="1800" b="1"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Programmes</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Providing intensive behavioral support, counselling, and pharmacotherapy to help active smokers quit. This is the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most crucial secondary prevention measure</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(NICE,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Shutterstock</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Early Screening: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Using targeted spirometry for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at-risk populations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(e.g., smokers over 40 years old with respiratory symptoms) to diagnose COPD at an earlier stage (NICE,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Vaccinations: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Offering routine </a:t>
            </a: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Influenza, Pneumococcal, and COVID-19</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vaccinations to prevent severe respiratory infections that can trigger exacerbations and accelerate disease decline (NICE,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Education:</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Campaigns to increase awareness of COPD symptoms, encouraging people to seek early medical advice (GOLD,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EEBED"/>
        </a:solidFill>
        <a:effectLst/>
      </p:bgPr>
    </p:bg>
    <p:spTree>
      <p:nvGrpSpPr>
        <p:cNvPr id="1" name=""/>
        <p:cNvGrpSpPr/>
        <p:nvPr/>
      </p:nvGrpSpPr>
      <p:grpSpPr>
        <a:xfrm>
          <a:off x="0" y="0"/>
          <a:ext cx="0" cy="0"/>
          <a:chOff x="0" y="0"/>
          <a:chExt cx="0" cy="0"/>
        </a:xfrm>
      </p:grpSpPr>
      <p:sp>
        <p:nvSpPr>
          <p:cNvPr id="2" name="Freeform 2"/>
          <p:cNvSpPr/>
          <p:nvPr/>
        </p:nvSpPr>
        <p:spPr>
          <a:xfrm rot="304186">
            <a:off x="10009376" y="-2760546"/>
            <a:ext cx="10448494" cy="6634794"/>
          </a:xfrm>
          <a:custGeom>
            <a:avLst/>
            <a:gdLst/>
            <a:ahLst/>
            <a:cxnLst/>
            <a:rect l="l" t="t" r="r" b="b"/>
            <a:pathLst>
              <a:path w="10448494" h="6634794">
                <a:moveTo>
                  <a:pt x="0" y="0"/>
                </a:moveTo>
                <a:lnTo>
                  <a:pt x="10448494" y="0"/>
                </a:lnTo>
                <a:lnTo>
                  <a:pt x="10448494" y="6634794"/>
                </a:lnTo>
                <a:lnTo>
                  <a:pt x="0" y="663479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3" name="Group 3"/>
          <p:cNvGrpSpPr/>
          <p:nvPr/>
        </p:nvGrpSpPr>
        <p:grpSpPr>
          <a:xfrm>
            <a:off x="9331038" y="1536661"/>
            <a:ext cx="7818111" cy="7973364"/>
            <a:chOff x="0" y="0"/>
            <a:chExt cx="1880235" cy="1917573"/>
          </a:xfrm>
        </p:grpSpPr>
        <p:sp>
          <p:nvSpPr>
            <p:cNvPr id="4" name="Freeform 4"/>
            <p:cNvSpPr/>
            <p:nvPr/>
          </p:nvSpPr>
          <p:spPr>
            <a:xfrm>
              <a:off x="-78" y="-127"/>
              <a:ext cx="1880431" cy="1917573"/>
            </a:xfrm>
            <a:custGeom>
              <a:avLst/>
              <a:gdLst/>
              <a:ahLst/>
              <a:cxnLst/>
              <a:rect l="l" t="t" r="r" b="b"/>
              <a:pathLst>
                <a:path w="1880431" h="1917573">
                  <a:moveTo>
                    <a:pt x="1874725" y="1574546"/>
                  </a:moveTo>
                  <a:cubicBezTo>
                    <a:pt x="1863168" y="1505839"/>
                    <a:pt x="1848563" y="1422146"/>
                    <a:pt x="1808558" y="1382141"/>
                  </a:cubicBezTo>
                  <a:cubicBezTo>
                    <a:pt x="1757758" y="1331341"/>
                    <a:pt x="1668985" y="1242441"/>
                    <a:pt x="1536651" y="1261872"/>
                  </a:cubicBezTo>
                  <a:cubicBezTo>
                    <a:pt x="1668858" y="1242441"/>
                    <a:pt x="1722579" y="1252982"/>
                    <a:pt x="1781126" y="1211961"/>
                  </a:cubicBezTo>
                  <a:cubicBezTo>
                    <a:pt x="1846658" y="1166114"/>
                    <a:pt x="1869899" y="1089914"/>
                    <a:pt x="1869899" y="942848"/>
                  </a:cubicBezTo>
                  <a:cubicBezTo>
                    <a:pt x="1869899" y="834898"/>
                    <a:pt x="1846658" y="709041"/>
                    <a:pt x="1753694" y="671322"/>
                  </a:cubicBezTo>
                  <a:cubicBezTo>
                    <a:pt x="1695020" y="647573"/>
                    <a:pt x="1618439" y="629412"/>
                    <a:pt x="1531698" y="630174"/>
                  </a:cubicBezTo>
                  <a:cubicBezTo>
                    <a:pt x="1759155" y="628396"/>
                    <a:pt x="1855421" y="483108"/>
                    <a:pt x="1854786" y="392811"/>
                  </a:cubicBezTo>
                  <a:cubicBezTo>
                    <a:pt x="1853389" y="218440"/>
                    <a:pt x="1821258" y="61214"/>
                    <a:pt x="1509727" y="20574"/>
                  </a:cubicBezTo>
                  <a:lnTo>
                    <a:pt x="1244805" y="0"/>
                  </a:lnTo>
                  <a:lnTo>
                    <a:pt x="641682" y="4572"/>
                  </a:lnTo>
                  <a:lnTo>
                    <a:pt x="421083" y="17526"/>
                  </a:lnTo>
                  <a:cubicBezTo>
                    <a:pt x="170258" y="23241"/>
                    <a:pt x="55958" y="175641"/>
                    <a:pt x="11508" y="287274"/>
                  </a:cubicBezTo>
                  <a:cubicBezTo>
                    <a:pt x="-26338" y="382270"/>
                    <a:pt x="38686" y="496189"/>
                    <a:pt x="69420" y="542798"/>
                  </a:cubicBezTo>
                  <a:cubicBezTo>
                    <a:pt x="127713" y="630936"/>
                    <a:pt x="228170" y="639064"/>
                    <a:pt x="377014" y="637921"/>
                  </a:cubicBezTo>
                  <a:cubicBezTo>
                    <a:pt x="207850" y="639191"/>
                    <a:pt x="170258" y="645541"/>
                    <a:pt x="81358" y="797941"/>
                  </a:cubicBezTo>
                  <a:cubicBezTo>
                    <a:pt x="60403" y="833882"/>
                    <a:pt x="55577" y="892937"/>
                    <a:pt x="55958" y="937641"/>
                  </a:cubicBezTo>
                  <a:cubicBezTo>
                    <a:pt x="56212" y="975614"/>
                    <a:pt x="52275" y="1043305"/>
                    <a:pt x="61673" y="1077595"/>
                  </a:cubicBezTo>
                  <a:cubicBezTo>
                    <a:pt x="106758" y="1242441"/>
                    <a:pt x="203913" y="1271016"/>
                    <a:pt x="381967" y="1269619"/>
                  </a:cubicBezTo>
                  <a:cubicBezTo>
                    <a:pt x="218518" y="1270889"/>
                    <a:pt x="105234" y="1289685"/>
                    <a:pt x="46306" y="1396238"/>
                  </a:cubicBezTo>
                  <a:cubicBezTo>
                    <a:pt x="23192" y="1438021"/>
                    <a:pt x="-303" y="1518666"/>
                    <a:pt x="4396" y="1591691"/>
                  </a:cubicBezTo>
                  <a:cubicBezTo>
                    <a:pt x="15572" y="1765935"/>
                    <a:pt x="119585" y="1839214"/>
                    <a:pt x="275668" y="1865757"/>
                  </a:cubicBezTo>
                  <a:cubicBezTo>
                    <a:pt x="452833" y="1895856"/>
                    <a:pt x="641682" y="1909572"/>
                    <a:pt x="641682" y="1909572"/>
                  </a:cubicBezTo>
                  <a:lnTo>
                    <a:pt x="1259537" y="1917573"/>
                  </a:lnTo>
                  <a:lnTo>
                    <a:pt x="1494868" y="1904492"/>
                  </a:lnTo>
                  <a:cubicBezTo>
                    <a:pt x="1605104" y="1890903"/>
                    <a:pt x="1690829" y="1869567"/>
                    <a:pt x="1753186" y="1837563"/>
                  </a:cubicBezTo>
                  <a:cubicBezTo>
                    <a:pt x="1857072" y="1784096"/>
                    <a:pt x="1896061" y="1700911"/>
                    <a:pt x="1874852" y="1574419"/>
                  </a:cubicBezTo>
                  <a:close/>
                </a:path>
              </a:pathLst>
            </a:custGeom>
            <a:blipFill>
              <a:blip r:embed="rId5"/>
              <a:stretch>
                <a:fillRect l="-26481" r="-26481"/>
              </a:stretch>
            </a:blipFill>
          </p:spPr>
        </p:sp>
      </p:grpSp>
      <p:grpSp>
        <p:nvGrpSpPr>
          <p:cNvPr id="5" name="Group 5"/>
          <p:cNvGrpSpPr/>
          <p:nvPr/>
        </p:nvGrpSpPr>
        <p:grpSpPr>
          <a:xfrm>
            <a:off x="1392358" y="5773461"/>
            <a:ext cx="6484896" cy="641571"/>
            <a:chOff x="0" y="0"/>
            <a:chExt cx="1707956" cy="168973"/>
          </a:xfrm>
        </p:grpSpPr>
        <p:sp>
          <p:nvSpPr>
            <p:cNvPr id="6" name="Freeform 6"/>
            <p:cNvSpPr/>
            <p:nvPr/>
          </p:nvSpPr>
          <p:spPr>
            <a:xfrm>
              <a:off x="0" y="0"/>
              <a:ext cx="1707956" cy="168973"/>
            </a:xfrm>
            <a:custGeom>
              <a:avLst/>
              <a:gdLst/>
              <a:ahLst/>
              <a:cxnLst/>
              <a:rect l="l" t="t" r="r" b="b"/>
              <a:pathLst>
                <a:path w="1707956" h="168973">
                  <a:moveTo>
                    <a:pt x="60886" y="0"/>
                  </a:moveTo>
                  <a:lnTo>
                    <a:pt x="1647070" y="0"/>
                  </a:lnTo>
                  <a:cubicBezTo>
                    <a:pt x="1663218" y="0"/>
                    <a:pt x="1678705" y="6415"/>
                    <a:pt x="1690123" y="17833"/>
                  </a:cubicBezTo>
                  <a:cubicBezTo>
                    <a:pt x="1701541" y="29251"/>
                    <a:pt x="1707956" y="44738"/>
                    <a:pt x="1707956" y="60886"/>
                  </a:cubicBezTo>
                  <a:lnTo>
                    <a:pt x="1707956" y="108088"/>
                  </a:lnTo>
                  <a:cubicBezTo>
                    <a:pt x="1707956" y="124236"/>
                    <a:pt x="1701541" y="139722"/>
                    <a:pt x="1690123" y="151140"/>
                  </a:cubicBezTo>
                  <a:cubicBezTo>
                    <a:pt x="1678705" y="162559"/>
                    <a:pt x="1663218" y="168973"/>
                    <a:pt x="1647070" y="168973"/>
                  </a:cubicBezTo>
                  <a:lnTo>
                    <a:pt x="60886" y="168973"/>
                  </a:lnTo>
                  <a:cubicBezTo>
                    <a:pt x="44738" y="168973"/>
                    <a:pt x="29251" y="162559"/>
                    <a:pt x="17833" y="151140"/>
                  </a:cubicBezTo>
                  <a:cubicBezTo>
                    <a:pt x="6415" y="139722"/>
                    <a:pt x="0" y="124236"/>
                    <a:pt x="0" y="108088"/>
                  </a:cubicBezTo>
                  <a:lnTo>
                    <a:pt x="0" y="60886"/>
                  </a:lnTo>
                  <a:cubicBezTo>
                    <a:pt x="0" y="44738"/>
                    <a:pt x="6415" y="29251"/>
                    <a:pt x="17833" y="17833"/>
                  </a:cubicBezTo>
                  <a:cubicBezTo>
                    <a:pt x="29251" y="6415"/>
                    <a:pt x="44738" y="0"/>
                    <a:pt x="60886" y="0"/>
                  </a:cubicBezTo>
                  <a:close/>
                </a:path>
              </a:pathLst>
            </a:custGeom>
            <a:solidFill>
              <a:srgbClr val="FFFFFF"/>
            </a:solidFill>
          </p:spPr>
        </p:sp>
        <p:sp>
          <p:nvSpPr>
            <p:cNvPr id="7" name="TextBox 7"/>
            <p:cNvSpPr txBox="1"/>
            <p:nvPr/>
          </p:nvSpPr>
          <p:spPr>
            <a:xfrm>
              <a:off x="0" y="-47625"/>
              <a:ext cx="1707956" cy="216598"/>
            </a:xfrm>
            <a:prstGeom prst="rect">
              <a:avLst/>
            </a:prstGeom>
          </p:spPr>
          <p:txBody>
            <a:bodyPr lIns="50800" tIns="50800" rIns="50800" bIns="50800" rtlCol="0" anchor="ctr"/>
            <a:lstStyle/>
            <a:p>
              <a:pPr algn="ctr">
                <a:lnSpc>
                  <a:spcPts val="3080"/>
                </a:lnSpc>
              </a:pPr>
              <a:endParaRPr/>
            </a:p>
          </p:txBody>
        </p:sp>
      </p:grpSp>
      <p:grpSp>
        <p:nvGrpSpPr>
          <p:cNvPr id="8" name="Group 8"/>
          <p:cNvGrpSpPr/>
          <p:nvPr/>
        </p:nvGrpSpPr>
        <p:grpSpPr>
          <a:xfrm>
            <a:off x="1392358" y="6516522"/>
            <a:ext cx="6484896" cy="641571"/>
            <a:chOff x="0" y="0"/>
            <a:chExt cx="1707956" cy="168973"/>
          </a:xfrm>
        </p:grpSpPr>
        <p:sp>
          <p:nvSpPr>
            <p:cNvPr id="9" name="Freeform 9"/>
            <p:cNvSpPr/>
            <p:nvPr/>
          </p:nvSpPr>
          <p:spPr>
            <a:xfrm>
              <a:off x="0" y="0"/>
              <a:ext cx="1707956" cy="168973"/>
            </a:xfrm>
            <a:custGeom>
              <a:avLst/>
              <a:gdLst/>
              <a:ahLst/>
              <a:cxnLst/>
              <a:rect l="l" t="t" r="r" b="b"/>
              <a:pathLst>
                <a:path w="1707956" h="168973">
                  <a:moveTo>
                    <a:pt x="60886" y="0"/>
                  </a:moveTo>
                  <a:lnTo>
                    <a:pt x="1647070" y="0"/>
                  </a:lnTo>
                  <a:cubicBezTo>
                    <a:pt x="1663218" y="0"/>
                    <a:pt x="1678705" y="6415"/>
                    <a:pt x="1690123" y="17833"/>
                  </a:cubicBezTo>
                  <a:cubicBezTo>
                    <a:pt x="1701541" y="29251"/>
                    <a:pt x="1707956" y="44738"/>
                    <a:pt x="1707956" y="60886"/>
                  </a:cubicBezTo>
                  <a:lnTo>
                    <a:pt x="1707956" y="108088"/>
                  </a:lnTo>
                  <a:cubicBezTo>
                    <a:pt x="1707956" y="124236"/>
                    <a:pt x="1701541" y="139722"/>
                    <a:pt x="1690123" y="151140"/>
                  </a:cubicBezTo>
                  <a:cubicBezTo>
                    <a:pt x="1678705" y="162559"/>
                    <a:pt x="1663218" y="168973"/>
                    <a:pt x="1647070" y="168973"/>
                  </a:cubicBezTo>
                  <a:lnTo>
                    <a:pt x="60886" y="168973"/>
                  </a:lnTo>
                  <a:cubicBezTo>
                    <a:pt x="44738" y="168973"/>
                    <a:pt x="29251" y="162559"/>
                    <a:pt x="17833" y="151140"/>
                  </a:cubicBezTo>
                  <a:cubicBezTo>
                    <a:pt x="6415" y="139722"/>
                    <a:pt x="0" y="124236"/>
                    <a:pt x="0" y="108088"/>
                  </a:cubicBezTo>
                  <a:lnTo>
                    <a:pt x="0" y="60886"/>
                  </a:lnTo>
                  <a:cubicBezTo>
                    <a:pt x="0" y="44738"/>
                    <a:pt x="6415" y="29251"/>
                    <a:pt x="17833" y="17833"/>
                  </a:cubicBezTo>
                  <a:cubicBezTo>
                    <a:pt x="29251" y="6415"/>
                    <a:pt x="44738" y="0"/>
                    <a:pt x="60886" y="0"/>
                  </a:cubicBezTo>
                  <a:close/>
                </a:path>
              </a:pathLst>
            </a:custGeom>
            <a:solidFill>
              <a:srgbClr val="FFFFFF"/>
            </a:solidFill>
          </p:spPr>
        </p:sp>
        <p:sp>
          <p:nvSpPr>
            <p:cNvPr id="10" name="TextBox 10"/>
            <p:cNvSpPr txBox="1"/>
            <p:nvPr/>
          </p:nvSpPr>
          <p:spPr>
            <a:xfrm>
              <a:off x="0" y="-47625"/>
              <a:ext cx="1707956" cy="216598"/>
            </a:xfrm>
            <a:prstGeom prst="rect">
              <a:avLst/>
            </a:prstGeom>
          </p:spPr>
          <p:txBody>
            <a:bodyPr lIns="50800" tIns="50800" rIns="50800" bIns="50800" rtlCol="0" anchor="ctr"/>
            <a:lstStyle/>
            <a:p>
              <a:pPr algn="ctr">
                <a:lnSpc>
                  <a:spcPts val="3080"/>
                </a:lnSpc>
              </a:pPr>
              <a:endParaRPr/>
            </a:p>
          </p:txBody>
        </p:sp>
      </p:grpSp>
      <p:grpSp>
        <p:nvGrpSpPr>
          <p:cNvPr id="11" name="Group 11"/>
          <p:cNvGrpSpPr/>
          <p:nvPr/>
        </p:nvGrpSpPr>
        <p:grpSpPr>
          <a:xfrm>
            <a:off x="1392358" y="7259582"/>
            <a:ext cx="6484896" cy="641571"/>
            <a:chOff x="0" y="0"/>
            <a:chExt cx="1707956" cy="168973"/>
          </a:xfrm>
        </p:grpSpPr>
        <p:sp>
          <p:nvSpPr>
            <p:cNvPr id="12" name="Freeform 12"/>
            <p:cNvSpPr/>
            <p:nvPr/>
          </p:nvSpPr>
          <p:spPr>
            <a:xfrm>
              <a:off x="0" y="0"/>
              <a:ext cx="1707956" cy="168973"/>
            </a:xfrm>
            <a:custGeom>
              <a:avLst/>
              <a:gdLst/>
              <a:ahLst/>
              <a:cxnLst/>
              <a:rect l="l" t="t" r="r" b="b"/>
              <a:pathLst>
                <a:path w="1707956" h="168973">
                  <a:moveTo>
                    <a:pt x="60886" y="0"/>
                  </a:moveTo>
                  <a:lnTo>
                    <a:pt x="1647070" y="0"/>
                  </a:lnTo>
                  <a:cubicBezTo>
                    <a:pt x="1663218" y="0"/>
                    <a:pt x="1678705" y="6415"/>
                    <a:pt x="1690123" y="17833"/>
                  </a:cubicBezTo>
                  <a:cubicBezTo>
                    <a:pt x="1701541" y="29251"/>
                    <a:pt x="1707956" y="44738"/>
                    <a:pt x="1707956" y="60886"/>
                  </a:cubicBezTo>
                  <a:lnTo>
                    <a:pt x="1707956" y="108088"/>
                  </a:lnTo>
                  <a:cubicBezTo>
                    <a:pt x="1707956" y="124236"/>
                    <a:pt x="1701541" y="139722"/>
                    <a:pt x="1690123" y="151140"/>
                  </a:cubicBezTo>
                  <a:cubicBezTo>
                    <a:pt x="1678705" y="162559"/>
                    <a:pt x="1663218" y="168973"/>
                    <a:pt x="1647070" y="168973"/>
                  </a:cubicBezTo>
                  <a:lnTo>
                    <a:pt x="60886" y="168973"/>
                  </a:lnTo>
                  <a:cubicBezTo>
                    <a:pt x="44738" y="168973"/>
                    <a:pt x="29251" y="162559"/>
                    <a:pt x="17833" y="151140"/>
                  </a:cubicBezTo>
                  <a:cubicBezTo>
                    <a:pt x="6415" y="139722"/>
                    <a:pt x="0" y="124236"/>
                    <a:pt x="0" y="108088"/>
                  </a:cubicBezTo>
                  <a:lnTo>
                    <a:pt x="0" y="60886"/>
                  </a:lnTo>
                  <a:cubicBezTo>
                    <a:pt x="0" y="44738"/>
                    <a:pt x="6415" y="29251"/>
                    <a:pt x="17833" y="17833"/>
                  </a:cubicBezTo>
                  <a:cubicBezTo>
                    <a:pt x="29251" y="6415"/>
                    <a:pt x="44738" y="0"/>
                    <a:pt x="60886" y="0"/>
                  </a:cubicBezTo>
                  <a:close/>
                </a:path>
              </a:pathLst>
            </a:custGeom>
            <a:solidFill>
              <a:srgbClr val="FFFFFF"/>
            </a:solidFill>
          </p:spPr>
        </p:sp>
        <p:sp>
          <p:nvSpPr>
            <p:cNvPr id="13" name="TextBox 13"/>
            <p:cNvSpPr txBox="1"/>
            <p:nvPr/>
          </p:nvSpPr>
          <p:spPr>
            <a:xfrm>
              <a:off x="0" y="-47625"/>
              <a:ext cx="1707956" cy="216598"/>
            </a:xfrm>
            <a:prstGeom prst="rect">
              <a:avLst/>
            </a:prstGeom>
          </p:spPr>
          <p:txBody>
            <a:bodyPr lIns="50800" tIns="50800" rIns="50800" bIns="50800" rtlCol="0" anchor="ctr"/>
            <a:lstStyle/>
            <a:p>
              <a:pPr algn="ctr">
                <a:lnSpc>
                  <a:spcPts val="3080"/>
                </a:lnSpc>
              </a:pPr>
              <a:endParaRPr/>
            </a:p>
          </p:txBody>
        </p:sp>
      </p:grpSp>
      <p:grpSp>
        <p:nvGrpSpPr>
          <p:cNvPr id="14" name="Group 14"/>
          <p:cNvGrpSpPr/>
          <p:nvPr/>
        </p:nvGrpSpPr>
        <p:grpSpPr>
          <a:xfrm>
            <a:off x="1392358" y="8002643"/>
            <a:ext cx="6484896" cy="641571"/>
            <a:chOff x="0" y="0"/>
            <a:chExt cx="1707956" cy="168973"/>
          </a:xfrm>
        </p:grpSpPr>
        <p:sp>
          <p:nvSpPr>
            <p:cNvPr id="15" name="Freeform 15"/>
            <p:cNvSpPr/>
            <p:nvPr/>
          </p:nvSpPr>
          <p:spPr>
            <a:xfrm>
              <a:off x="0" y="0"/>
              <a:ext cx="1707956" cy="168973"/>
            </a:xfrm>
            <a:custGeom>
              <a:avLst/>
              <a:gdLst/>
              <a:ahLst/>
              <a:cxnLst/>
              <a:rect l="l" t="t" r="r" b="b"/>
              <a:pathLst>
                <a:path w="1707956" h="168973">
                  <a:moveTo>
                    <a:pt x="60886" y="0"/>
                  </a:moveTo>
                  <a:lnTo>
                    <a:pt x="1647070" y="0"/>
                  </a:lnTo>
                  <a:cubicBezTo>
                    <a:pt x="1663218" y="0"/>
                    <a:pt x="1678705" y="6415"/>
                    <a:pt x="1690123" y="17833"/>
                  </a:cubicBezTo>
                  <a:cubicBezTo>
                    <a:pt x="1701541" y="29251"/>
                    <a:pt x="1707956" y="44738"/>
                    <a:pt x="1707956" y="60886"/>
                  </a:cubicBezTo>
                  <a:lnTo>
                    <a:pt x="1707956" y="108088"/>
                  </a:lnTo>
                  <a:cubicBezTo>
                    <a:pt x="1707956" y="124236"/>
                    <a:pt x="1701541" y="139722"/>
                    <a:pt x="1690123" y="151140"/>
                  </a:cubicBezTo>
                  <a:cubicBezTo>
                    <a:pt x="1678705" y="162559"/>
                    <a:pt x="1663218" y="168973"/>
                    <a:pt x="1647070" y="168973"/>
                  </a:cubicBezTo>
                  <a:lnTo>
                    <a:pt x="60886" y="168973"/>
                  </a:lnTo>
                  <a:cubicBezTo>
                    <a:pt x="44738" y="168973"/>
                    <a:pt x="29251" y="162559"/>
                    <a:pt x="17833" y="151140"/>
                  </a:cubicBezTo>
                  <a:cubicBezTo>
                    <a:pt x="6415" y="139722"/>
                    <a:pt x="0" y="124236"/>
                    <a:pt x="0" y="108088"/>
                  </a:cubicBezTo>
                  <a:lnTo>
                    <a:pt x="0" y="60886"/>
                  </a:lnTo>
                  <a:cubicBezTo>
                    <a:pt x="0" y="44738"/>
                    <a:pt x="6415" y="29251"/>
                    <a:pt x="17833" y="17833"/>
                  </a:cubicBezTo>
                  <a:cubicBezTo>
                    <a:pt x="29251" y="6415"/>
                    <a:pt x="44738" y="0"/>
                    <a:pt x="60886" y="0"/>
                  </a:cubicBezTo>
                  <a:close/>
                </a:path>
              </a:pathLst>
            </a:custGeom>
            <a:solidFill>
              <a:srgbClr val="FFFFFF"/>
            </a:solidFill>
          </p:spPr>
        </p:sp>
        <p:sp>
          <p:nvSpPr>
            <p:cNvPr id="16" name="TextBox 16"/>
            <p:cNvSpPr txBox="1"/>
            <p:nvPr/>
          </p:nvSpPr>
          <p:spPr>
            <a:xfrm>
              <a:off x="0" y="-47625"/>
              <a:ext cx="1707956" cy="216598"/>
            </a:xfrm>
            <a:prstGeom prst="rect">
              <a:avLst/>
            </a:prstGeom>
          </p:spPr>
          <p:txBody>
            <a:bodyPr lIns="50800" tIns="50800" rIns="50800" bIns="50800" rtlCol="0" anchor="ctr"/>
            <a:lstStyle/>
            <a:p>
              <a:pPr algn="ctr">
                <a:lnSpc>
                  <a:spcPts val="3080"/>
                </a:lnSpc>
              </a:pPr>
              <a:endParaRPr/>
            </a:p>
          </p:txBody>
        </p:sp>
      </p:grpSp>
      <p:grpSp>
        <p:nvGrpSpPr>
          <p:cNvPr id="17" name="Group 17"/>
          <p:cNvGrpSpPr/>
          <p:nvPr/>
        </p:nvGrpSpPr>
        <p:grpSpPr>
          <a:xfrm>
            <a:off x="1392358" y="8745703"/>
            <a:ext cx="6484896" cy="641571"/>
            <a:chOff x="0" y="0"/>
            <a:chExt cx="1707956" cy="168973"/>
          </a:xfrm>
        </p:grpSpPr>
        <p:sp>
          <p:nvSpPr>
            <p:cNvPr id="18" name="Freeform 18"/>
            <p:cNvSpPr/>
            <p:nvPr/>
          </p:nvSpPr>
          <p:spPr>
            <a:xfrm>
              <a:off x="0" y="0"/>
              <a:ext cx="1707956" cy="168973"/>
            </a:xfrm>
            <a:custGeom>
              <a:avLst/>
              <a:gdLst/>
              <a:ahLst/>
              <a:cxnLst/>
              <a:rect l="l" t="t" r="r" b="b"/>
              <a:pathLst>
                <a:path w="1707956" h="168973">
                  <a:moveTo>
                    <a:pt x="60886" y="0"/>
                  </a:moveTo>
                  <a:lnTo>
                    <a:pt x="1647070" y="0"/>
                  </a:lnTo>
                  <a:cubicBezTo>
                    <a:pt x="1663218" y="0"/>
                    <a:pt x="1678705" y="6415"/>
                    <a:pt x="1690123" y="17833"/>
                  </a:cubicBezTo>
                  <a:cubicBezTo>
                    <a:pt x="1701541" y="29251"/>
                    <a:pt x="1707956" y="44738"/>
                    <a:pt x="1707956" y="60886"/>
                  </a:cubicBezTo>
                  <a:lnTo>
                    <a:pt x="1707956" y="108088"/>
                  </a:lnTo>
                  <a:cubicBezTo>
                    <a:pt x="1707956" y="124236"/>
                    <a:pt x="1701541" y="139722"/>
                    <a:pt x="1690123" y="151140"/>
                  </a:cubicBezTo>
                  <a:cubicBezTo>
                    <a:pt x="1678705" y="162559"/>
                    <a:pt x="1663218" y="168973"/>
                    <a:pt x="1647070" y="168973"/>
                  </a:cubicBezTo>
                  <a:lnTo>
                    <a:pt x="60886" y="168973"/>
                  </a:lnTo>
                  <a:cubicBezTo>
                    <a:pt x="44738" y="168973"/>
                    <a:pt x="29251" y="162559"/>
                    <a:pt x="17833" y="151140"/>
                  </a:cubicBezTo>
                  <a:cubicBezTo>
                    <a:pt x="6415" y="139722"/>
                    <a:pt x="0" y="124236"/>
                    <a:pt x="0" y="108088"/>
                  </a:cubicBezTo>
                  <a:lnTo>
                    <a:pt x="0" y="60886"/>
                  </a:lnTo>
                  <a:cubicBezTo>
                    <a:pt x="0" y="44738"/>
                    <a:pt x="6415" y="29251"/>
                    <a:pt x="17833" y="17833"/>
                  </a:cubicBezTo>
                  <a:cubicBezTo>
                    <a:pt x="29251" y="6415"/>
                    <a:pt x="44738" y="0"/>
                    <a:pt x="60886" y="0"/>
                  </a:cubicBezTo>
                  <a:close/>
                </a:path>
              </a:pathLst>
            </a:custGeom>
            <a:solidFill>
              <a:srgbClr val="FFFFFF"/>
            </a:solidFill>
          </p:spPr>
        </p:sp>
        <p:sp>
          <p:nvSpPr>
            <p:cNvPr id="19" name="TextBox 19"/>
            <p:cNvSpPr txBox="1"/>
            <p:nvPr/>
          </p:nvSpPr>
          <p:spPr>
            <a:xfrm>
              <a:off x="0" y="-47625"/>
              <a:ext cx="1707956" cy="216598"/>
            </a:xfrm>
            <a:prstGeom prst="rect">
              <a:avLst/>
            </a:prstGeom>
          </p:spPr>
          <p:txBody>
            <a:bodyPr lIns="50800" tIns="50800" rIns="50800" bIns="50800" rtlCol="0" anchor="ctr"/>
            <a:lstStyle/>
            <a:p>
              <a:pPr algn="ctr">
                <a:lnSpc>
                  <a:spcPts val="3080"/>
                </a:lnSpc>
              </a:pPr>
              <a:endParaRPr/>
            </a:p>
          </p:txBody>
        </p:sp>
      </p:grpSp>
      <p:sp>
        <p:nvSpPr>
          <p:cNvPr id="20" name="Freeform 20"/>
          <p:cNvSpPr/>
          <p:nvPr/>
        </p:nvSpPr>
        <p:spPr>
          <a:xfrm flipH="1">
            <a:off x="-268992" y="6577897"/>
            <a:ext cx="3322701" cy="4114800"/>
          </a:xfrm>
          <a:custGeom>
            <a:avLst/>
            <a:gdLst/>
            <a:ahLst/>
            <a:cxnLst/>
            <a:rect l="l" t="t" r="r" b="b"/>
            <a:pathLst>
              <a:path w="3322701" h="4114800">
                <a:moveTo>
                  <a:pt x="3322701" y="0"/>
                </a:moveTo>
                <a:lnTo>
                  <a:pt x="0" y="0"/>
                </a:lnTo>
                <a:lnTo>
                  <a:pt x="0" y="4114800"/>
                </a:lnTo>
                <a:lnTo>
                  <a:pt x="3322701" y="4114800"/>
                </a:lnTo>
                <a:lnTo>
                  <a:pt x="3322701"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1" name="Freeform 21"/>
          <p:cNvSpPr/>
          <p:nvPr/>
        </p:nvSpPr>
        <p:spPr>
          <a:xfrm>
            <a:off x="-1882643" y="208130"/>
            <a:ext cx="2998660" cy="4114800"/>
          </a:xfrm>
          <a:custGeom>
            <a:avLst/>
            <a:gdLst/>
            <a:ahLst/>
            <a:cxnLst/>
            <a:rect l="l" t="t" r="r" b="b"/>
            <a:pathLst>
              <a:path w="2998660" h="4114800">
                <a:moveTo>
                  <a:pt x="0" y="0"/>
                </a:moveTo>
                <a:lnTo>
                  <a:pt x="2998660" y="0"/>
                </a:lnTo>
                <a:lnTo>
                  <a:pt x="2998660"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22" name="Freeform 22"/>
          <p:cNvSpPr/>
          <p:nvPr/>
        </p:nvSpPr>
        <p:spPr>
          <a:xfrm>
            <a:off x="17259300" y="6415032"/>
            <a:ext cx="2998660" cy="4114800"/>
          </a:xfrm>
          <a:custGeom>
            <a:avLst/>
            <a:gdLst/>
            <a:ahLst/>
            <a:cxnLst/>
            <a:rect l="l" t="t" r="r" b="b"/>
            <a:pathLst>
              <a:path w="2998660" h="4114800">
                <a:moveTo>
                  <a:pt x="0" y="0"/>
                </a:moveTo>
                <a:lnTo>
                  <a:pt x="2998660" y="0"/>
                </a:lnTo>
                <a:lnTo>
                  <a:pt x="2998660"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23" name="TextBox 23"/>
          <p:cNvSpPr txBox="1"/>
          <p:nvPr/>
        </p:nvSpPr>
        <p:spPr>
          <a:xfrm>
            <a:off x="1592267" y="1584286"/>
            <a:ext cx="7257856" cy="1506823"/>
          </a:xfrm>
          <a:prstGeom prst="rect">
            <a:avLst/>
          </a:prstGeom>
        </p:spPr>
        <p:txBody>
          <a:bodyPr lIns="0" tIns="0" rIns="0" bIns="0" rtlCol="0" anchor="t">
            <a:spAutoFit/>
          </a:bodyPr>
          <a:lstStyle/>
          <a:p>
            <a:pPr algn="l">
              <a:lnSpc>
                <a:spcPts val="6190"/>
              </a:lnSpc>
            </a:pPr>
            <a:r>
              <a:rPr lang="en-US" sz="3600" b="1" i="1" dirty="0">
                <a:solidFill>
                  <a:srgbClr val="EF7989"/>
                </a:solidFill>
                <a:latin typeface="Arial" panose="020B0604020202020204" pitchFamily="34" charset="0"/>
                <a:ea typeface="Intro Rust"/>
                <a:cs typeface="Arial" panose="020B0604020202020204" pitchFamily="34" charset="0"/>
                <a:sym typeface="Intro Rust"/>
              </a:rPr>
              <a:t>Skills, Values &amp; </a:t>
            </a:r>
            <a:r>
              <a:rPr lang="en-US" sz="3600" b="1" i="1" dirty="0" err="1">
                <a:solidFill>
                  <a:srgbClr val="EF7989"/>
                </a:solidFill>
                <a:latin typeface="Arial" panose="020B0604020202020204" pitchFamily="34" charset="0"/>
                <a:ea typeface="Intro Rust"/>
                <a:cs typeface="Arial" panose="020B0604020202020204" pitchFamily="34" charset="0"/>
                <a:sym typeface="Intro Rust"/>
              </a:rPr>
              <a:t>Behaviours</a:t>
            </a:r>
            <a:r>
              <a:rPr lang="en-US" sz="3600" b="1" i="1" dirty="0">
                <a:solidFill>
                  <a:srgbClr val="EF7989"/>
                </a:solidFill>
                <a:latin typeface="Arial" panose="020B0604020202020204" pitchFamily="34" charset="0"/>
                <a:ea typeface="Intro Rust"/>
                <a:cs typeface="Arial" panose="020B0604020202020204" pitchFamily="34" charset="0"/>
                <a:sym typeface="Intro Rust"/>
              </a:rPr>
              <a:t> for Co-Productive Care</a:t>
            </a:r>
          </a:p>
        </p:txBody>
      </p:sp>
      <p:sp>
        <p:nvSpPr>
          <p:cNvPr id="24" name="TextBox 24"/>
          <p:cNvSpPr txBox="1"/>
          <p:nvPr/>
        </p:nvSpPr>
        <p:spPr>
          <a:xfrm>
            <a:off x="1592267" y="3390900"/>
            <a:ext cx="6552885" cy="2026196"/>
          </a:xfrm>
          <a:prstGeom prst="rect">
            <a:avLst/>
          </a:prstGeom>
        </p:spPr>
        <p:txBody>
          <a:bodyPr lIns="0" tIns="0" rIns="0" bIns="0" rtlCol="0" anchor="t">
            <a:spAutoFit/>
          </a:bodyPr>
          <a:lstStyle/>
          <a:p>
            <a:pPr algn="just">
              <a:lnSpc>
                <a:spcPct val="150000"/>
              </a:lnSpc>
            </a:pPr>
            <a:r>
              <a:rPr lang="en-US" dirty="0">
                <a:solidFill>
                  <a:srgbClr val="000000"/>
                </a:solidFill>
                <a:latin typeface="Arial" panose="020B0604020202020204" pitchFamily="34" charset="0"/>
                <a:ea typeface="Univers"/>
                <a:cs typeface="Arial" panose="020B0604020202020204" pitchFamily="34" charset="0"/>
                <a:sym typeface="Univers"/>
              </a:rPr>
              <a:t>Co-productive care requires healthcare professionals, particularly Primary Care Respiratory Nurses, to shift from a paternalistic model to one that actively partners with the patient. This requires specific skills and a values-based approach (NICE, 2024; NHS, 2024).</a:t>
            </a:r>
          </a:p>
        </p:txBody>
      </p:sp>
      <p:sp>
        <p:nvSpPr>
          <p:cNvPr id="25" name="TextBox 25"/>
          <p:cNvSpPr txBox="1"/>
          <p:nvPr/>
        </p:nvSpPr>
        <p:spPr>
          <a:xfrm>
            <a:off x="1694288" y="5857709"/>
            <a:ext cx="5073629" cy="331437"/>
          </a:xfrm>
          <a:prstGeom prst="rect">
            <a:avLst/>
          </a:prstGeom>
        </p:spPr>
        <p:txBody>
          <a:bodyPr lIns="0" tIns="0" rIns="0" bIns="0" rtlCol="0" anchor="t">
            <a:spAutoFit/>
          </a:bodyPr>
          <a:lstStyle/>
          <a:p>
            <a:pPr marL="431801" lvl="1" indent="-215900" algn="l">
              <a:lnSpc>
                <a:spcPts val="2800"/>
              </a:lnSpc>
              <a:buFont typeface="Arial"/>
              <a:buChar char="•"/>
            </a:pPr>
            <a:r>
              <a:rPr lang="en-US" sz="2000" dirty="0">
                <a:solidFill>
                  <a:srgbClr val="000000"/>
                </a:solidFill>
                <a:latin typeface="Arial" panose="020B0604020202020204" pitchFamily="34" charset="0"/>
                <a:ea typeface="Univers"/>
                <a:cs typeface="Arial" panose="020B0604020202020204" pitchFamily="34" charset="0"/>
                <a:sym typeface="Univers"/>
              </a:rPr>
              <a:t>Empathy and Active Listening</a:t>
            </a:r>
          </a:p>
        </p:txBody>
      </p:sp>
      <p:sp>
        <p:nvSpPr>
          <p:cNvPr id="26" name="TextBox 26"/>
          <p:cNvSpPr txBox="1"/>
          <p:nvPr/>
        </p:nvSpPr>
        <p:spPr>
          <a:xfrm>
            <a:off x="1735996" y="6599304"/>
            <a:ext cx="5319756" cy="331437"/>
          </a:xfrm>
          <a:prstGeom prst="rect">
            <a:avLst/>
          </a:prstGeom>
        </p:spPr>
        <p:txBody>
          <a:bodyPr lIns="0" tIns="0" rIns="0" bIns="0" rtlCol="0" anchor="t">
            <a:spAutoFit/>
          </a:bodyPr>
          <a:lstStyle/>
          <a:p>
            <a:pPr marL="431801" lvl="1" indent="-215900" algn="l">
              <a:lnSpc>
                <a:spcPts val="2800"/>
              </a:lnSpc>
              <a:spcBef>
                <a:spcPct val="0"/>
              </a:spcBef>
              <a:buFont typeface="Arial"/>
              <a:buChar char="•"/>
            </a:pPr>
            <a:r>
              <a:rPr lang="en-US" sz="2000" u="none" strike="noStrike" dirty="0">
                <a:solidFill>
                  <a:srgbClr val="000000"/>
                </a:solidFill>
                <a:latin typeface="Arial" panose="020B0604020202020204" pitchFamily="34" charset="0"/>
                <a:ea typeface="Univers"/>
                <a:cs typeface="Arial" panose="020B0604020202020204" pitchFamily="34" charset="0"/>
                <a:sym typeface="Univers"/>
              </a:rPr>
              <a:t>Respect for Patient Autonomy</a:t>
            </a:r>
          </a:p>
        </p:txBody>
      </p:sp>
      <p:sp>
        <p:nvSpPr>
          <p:cNvPr id="27" name="TextBox 27"/>
          <p:cNvSpPr txBox="1"/>
          <p:nvPr/>
        </p:nvSpPr>
        <p:spPr>
          <a:xfrm>
            <a:off x="1735996" y="7340899"/>
            <a:ext cx="4682936" cy="331437"/>
          </a:xfrm>
          <a:prstGeom prst="rect">
            <a:avLst/>
          </a:prstGeom>
        </p:spPr>
        <p:txBody>
          <a:bodyPr lIns="0" tIns="0" rIns="0" bIns="0" rtlCol="0" anchor="t">
            <a:spAutoFit/>
          </a:bodyPr>
          <a:lstStyle/>
          <a:p>
            <a:pPr marL="431801" lvl="1" indent="-215900" algn="l">
              <a:lnSpc>
                <a:spcPts val="2800"/>
              </a:lnSpc>
              <a:spcBef>
                <a:spcPct val="0"/>
              </a:spcBef>
              <a:buFont typeface="Arial"/>
              <a:buChar char="•"/>
            </a:pPr>
            <a:r>
              <a:rPr lang="en-US" sz="2000" u="none" strike="noStrike" dirty="0">
                <a:solidFill>
                  <a:srgbClr val="000000"/>
                </a:solidFill>
                <a:latin typeface="Arial" panose="020B0604020202020204" pitchFamily="34" charset="0"/>
                <a:ea typeface="Univers"/>
                <a:cs typeface="Arial" panose="020B0604020202020204" pitchFamily="34" charset="0"/>
                <a:sym typeface="Univers"/>
              </a:rPr>
              <a:t>Shared Decision-Making (SDM)</a:t>
            </a:r>
          </a:p>
        </p:txBody>
      </p:sp>
      <p:sp>
        <p:nvSpPr>
          <p:cNvPr id="28" name="TextBox 28"/>
          <p:cNvSpPr txBox="1"/>
          <p:nvPr/>
        </p:nvSpPr>
        <p:spPr>
          <a:xfrm>
            <a:off x="1735996" y="8082494"/>
            <a:ext cx="5052854" cy="331437"/>
          </a:xfrm>
          <a:prstGeom prst="rect">
            <a:avLst/>
          </a:prstGeom>
        </p:spPr>
        <p:txBody>
          <a:bodyPr lIns="0" tIns="0" rIns="0" bIns="0" rtlCol="0" anchor="t">
            <a:spAutoFit/>
          </a:bodyPr>
          <a:lstStyle/>
          <a:p>
            <a:pPr marL="431801" lvl="1" indent="-215900" algn="l">
              <a:lnSpc>
                <a:spcPts val="2800"/>
              </a:lnSpc>
              <a:spcBef>
                <a:spcPct val="0"/>
              </a:spcBef>
              <a:buFont typeface="Arial"/>
              <a:buChar char="•"/>
            </a:pPr>
            <a:r>
              <a:rPr lang="en-US" sz="2000" u="none" strike="noStrike" dirty="0">
                <a:solidFill>
                  <a:srgbClr val="000000"/>
                </a:solidFill>
                <a:latin typeface="Arial" panose="020B0604020202020204" pitchFamily="34" charset="0"/>
                <a:ea typeface="Univers"/>
                <a:cs typeface="Arial" panose="020B0604020202020204" pitchFamily="34" charset="0"/>
                <a:sym typeface="Univers"/>
              </a:rPr>
              <a:t>Clear Inhaler Technique Education</a:t>
            </a:r>
          </a:p>
        </p:txBody>
      </p:sp>
      <p:sp>
        <p:nvSpPr>
          <p:cNvPr id="29" name="TextBox 29"/>
          <p:cNvSpPr txBox="1"/>
          <p:nvPr/>
        </p:nvSpPr>
        <p:spPr>
          <a:xfrm>
            <a:off x="1743065" y="8824089"/>
            <a:ext cx="5305617" cy="331437"/>
          </a:xfrm>
          <a:prstGeom prst="rect">
            <a:avLst/>
          </a:prstGeom>
        </p:spPr>
        <p:txBody>
          <a:bodyPr lIns="0" tIns="0" rIns="0" bIns="0" rtlCol="0" anchor="t">
            <a:spAutoFit/>
          </a:bodyPr>
          <a:lstStyle/>
          <a:p>
            <a:pPr marL="431801" lvl="1" indent="-215900" algn="l">
              <a:lnSpc>
                <a:spcPts val="2800"/>
              </a:lnSpc>
              <a:spcBef>
                <a:spcPct val="0"/>
              </a:spcBef>
              <a:buFont typeface="Arial"/>
              <a:buChar char="•"/>
            </a:pPr>
            <a:r>
              <a:rPr lang="en-US" sz="2000" u="none" strike="noStrike" dirty="0">
                <a:solidFill>
                  <a:srgbClr val="000000"/>
                </a:solidFill>
                <a:latin typeface="Arial" panose="020B0604020202020204" pitchFamily="34" charset="0"/>
                <a:ea typeface="Univers"/>
                <a:cs typeface="Arial" panose="020B0604020202020204" pitchFamily="34" charset="0"/>
                <a:sym typeface="Univers"/>
              </a:rPr>
              <a:t>Motivational Interviewing (MI)</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3967784"/>
            <a:ext cx="6774883" cy="123933"/>
            <a:chOff x="0" y="0"/>
            <a:chExt cx="22216072" cy="406400"/>
          </a:xfrm>
        </p:grpSpPr>
        <p:sp>
          <p:nvSpPr>
            <p:cNvPr id="3" name="Freeform 3"/>
            <p:cNvSpPr/>
            <p:nvPr/>
          </p:nvSpPr>
          <p:spPr>
            <a:xfrm>
              <a:off x="0" y="0"/>
              <a:ext cx="22216072" cy="406400"/>
            </a:xfrm>
            <a:custGeom>
              <a:avLst/>
              <a:gdLst/>
              <a:ahLst/>
              <a:cxnLst/>
              <a:rect l="l" t="t" r="r" b="b"/>
              <a:pathLst>
                <a:path w="22216072" h="406400">
                  <a:moveTo>
                    <a:pt x="22012872" y="0"/>
                  </a:moveTo>
                  <a:cubicBezTo>
                    <a:pt x="22125096" y="0"/>
                    <a:pt x="22216072" y="90976"/>
                    <a:pt x="22216072" y="203200"/>
                  </a:cubicBezTo>
                  <a:cubicBezTo>
                    <a:pt x="22216072" y="315424"/>
                    <a:pt x="22125096" y="406400"/>
                    <a:pt x="22012872" y="406400"/>
                  </a:cubicBezTo>
                  <a:lnTo>
                    <a:pt x="203200" y="406400"/>
                  </a:lnTo>
                  <a:cubicBezTo>
                    <a:pt x="90976" y="406400"/>
                    <a:pt x="0" y="315424"/>
                    <a:pt x="0" y="203200"/>
                  </a:cubicBezTo>
                  <a:cubicBezTo>
                    <a:pt x="0" y="90976"/>
                    <a:pt x="90976" y="0"/>
                    <a:pt x="203200" y="0"/>
                  </a:cubicBezTo>
                  <a:close/>
                </a:path>
              </a:pathLst>
            </a:custGeom>
            <a:solidFill>
              <a:srgbClr val="000000"/>
            </a:solidFill>
          </p:spPr>
        </p:sp>
        <p:sp>
          <p:nvSpPr>
            <p:cNvPr id="4" name="TextBox 4"/>
            <p:cNvSpPr txBox="1"/>
            <p:nvPr/>
          </p:nvSpPr>
          <p:spPr>
            <a:xfrm>
              <a:off x="0" y="-38100"/>
              <a:ext cx="22216072"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28700" y="3967784"/>
            <a:ext cx="4548922" cy="123933"/>
            <a:chOff x="0" y="0"/>
            <a:chExt cx="14916743" cy="406400"/>
          </a:xfrm>
        </p:grpSpPr>
        <p:sp>
          <p:nvSpPr>
            <p:cNvPr id="6" name="Freeform 6"/>
            <p:cNvSpPr/>
            <p:nvPr/>
          </p:nvSpPr>
          <p:spPr>
            <a:xfrm>
              <a:off x="0" y="0"/>
              <a:ext cx="14916742" cy="406400"/>
            </a:xfrm>
            <a:custGeom>
              <a:avLst/>
              <a:gdLst/>
              <a:ahLst/>
              <a:cxnLst/>
              <a:rect l="l" t="t" r="r" b="b"/>
              <a:pathLst>
                <a:path w="14916742" h="406400">
                  <a:moveTo>
                    <a:pt x="14713542" y="0"/>
                  </a:moveTo>
                  <a:cubicBezTo>
                    <a:pt x="14825766" y="0"/>
                    <a:pt x="14916742" y="90976"/>
                    <a:pt x="14916742" y="203200"/>
                  </a:cubicBezTo>
                  <a:cubicBezTo>
                    <a:pt x="14916742" y="315424"/>
                    <a:pt x="14825766" y="406400"/>
                    <a:pt x="14713542" y="406400"/>
                  </a:cubicBezTo>
                  <a:lnTo>
                    <a:pt x="203200" y="406400"/>
                  </a:lnTo>
                  <a:cubicBezTo>
                    <a:pt x="90976" y="406400"/>
                    <a:pt x="0" y="315424"/>
                    <a:pt x="0" y="203200"/>
                  </a:cubicBezTo>
                  <a:cubicBezTo>
                    <a:pt x="0" y="90976"/>
                    <a:pt x="90976" y="0"/>
                    <a:pt x="203200" y="0"/>
                  </a:cubicBezTo>
                  <a:close/>
                </a:path>
              </a:pathLst>
            </a:custGeom>
            <a:solidFill>
              <a:srgbClr val="2C5AAB"/>
            </a:solidFill>
          </p:spPr>
        </p:sp>
        <p:sp>
          <p:nvSpPr>
            <p:cNvPr id="7" name="TextBox 7"/>
            <p:cNvSpPr txBox="1"/>
            <p:nvPr/>
          </p:nvSpPr>
          <p:spPr>
            <a:xfrm>
              <a:off x="0" y="-38100"/>
              <a:ext cx="14916743" cy="444500"/>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1028700" y="2585802"/>
            <a:ext cx="11163300" cy="728341"/>
          </a:xfrm>
          <a:prstGeom prst="rect">
            <a:avLst/>
          </a:prstGeom>
        </p:spPr>
        <p:txBody>
          <a:bodyPr wrap="square" lIns="0" tIns="0" rIns="0" bIns="0" rtlCol="0" anchor="t">
            <a:spAutoFit/>
          </a:bodyPr>
          <a:lstStyle/>
          <a:p>
            <a:pPr algn="l">
              <a:lnSpc>
                <a:spcPct val="150000"/>
              </a:lnSpc>
            </a:pPr>
            <a:r>
              <a:rPr lang="en-US" sz="3600" b="1" spc="-156" dirty="0">
                <a:solidFill>
                  <a:srgbClr val="000000"/>
                </a:solidFill>
                <a:latin typeface="Arial" panose="020B0604020202020204" pitchFamily="34" charset="0"/>
                <a:ea typeface="ITC Franklin Gothic LT Semi-Bold"/>
                <a:cs typeface="Arial" panose="020B0604020202020204" pitchFamily="34" charset="0"/>
                <a:sym typeface="ITC Franklin Gothic LT Semi-Bold"/>
              </a:rPr>
              <a:t>Using the Comprehensive Model of </a:t>
            </a:r>
            <a:r>
              <a:rPr lang="en-US" sz="3600" b="1" spc="-156" dirty="0" err="1">
                <a:solidFill>
                  <a:srgbClr val="000000"/>
                </a:solidFill>
                <a:latin typeface="Arial" panose="020B0604020202020204" pitchFamily="34" charset="0"/>
                <a:ea typeface="ITC Franklin Gothic LT Semi-Bold"/>
                <a:cs typeface="Arial" panose="020B0604020202020204" pitchFamily="34" charset="0"/>
                <a:sym typeface="ITC Franklin Gothic LT Semi-Bold"/>
              </a:rPr>
              <a:t>Personalised</a:t>
            </a:r>
            <a:r>
              <a:rPr lang="en-US" sz="3600" b="1" spc="-156" dirty="0">
                <a:solidFill>
                  <a:srgbClr val="000000"/>
                </a:solidFill>
                <a:latin typeface="Arial" panose="020B0604020202020204" pitchFamily="34" charset="0"/>
                <a:ea typeface="ITC Franklin Gothic LT Semi-Bold"/>
                <a:cs typeface="Arial" panose="020B0604020202020204" pitchFamily="34" charset="0"/>
                <a:sym typeface="ITC Franklin Gothic LT Semi-Bold"/>
              </a:rPr>
              <a:t> Care</a:t>
            </a:r>
          </a:p>
        </p:txBody>
      </p:sp>
      <p:sp>
        <p:nvSpPr>
          <p:cNvPr id="9" name="TextBox 9"/>
          <p:cNvSpPr txBox="1"/>
          <p:nvPr/>
        </p:nvSpPr>
        <p:spPr>
          <a:xfrm>
            <a:off x="1028700" y="1551643"/>
            <a:ext cx="6231193" cy="1153457"/>
          </a:xfrm>
          <a:prstGeom prst="rect">
            <a:avLst/>
          </a:prstGeom>
        </p:spPr>
        <p:txBody>
          <a:bodyPr wrap="square" lIns="0" tIns="0" rIns="0" bIns="0" rtlCol="0" anchor="t">
            <a:spAutoFit/>
          </a:bodyPr>
          <a:lstStyle/>
          <a:p>
            <a:pPr algn="l">
              <a:lnSpc>
                <a:spcPts val="10919"/>
              </a:lnSpc>
            </a:pPr>
            <a:r>
              <a:rPr lang="en-US" sz="3600" b="1" spc="-156" dirty="0">
                <a:solidFill>
                  <a:srgbClr val="2C5AAB"/>
                </a:solidFill>
                <a:latin typeface="Arial" panose="020B0604020202020204" pitchFamily="34" charset="0"/>
                <a:ea typeface="ITC Franklin Gothic LT Semi-Bold"/>
                <a:cs typeface="Arial" panose="020B0604020202020204" pitchFamily="34" charset="0"/>
                <a:sym typeface="ITC Franklin Gothic LT Semi-Bold"/>
              </a:rPr>
              <a:t>Recommendations</a:t>
            </a:r>
          </a:p>
        </p:txBody>
      </p:sp>
      <p:sp>
        <p:nvSpPr>
          <p:cNvPr id="11" name="Freeform 11"/>
          <p:cNvSpPr/>
          <p:nvPr/>
        </p:nvSpPr>
        <p:spPr>
          <a:xfrm>
            <a:off x="13255971" y="5632775"/>
            <a:ext cx="6747647" cy="6747647"/>
          </a:xfrm>
          <a:custGeom>
            <a:avLst/>
            <a:gdLst/>
            <a:ahLst/>
            <a:cxnLst/>
            <a:rect l="l" t="t" r="r" b="b"/>
            <a:pathLst>
              <a:path w="6747647" h="6747647">
                <a:moveTo>
                  <a:pt x="0" y="0"/>
                </a:moveTo>
                <a:lnTo>
                  <a:pt x="6747648" y="0"/>
                </a:lnTo>
                <a:lnTo>
                  <a:pt x="6747648" y="6747647"/>
                </a:lnTo>
                <a:lnTo>
                  <a:pt x="0" y="674764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2" name="Freeform 12"/>
          <p:cNvSpPr/>
          <p:nvPr/>
        </p:nvSpPr>
        <p:spPr>
          <a:xfrm>
            <a:off x="9482953" y="-3695700"/>
            <a:ext cx="6747647" cy="6747647"/>
          </a:xfrm>
          <a:custGeom>
            <a:avLst/>
            <a:gdLst/>
            <a:ahLst/>
            <a:cxnLst/>
            <a:rect l="l" t="t" r="r" b="b"/>
            <a:pathLst>
              <a:path w="6747647" h="6747647">
                <a:moveTo>
                  <a:pt x="0" y="0"/>
                </a:moveTo>
                <a:lnTo>
                  <a:pt x="6747647" y="0"/>
                </a:lnTo>
                <a:lnTo>
                  <a:pt x="6747647" y="6747648"/>
                </a:lnTo>
                <a:lnTo>
                  <a:pt x="0" y="67476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13" name="Group 13"/>
          <p:cNvGrpSpPr/>
          <p:nvPr/>
        </p:nvGrpSpPr>
        <p:grpSpPr>
          <a:xfrm rot="5400000">
            <a:off x="10908485" y="2389084"/>
            <a:ext cx="7726198" cy="5508832"/>
            <a:chOff x="0" y="0"/>
            <a:chExt cx="569980" cy="406400"/>
          </a:xfrm>
        </p:grpSpPr>
        <p:sp>
          <p:nvSpPr>
            <p:cNvPr id="14" name="Freeform 14"/>
            <p:cNvSpPr/>
            <p:nvPr/>
          </p:nvSpPr>
          <p:spPr>
            <a:xfrm>
              <a:off x="0" y="0"/>
              <a:ext cx="569980" cy="406400"/>
            </a:xfrm>
            <a:custGeom>
              <a:avLst/>
              <a:gdLst/>
              <a:ahLst/>
              <a:cxnLst/>
              <a:rect l="l" t="t" r="r" b="b"/>
              <a:pathLst>
                <a:path w="569980" h="406400">
                  <a:moveTo>
                    <a:pt x="366780" y="0"/>
                  </a:moveTo>
                  <a:cubicBezTo>
                    <a:pt x="479005" y="0"/>
                    <a:pt x="569980" y="90976"/>
                    <a:pt x="569980" y="203200"/>
                  </a:cubicBezTo>
                  <a:cubicBezTo>
                    <a:pt x="569980" y="315424"/>
                    <a:pt x="479005" y="406400"/>
                    <a:pt x="366780" y="406400"/>
                  </a:cubicBezTo>
                  <a:lnTo>
                    <a:pt x="203200" y="406400"/>
                  </a:lnTo>
                  <a:cubicBezTo>
                    <a:pt x="90976" y="406400"/>
                    <a:pt x="0" y="315424"/>
                    <a:pt x="0" y="203200"/>
                  </a:cubicBezTo>
                  <a:cubicBezTo>
                    <a:pt x="0" y="90976"/>
                    <a:pt x="90976" y="0"/>
                    <a:pt x="203200" y="0"/>
                  </a:cubicBezTo>
                  <a:close/>
                </a:path>
              </a:pathLst>
            </a:custGeom>
            <a:gradFill rotWithShape="1">
              <a:gsLst>
                <a:gs pos="0">
                  <a:srgbClr val="2C5AAB">
                    <a:alpha val="100000"/>
                  </a:srgbClr>
                </a:gs>
                <a:gs pos="100000">
                  <a:srgbClr val="193B79">
                    <a:alpha val="100000"/>
                  </a:srgbClr>
                </a:gs>
              </a:gsLst>
              <a:lin ang="0"/>
            </a:gradFill>
          </p:spPr>
        </p:sp>
        <p:sp>
          <p:nvSpPr>
            <p:cNvPr id="15" name="TextBox 15"/>
            <p:cNvSpPr txBox="1"/>
            <p:nvPr/>
          </p:nvSpPr>
          <p:spPr>
            <a:xfrm>
              <a:off x="0" y="-38100"/>
              <a:ext cx="569980" cy="44450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2286448" y="1618677"/>
            <a:ext cx="4934752" cy="7049646"/>
            <a:chOff x="0" y="0"/>
            <a:chExt cx="4445000" cy="6350000"/>
          </a:xfrm>
        </p:grpSpPr>
        <p:sp>
          <p:nvSpPr>
            <p:cNvPr id="17" name="Freeform 17"/>
            <p:cNvSpPr/>
            <p:nvPr/>
          </p:nvSpPr>
          <p:spPr>
            <a:xfrm>
              <a:off x="0" y="0"/>
              <a:ext cx="4445000" cy="6350000"/>
            </a:xfrm>
            <a:custGeom>
              <a:avLst/>
              <a:gdLst/>
              <a:ahLst/>
              <a:cxnLst/>
              <a:rect l="l" t="t" r="r" b="b"/>
              <a:pathLst>
                <a:path w="4445000" h="6350000">
                  <a:moveTo>
                    <a:pt x="2222500" y="6350000"/>
                  </a:moveTo>
                  <a:cubicBezTo>
                    <a:pt x="995680" y="6350000"/>
                    <a:pt x="0" y="5354320"/>
                    <a:pt x="0" y="4127500"/>
                  </a:cubicBezTo>
                  <a:lnTo>
                    <a:pt x="0" y="2222500"/>
                  </a:lnTo>
                  <a:cubicBezTo>
                    <a:pt x="0" y="995680"/>
                    <a:pt x="995680" y="0"/>
                    <a:pt x="2222500" y="0"/>
                  </a:cubicBezTo>
                  <a:cubicBezTo>
                    <a:pt x="3449320" y="0"/>
                    <a:pt x="4445000" y="995680"/>
                    <a:pt x="4445000" y="2222500"/>
                  </a:cubicBezTo>
                  <a:lnTo>
                    <a:pt x="4445000" y="4127500"/>
                  </a:lnTo>
                  <a:cubicBezTo>
                    <a:pt x="4445000" y="5354320"/>
                    <a:pt x="3449320" y="6350000"/>
                    <a:pt x="2222500" y="6350000"/>
                  </a:cubicBezTo>
                  <a:close/>
                </a:path>
              </a:pathLst>
            </a:custGeom>
            <a:blipFill>
              <a:blip r:embed="rId5"/>
              <a:stretch>
                <a:fillRect l="-83552" r="-30666"/>
              </a:stretch>
            </a:blipFill>
          </p:spPr>
        </p:sp>
      </p:grpSp>
      <p:sp>
        <p:nvSpPr>
          <p:cNvPr id="18" name="Rectangle 1">
            <a:extLst>
              <a:ext uri="{FF2B5EF4-FFF2-40B4-BE49-F238E27FC236}">
                <a16:creationId xmlns:a16="http://schemas.microsoft.com/office/drawing/2014/main" id="{93956AFF-2413-7958-501B-49840A4E51D3}"/>
              </a:ext>
            </a:extLst>
          </p:cNvPr>
          <p:cNvSpPr>
            <a:spLocks noChangeArrowheads="1"/>
          </p:cNvSpPr>
          <p:nvPr/>
        </p:nvSpPr>
        <p:spPr bwMode="auto">
          <a:xfrm>
            <a:off x="1028700" y="4410962"/>
            <a:ext cx="9906000"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Shared decision-making</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US" altLang="en-US" sz="1800" b="0" i="0" u="none" strike="noStrike" cap="none" normalizeH="0" baseline="0" dirty="0" err="1">
                <a:ln>
                  <a:noFill/>
                </a:ln>
                <a:solidFill>
                  <a:schemeClr val="tx1"/>
                </a:solidFill>
                <a:effectLst/>
                <a:latin typeface="Arial" panose="020B0604020202020204" pitchFamily="34" charset="0"/>
              </a:rPr>
              <a:t>personalise</a:t>
            </a:r>
            <a:r>
              <a:rPr kumimoji="0" lang="en-US" altLang="en-US" sz="1800" b="0" i="0" u="none" strike="noStrike" cap="none" normalizeH="0" baseline="0" dirty="0">
                <a:ln>
                  <a:noFill/>
                </a:ln>
                <a:solidFill>
                  <a:schemeClr val="tx1"/>
                </a:solidFill>
                <a:effectLst/>
                <a:latin typeface="Arial" panose="020B0604020202020204" pitchFamily="34" charset="0"/>
              </a:rPr>
              <a:t> inhaler choice and lifestyle goals.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Supported self-management</a:t>
            </a:r>
            <a:r>
              <a:rPr kumimoji="0" lang="en-US" altLang="en-US" sz="1800" b="0" i="0" u="none" strike="noStrike" cap="none" normalizeH="0" baseline="0" dirty="0">
                <a:ln>
                  <a:noFill/>
                </a:ln>
                <a:solidFill>
                  <a:schemeClr val="tx1"/>
                </a:solidFill>
                <a:effectLst/>
                <a:latin typeface="Arial" panose="020B0604020202020204" pitchFamily="34" charset="0"/>
              </a:rPr>
              <a:t> – action plans, inhaler technique, exacerbation management.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Social prescribing</a:t>
            </a:r>
            <a:r>
              <a:rPr kumimoji="0" lang="en-US" altLang="en-US" sz="1800" b="0" i="0" u="none" strike="noStrike" cap="none" normalizeH="0" baseline="0" dirty="0">
                <a:ln>
                  <a:noFill/>
                </a:ln>
                <a:solidFill>
                  <a:schemeClr val="tx1"/>
                </a:solidFill>
                <a:effectLst/>
                <a:latin typeface="Arial" panose="020B0604020202020204" pitchFamily="34" charset="0"/>
              </a:rPr>
              <a:t> – exercise groups, community support networks.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Patient choice</a:t>
            </a:r>
            <a:r>
              <a:rPr kumimoji="0" lang="en-US" altLang="en-US" sz="1800" b="0" i="0" u="none" strike="noStrike" cap="none" normalizeH="0" baseline="0" dirty="0">
                <a:ln>
                  <a:noFill/>
                </a:ln>
                <a:solidFill>
                  <a:schemeClr val="tx1"/>
                </a:solidFill>
                <a:effectLst/>
                <a:latin typeface="Arial" panose="020B0604020202020204" pitchFamily="34" charset="0"/>
              </a:rPr>
              <a:t> – flexible appointments, telehealth follow-ups.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Personal health budgets</a:t>
            </a:r>
            <a:r>
              <a:rPr kumimoji="0" lang="en-US" altLang="en-US" sz="1800" b="0" i="0" u="none" strike="noStrike" cap="none" normalizeH="0" baseline="0" dirty="0">
                <a:ln>
                  <a:noFill/>
                </a:ln>
                <a:solidFill>
                  <a:schemeClr val="tx1"/>
                </a:solidFill>
                <a:effectLst/>
                <a:latin typeface="Arial" panose="020B0604020202020204" pitchFamily="34" charset="0"/>
              </a:rPr>
              <a:t> – for severe COPD requiring home oxygen support.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Voluntary sector &amp; community support</a:t>
            </a:r>
            <a:r>
              <a:rPr kumimoji="0" lang="en-US" altLang="en-US" sz="1800" b="0" i="0" u="none" strike="noStrike" cap="none" normalizeH="0" baseline="0" dirty="0">
                <a:ln>
                  <a:noFill/>
                </a:ln>
                <a:solidFill>
                  <a:schemeClr val="tx1"/>
                </a:solidFill>
                <a:effectLst/>
                <a:latin typeface="Arial" panose="020B0604020202020204" pitchFamily="34" charset="0"/>
              </a:rPr>
              <a:t> – smoking cessation groups, British Lung Foundation </a:t>
            </a:r>
            <a:r>
              <a:rPr kumimoji="0" lang="en-US" altLang="en-US" sz="1800" b="0" i="0" u="none" strike="noStrike" cap="none" normalizeH="0" baseline="0" dirty="0" err="1">
                <a:ln>
                  <a:noFill/>
                </a:ln>
                <a:solidFill>
                  <a:schemeClr val="tx1"/>
                </a:solidFill>
                <a:effectLst/>
                <a:latin typeface="Arial" panose="020B0604020202020204" pitchFamily="34" charset="0"/>
              </a:rPr>
              <a:t>programmes</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9F9"/>
        </a:solidFill>
        <a:effectLst/>
      </p:bgPr>
    </p:bg>
    <p:spTree>
      <p:nvGrpSpPr>
        <p:cNvPr id="1" name=""/>
        <p:cNvGrpSpPr/>
        <p:nvPr/>
      </p:nvGrpSpPr>
      <p:grpSpPr>
        <a:xfrm>
          <a:off x="0" y="0"/>
          <a:ext cx="0" cy="0"/>
          <a:chOff x="0" y="0"/>
          <a:chExt cx="0" cy="0"/>
        </a:xfrm>
      </p:grpSpPr>
      <p:sp>
        <p:nvSpPr>
          <p:cNvPr id="2" name="Freeform 2"/>
          <p:cNvSpPr/>
          <p:nvPr/>
        </p:nvSpPr>
        <p:spPr>
          <a:xfrm>
            <a:off x="10159633" y="-1809092"/>
            <a:ext cx="12889856" cy="12519272"/>
          </a:xfrm>
          <a:custGeom>
            <a:avLst/>
            <a:gdLst/>
            <a:ahLst/>
            <a:cxnLst/>
            <a:rect l="l" t="t" r="r" b="b"/>
            <a:pathLst>
              <a:path w="12889856" h="12519272">
                <a:moveTo>
                  <a:pt x="0" y="0"/>
                </a:moveTo>
                <a:lnTo>
                  <a:pt x="12889855" y="0"/>
                </a:lnTo>
                <a:lnTo>
                  <a:pt x="12889855" y="12519272"/>
                </a:lnTo>
                <a:lnTo>
                  <a:pt x="0" y="12519272"/>
                </a:lnTo>
                <a:lnTo>
                  <a:pt x="0" y="0"/>
                </a:lnTo>
                <a:close/>
              </a:path>
            </a:pathLst>
          </a:custGeom>
          <a:blipFill>
            <a:blip r:embed="rId3"/>
            <a:stretch>
              <a:fillRect/>
            </a:stretch>
          </a:blipFill>
        </p:spPr>
      </p:sp>
      <p:sp>
        <p:nvSpPr>
          <p:cNvPr id="3" name="TextBox 3"/>
          <p:cNvSpPr txBox="1"/>
          <p:nvPr/>
        </p:nvSpPr>
        <p:spPr>
          <a:xfrm>
            <a:off x="1028700" y="1835217"/>
            <a:ext cx="9729580" cy="634084"/>
          </a:xfrm>
          <a:prstGeom prst="rect">
            <a:avLst/>
          </a:prstGeom>
        </p:spPr>
        <p:txBody>
          <a:bodyPr lIns="0" tIns="0" rIns="0" bIns="0" rtlCol="0" anchor="t">
            <a:spAutoFit/>
          </a:bodyPr>
          <a:lstStyle/>
          <a:p>
            <a:pPr algn="l">
              <a:lnSpc>
                <a:spcPts val="5460"/>
              </a:lnSpc>
            </a:pPr>
            <a:r>
              <a:rPr lang="en-US" sz="3600" b="1" dirty="0">
                <a:solidFill>
                  <a:srgbClr val="920529"/>
                </a:solidFill>
                <a:latin typeface="Arial" panose="020B0604020202020204" pitchFamily="34" charset="0"/>
                <a:ea typeface="Knockout Cruiserweight Ultra-Bold"/>
                <a:cs typeface="Arial" panose="020B0604020202020204" pitchFamily="34" charset="0"/>
                <a:sym typeface="Knockout Cruiserweight Ultra-Bold"/>
              </a:rPr>
              <a:t>Conclusion:</a:t>
            </a:r>
          </a:p>
        </p:txBody>
      </p:sp>
      <p:sp>
        <p:nvSpPr>
          <p:cNvPr id="4" name="TextBox 4"/>
          <p:cNvSpPr txBox="1"/>
          <p:nvPr/>
        </p:nvSpPr>
        <p:spPr>
          <a:xfrm>
            <a:off x="1028700" y="2933700"/>
            <a:ext cx="8648700" cy="5350183"/>
          </a:xfrm>
          <a:prstGeom prst="rect">
            <a:avLst/>
          </a:prstGeom>
        </p:spPr>
        <p:txBody>
          <a:bodyPr wrap="square" lIns="0" tIns="0" rIns="0" bIns="0" rtlCol="0" anchor="t">
            <a:spAutoFit/>
          </a:bodyPr>
          <a:lstStyle/>
          <a:p>
            <a:pPr algn="just">
              <a:lnSpc>
                <a:spcPct val="150000"/>
              </a:lnSpc>
            </a:pPr>
            <a:r>
              <a:rPr lang="en-US" dirty="0">
                <a:solidFill>
                  <a:srgbClr val="000000"/>
                </a:solidFill>
                <a:latin typeface="Arial" panose="020B0604020202020204" pitchFamily="34" charset="0"/>
                <a:ea typeface="Knockout Cruiserweight"/>
                <a:cs typeface="Arial" panose="020B0604020202020204" pitchFamily="34" charset="0"/>
                <a:sym typeface="Knockout Cruiserweight"/>
              </a:rPr>
              <a:t>COPD is a pervasive long-term condition that poses a significant health, social, and economic burden both globally and within the UK (WHO, 2024; NICE, 2024). Effective management depends on early and accurate diagnosis—confirmed through spirometry demonstrating a post-bronchodilator FEV₁/FVC ratio of less than 0.70—alongside the implementation of evidence-based, </a:t>
            </a:r>
            <a:r>
              <a:rPr lang="en-US" dirty="0" err="1">
                <a:solidFill>
                  <a:srgbClr val="000000"/>
                </a:solidFill>
                <a:latin typeface="Arial" panose="020B0604020202020204" pitchFamily="34" charset="0"/>
                <a:ea typeface="Knockout Cruiserweight"/>
                <a:cs typeface="Arial" panose="020B0604020202020204" pitchFamily="34" charset="0"/>
                <a:sym typeface="Knockout Cruiserweight"/>
              </a:rPr>
              <a:t>personalised</a:t>
            </a:r>
            <a:r>
              <a:rPr lang="en-US" dirty="0">
                <a:solidFill>
                  <a:srgbClr val="000000"/>
                </a:solidFill>
                <a:latin typeface="Arial" panose="020B0604020202020204" pitchFamily="34" charset="0"/>
                <a:ea typeface="Knockout Cruiserweight"/>
                <a:cs typeface="Arial" panose="020B0604020202020204" pitchFamily="34" charset="0"/>
                <a:sym typeface="Knockout Cruiserweight"/>
              </a:rPr>
              <a:t> care strategies (GOLD, 2024). Primary Care Respiratory Nurses play a pivotal role in this process, contributing expertise in clinical assessment, </a:t>
            </a:r>
            <a:r>
              <a:rPr lang="en-US" dirty="0" err="1">
                <a:solidFill>
                  <a:srgbClr val="000000"/>
                </a:solidFill>
                <a:latin typeface="Arial" panose="020B0604020202020204" pitchFamily="34" charset="0"/>
                <a:ea typeface="Knockout Cruiserweight"/>
                <a:cs typeface="Arial" panose="020B0604020202020204" pitchFamily="34" charset="0"/>
                <a:sym typeface="Knockout Cruiserweight"/>
              </a:rPr>
              <a:t>optimising</a:t>
            </a:r>
            <a:r>
              <a:rPr lang="en-US" dirty="0">
                <a:solidFill>
                  <a:srgbClr val="000000"/>
                </a:solidFill>
                <a:latin typeface="Arial" panose="020B0604020202020204" pitchFamily="34" charset="0"/>
                <a:ea typeface="Knockout Cruiserweight"/>
                <a:cs typeface="Arial" panose="020B0604020202020204" pitchFamily="34" charset="0"/>
                <a:sym typeface="Knockout Cruiserweight"/>
              </a:rPr>
              <a:t> inhaler technique, delivering smoking cessation support, and empowering patients to engage in self-management (NICE, 2024). Ensuring high-quality, integrated care requires adherence to national frameworks such as the NICE COPD Pathway, the British Thoracic Society (BTS) Quality Standards, and the House of Care Model, all of which collectively underpin demonstrable improvements in outcomes for individuals living with COPD (BTS, 2024; NHS, 2024).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62509" y="293633"/>
            <a:ext cx="4977438" cy="733534"/>
          </a:xfrm>
          <a:prstGeom prst="rect">
            <a:avLst/>
          </a:prstGeom>
          <a:noFill/>
        </p:spPr>
        <p:txBody>
          <a:bodyPr wrap="square" rtlCol="0">
            <a:spAutoFit/>
          </a:bodyPr>
          <a:lstStyle/>
          <a:p>
            <a:pPr>
              <a:lnSpc>
                <a:spcPts val="5003"/>
              </a:lnSpc>
            </a:pPr>
            <a:r>
              <a:rPr lang="en-US" sz="4800" b="1" u="sng" dirty="0">
                <a:latin typeface="Arial" panose="020B0604020202020204" pitchFamily="34" charset="0"/>
                <a:cs typeface="Arial" panose="020B0604020202020204" pitchFamily="34" charset="0"/>
              </a:rPr>
              <a:t>Reference</a:t>
            </a:r>
          </a:p>
        </p:txBody>
      </p:sp>
      <p:sp>
        <p:nvSpPr>
          <p:cNvPr id="3" name="Rectangle 1">
            <a:extLst>
              <a:ext uri="{FF2B5EF4-FFF2-40B4-BE49-F238E27FC236}">
                <a16:creationId xmlns:a16="http://schemas.microsoft.com/office/drawing/2014/main" id="{2756528D-6764-AD61-AC72-FA972666BB21}"/>
              </a:ext>
            </a:extLst>
          </p:cNvPr>
          <p:cNvSpPr>
            <a:spLocks noChangeArrowheads="1"/>
          </p:cNvSpPr>
          <p:nvPr/>
        </p:nvSpPr>
        <p:spPr bwMode="auto">
          <a:xfrm>
            <a:off x="533400" y="888669"/>
            <a:ext cx="16590725" cy="9279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37160" tIns="68580" rIns="137160" bIns="68580" numCol="1" anchor="ctr" anchorCtr="0" compatLnSpc="1">
            <a:prstTxWarp prst="textNoShape">
              <a:avLst/>
            </a:prstTxWarp>
            <a:spAutoFit/>
          </a:bodyPr>
          <a:lstStyle/>
          <a:p>
            <a:pPr marL="285750" indent="-285750">
              <a:buFont typeface="Arial" panose="020B0604020202020204" pitchFamily="34" charset="0"/>
              <a:buChar char="•"/>
            </a:pPr>
            <a:r>
              <a:rPr lang="en-US" dirty="0"/>
              <a:t>Australian Institute of Health and Welfare (AIHW) 2024, </a:t>
            </a:r>
            <a:r>
              <a:rPr lang="en-US" i="1" dirty="0"/>
              <a:t>Chronic obstructive pulmonary disease</a:t>
            </a:r>
            <a:r>
              <a:rPr lang="en-US" dirty="0"/>
              <a:t>, viewed 8 December 2025, </a:t>
            </a:r>
            <a:r>
              <a:rPr lang="en-US" dirty="0">
                <a:hlinkClick r:id="rId3"/>
              </a:rPr>
              <a:t>https://www.aihw.gov.au/reports/chronic-respiratory-conditions/copd</a:t>
            </a:r>
            <a:r>
              <a:rPr lang="en-US" dirty="0"/>
              <a:t>.</a:t>
            </a:r>
          </a:p>
          <a:p>
            <a:pPr marL="285750" indent="-285750">
              <a:buFont typeface="Arial" panose="020B0604020202020204" pitchFamily="34" charset="0"/>
              <a:buChar char="•"/>
            </a:pPr>
            <a:r>
              <a:rPr lang="en-US" dirty="0"/>
              <a:t>Global Initiative for Chronic Obstructive Lung Disease (GOLD) 2024, </a:t>
            </a:r>
            <a:r>
              <a:rPr lang="en-US" i="1" dirty="0"/>
              <a:t>Global strategy for the diagnosis, management, and prevention of chronic obstructive pulmonary disease (2024 Report)</a:t>
            </a:r>
            <a:r>
              <a:rPr lang="en-US" dirty="0"/>
              <a:t>, viewed 8 December 2025, </a:t>
            </a:r>
            <a:r>
              <a:rPr lang="en-US" dirty="0">
                <a:hlinkClick r:id="rId4"/>
              </a:rPr>
              <a:t>https://goldcopd.org/wp-content/uploads/2024/02/GOLD-2024_v1.2-11Jan24_WMV.pdf</a:t>
            </a:r>
            <a:r>
              <a:rPr lang="en-US" dirty="0"/>
              <a:t>.</a:t>
            </a:r>
          </a:p>
          <a:p>
            <a:pPr marL="285750" indent="-285750">
              <a:buFont typeface="Arial" panose="020B0604020202020204" pitchFamily="34" charset="0"/>
              <a:buChar char="•"/>
            </a:pPr>
            <a:r>
              <a:rPr lang="en-US" dirty="0"/>
              <a:t>Mayo Clinic 2024, </a:t>
            </a:r>
            <a:r>
              <a:rPr lang="en-US" i="1" dirty="0"/>
              <a:t>COPD - Symptoms and causes</a:t>
            </a:r>
            <a:r>
              <a:rPr lang="en-US" dirty="0"/>
              <a:t>, viewed 8 December 2025, </a:t>
            </a:r>
            <a:r>
              <a:rPr lang="en-US" dirty="0">
                <a:hlinkClick r:id="rId5"/>
              </a:rPr>
              <a:t>https://www.mayoclinic.org/diseases-conditions/copd/symptoms-causes/syc-20353679</a:t>
            </a:r>
            <a:r>
              <a:rPr lang="en-US" dirty="0"/>
              <a:t>.</a:t>
            </a:r>
          </a:p>
          <a:p>
            <a:pPr marL="285750" indent="-285750">
              <a:buFont typeface="Arial" panose="020B0604020202020204" pitchFamily="34" charset="0"/>
              <a:buChar char="•"/>
            </a:pPr>
            <a:r>
              <a:rPr lang="en-US" dirty="0"/>
              <a:t>MSD Manuals 2025, </a:t>
            </a:r>
            <a:r>
              <a:rPr lang="en-US" i="1" dirty="0"/>
              <a:t>Chronic Obstructive Pulmonary Disease (COPD)</a:t>
            </a:r>
            <a:r>
              <a:rPr lang="en-US" dirty="0"/>
              <a:t>, viewed 8 December 2025, </a:t>
            </a:r>
            <a:r>
              <a:rPr lang="en-US" dirty="0">
                <a:hlinkClick r:id="rId6"/>
              </a:rPr>
              <a:t>https://www.msdmanuals.com/professional/pulmonary-disorders/chronic-obstructive-pulmonary-disease-and-related-disorders/chronic-obstructive-pulmonary-disease-copd</a:t>
            </a:r>
            <a:r>
              <a:rPr lang="en-US" dirty="0"/>
              <a:t>.</a:t>
            </a:r>
          </a:p>
          <a:p>
            <a:pPr marL="285750" indent="-285750">
              <a:buFont typeface="Arial" panose="020B0604020202020204" pitchFamily="34" charset="0"/>
              <a:buChar char="•"/>
            </a:pPr>
            <a:r>
              <a:rPr lang="en-US" dirty="0"/>
              <a:t>World Health Organization (WHO) 2023, </a:t>
            </a:r>
            <a:r>
              <a:rPr lang="en-US" i="1" dirty="0"/>
              <a:t>Chronic obstructive pulmonary disease (COPD)</a:t>
            </a:r>
            <a:r>
              <a:rPr lang="en-US" dirty="0"/>
              <a:t>, viewed 8 December 2025, &lt;</a:t>
            </a:r>
            <a:r>
              <a:rPr lang="en-US" dirty="0">
                <a:hlinkClick r:id="rId7"/>
              </a:rPr>
              <a:t>https://www.who.int/news-room/fact-sheets/detail/chronic-obstructive-pulmonary-disease-(copd</a:t>
            </a:r>
            <a:r>
              <a:rPr lang="en-US" dirty="0"/>
              <a:t>&gt;.</a:t>
            </a:r>
          </a:p>
          <a:p>
            <a:pPr marL="285750" indent="-285750">
              <a:buFont typeface="Arial" panose="020B0604020202020204" pitchFamily="34" charset="0"/>
              <a:buChar char="•"/>
            </a:pPr>
            <a:r>
              <a:rPr lang="en-US" dirty="0"/>
              <a:t>British Lung Foundation 2024, </a:t>
            </a:r>
            <a:r>
              <a:rPr lang="en-US" i="1" dirty="0"/>
              <a:t>Facts and Statistics</a:t>
            </a:r>
            <a:r>
              <a:rPr lang="en-US" dirty="0"/>
              <a:t>, viewed 8 December 2025, </a:t>
            </a:r>
            <a:r>
              <a:rPr lang="en-US" dirty="0">
                <a:hlinkClick r:id="rId8"/>
              </a:rPr>
              <a:t>https://www.blf.org.uk/support-us/lung-health-data/facts-and-statistics</a:t>
            </a:r>
            <a:r>
              <a:rPr lang="en-US" dirty="0"/>
              <a:t>.</a:t>
            </a:r>
          </a:p>
          <a:p>
            <a:pPr marL="285750" indent="-285750">
              <a:buFont typeface="Arial" panose="020B0604020202020204" pitchFamily="34" charset="0"/>
              <a:buChar char="•"/>
            </a:pPr>
            <a:r>
              <a:rPr lang="en-US" dirty="0"/>
              <a:t>Global Initiative for Chronic Obstructive Lung Disease (GOLD) 2024, </a:t>
            </a:r>
            <a:r>
              <a:rPr lang="en-US" i="1" dirty="0"/>
              <a:t>Global strategy for the diagnosis, management, and prevention of chronic obstructive pulmonary disease (2024 Report)</a:t>
            </a:r>
            <a:r>
              <a:rPr lang="en-US" dirty="0"/>
              <a:t>, viewed 8 December 2025, </a:t>
            </a:r>
            <a:r>
              <a:rPr lang="en-US" dirty="0">
                <a:hlinkClick r:id="rId4"/>
              </a:rPr>
              <a:t>https://goldcopd.org/wp-content/uploads/2024/02/GOLD-2024_v1.2-11Jan24_WMV.pdf</a:t>
            </a:r>
            <a:r>
              <a:rPr lang="en-US" dirty="0"/>
              <a:t>.</a:t>
            </a:r>
          </a:p>
          <a:p>
            <a:pPr marL="285750" indent="-285750">
              <a:buFont typeface="Arial" panose="020B0604020202020204" pitchFamily="34" charset="0"/>
              <a:buChar char="•"/>
            </a:pPr>
            <a:r>
              <a:rPr lang="en-US" dirty="0"/>
              <a:t>National Health Service (NHS) 2024, </a:t>
            </a:r>
            <a:r>
              <a:rPr lang="en-US" i="1" dirty="0"/>
              <a:t>COPD (Chronic Obstructive Pulmonary Disease)</a:t>
            </a:r>
            <a:r>
              <a:rPr lang="en-US" dirty="0"/>
              <a:t>, viewed 8 December 2025, </a:t>
            </a:r>
            <a:r>
              <a:rPr lang="en-US" dirty="0">
                <a:hlinkClick r:id="rId9"/>
              </a:rPr>
              <a:t>https://www.nhs.uk/conditions/copd/</a:t>
            </a:r>
            <a:r>
              <a:rPr lang="en-US" dirty="0"/>
              <a:t>.</a:t>
            </a:r>
          </a:p>
          <a:p>
            <a:pPr marL="285750" indent="-285750">
              <a:buFont typeface="Arial" panose="020B0604020202020204" pitchFamily="34" charset="0"/>
              <a:buChar char="•"/>
            </a:pPr>
            <a:r>
              <a:rPr lang="en-US" dirty="0"/>
              <a:t>National Institute for Health and Care Excellence (NICE) 2024, </a:t>
            </a:r>
            <a:r>
              <a:rPr lang="en-US" i="1" dirty="0"/>
              <a:t>Chronic obstructive pulmonary disease in over 16s: diagnosis and management (NG115)</a:t>
            </a:r>
            <a:r>
              <a:rPr lang="en-US" dirty="0"/>
              <a:t>, viewed 8 December 2025, </a:t>
            </a:r>
            <a:r>
              <a:rPr lang="en-US" dirty="0">
                <a:hlinkClick r:id="rId10"/>
              </a:rPr>
              <a:t>https://www.nice.org.uk/guidance/ng115</a:t>
            </a:r>
            <a:r>
              <a:rPr lang="en-US" dirty="0"/>
              <a:t>.</a:t>
            </a:r>
          </a:p>
          <a:p>
            <a:pPr marL="285750" indent="-285750">
              <a:buFont typeface="Arial" panose="020B0604020202020204" pitchFamily="34" charset="0"/>
              <a:buChar char="•"/>
            </a:pPr>
            <a:r>
              <a:rPr lang="en-US" dirty="0"/>
              <a:t>World Health Organization (WHO) 2024, </a:t>
            </a:r>
            <a:r>
              <a:rPr lang="en-US" i="1" dirty="0"/>
              <a:t>The top 10 causes of death</a:t>
            </a:r>
            <a:r>
              <a:rPr lang="en-US" dirty="0"/>
              <a:t>, viewed 8 December 2025, </a:t>
            </a:r>
            <a:r>
              <a:rPr lang="en-US" dirty="0">
                <a:hlinkClick r:id="rId11"/>
              </a:rPr>
              <a:t>https://www.who.int/news-room/fact-sheets/detail/the-top-10-causes-of-death</a:t>
            </a:r>
            <a:r>
              <a:rPr lang="en-US" dirty="0"/>
              <a:t>.</a:t>
            </a:r>
          </a:p>
          <a:p>
            <a:pPr marL="285750" indent="-285750">
              <a:buFont typeface="Arial" panose="020B0604020202020204" pitchFamily="34" charset="0"/>
              <a:buChar char="•"/>
            </a:pPr>
            <a:r>
              <a:rPr lang="en-US" dirty="0"/>
              <a:t>Asthma + Lung UK 2024, </a:t>
            </a:r>
            <a:r>
              <a:rPr lang="en-US" i="1" dirty="0"/>
              <a:t>Estimating the economic burden of respiratory illness in the UK</a:t>
            </a:r>
            <a:r>
              <a:rPr lang="en-US" dirty="0"/>
              <a:t>, viewed 8 December 2025, </a:t>
            </a:r>
            <a:r>
              <a:rPr lang="en-US" dirty="0">
                <a:hlinkClick r:id="rId12"/>
              </a:rPr>
              <a:t>https://www.asthmaandlung.org.uk/economic-burden-report</a:t>
            </a:r>
            <a:r>
              <a:rPr lang="en-US" dirty="0"/>
              <a:t>.</a:t>
            </a:r>
          </a:p>
          <a:p>
            <a:pPr marL="285750" indent="-285750">
              <a:buFont typeface="Arial" panose="020B0604020202020204" pitchFamily="34" charset="0"/>
              <a:buChar char="•"/>
            </a:pPr>
            <a:r>
              <a:rPr lang="en-US" dirty="0"/>
              <a:t>British Lung Foundation 2024, </a:t>
            </a:r>
            <a:r>
              <a:rPr lang="en-US" i="1" dirty="0"/>
              <a:t>Facts and Statistics</a:t>
            </a:r>
            <a:r>
              <a:rPr lang="en-US" dirty="0"/>
              <a:t>, viewed 8 December 2025, </a:t>
            </a:r>
            <a:r>
              <a:rPr lang="en-US" dirty="0">
                <a:hlinkClick r:id="rId8"/>
              </a:rPr>
              <a:t>https://www.blf.org.uk/support-us/lung-health-data/facts-and-statistics</a:t>
            </a:r>
            <a:r>
              <a:rPr lang="en-US" dirty="0"/>
              <a:t>.</a:t>
            </a:r>
          </a:p>
          <a:p>
            <a:pPr marL="285750" indent="-285750">
              <a:buFont typeface="Arial" panose="020B0604020202020204" pitchFamily="34" charset="0"/>
              <a:buChar char="•"/>
            </a:pPr>
            <a:r>
              <a:rPr lang="en-US" dirty="0"/>
              <a:t>Global Initiative for Chronic Obstructive Lung Disease (GOLD) 2024, </a:t>
            </a:r>
            <a:r>
              <a:rPr lang="en-US" i="1" dirty="0"/>
              <a:t>Global strategy for the diagnosis, management, and prevention of chronic obstructive pulmonary disease (2024 Report)</a:t>
            </a:r>
            <a:r>
              <a:rPr lang="en-US" dirty="0"/>
              <a:t>, viewed 8 December 2025, </a:t>
            </a:r>
            <a:r>
              <a:rPr lang="en-US" dirty="0">
                <a:hlinkClick r:id="rId4"/>
              </a:rPr>
              <a:t>https://goldcopd.org/wp-content/uploads/2024/02/GOLD-2024_v1.2-11Jan24_WMV.pdf</a:t>
            </a:r>
            <a:r>
              <a:rPr lang="en-US" dirty="0"/>
              <a:t>.</a:t>
            </a:r>
          </a:p>
          <a:p>
            <a:pPr marL="285750" indent="-285750">
              <a:buFont typeface="Arial" panose="020B0604020202020204" pitchFamily="34" charset="0"/>
              <a:buChar char="•"/>
            </a:pPr>
            <a:r>
              <a:rPr lang="en-US" dirty="0"/>
              <a:t>National Institute for Health and Care Excellence (NICE) 2024, </a:t>
            </a:r>
            <a:r>
              <a:rPr lang="en-US" i="1" dirty="0"/>
              <a:t>Chronic obstructive pulmonary disease in over 16s: diagnosis and management (NG115)</a:t>
            </a:r>
            <a:r>
              <a:rPr lang="en-US" dirty="0"/>
              <a:t>, viewed 8 December 2025, </a:t>
            </a:r>
            <a:r>
              <a:rPr lang="en-US" dirty="0">
                <a:hlinkClick r:id="rId10"/>
              </a:rPr>
              <a:t>https://www.nice.org.uk/guidance/ng115</a:t>
            </a:r>
            <a:r>
              <a:rPr lang="en-US" dirty="0"/>
              <a:t>.</a:t>
            </a:r>
          </a:p>
          <a:p>
            <a:pPr marL="285750" indent="-285750">
              <a:buFont typeface="Arial" panose="020B0604020202020204" pitchFamily="34" charset="0"/>
              <a:buChar char="•"/>
            </a:pPr>
            <a:r>
              <a:rPr lang="en-US" dirty="0"/>
              <a:t>ResearchGate 2015, </a:t>
            </a:r>
            <a:r>
              <a:rPr lang="en-US" i="1" dirty="0"/>
              <a:t>Caregivers' burden in patients with COPD</a:t>
            </a:r>
            <a:r>
              <a:rPr lang="en-US" dirty="0"/>
              <a:t>, viewed 8 December 2025, </a:t>
            </a:r>
            <a:r>
              <a:rPr lang="en-US" dirty="0">
                <a:hlinkClick r:id="rId13"/>
              </a:rPr>
              <a:t>https://www.researchgate.net/publication/272843058_Caregivers'_burden_in_patients_with_COPD</a:t>
            </a:r>
            <a:r>
              <a:rPr lang="en-US" dirty="0"/>
              <a:t>.</a:t>
            </a:r>
          </a:p>
          <a:p>
            <a:pPr marL="285750" indent="-285750">
              <a:buFont typeface="Arial" panose="020B0604020202020204" pitchFamily="34" charset="0"/>
              <a:buChar char="•"/>
            </a:pPr>
            <a:r>
              <a:rPr lang="en-US" dirty="0"/>
              <a:t>ResearchGate 2016, </a:t>
            </a:r>
            <a:r>
              <a:rPr lang="en-US" i="1" dirty="0"/>
              <a:t>Burden and Unmet Needs of Caregivers of Chronic Obstructive Pulmonary Disease Patients: A Systematic Review of the Volume and Focus of Research Output</a:t>
            </a:r>
            <a:r>
              <a:rPr lang="en-US" dirty="0"/>
              <a:t>, viewed 8 December 2025, </a:t>
            </a:r>
            <a:r>
              <a:rPr lang="en-US" dirty="0">
                <a:hlinkClick r:id="rId14"/>
              </a:rPr>
              <a:t>https://www.tandfonline.com/doi/full/10.3109/15412555.2016.1151488</a:t>
            </a:r>
            <a:r>
              <a:rPr lang="en-US" dirty="0"/>
              <a:t>.</a:t>
            </a:r>
          </a:p>
          <a:p>
            <a:pPr marL="285750" indent="-285750">
              <a:buFont typeface="Arial" panose="020B0604020202020204" pitchFamily="34" charset="0"/>
              <a:buChar char="•"/>
            </a:pPr>
            <a:r>
              <a:rPr lang="en-US" dirty="0"/>
              <a:t>ResearchGate 2024, </a:t>
            </a:r>
            <a:r>
              <a:rPr lang="en-US" i="1" dirty="0"/>
              <a:t>Clinical and economic burden of anxiety/depression among older adult COPD patients: evidence from the COPD-AD China Registry study</a:t>
            </a:r>
            <a:r>
              <a:rPr lang="en-US" dirty="0"/>
              <a:t>, viewed 8 December 2025, </a:t>
            </a:r>
            <a:r>
              <a:rPr lang="en-US" dirty="0">
                <a:hlinkClick r:id="rId15"/>
              </a:rPr>
              <a:t>https://www.frontiersin.org/journals/psychiatry/articles/10.3389/fpsyt.2023.1221767/full</a:t>
            </a:r>
            <a:r>
              <a:rPr lang="en-US" dirty="0"/>
              <a:t>.</a:t>
            </a:r>
          </a:p>
          <a:p>
            <a:pPr marL="285750" indent="-285750">
              <a:buFont typeface="Arial" panose="020B0604020202020204" pitchFamily="34" charset="0"/>
              <a:buChar char="•"/>
            </a:pPr>
            <a:r>
              <a:rPr lang="en-US" dirty="0"/>
              <a:t>ResearchGate 2025, </a:t>
            </a:r>
            <a:r>
              <a:rPr lang="en-US" i="1" dirty="0"/>
              <a:t>The burden of COPD in the U.K.: results from the confronting COPD survey</a:t>
            </a:r>
            <a:r>
              <a:rPr lang="en-US" dirty="0"/>
              <a:t>, viewed 8 December 2025, </a:t>
            </a:r>
            <a:r>
              <a:rPr lang="en-US" dirty="0">
                <a:hlinkClick r:id="rId16"/>
              </a:rPr>
              <a:t>https://www.researchgate.net/publication/10846393_The_burden_of_COPD_in_the_UK_results_from_the_confronting_COPD_survey</a:t>
            </a:r>
            <a:r>
              <a:rPr lang="en-US" dirty="0"/>
              <a:t>.</a:t>
            </a:r>
          </a:p>
          <a:p>
            <a:endParaRPr lang="en-US" dirty="0"/>
          </a:p>
        </p:txBody>
      </p:sp>
    </p:spTree>
    <p:extLst>
      <p:ext uri="{BB962C8B-B14F-4D97-AF65-F5344CB8AC3E}">
        <p14:creationId xmlns:p14="http://schemas.microsoft.com/office/powerpoint/2010/main" val="2554196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TotalTime>
  <Words>2979</Words>
  <Application>Microsoft Office PowerPoint</Application>
  <PresentationFormat>Custom</PresentationFormat>
  <Paragraphs>150</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Arial</vt:lpstr>
      <vt:lpstr>Lato Bold</vt:lpstr>
      <vt:lpstr>Wingdings</vt:lpstr>
      <vt:lpstr>Times New Roman</vt:lpstr>
      <vt:lpstr>Gotham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Jashim Uddin</cp:lastModifiedBy>
  <cp:revision>20</cp:revision>
  <dcterms:created xsi:type="dcterms:W3CDTF">2006-08-16T00:00:00Z</dcterms:created>
  <dcterms:modified xsi:type="dcterms:W3CDTF">2025-12-09T08:17:35Z</dcterms:modified>
  <dc:identifier>DAG65jDkUr0</dc:identifier>
</cp:coreProperties>
</file>