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58" r:id="rId9"/>
    <p:sldId id="266" r:id="rId10"/>
    <p:sldId id="32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C46F4-94E5-4233-9908-D505D8EE77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02190F-AFC2-420E-A4BF-666AAC7C19A1}">
      <dgm:prSet phldrT="[Text]"/>
      <dgm:spPr/>
      <dgm:t>
        <a:bodyPr/>
        <a:lstStyle/>
        <a:p>
          <a:r>
            <a:rPr lang="en-GB" dirty="0"/>
            <a:t>1. Choosing a topic/research question</a:t>
          </a:r>
        </a:p>
      </dgm:t>
    </dgm:pt>
    <dgm:pt modelId="{9699540B-C513-49B2-B2FD-EE0BB0DF7A7C}" type="parTrans" cxnId="{7DF438DD-43F6-4516-A277-80F37697A2F1}">
      <dgm:prSet/>
      <dgm:spPr/>
      <dgm:t>
        <a:bodyPr/>
        <a:lstStyle/>
        <a:p>
          <a:endParaRPr lang="en-GB"/>
        </a:p>
      </dgm:t>
    </dgm:pt>
    <dgm:pt modelId="{B502FADA-1C1F-4106-B47A-952ACD69A7CB}" type="sibTrans" cxnId="{7DF438DD-43F6-4516-A277-80F37697A2F1}">
      <dgm:prSet/>
      <dgm:spPr/>
      <dgm:t>
        <a:bodyPr/>
        <a:lstStyle/>
        <a:p>
          <a:endParaRPr lang="en-GB"/>
        </a:p>
      </dgm:t>
    </dgm:pt>
    <dgm:pt modelId="{BE9692C9-DD0F-4478-8069-5349221B1FA9}">
      <dgm:prSet/>
      <dgm:spPr/>
      <dgm:t>
        <a:bodyPr/>
        <a:lstStyle/>
        <a:p>
          <a:r>
            <a:rPr lang="en-GB" dirty="0"/>
            <a:t>2. Constructing an interview schedule</a:t>
          </a:r>
        </a:p>
      </dgm:t>
    </dgm:pt>
    <dgm:pt modelId="{1A59DD35-3628-40B6-AB9E-D022F2E3D248}" type="parTrans" cxnId="{1829C989-0F48-49D0-B831-5D3AB7B0CE53}">
      <dgm:prSet/>
      <dgm:spPr/>
      <dgm:t>
        <a:bodyPr/>
        <a:lstStyle/>
        <a:p>
          <a:endParaRPr lang="en-GB"/>
        </a:p>
      </dgm:t>
    </dgm:pt>
    <dgm:pt modelId="{97E1314E-D23D-4481-A0FE-1353C237C199}" type="sibTrans" cxnId="{1829C989-0F48-49D0-B831-5D3AB7B0CE53}">
      <dgm:prSet/>
      <dgm:spPr/>
      <dgm:t>
        <a:bodyPr/>
        <a:lstStyle/>
        <a:p>
          <a:endParaRPr lang="en-GB"/>
        </a:p>
      </dgm:t>
    </dgm:pt>
    <dgm:pt modelId="{861CE987-C152-4B72-AF96-0E3A51E0766A}">
      <dgm:prSet/>
      <dgm:spPr/>
      <dgm:t>
        <a:bodyPr/>
        <a:lstStyle/>
        <a:p>
          <a:r>
            <a:rPr lang="en-GB" dirty="0"/>
            <a:t>3. Locating participants</a:t>
          </a:r>
        </a:p>
      </dgm:t>
    </dgm:pt>
    <dgm:pt modelId="{0422A6E5-6C65-49BB-8EE0-1ABA58710709}" type="parTrans" cxnId="{1DEA7501-EC12-46BA-B14B-22435E6F4134}">
      <dgm:prSet/>
      <dgm:spPr/>
      <dgm:t>
        <a:bodyPr/>
        <a:lstStyle/>
        <a:p>
          <a:endParaRPr lang="en-GB"/>
        </a:p>
      </dgm:t>
    </dgm:pt>
    <dgm:pt modelId="{EDA70237-FFC9-4957-981B-AA34D2BDDCED}" type="sibTrans" cxnId="{1DEA7501-EC12-46BA-B14B-22435E6F4134}">
      <dgm:prSet/>
      <dgm:spPr/>
      <dgm:t>
        <a:bodyPr/>
        <a:lstStyle/>
        <a:p>
          <a:endParaRPr lang="en-GB"/>
        </a:p>
      </dgm:t>
    </dgm:pt>
    <dgm:pt modelId="{CEB47E06-B115-489B-A339-5B232C139F74}">
      <dgm:prSet/>
      <dgm:spPr/>
      <dgm:t>
        <a:bodyPr/>
        <a:lstStyle/>
        <a:p>
          <a:r>
            <a:rPr lang="en-GB" dirty="0"/>
            <a:t>4. Conducting an interview or interviews</a:t>
          </a:r>
        </a:p>
      </dgm:t>
    </dgm:pt>
    <dgm:pt modelId="{A45590B2-E5D6-4F02-A8ED-2E7D8BA2BDBB}" type="parTrans" cxnId="{59FC67C6-2F16-4A1E-B7C8-68742DFDFE3B}">
      <dgm:prSet/>
      <dgm:spPr/>
      <dgm:t>
        <a:bodyPr/>
        <a:lstStyle/>
        <a:p>
          <a:endParaRPr lang="en-GB"/>
        </a:p>
      </dgm:t>
    </dgm:pt>
    <dgm:pt modelId="{FE2D81C8-4BC9-4F16-A181-E46808E2C2F3}" type="sibTrans" cxnId="{59FC67C6-2F16-4A1E-B7C8-68742DFDFE3B}">
      <dgm:prSet/>
      <dgm:spPr/>
      <dgm:t>
        <a:bodyPr/>
        <a:lstStyle/>
        <a:p>
          <a:endParaRPr lang="en-GB"/>
        </a:p>
      </dgm:t>
    </dgm:pt>
    <dgm:pt modelId="{D1B844BC-69E6-4137-93A1-E6B0AD379981}">
      <dgm:prSet/>
      <dgm:spPr/>
      <dgm:t>
        <a:bodyPr/>
        <a:lstStyle/>
        <a:p>
          <a:r>
            <a:rPr lang="en-GB" dirty="0"/>
            <a:t>5. Transcribing the interview material</a:t>
          </a:r>
        </a:p>
      </dgm:t>
    </dgm:pt>
    <dgm:pt modelId="{769549E2-37DE-4F1C-855D-3A16EC9FC8E0}" type="parTrans" cxnId="{8B570921-3BDB-4BD1-B8D6-768C6350E841}">
      <dgm:prSet/>
      <dgm:spPr/>
      <dgm:t>
        <a:bodyPr/>
        <a:lstStyle/>
        <a:p>
          <a:endParaRPr lang="en-GB"/>
        </a:p>
      </dgm:t>
    </dgm:pt>
    <dgm:pt modelId="{6BB11B24-5CD2-469E-A111-A1764470AD89}" type="sibTrans" cxnId="{8B570921-3BDB-4BD1-B8D6-768C6350E841}">
      <dgm:prSet/>
      <dgm:spPr/>
      <dgm:t>
        <a:bodyPr/>
        <a:lstStyle/>
        <a:p>
          <a:endParaRPr lang="en-GB"/>
        </a:p>
      </dgm:t>
    </dgm:pt>
    <dgm:pt modelId="{D6BD68AE-EDBA-49EA-8D76-9C204282471C}">
      <dgm:prSet/>
      <dgm:spPr/>
      <dgm:t>
        <a:bodyPr/>
        <a:lstStyle/>
        <a:p>
          <a:r>
            <a:rPr lang="en-GB" dirty="0"/>
            <a:t>6. Analysis of data</a:t>
          </a:r>
        </a:p>
      </dgm:t>
    </dgm:pt>
    <dgm:pt modelId="{B4E0A921-F066-46A1-A86F-223181645B4E}" type="parTrans" cxnId="{A25A65ED-8615-47A5-B7A9-3CDD63E6602E}">
      <dgm:prSet/>
      <dgm:spPr/>
      <dgm:t>
        <a:bodyPr/>
        <a:lstStyle/>
        <a:p>
          <a:endParaRPr lang="en-GB"/>
        </a:p>
      </dgm:t>
    </dgm:pt>
    <dgm:pt modelId="{95A6D929-FEFC-4005-8D56-F71E7161216B}" type="sibTrans" cxnId="{A25A65ED-8615-47A5-B7A9-3CDD63E6602E}">
      <dgm:prSet/>
      <dgm:spPr/>
      <dgm:t>
        <a:bodyPr/>
        <a:lstStyle/>
        <a:p>
          <a:endParaRPr lang="en-GB"/>
        </a:p>
      </dgm:t>
    </dgm:pt>
    <dgm:pt modelId="{BEAED3D0-A373-4BFD-8F22-D2AF5C1B8F80}">
      <dgm:prSet/>
      <dgm:spPr/>
      <dgm:t>
        <a:bodyPr/>
        <a:lstStyle/>
        <a:p>
          <a:r>
            <a:rPr lang="en-GB" dirty="0"/>
            <a:t>7. Writing Up</a:t>
          </a:r>
        </a:p>
      </dgm:t>
    </dgm:pt>
    <dgm:pt modelId="{6CE19DA4-5FB1-4586-B905-72E6E7C05EA7}" type="parTrans" cxnId="{28D4CF46-4E17-4CC0-8CD4-F78DB25F3E51}">
      <dgm:prSet/>
      <dgm:spPr/>
      <dgm:t>
        <a:bodyPr/>
        <a:lstStyle/>
        <a:p>
          <a:endParaRPr lang="en-GB"/>
        </a:p>
      </dgm:t>
    </dgm:pt>
    <dgm:pt modelId="{CB781955-D874-4DE4-8E24-DB6CFA1B57D5}" type="sibTrans" cxnId="{28D4CF46-4E17-4CC0-8CD4-F78DB25F3E51}">
      <dgm:prSet/>
      <dgm:spPr/>
      <dgm:t>
        <a:bodyPr/>
        <a:lstStyle/>
        <a:p>
          <a:endParaRPr lang="en-GB"/>
        </a:p>
      </dgm:t>
    </dgm:pt>
    <dgm:pt modelId="{23AAA8E8-081B-4DB4-AC53-CD80CFB0A203}" type="pres">
      <dgm:prSet presAssocID="{89CC46F4-94E5-4233-9908-D505D8EE77AE}" presName="diagram" presStyleCnt="0">
        <dgm:presLayoutVars>
          <dgm:dir/>
          <dgm:resizeHandles val="exact"/>
        </dgm:presLayoutVars>
      </dgm:prSet>
      <dgm:spPr/>
    </dgm:pt>
    <dgm:pt modelId="{4460789E-53C2-4BD4-92A4-3E6E23E5FB84}" type="pres">
      <dgm:prSet presAssocID="{8102190F-AFC2-420E-A4BF-666AAC7C19A1}" presName="node" presStyleLbl="node1" presStyleIdx="0" presStyleCnt="7">
        <dgm:presLayoutVars>
          <dgm:bulletEnabled val="1"/>
        </dgm:presLayoutVars>
      </dgm:prSet>
      <dgm:spPr/>
    </dgm:pt>
    <dgm:pt modelId="{FFEE1AF5-D075-45B4-87C1-28E7749ADE1E}" type="pres">
      <dgm:prSet presAssocID="{B502FADA-1C1F-4106-B47A-952ACD69A7CB}" presName="sibTrans" presStyleCnt="0"/>
      <dgm:spPr/>
    </dgm:pt>
    <dgm:pt modelId="{01F22A10-81AB-46A5-BB7D-E9EC8C34747E}" type="pres">
      <dgm:prSet presAssocID="{BE9692C9-DD0F-4478-8069-5349221B1FA9}" presName="node" presStyleLbl="node1" presStyleIdx="1" presStyleCnt="7">
        <dgm:presLayoutVars>
          <dgm:bulletEnabled val="1"/>
        </dgm:presLayoutVars>
      </dgm:prSet>
      <dgm:spPr/>
    </dgm:pt>
    <dgm:pt modelId="{0F364C26-6B4C-417E-B205-F830A0CE996B}" type="pres">
      <dgm:prSet presAssocID="{97E1314E-D23D-4481-A0FE-1353C237C199}" presName="sibTrans" presStyleCnt="0"/>
      <dgm:spPr/>
    </dgm:pt>
    <dgm:pt modelId="{77D96FDC-CFA6-4908-8509-778CDAD666B0}" type="pres">
      <dgm:prSet presAssocID="{861CE987-C152-4B72-AF96-0E3A51E0766A}" presName="node" presStyleLbl="node1" presStyleIdx="2" presStyleCnt="7">
        <dgm:presLayoutVars>
          <dgm:bulletEnabled val="1"/>
        </dgm:presLayoutVars>
      </dgm:prSet>
      <dgm:spPr/>
    </dgm:pt>
    <dgm:pt modelId="{5686C71A-E496-40E3-A4ED-EB50E1FB7DB8}" type="pres">
      <dgm:prSet presAssocID="{EDA70237-FFC9-4957-981B-AA34D2BDDCED}" presName="sibTrans" presStyleCnt="0"/>
      <dgm:spPr/>
    </dgm:pt>
    <dgm:pt modelId="{0F66709A-5642-4CEA-B728-89268E8F44FB}" type="pres">
      <dgm:prSet presAssocID="{CEB47E06-B115-489B-A339-5B232C139F74}" presName="node" presStyleLbl="node1" presStyleIdx="3" presStyleCnt="7">
        <dgm:presLayoutVars>
          <dgm:bulletEnabled val="1"/>
        </dgm:presLayoutVars>
      </dgm:prSet>
      <dgm:spPr/>
    </dgm:pt>
    <dgm:pt modelId="{7DF90D9D-BD54-4D12-B4A2-B6F67C58242A}" type="pres">
      <dgm:prSet presAssocID="{FE2D81C8-4BC9-4F16-A181-E46808E2C2F3}" presName="sibTrans" presStyleCnt="0"/>
      <dgm:spPr/>
    </dgm:pt>
    <dgm:pt modelId="{BCA993D1-1032-473A-97B2-3BA432894F19}" type="pres">
      <dgm:prSet presAssocID="{D1B844BC-69E6-4137-93A1-E6B0AD379981}" presName="node" presStyleLbl="node1" presStyleIdx="4" presStyleCnt="7">
        <dgm:presLayoutVars>
          <dgm:bulletEnabled val="1"/>
        </dgm:presLayoutVars>
      </dgm:prSet>
      <dgm:spPr/>
    </dgm:pt>
    <dgm:pt modelId="{2A83854A-0758-4C41-9421-3490F1214D27}" type="pres">
      <dgm:prSet presAssocID="{6BB11B24-5CD2-469E-A111-A1764470AD89}" presName="sibTrans" presStyleCnt="0"/>
      <dgm:spPr/>
    </dgm:pt>
    <dgm:pt modelId="{0ACDD7DF-27BF-4750-9BD7-87B45CE31833}" type="pres">
      <dgm:prSet presAssocID="{D6BD68AE-EDBA-49EA-8D76-9C204282471C}" presName="node" presStyleLbl="node1" presStyleIdx="5" presStyleCnt="7">
        <dgm:presLayoutVars>
          <dgm:bulletEnabled val="1"/>
        </dgm:presLayoutVars>
      </dgm:prSet>
      <dgm:spPr/>
    </dgm:pt>
    <dgm:pt modelId="{E985224A-5BC2-4ED2-AF2D-A97F650FB89E}" type="pres">
      <dgm:prSet presAssocID="{95A6D929-FEFC-4005-8D56-F71E7161216B}" presName="sibTrans" presStyleCnt="0"/>
      <dgm:spPr/>
    </dgm:pt>
    <dgm:pt modelId="{309F49EA-1FAF-4377-BCE2-7F0B848F971F}" type="pres">
      <dgm:prSet presAssocID="{BEAED3D0-A373-4BFD-8F22-D2AF5C1B8F80}" presName="node" presStyleLbl="node1" presStyleIdx="6" presStyleCnt="7">
        <dgm:presLayoutVars>
          <dgm:bulletEnabled val="1"/>
        </dgm:presLayoutVars>
      </dgm:prSet>
      <dgm:spPr/>
    </dgm:pt>
  </dgm:ptLst>
  <dgm:cxnLst>
    <dgm:cxn modelId="{1DEA7501-EC12-46BA-B14B-22435E6F4134}" srcId="{89CC46F4-94E5-4233-9908-D505D8EE77AE}" destId="{861CE987-C152-4B72-AF96-0E3A51E0766A}" srcOrd="2" destOrd="0" parTransId="{0422A6E5-6C65-49BB-8EE0-1ABA58710709}" sibTransId="{EDA70237-FFC9-4957-981B-AA34D2BDDCED}"/>
    <dgm:cxn modelId="{8B570921-3BDB-4BD1-B8D6-768C6350E841}" srcId="{89CC46F4-94E5-4233-9908-D505D8EE77AE}" destId="{D1B844BC-69E6-4137-93A1-E6B0AD379981}" srcOrd="4" destOrd="0" parTransId="{769549E2-37DE-4F1C-855D-3A16EC9FC8E0}" sibTransId="{6BB11B24-5CD2-469E-A111-A1764470AD89}"/>
    <dgm:cxn modelId="{98FEF240-A285-48A9-A20F-F0C4FD0875A8}" type="presOf" srcId="{89CC46F4-94E5-4233-9908-D505D8EE77AE}" destId="{23AAA8E8-081B-4DB4-AC53-CD80CFB0A203}" srcOrd="0" destOrd="0" presId="urn:microsoft.com/office/officeart/2005/8/layout/default"/>
    <dgm:cxn modelId="{28D4CF46-4E17-4CC0-8CD4-F78DB25F3E51}" srcId="{89CC46F4-94E5-4233-9908-D505D8EE77AE}" destId="{BEAED3D0-A373-4BFD-8F22-D2AF5C1B8F80}" srcOrd="6" destOrd="0" parTransId="{6CE19DA4-5FB1-4586-B905-72E6E7C05EA7}" sibTransId="{CB781955-D874-4DE4-8E24-DB6CFA1B57D5}"/>
    <dgm:cxn modelId="{C5E38173-85FD-48F6-8939-CCAF37085A10}" type="presOf" srcId="{BEAED3D0-A373-4BFD-8F22-D2AF5C1B8F80}" destId="{309F49EA-1FAF-4377-BCE2-7F0B848F971F}" srcOrd="0" destOrd="0" presId="urn:microsoft.com/office/officeart/2005/8/layout/default"/>
    <dgm:cxn modelId="{F2263B59-E20C-4698-AA55-DE02ABBF04E5}" type="presOf" srcId="{861CE987-C152-4B72-AF96-0E3A51E0766A}" destId="{77D96FDC-CFA6-4908-8509-778CDAD666B0}" srcOrd="0" destOrd="0" presId="urn:microsoft.com/office/officeart/2005/8/layout/default"/>
    <dgm:cxn modelId="{5D403188-9A6A-461C-BE93-03E7E684D084}" type="presOf" srcId="{8102190F-AFC2-420E-A4BF-666AAC7C19A1}" destId="{4460789E-53C2-4BD4-92A4-3E6E23E5FB84}" srcOrd="0" destOrd="0" presId="urn:microsoft.com/office/officeart/2005/8/layout/default"/>
    <dgm:cxn modelId="{1829C989-0F48-49D0-B831-5D3AB7B0CE53}" srcId="{89CC46F4-94E5-4233-9908-D505D8EE77AE}" destId="{BE9692C9-DD0F-4478-8069-5349221B1FA9}" srcOrd="1" destOrd="0" parTransId="{1A59DD35-3628-40B6-AB9E-D022F2E3D248}" sibTransId="{97E1314E-D23D-4481-A0FE-1353C237C199}"/>
    <dgm:cxn modelId="{45098898-A249-4237-B678-968A6D3E3CF9}" type="presOf" srcId="{BE9692C9-DD0F-4478-8069-5349221B1FA9}" destId="{01F22A10-81AB-46A5-BB7D-E9EC8C34747E}" srcOrd="0" destOrd="0" presId="urn:microsoft.com/office/officeart/2005/8/layout/default"/>
    <dgm:cxn modelId="{67BB7BA9-7E70-41E5-9BDA-EB339A6BAA68}" type="presOf" srcId="{CEB47E06-B115-489B-A339-5B232C139F74}" destId="{0F66709A-5642-4CEA-B728-89268E8F44FB}" srcOrd="0" destOrd="0" presId="urn:microsoft.com/office/officeart/2005/8/layout/default"/>
    <dgm:cxn modelId="{59FC67C6-2F16-4A1E-B7C8-68742DFDFE3B}" srcId="{89CC46F4-94E5-4233-9908-D505D8EE77AE}" destId="{CEB47E06-B115-489B-A339-5B232C139F74}" srcOrd="3" destOrd="0" parTransId="{A45590B2-E5D6-4F02-A8ED-2E7D8BA2BDBB}" sibTransId="{FE2D81C8-4BC9-4F16-A181-E46808E2C2F3}"/>
    <dgm:cxn modelId="{7DF438DD-43F6-4516-A277-80F37697A2F1}" srcId="{89CC46F4-94E5-4233-9908-D505D8EE77AE}" destId="{8102190F-AFC2-420E-A4BF-666AAC7C19A1}" srcOrd="0" destOrd="0" parTransId="{9699540B-C513-49B2-B2FD-EE0BB0DF7A7C}" sibTransId="{B502FADA-1C1F-4106-B47A-952ACD69A7CB}"/>
    <dgm:cxn modelId="{A04118EC-1339-41DC-B86D-31071A52E8C0}" type="presOf" srcId="{D6BD68AE-EDBA-49EA-8D76-9C204282471C}" destId="{0ACDD7DF-27BF-4750-9BD7-87B45CE31833}" srcOrd="0" destOrd="0" presId="urn:microsoft.com/office/officeart/2005/8/layout/default"/>
    <dgm:cxn modelId="{A25A65ED-8615-47A5-B7A9-3CDD63E6602E}" srcId="{89CC46F4-94E5-4233-9908-D505D8EE77AE}" destId="{D6BD68AE-EDBA-49EA-8D76-9C204282471C}" srcOrd="5" destOrd="0" parTransId="{B4E0A921-F066-46A1-A86F-223181645B4E}" sibTransId="{95A6D929-FEFC-4005-8D56-F71E7161216B}"/>
    <dgm:cxn modelId="{8A796DF2-B419-4D09-AC34-E9607EE61788}" type="presOf" srcId="{D1B844BC-69E6-4137-93A1-E6B0AD379981}" destId="{BCA993D1-1032-473A-97B2-3BA432894F19}" srcOrd="0" destOrd="0" presId="urn:microsoft.com/office/officeart/2005/8/layout/default"/>
    <dgm:cxn modelId="{6D3B0304-52A7-419D-B80F-592940E7363E}" type="presParOf" srcId="{23AAA8E8-081B-4DB4-AC53-CD80CFB0A203}" destId="{4460789E-53C2-4BD4-92A4-3E6E23E5FB84}" srcOrd="0" destOrd="0" presId="urn:microsoft.com/office/officeart/2005/8/layout/default"/>
    <dgm:cxn modelId="{106946B7-7489-46E9-BC92-87F0D57F5AB0}" type="presParOf" srcId="{23AAA8E8-081B-4DB4-AC53-CD80CFB0A203}" destId="{FFEE1AF5-D075-45B4-87C1-28E7749ADE1E}" srcOrd="1" destOrd="0" presId="urn:microsoft.com/office/officeart/2005/8/layout/default"/>
    <dgm:cxn modelId="{3C419581-A635-4930-A60A-BA24B6BDD8CC}" type="presParOf" srcId="{23AAA8E8-081B-4DB4-AC53-CD80CFB0A203}" destId="{01F22A10-81AB-46A5-BB7D-E9EC8C34747E}" srcOrd="2" destOrd="0" presId="urn:microsoft.com/office/officeart/2005/8/layout/default"/>
    <dgm:cxn modelId="{461C4026-2F7B-4351-86CE-EECCFF80510D}" type="presParOf" srcId="{23AAA8E8-081B-4DB4-AC53-CD80CFB0A203}" destId="{0F364C26-6B4C-417E-B205-F830A0CE996B}" srcOrd="3" destOrd="0" presId="urn:microsoft.com/office/officeart/2005/8/layout/default"/>
    <dgm:cxn modelId="{8CBF3D00-166C-49D2-A5BA-42B3DF05F57B}" type="presParOf" srcId="{23AAA8E8-081B-4DB4-AC53-CD80CFB0A203}" destId="{77D96FDC-CFA6-4908-8509-778CDAD666B0}" srcOrd="4" destOrd="0" presId="urn:microsoft.com/office/officeart/2005/8/layout/default"/>
    <dgm:cxn modelId="{1BB298C0-0772-4F42-8676-E1C4817F4D96}" type="presParOf" srcId="{23AAA8E8-081B-4DB4-AC53-CD80CFB0A203}" destId="{5686C71A-E496-40E3-A4ED-EB50E1FB7DB8}" srcOrd="5" destOrd="0" presId="urn:microsoft.com/office/officeart/2005/8/layout/default"/>
    <dgm:cxn modelId="{D773E76F-61A3-4FE6-84F5-662EFAC2983D}" type="presParOf" srcId="{23AAA8E8-081B-4DB4-AC53-CD80CFB0A203}" destId="{0F66709A-5642-4CEA-B728-89268E8F44FB}" srcOrd="6" destOrd="0" presId="urn:microsoft.com/office/officeart/2005/8/layout/default"/>
    <dgm:cxn modelId="{DC7ED519-3AFE-41F9-A0F6-82822C254858}" type="presParOf" srcId="{23AAA8E8-081B-4DB4-AC53-CD80CFB0A203}" destId="{7DF90D9D-BD54-4D12-B4A2-B6F67C58242A}" srcOrd="7" destOrd="0" presId="urn:microsoft.com/office/officeart/2005/8/layout/default"/>
    <dgm:cxn modelId="{DE611D88-7B45-4D73-8CB0-ECBE87CD4356}" type="presParOf" srcId="{23AAA8E8-081B-4DB4-AC53-CD80CFB0A203}" destId="{BCA993D1-1032-473A-97B2-3BA432894F19}" srcOrd="8" destOrd="0" presId="urn:microsoft.com/office/officeart/2005/8/layout/default"/>
    <dgm:cxn modelId="{22E37D0C-FFE1-41DC-9D5E-F1C585CB02F6}" type="presParOf" srcId="{23AAA8E8-081B-4DB4-AC53-CD80CFB0A203}" destId="{2A83854A-0758-4C41-9421-3490F1214D27}" srcOrd="9" destOrd="0" presId="urn:microsoft.com/office/officeart/2005/8/layout/default"/>
    <dgm:cxn modelId="{50299E64-F549-48F5-A290-9943E5DB3443}" type="presParOf" srcId="{23AAA8E8-081B-4DB4-AC53-CD80CFB0A203}" destId="{0ACDD7DF-27BF-4750-9BD7-87B45CE31833}" srcOrd="10" destOrd="0" presId="urn:microsoft.com/office/officeart/2005/8/layout/default"/>
    <dgm:cxn modelId="{C1863EC5-B05F-4EA6-B8FC-30B82B13CAA6}" type="presParOf" srcId="{23AAA8E8-081B-4DB4-AC53-CD80CFB0A203}" destId="{E985224A-5BC2-4ED2-AF2D-A97F650FB89E}" srcOrd="11" destOrd="0" presId="urn:microsoft.com/office/officeart/2005/8/layout/default"/>
    <dgm:cxn modelId="{A1A56634-6004-4152-8DFD-794786E83153}" type="presParOf" srcId="{23AAA8E8-081B-4DB4-AC53-CD80CFB0A203}" destId="{309F49EA-1FAF-4377-BCE2-7F0B848F97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789E-53C2-4BD4-92A4-3E6E23E5FB84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Choosing a topic/research question</a:t>
          </a:r>
        </a:p>
      </dsp:txBody>
      <dsp:txXfrm>
        <a:off x="2585" y="374933"/>
        <a:ext cx="2051102" cy="1230661"/>
      </dsp:txXfrm>
    </dsp:sp>
    <dsp:sp modelId="{01F22A10-81AB-46A5-BB7D-E9EC8C34747E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Constructing an interview schedule</a:t>
          </a:r>
        </a:p>
      </dsp:txBody>
      <dsp:txXfrm>
        <a:off x="2258798" y="374933"/>
        <a:ext cx="2051102" cy="1230661"/>
      </dsp:txXfrm>
    </dsp:sp>
    <dsp:sp modelId="{77D96FDC-CFA6-4908-8509-778CDAD666B0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Locating participants</a:t>
          </a:r>
        </a:p>
      </dsp:txBody>
      <dsp:txXfrm>
        <a:off x="4515011" y="374933"/>
        <a:ext cx="2051102" cy="1230661"/>
      </dsp:txXfrm>
    </dsp:sp>
    <dsp:sp modelId="{0F66709A-5642-4CEA-B728-89268E8F44FB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Conducting an interview or interviews</a:t>
          </a:r>
        </a:p>
      </dsp:txBody>
      <dsp:txXfrm>
        <a:off x="6771224" y="374933"/>
        <a:ext cx="2051102" cy="1230661"/>
      </dsp:txXfrm>
    </dsp:sp>
    <dsp:sp modelId="{BCA993D1-1032-473A-97B2-3BA432894F19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Transcribing the interview material</a:t>
          </a:r>
        </a:p>
      </dsp:txBody>
      <dsp:txXfrm>
        <a:off x="1130691" y="1810705"/>
        <a:ext cx="2051102" cy="1230661"/>
      </dsp:txXfrm>
    </dsp:sp>
    <dsp:sp modelId="{0ACDD7DF-27BF-4750-9BD7-87B45CE31833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Analysis of data</a:t>
          </a:r>
        </a:p>
      </dsp:txBody>
      <dsp:txXfrm>
        <a:off x="3386905" y="1810705"/>
        <a:ext cx="2051102" cy="1230661"/>
      </dsp:txXfrm>
    </dsp:sp>
    <dsp:sp modelId="{309F49EA-1FAF-4377-BCE2-7F0B848F971F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7. Writing Up</a:t>
          </a:r>
        </a:p>
      </dsp:txBody>
      <dsp:txXfrm>
        <a:off x="5643118" y="1810705"/>
        <a:ext cx="2051102" cy="1230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024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13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35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35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749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912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027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747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28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542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1432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2142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640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132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22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2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615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74863"/>
            <a:ext cx="9817100" cy="23876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 err="1"/>
              <a:t>Phenomologically</a:t>
            </a:r>
            <a:r>
              <a:rPr lang="en-GB" dirty="0"/>
              <a:t> Informed Thematic Analysis – Independent Research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35538"/>
            <a:ext cx="9144000" cy="1655762"/>
          </a:xfrm>
        </p:spPr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12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Thematic Analysis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Thematic Analysis is a widely used qualitative psychology tool in analysing interview, focus group or diary based data. </a:t>
            </a:r>
          </a:p>
          <a:p>
            <a:endParaRPr lang="en-GB" dirty="0"/>
          </a:p>
          <a:p>
            <a:r>
              <a:rPr lang="en-GB" dirty="0"/>
              <a:t>“Thematic analysis is a method for identifying, analysing, and reporting patterns (themes) within data”. (Braun and Clarke, 2006) </a:t>
            </a:r>
          </a:p>
          <a:p>
            <a:endParaRPr lang="en-GB" dirty="0"/>
          </a:p>
          <a:p>
            <a:r>
              <a:rPr lang="en-GB" dirty="0"/>
              <a:t>It is a method of processing and analysing the data in rich detail , interpreting various aspects of the research topic (</a:t>
            </a:r>
            <a:r>
              <a:rPr lang="en-GB" dirty="0" err="1"/>
              <a:t>Boyatzis</a:t>
            </a:r>
            <a:r>
              <a:rPr lang="en-GB" dirty="0"/>
              <a:t>, 1998). </a:t>
            </a:r>
          </a:p>
          <a:p>
            <a:endParaRPr lang="en-GB" dirty="0"/>
          </a:p>
          <a:p>
            <a:r>
              <a:rPr lang="en-GB" dirty="0"/>
              <a:t>Despite being widely used, its methodology can be considered unclear (supporters might call this flexible) – and more recently researchers have adopted a hybrid approach of thematic analysis, combing it with other qualitative method of analysis. </a:t>
            </a:r>
          </a:p>
        </p:txBody>
      </p:sp>
    </p:spTree>
    <p:extLst>
      <p:ext uri="{BB962C8B-B14F-4D97-AF65-F5344CB8AC3E}">
        <p14:creationId xmlns:p14="http://schemas.microsoft.com/office/powerpoint/2010/main" val="3623986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 (Clarke et al 2015).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Familiarisation – reading and re-reading the transcripts. </a:t>
            </a:r>
          </a:p>
          <a:p>
            <a:r>
              <a:rPr lang="en-GB" dirty="0"/>
              <a:t>Coding – is the first step in the process of identifying patterns in the data because it groups together similar data fragments. </a:t>
            </a:r>
          </a:p>
          <a:p>
            <a:r>
              <a:rPr lang="en-GB" dirty="0"/>
              <a:t>“Searching for themes” – the research cluster together codes to create a credible mapping of key patterns in the data. </a:t>
            </a:r>
          </a:p>
          <a:p>
            <a:r>
              <a:rPr lang="en-GB" dirty="0"/>
              <a:t>Reviewing the themes – the researcher check whether the ‘candidate’ theme exhibit a good ‘fit’ with the coded and the entire data set, and each has a clear, distinct ‘essence’ or central organising concept. </a:t>
            </a:r>
          </a:p>
          <a:p>
            <a:r>
              <a:rPr lang="en-GB" dirty="0"/>
              <a:t>Defining and naming the themes – writing theme definitions and selecting a theme name or label.</a:t>
            </a:r>
          </a:p>
          <a:p>
            <a:r>
              <a:rPr lang="en-GB" dirty="0"/>
              <a:t>Writing the Report – produce a narrative (organising framework) showing the analytical journey. </a:t>
            </a:r>
          </a:p>
        </p:txBody>
      </p:sp>
    </p:spTree>
    <p:extLst>
      <p:ext uri="{BB962C8B-B14F-4D97-AF65-F5344CB8AC3E}">
        <p14:creationId xmlns:p14="http://schemas.microsoft.com/office/powerpoint/2010/main" val="381369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What is Phenomenologically-Informed Thematic</a:t>
            </a:r>
            <a:br>
              <a:rPr lang="en-GB" dirty="0"/>
            </a:br>
            <a:r>
              <a:rPr lang="en-GB" dirty="0"/>
              <a:t>Analysis.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Braun and Clarke (2006) – It is a branch of thematic analysis in which the researcher is interested in the lived experiences of the participant within a particular context at a particular time. </a:t>
            </a:r>
          </a:p>
          <a:p>
            <a:endParaRPr lang="en-GB" dirty="0"/>
          </a:p>
          <a:p>
            <a:pPr>
              <a:lnSpc>
                <a:spcPct val="80000"/>
              </a:lnSpc>
              <a:defRPr/>
            </a:pPr>
            <a:r>
              <a:rPr lang="en-GB" dirty="0"/>
              <a:t>Based very closely to another branch of qualitative analysis </a:t>
            </a:r>
            <a:r>
              <a:rPr lang="en-GB" dirty="0">
                <a:latin typeface="Helvetica" pitchFamily="34" charset="0"/>
              </a:rPr>
              <a:t>Interpretative Phenomenological Analysis (IPA, Smith, 1996). </a:t>
            </a:r>
          </a:p>
        </p:txBody>
      </p:sp>
    </p:spTree>
    <p:extLst>
      <p:ext uri="{BB962C8B-B14F-4D97-AF65-F5344CB8AC3E}">
        <p14:creationId xmlns:p14="http://schemas.microsoft.com/office/powerpoint/2010/main" val="3885900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/>
              <a:t>Phenomenologically-Informed Thematic Analysis</a:t>
            </a:r>
            <a:br>
              <a:rPr lang="en-GB" dirty="0"/>
            </a:br>
            <a:endParaRPr lang="en-GB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Through qualitative data, such as diaries or transcripts of interviews, Phenomenologically-Informed Thematic Analysis seeks to examine an individual’s </a:t>
            </a:r>
            <a:r>
              <a:rPr lang="en-GB" b="1" dirty="0"/>
              <a:t>perceptions </a:t>
            </a:r>
            <a:r>
              <a:rPr lang="en-GB" dirty="0"/>
              <a:t>(</a:t>
            </a:r>
            <a:r>
              <a:rPr lang="en-GB" b="1" dirty="0"/>
              <a:t>feelings, understandings</a:t>
            </a:r>
            <a:r>
              <a:rPr lang="en-GB" dirty="0"/>
              <a:t>) about a situation or event.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Phenomenologically-Informed Thematic Analysis then seeks to understand how these feelings are structured around </a:t>
            </a:r>
            <a:r>
              <a:rPr lang="en-GB" b="1" dirty="0"/>
              <a:t>themes</a:t>
            </a:r>
            <a:r>
              <a:rPr lang="en-GB" dirty="0"/>
              <a:t> (i.e. regularly reoccurring ideas or concerns).</a:t>
            </a:r>
          </a:p>
        </p:txBody>
      </p:sp>
    </p:spTree>
    <p:extLst>
      <p:ext uri="{BB962C8B-B14F-4D97-AF65-F5344CB8AC3E}">
        <p14:creationId xmlns:p14="http://schemas.microsoft.com/office/powerpoint/2010/main" val="1922585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Key Steps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56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z="4000" dirty="0"/>
              <a:t>Conducting analysis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Both approaches involves searching for themes in interview or other qualitative data.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Themes are: “recurrent ideas or topics which can be detected in the material which is being analysed, and which come up on more than one occasion in a particular set of data.” (Hayes 2000:173)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868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Phenomenologically-informed thematic analysis and Thematic Analysis (Braun and Clark, 2006).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Stage 1 – Reading and Re-reading. </a:t>
            </a:r>
          </a:p>
          <a:p>
            <a:pPr lvl="1"/>
            <a:r>
              <a:rPr lang="en-GB" dirty="0"/>
              <a:t>Read the transcript a number of times to become intimate with the account. </a:t>
            </a:r>
          </a:p>
          <a:p>
            <a:r>
              <a:rPr lang="en-GB" dirty="0"/>
              <a:t>Stage 2 – Initial Noting</a:t>
            </a:r>
          </a:p>
          <a:p>
            <a:pPr lvl="1"/>
            <a:r>
              <a:rPr lang="en-GB" dirty="0"/>
              <a:t>Use right hand margin to document interesting data / thoughts in the form of key words / phrases. </a:t>
            </a:r>
          </a:p>
          <a:p>
            <a:r>
              <a:rPr lang="en-GB" dirty="0"/>
              <a:t>Stage 3 – Developing emergent themes. </a:t>
            </a:r>
          </a:p>
          <a:p>
            <a:pPr lvl="1"/>
            <a:r>
              <a:rPr lang="en-GB" dirty="0"/>
              <a:t>Emerging themes identified in the left hand margin in a chronological manner</a:t>
            </a:r>
          </a:p>
          <a:p>
            <a:pPr lvl="1"/>
            <a:r>
              <a:rPr lang="en-GB" dirty="0"/>
              <a:t>Themes checked back with primary source material</a:t>
            </a:r>
          </a:p>
          <a:p>
            <a:r>
              <a:rPr lang="en-GB" dirty="0"/>
              <a:t>Stage 4 – Searching for connections across emergent themes. </a:t>
            </a:r>
          </a:p>
          <a:p>
            <a:pPr lvl="1"/>
            <a:r>
              <a:rPr lang="en-GB" dirty="0"/>
              <a:t>Connections looked for between themes – </a:t>
            </a:r>
            <a:r>
              <a:rPr lang="en-GB" b="1" dirty="0"/>
              <a:t>Superordinate themes identified</a:t>
            </a:r>
          </a:p>
          <a:p>
            <a:pPr lvl="1"/>
            <a:r>
              <a:rPr lang="en-GB" dirty="0"/>
              <a:t>Table of themes produced and Superordinate themes given a name / label. </a:t>
            </a:r>
          </a:p>
          <a:p>
            <a:pPr lvl="1"/>
            <a:r>
              <a:rPr lang="en-GB" dirty="0"/>
              <a:t>Identifier added to each instance in the table. </a:t>
            </a:r>
          </a:p>
        </p:txBody>
      </p:sp>
    </p:spTree>
    <p:extLst>
      <p:ext uri="{BB962C8B-B14F-4D97-AF65-F5344CB8AC3E}">
        <p14:creationId xmlns:p14="http://schemas.microsoft.com/office/powerpoint/2010/main" val="1852940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Lets Break this down further….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 dirty="0"/>
              <a:t>Analysing data for themes involves three main steps: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Making brief notes indicating points of interest in the data (use right hand margin)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Indicating any reoccurring themes that arise in the interview.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Grouping the themes under wider headings or categories. These are ‘superordinate themes’ </a:t>
            </a:r>
          </a:p>
        </p:txBody>
      </p:sp>
    </p:spTree>
    <p:extLst>
      <p:ext uri="{BB962C8B-B14F-4D97-AF65-F5344CB8AC3E}">
        <p14:creationId xmlns:p14="http://schemas.microsoft.com/office/powerpoint/2010/main" val="84146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Stages of analysis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Braun and Clarke (2006) and Willig (2013) identifies four stages:</a:t>
            </a:r>
          </a:p>
          <a:p>
            <a:endParaRPr lang="en-GB" dirty="0"/>
          </a:p>
          <a:p>
            <a:r>
              <a:rPr lang="en-GB" dirty="0"/>
              <a:t>The researcher’s initial encounter with the text</a:t>
            </a:r>
          </a:p>
          <a:p>
            <a:endParaRPr lang="en-GB" dirty="0"/>
          </a:p>
          <a:p>
            <a:r>
              <a:rPr lang="en-GB" dirty="0"/>
              <a:t>Identification of themes (Subordinate themes)</a:t>
            </a:r>
          </a:p>
          <a:p>
            <a:endParaRPr lang="en-GB" dirty="0"/>
          </a:p>
          <a:p>
            <a:r>
              <a:rPr lang="en-GB" dirty="0"/>
              <a:t>Clustering of themes (Superordinate themes)</a:t>
            </a:r>
          </a:p>
          <a:p>
            <a:endParaRPr lang="en-GB" dirty="0"/>
          </a:p>
          <a:p>
            <a:r>
              <a:rPr lang="en-GB" dirty="0"/>
              <a:t>Production of a summary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23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713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Century Gothic</vt:lpstr>
      <vt:lpstr>Helvetica</vt:lpstr>
      <vt:lpstr>Wingdings</vt:lpstr>
      <vt:lpstr>Wingdings 3</vt:lpstr>
      <vt:lpstr>Ion Boardroom</vt:lpstr>
      <vt:lpstr> Phenomologically Informed Thematic Analysis – Independent Research Project</vt:lpstr>
      <vt:lpstr>What is Thematic Analysis</vt:lpstr>
      <vt:lpstr>Thematic Analysis (Clarke et al 2015). </vt:lpstr>
      <vt:lpstr>What is Phenomenologically-Informed Thematic Analysis.</vt:lpstr>
      <vt:lpstr>Phenomenologically-Informed Thematic Analysis </vt:lpstr>
      <vt:lpstr>The Key Steps</vt:lpstr>
      <vt:lpstr>Conducting analysis </vt:lpstr>
      <vt:lpstr>Phenomenologically-informed thematic analysis and Thematic Analysis (Braun and Clark, 2006).</vt:lpstr>
      <vt:lpstr>Lets Break this down further…. </vt:lpstr>
      <vt:lpstr>Stages of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Phenomologically Informed Thematic Analysis – Independent Research Project</dc:title>
  <dc:creator>Stuart Jones</dc:creator>
  <cp:lastModifiedBy>Stuart Jones</cp:lastModifiedBy>
  <cp:revision>1</cp:revision>
  <dcterms:created xsi:type="dcterms:W3CDTF">2022-03-08T11:46:35Z</dcterms:created>
  <dcterms:modified xsi:type="dcterms:W3CDTF">2022-03-08T11:47:29Z</dcterms:modified>
</cp:coreProperties>
</file>