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61" r:id="rId3"/>
    <p:sldId id="260" r:id="rId4"/>
    <p:sldId id="259" r:id="rId5"/>
    <p:sldId id="257" r:id="rId6"/>
    <p:sldId id="258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 showGuides="1">
      <p:cViewPr varScale="1">
        <p:scale>
          <a:sx n="106" d="100"/>
          <a:sy n="106" d="100"/>
        </p:scale>
        <p:origin x="504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10/23/2025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6636D-D922-432D-A958-524484B5923D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8E36636D-D922-432D-A958-524484B5923D}" type="datetimeFigureOut">
              <a:rPr lang="en-US" dirty="0"/>
              <a:pPr/>
              <a:t>10/23/2025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DF28FB93-0A08-4E7D-8E63-9EFA29F1E093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2" r:id="rId10"/>
    <p:sldLayoutId id="2147483853" r:id="rId11"/>
    <p:sldLayoutId id="2147483854" r:id="rId12"/>
    <p:sldLayoutId id="2147483855" r:id="rId13"/>
    <p:sldLayoutId id="2147483858" r:id="rId14"/>
    <p:sldLayoutId id="2147483859" r:id="rId15"/>
    <p:sldLayoutId id="2147483850" r:id="rId16"/>
    <p:sldLayoutId id="2147483851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the-past.com/feature/beliefs-and-narratives-images-from-predynastic-egypt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4B128-FE4F-1040-17F4-35942A393C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1791" y="835383"/>
            <a:ext cx="3382832" cy="3499549"/>
          </a:xfrm>
        </p:spPr>
        <p:txBody>
          <a:bodyPr>
            <a:normAutofit/>
          </a:bodyPr>
          <a:lstStyle/>
          <a:p>
            <a:pPr algn="l"/>
            <a:r>
              <a:rPr lang="en-GB" sz="4200" b="1">
                <a:effectLst/>
              </a:rPr>
              <a:t>Ceramic Vessel CCM 270.004</a:t>
            </a:r>
            <a:br>
              <a:rPr lang="en-GB" sz="4200" b="1">
                <a:effectLst/>
              </a:rPr>
            </a:br>
            <a:endParaRPr lang="en-GB" sz="42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6244E9-8DB7-3A21-6979-71F10A39CB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1789" y="4334933"/>
            <a:ext cx="3382831" cy="1185333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By Caleb Rees</a:t>
            </a:r>
            <a:endParaRPr lang="en-GB"/>
          </a:p>
          <a:p>
            <a:pPr algn="l"/>
            <a:r>
              <a:rPr lang="en-GB" dirty="0"/>
              <a:t>2305437</a:t>
            </a:r>
            <a:endParaRPr lang="en-GB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8187575-5CB4-477B-AA47-020C6D2A7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E585F70-7C5D-424E-A182-39507AF48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68904182-5DC8-025F-043F-6B4DA11A229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0534" b="38288"/>
          <a:stretch>
            <a:fillRect/>
          </a:stretch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8034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FF07FD6-3C73-4A3D-D44F-121E315D57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0946" y="0"/>
            <a:ext cx="3861054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E553269-AD49-D568-A453-9E4B58F268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861054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C66148B-7EB5-DBEB-6247-DAF215E27C45}"/>
              </a:ext>
            </a:extLst>
          </p:cNvPr>
          <p:cNvSpPr txBox="1"/>
          <p:nvPr/>
        </p:nvSpPr>
        <p:spPr>
          <a:xfrm>
            <a:off x="4326193" y="334297"/>
            <a:ext cx="35396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Ceramic vessel (CCM 270.004)</a:t>
            </a:r>
          </a:p>
          <a:p>
            <a:pPr algn="ctr"/>
            <a:r>
              <a:rPr lang="en-GB" dirty="0"/>
              <a:t>Height 30.cm</a:t>
            </a:r>
          </a:p>
          <a:p>
            <a:pPr algn="ctr"/>
            <a:r>
              <a:rPr lang="en-GB" dirty="0"/>
              <a:t>Circumference of the rim 49.1cm</a:t>
            </a:r>
          </a:p>
          <a:p>
            <a:pPr algn="ctr"/>
            <a:r>
              <a:rPr lang="en-GB" dirty="0"/>
              <a:t>Thickness of vessel 1.6 cm</a:t>
            </a:r>
          </a:p>
          <a:p>
            <a:pPr algn="ctr"/>
            <a:r>
              <a:rPr lang="en-GB" dirty="0"/>
              <a:t>Radius of lid 15.6 cm</a:t>
            </a:r>
          </a:p>
          <a:p>
            <a:pPr algn="ctr"/>
            <a:r>
              <a:rPr lang="en-GB" dirty="0"/>
              <a:t>Width of bottom  10.1 cm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CCCB0D-632E-389C-5427-6035B9DA9732}"/>
              </a:ext>
            </a:extLst>
          </p:cNvPr>
          <p:cNvSpPr txBox="1"/>
          <p:nvPr/>
        </p:nvSpPr>
        <p:spPr>
          <a:xfrm>
            <a:off x="4729316" y="2182761"/>
            <a:ext cx="273336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description.</a:t>
            </a:r>
          </a:p>
          <a:p>
            <a:pPr algn="ctr"/>
            <a:r>
              <a:rPr lang="en-GB" dirty="0"/>
              <a:t>The ceramic vessel appears to have been made using a coiling method </a:t>
            </a:r>
            <a:r>
              <a:rPr lang="en-GB"/>
              <a:t>(Egwu </a:t>
            </a:r>
            <a:r>
              <a:rPr lang="en-GB" dirty="0"/>
              <a:t>2020).</a:t>
            </a:r>
          </a:p>
          <a:p>
            <a:pPr algn="ctr"/>
            <a:r>
              <a:rPr lang="en-GB" dirty="0"/>
              <a:t>The vase has uneven patterns going across the top and middle of the outer section of the vessel and has three lugs with on the upper are of the vase.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388278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CB9C1E-A3E4-7BB9-A966-D2FC20105FA4}"/>
              </a:ext>
            </a:extLst>
          </p:cNvPr>
          <p:cNvSpPr txBox="1"/>
          <p:nvPr/>
        </p:nvSpPr>
        <p:spPr>
          <a:xfrm>
            <a:off x="4227871" y="363794"/>
            <a:ext cx="4886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do the symbols mean?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2A1E67-855B-40CF-5D85-E757C5A240DB}"/>
              </a:ext>
            </a:extLst>
          </p:cNvPr>
          <p:cNvSpPr txBox="1"/>
          <p:nvPr/>
        </p:nvSpPr>
        <p:spPr>
          <a:xfrm>
            <a:off x="613860" y="825459"/>
            <a:ext cx="285135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Although the symbols on the ceramic vessel (CCM 270.004) do have meanings it is important to understand that the vessel predates what we understand as hieroglyphs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57819B-BABE-DB2E-6D4F-102BAA3F3152}"/>
              </a:ext>
            </a:extLst>
          </p:cNvPr>
          <p:cNvSpPr txBox="1"/>
          <p:nvPr/>
        </p:nvSpPr>
        <p:spPr>
          <a:xfrm>
            <a:off x="608287" y="4946925"/>
            <a:ext cx="23204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depiction of the Nile/flowing water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621E7F-D550-22A2-728F-96D6B11EE95D}"/>
              </a:ext>
            </a:extLst>
          </p:cNvPr>
          <p:cNvSpPr txBox="1"/>
          <p:nvPr/>
        </p:nvSpPr>
        <p:spPr>
          <a:xfrm>
            <a:off x="9684774" y="770641"/>
            <a:ext cx="23597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triangles represent the mountains and hills of Egypt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18F23F-4937-A4B4-953B-FBA5122D02A7}"/>
              </a:ext>
            </a:extLst>
          </p:cNvPr>
          <p:cNvSpPr txBox="1"/>
          <p:nvPr/>
        </p:nvSpPr>
        <p:spPr>
          <a:xfrm>
            <a:off x="9566787" y="5270091"/>
            <a:ext cx="21925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And the palm frond represents fertility and giving life to the dead</a:t>
            </a:r>
          </a:p>
        </p:txBody>
      </p:sp>
      <p:pic>
        <p:nvPicPr>
          <p:cNvPr id="17" name="Picture 16" descr="A large clay pot with a black and white checkered surface&#10;&#10;AI-generated content may be incorrect.">
            <a:extLst>
              <a:ext uri="{FF2B5EF4-FFF2-40B4-BE49-F238E27FC236}">
                <a16:creationId xmlns:a16="http://schemas.microsoft.com/office/drawing/2014/main" id="{73E38DF9-47B8-142A-F865-A6518F4830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6889" y="1458030"/>
            <a:ext cx="6090585" cy="3428999"/>
          </a:xfrm>
          <a:prstGeom prst="rect">
            <a:avLst/>
          </a:prstGeom>
        </p:spPr>
      </p:pic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2A57823A-E58E-E1A3-6029-70A0428E058C}"/>
              </a:ext>
            </a:extLst>
          </p:cNvPr>
          <p:cNvCxnSpPr/>
          <p:nvPr/>
        </p:nvCxnSpPr>
        <p:spPr>
          <a:xfrm flipV="1">
            <a:off x="2438400" y="2477729"/>
            <a:ext cx="2635045" cy="2674374"/>
          </a:xfrm>
          <a:prstGeom prst="straightConnector1">
            <a:avLst/>
          </a:prstGeom>
          <a:ln w="19050" cap="flat" cmpd="sng" algn="ctr">
            <a:solidFill>
              <a:schemeClr val="accent3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E9485E52-12D7-2369-2F58-3A3EDBC21AEE}"/>
              </a:ext>
            </a:extLst>
          </p:cNvPr>
          <p:cNvCxnSpPr/>
          <p:nvPr/>
        </p:nvCxnSpPr>
        <p:spPr>
          <a:xfrm flipV="1">
            <a:off x="2182761" y="1841121"/>
            <a:ext cx="3165987" cy="3045908"/>
          </a:xfrm>
          <a:prstGeom prst="straightConnector1">
            <a:avLst/>
          </a:prstGeom>
          <a:ln w="19050" cap="flat" cmpd="sng" algn="ctr">
            <a:solidFill>
              <a:schemeClr val="accent3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8964410-6A9A-B0B7-DE04-38DC885D19D7}"/>
              </a:ext>
            </a:extLst>
          </p:cNvPr>
          <p:cNvCxnSpPr/>
          <p:nvPr/>
        </p:nvCxnSpPr>
        <p:spPr>
          <a:xfrm flipH="1">
            <a:off x="6980903" y="953729"/>
            <a:ext cx="2585884" cy="2133600"/>
          </a:xfrm>
          <a:prstGeom prst="straightConnector1">
            <a:avLst/>
          </a:prstGeom>
          <a:ln w="19050" cap="flat" cmpd="sng" algn="ctr">
            <a:solidFill>
              <a:schemeClr val="accent3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670B53A-3B60-048A-D159-707A3AB40C48}"/>
              </a:ext>
            </a:extLst>
          </p:cNvPr>
          <p:cNvCxnSpPr/>
          <p:nvPr/>
        </p:nvCxnSpPr>
        <p:spPr>
          <a:xfrm flipH="1" flipV="1">
            <a:off x="6302477" y="3283974"/>
            <a:ext cx="3559278" cy="1799303"/>
          </a:xfrm>
          <a:prstGeom prst="straightConnector1">
            <a:avLst/>
          </a:prstGeom>
          <a:ln w="19050" cap="flat" cmpd="sng" algn="ctr">
            <a:solidFill>
              <a:schemeClr val="accent3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787825E0-AD2F-FCBC-C8C9-3FEA8C991E5E}"/>
              </a:ext>
            </a:extLst>
          </p:cNvPr>
          <p:cNvSpPr txBox="1"/>
          <p:nvPr/>
        </p:nvSpPr>
        <p:spPr>
          <a:xfrm>
            <a:off x="806245" y="5958348"/>
            <a:ext cx="2192594" cy="3834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Bozcar</a:t>
            </a:r>
            <a:r>
              <a:rPr lang="en-GB" dirty="0"/>
              <a:t> 2024</a:t>
            </a:r>
          </a:p>
        </p:txBody>
      </p:sp>
    </p:spTree>
    <p:extLst>
      <p:ext uri="{BB962C8B-B14F-4D97-AF65-F5344CB8AC3E}">
        <p14:creationId xmlns:p14="http://schemas.microsoft.com/office/powerpoint/2010/main" val="517563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C1AEA-FFD3-DBAE-2600-A324C0A5E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3635" y="765045"/>
            <a:ext cx="2804690" cy="67187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r>
              <a:rPr lang="en-US" sz="4200" dirty="0"/>
              <a:t>Background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08187575-5CB4-477B-AA47-020C6D2A78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552950" y="1"/>
            <a:ext cx="7639050" cy="68580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E585F70-7C5D-424E-A182-39507AF48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501468" y="1"/>
            <a:ext cx="4690532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00C216-F538-FC1D-C19B-7AFAE497C16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313" r="1" b="5754"/>
          <a:stretch>
            <a:fillRect/>
          </a:stretch>
        </p:blipFill>
        <p:spPr>
          <a:xfrm>
            <a:off x="4654297" y="10"/>
            <a:ext cx="7537704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7A34BC0-2EAA-318C-5E5C-980957D93F93}"/>
              </a:ext>
            </a:extLst>
          </p:cNvPr>
          <p:cNvSpPr txBox="1"/>
          <p:nvPr/>
        </p:nvSpPr>
        <p:spPr>
          <a:xfrm>
            <a:off x="1003635" y="1818752"/>
            <a:ext cx="33260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ceramic vessel (CCM 270.00) was found by Major Henry Hartley Waite Southey also known as Harry Hartley Southey.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6B03C8-EF01-9ACD-FAB0-F1462B8A8922}"/>
              </a:ext>
            </a:extLst>
          </p:cNvPr>
          <p:cNvSpPr txBox="1"/>
          <p:nvPr/>
        </p:nvSpPr>
        <p:spPr>
          <a:xfrm>
            <a:off x="1003636" y="3677917"/>
            <a:ext cx="33260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During his life as a soldier in the fifth welch regiment he toured the Mediterranean Egypt and Greece. During these tours he collected a great deal of artefacts much like our ceramic vessel.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E0EF3E-F16E-7679-03E5-7BE6F778ECC5}"/>
              </a:ext>
            </a:extLst>
          </p:cNvPr>
          <p:cNvSpPr txBox="1"/>
          <p:nvPr/>
        </p:nvSpPr>
        <p:spPr>
          <a:xfrm>
            <a:off x="0" y="6092955"/>
            <a:ext cx="3917853" cy="854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‘Henry Hartley Waite SOUTHEY’. https://www.masonicgreatwarproject.org.uk/legend.php?id=2892.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939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6B8AB938-26AE-4D83-D5C4-4CAA32F2D2AD}"/>
              </a:ext>
            </a:extLst>
          </p:cNvPr>
          <p:cNvSpPr txBox="1"/>
          <p:nvPr/>
        </p:nvSpPr>
        <p:spPr>
          <a:xfrm>
            <a:off x="845921" y="1150375"/>
            <a:ext cx="45523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Ceramic vessels like the one that we are looking at generally fall into classifications that Flinders coined in 1901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D13B7E3-562D-B07E-52C0-0B8C3A1404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8825" y="0"/>
            <a:ext cx="50831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B74A4C3-AF8B-8FA0-A056-86F49AA2A3F7}"/>
              </a:ext>
            </a:extLst>
          </p:cNvPr>
          <p:cNvSpPr txBox="1"/>
          <p:nvPr/>
        </p:nvSpPr>
        <p:spPr>
          <a:xfrm>
            <a:off x="845921" y="2598003"/>
            <a:ext cx="36155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classification has been particularly useful for finding out what the ceramic vessel (</a:t>
            </a:r>
            <a:r>
              <a:rPr lang="en-GB" dirty="0" err="1"/>
              <a:t>CCm</a:t>
            </a:r>
            <a:r>
              <a:rPr lang="en-GB" dirty="0"/>
              <a:t> 270.004) actually is.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7169C24-D056-CE53-B084-2F3F2E669628}"/>
              </a:ext>
            </a:extLst>
          </p:cNvPr>
          <p:cNvSpPr txBox="1"/>
          <p:nvPr/>
        </p:nvSpPr>
        <p:spPr>
          <a:xfrm>
            <a:off x="845921" y="4479947"/>
            <a:ext cx="361554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Discovering what the vessel was used for is key in knowing the ceramic vessels (</a:t>
            </a:r>
            <a:r>
              <a:rPr lang="en-GB" dirty="0" err="1"/>
              <a:t>CCm</a:t>
            </a:r>
            <a:r>
              <a:rPr lang="en-GB" dirty="0"/>
              <a:t> 270.004) links to the Egyptian </a:t>
            </a:r>
            <a:r>
              <a:rPr lang="en-GB" dirty="0" err="1"/>
              <a:t>funery</a:t>
            </a:r>
            <a:r>
              <a:rPr lang="en-GB" dirty="0"/>
              <a:t> practice.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672C51-62C2-2944-DA9C-82CF0807A9F9}"/>
              </a:ext>
            </a:extLst>
          </p:cNvPr>
          <p:cNvSpPr txBox="1"/>
          <p:nvPr/>
        </p:nvSpPr>
        <p:spPr>
          <a:xfrm>
            <a:off x="2653694" y="6331113"/>
            <a:ext cx="4670323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Egypt, Ancient. 2023. ‘Flinders Petrie’s Sequence Dating Chart | The Past’. August 6. https://the-past.com/shorts/the-picture-desk/flinders-petries-sequence-dating-chart/.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76856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67AD52-B3AB-3E74-512B-BD5239E15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13" y="100740"/>
            <a:ext cx="12103987" cy="13561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B321622-EB4D-F317-AF31-2DB2858852E3}"/>
              </a:ext>
            </a:extLst>
          </p:cNvPr>
          <p:cNvSpPr txBox="1"/>
          <p:nvPr/>
        </p:nvSpPr>
        <p:spPr>
          <a:xfrm>
            <a:off x="540774" y="2172929"/>
            <a:ext cx="50734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ceramic vessel (CCM 270.004) shares the most similarities with the D-ware class of ceramic vessels.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F0BAC8-DC15-2D53-911C-7805B855B8BC}"/>
              </a:ext>
            </a:extLst>
          </p:cNvPr>
          <p:cNvSpPr txBox="1"/>
          <p:nvPr/>
        </p:nvSpPr>
        <p:spPr>
          <a:xfrm>
            <a:off x="6096000" y="2311428"/>
            <a:ext cx="58403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exact numbering shows its more in line with 62-71.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9C04F54-A9AB-0346-554E-C39979D2F5F4}"/>
              </a:ext>
            </a:extLst>
          </p:cNvPr>
          <p:cNvSpPr txBox="1"/>
          <p:nvPr/>
        </p:nvSpPr>
        <p:spPr>
          <a:xfrm>
            <a:off x="639097" y="4129548"/>
            <a:ext cx="42573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D-ware actually means decorative ware and can tell us more about where and potentially when the pots are from.(Cox 2017)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02E02E8-F84A-FF9B-8CE1-D3FA580C3C29}"/>
              </a:ext>
            </a:extLst>
          </p:cNvPr>
          <p:cNvSpPr txBox="1"/>
          <p:nvPr/>
        </p:nvSpPr>
        <p:spPr>
          <a:xfrm>
            <a:off x="6528619" y="4129548"/>
            <a:ext cx="433602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actually lets us date and find a more specific location for the ceramic vessel (CCM 270.004) </a:t>
            </a:r>
            <a:r>
              <a:rPr lang="en-GB" dirty="0" err="1"/>
              <a:t>Naquada</a:t>
            </a:r>
            <a:r>
              <a:rPr lang="en-GB" dirty="0"/>
              <a:t> period which was in the predynastic period circa 4000-3000 B.C.E (Leeman 2019)</a:t>
            </a:r>
          </a:p>
        </p:txBody>
      </p:sp>
    </p:spTree>
    <p:extLst>
      <p:ext uri="{BB962C8B-B14F-4D97-AF65-F5344CB8AC3E}">
        <p14:creationId xmlns:p14="http://schemas.microsoft.com/office/powerpoint/2010/main" val="3174912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DD71C0B-11B7-FA2E-3D97-CEB3E5BB0775}"/>
              </a:ext>
            </a:extLst>
          </p:cNvPr>
          <p:cNvSpPr txBox="1"/>
          <p:nvPr/>
        </p:nvSpPr>
        <p:spPr>
          <a:xfrm>
            <a:off x="294969" y="1489361"/>
            <a:ext cx="4876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“The Egyptians great cultural investment in the mortuary domain”(Stevenson 2017)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86126DC-00A9-28BC-69F5-9C01F10A4127}"/>
              </a:ext>
            </a:extLst>
          </p:cNvPr>
          <p:cNvSpPr txBox="1"/>
          <p:nvPr/>
        </p:nvSpPr>
        <p:spPr>
          <a:xfrm>
            <a:off x="294968" y="334296"/>
            <a:ext cx="701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dirty="0"/>
              <a:t>How does this relate to Egyptian funerary practices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1F7300-45F4-B377-1958-44E32BDC2DBE}"/>
              </a:ext>
            </a:extLst>
          </p:cNvPr>
          <p:cNvSpPr txBox="1"/>
          <p:nvPr/>
        </p:nvSpPr>
        <p:spPr>
          <a:xfrm>
            <a:off x="294968" y="2339879"/>
            <a:ext cx="499970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suitable to say that Egyptian funerary practices are summarised as, preparing for the next stage. So a vast majority of what you find in Egyptian tombs are items meant to mimic items that was used in life that are to be taken into the afterlife with them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125282-8C21-9530-8E4A-3C8A13D0B6B0}"/>
              </a:ext>
            </a:extLst>
          </p:cNvPr>
          <p:cNvSpPr txBox="1"/>
          <p:nvPr/>
        </p:nvSpPr>
        <p:spPr>
          <a:xfrm>
            <a:off x="294968" y="4298392"/>
            <a:ext cx="486205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 example, the ceramic vessel (CCM 270.004) was used to preserve items like food or herbs in that would be carried over into the afterlife. the Egyptians had a very pragmatic way of looking at death (Snape 2011)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A81760C-CCB4-5C18-2941-F3FF0F2F9A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0946" y="0"/>
            <a:ext cx="386105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5323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AF8B0AB-5C2C-6F20-7898-7B68BC1490CF}"/>
              </a:ext>
            </a:extLst>
          </p:cNvPr>
          <p:cNvSpPr txBox="1"/>
          <p:nvPr/>
        </p:nvSpPr>
        <p:spPr>
          <a:xfrm>
            <a:off x="1091381" y="1435511"/>
            <a:ext cx="1000923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1200" dirty="0"/>
              <a:t>Cox, Jessica Lynette. 2017. ‘Craft Specialisation in Predynastic Egypt: The Production and Distribution of Decorated Ware (D-Ware) in the </a:t>
            </a:r>
            <a:r>
              <a:rPr lang="en-GB" sz="1200" dirty="0" err="1"/>
              <a:t>Naqada</a:t>
            </a:r>
            <a:r>
              <a:rPr lang="en-GB" sz="1200" dirty="0"/>
              <a:t> II and III Periods’. Thesis, Monash University. https://doi.org/10.4225/03/58771dedc040d.</a:t>
            </a:r>
          </a:p>
          <a:p>
            <a:endParaRPr lang="en-GB" sz="1200" dirty="0"/>
          </a:p>
          <a:p>
            <a:r>
              <a:rPr lang="en-GB" sz="1200" dirty="0"/>
              <a:t>Egwu, Ali Vincent. 2020. ‘Clay Coiling Technique’. </a:t>
            </a:r>
            <a:r>
              <a:rPr lang="en-GB" sz="1200" i="1" dirty="0"/>
              <a:t>Ceramics Technical</a:t>
            </a:r>
            <a:r>
              <a:rPr lang="en-GB" sz="1200" dirty="0"/>
              <a:t>, no. 33 (November): 102–7. https://doi.org/10.3316/informit.677801204693293.</a:t>
            </a:r>
          </a:p>
          <a:p>
            <a:endParaRPr lang="en-GB" sz="1200" dirty="0"/>
          </a:p>
          <a:p>
            <a:r>
              <a:rPr lang="en-GB" sz="1200" dirty="0"/>
              <a:t>Egypt, Ancient. 2023. ‘Flinders Petrie’s Sequence Dating Chart | The Past’. August 6. https://the-past.com/shorts/the-picture-desk/flinders-petries-sequence-dating-chart/.</a:t>
            </a:r>
          </a:p>
          <a:p>
            <a:r>
              <a:rPr lang="en-GB" sz="1200" dirty="0"/>
              <a:t>‘Henry Hartley Waite SOUTHEY’. n.d. Accessed 19 October 2025. https://www.masonicgreatwarproject.org.uk/legend.php?id=2892.</a:t>
            </a:r>
          </a:p>
          <a:p>
            <a:endParaRPr lang="en-GB" sz="1200" dirty="0"/>
          </a:p>
          <a:p>
            <a:r>
              <a:rPr lang="en-GB" sz="1200" dirty="0"/>
              <a:t>Snape, Steven. 2011. </a:t>
            </a:r>
            <a:r>
              <a:rPr lang="en-GB" sz="1200" i="1" dirty="0"/>
              <a:t>Ancient Egyptian Tombs: The Culture of Life and Death</a:t>
            </a:r>
            <a:r>
              <a:rPr lang="en-GB" sz="1200" dirty="0"/>
              <a:t>. John Wiley &amp; Sons.</a:t>
            </a:r>
          </a:p>
          <a:p>
            <a:endParaRPr lang="en-GB" sz="1200" dirty="0"/>
          </a:p>
          <a:p>
            <a:r>
              <a:rPr lang="en-GB" sz="1200" dirty="0"/>
              <a:t>Stevenson, Alice. 2014. ‘Artefacts of Excavation: The British Collection and Distribution of Egyptian Finds to Museums, 1880 – 1915’. </a:t>
            </a:r>
            <a:r>
              <a:rPr lang="en-GB" sz="1200" i="1" dirty="0"/>
              <a:t>Journal of the History of Collections</a:t>
            </a:r>
            <a:r>
              <a:rPr lang="en-GB" sz="1200" dirty="0"/>
              <a:t> 26 (1): 89–102. https://doi.org/10.1093/jhc/fht017.</a:t>
            </a:r>
          </a:p>
          <a:p>
            <a:endParaRPr lang="en-GB" sz="1200" dirty="0"/>
          </a:p>
          <a:p>
            <a:r>
              <a:rPr lang="en-GB" sz="1200" dirty="0"/>
              <a:t>Barbara A Boczar explores the imagery of Egypt’s </a:t>
            </a:r>
            <a:r>
              <a:rPr lang="en-GB" sz="1200" dirty="0" err="1"/>
              <a:t>Naqada</a:t>
            </a:r>
            <a:r>
              <a:rPr lang="en-GB" sz="1200" dirty="0"/>
              <a:t> periods. </a:t>
            </a:r>
            <a:r>
              <a:rPr lang="en-GB" sz="1200" u="sng" dirty="0">
                <a:hlinkClick r:id="rId2"/>
              </a:rPr>
              <a:t>https://the-past.com/feature/beliefs-and-narratives-images-from-predynastic-egypt/</a:t>
            </a:r>
            <a:endParaRPr lang="en-GB" sz="1200" u="sng" dirty="0"/>
          </a:p>
          <a:p>
            <a:endParaRPr lang="en-GB" sz="1200" u="sng" dirty="0"/>
          </a:p>
          <a:p>
            <a:r>
              <a:rPr lang="en-GB" sz="1200" dirty="0" err="1"/>
              <a:t>arstangadmin</a:t>
            </a:r>
            <a:r>
              <a:rPr lang="en-GB" sz="1200" dirty="0"/>
              <a:t>. 2018. ‘Decorated Ware – A Landscape in Ceramic’. </a:t>
            </a:r>
            <a:r>
              <a:rPr lang="en-GB" sz="1200" i="1" dirty="0"/>
              <a:t>Garstang Museum of Archaeology</a:t>
            </a:r>
            <a:r>
              <a:rPr lang="en-GB" sz="1200" dirty="0"/>
              <a:t>, August 15. https://garstangmuseum.wordpress.com/2018/08/15/decorated-ware-a-landscape-in-ceramic/.</a:t>
            </a:r>
          </a:p>
          <a:p>
            <a:endParaRPr lang="en-GB" sz="1200" dirty="0"/>
          </a:p>
          <a:p>
            <a:r>
              <a:rPr lang="en-GB" sz="1200" dirty="0"/>
              <a:t>Administrator. 2019. ‘Establishing Predynastic Egypt’. Text. May 10. https://www.whipplelib.hps.cam.ac.uk/special/exhibitions-and-displays/conflicting-chronologies/establishing-predynastic-egypt.</a:t>
            </a:r>
          </a:p>
          <a:p>
            <a:endParaRPr lang="en-GB" sz="1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F7E9D4-9AB1-4289-2F58-046603D7AE88}"/>
              </a:ext>
            </a:extLst>
          </p:cNvPr>
          <p:cNvSpPr txBox="1"/>
          <p:nvPr/>
        </p:nvSpPr>
        <p:spPr>
          <a:xfrm>
            <a:off x="5348748" y="452284"/>
            <a:ext cx="19762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99142859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E8B826"/>
      </a:accent1>
      <a:accent2>
        <a:srgbClr val="E2CA72"/>
      </a:accent2>
      <a:accent3>
        <a:srgbClr val="BD723B"/>
      </a:accent3>
      <a:accent4>
        <a:srgbClr val="AE9376"/>
      </a:accent4>
      <a:accent5>
        <a:srgbClr val="A77F41"/>
      </a:accent5>
      <a:accent6>
        <a:srgbClr val="A1AE79"/>
      </a:accent6>
      <a:hlink>
        <a:srgbClr val="F1D06A"/>
      </a:hlink>
      <a:folHlink>
        <a:srgbClr val="EDDCA8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D5CBAF11-69B7-47EA-BC01-41F77058C2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TM04033929[[fn=Slate]]</Template>
  <TotalTime>0</TotalTime>
  <Words>847</Words>
  <Application>Microsoft Office PowerPoint</Application>
  <PresentationFormat>Widescreen</PresentationFormat>
  <Paragraphs>54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Calisto MT</vt:lpstr>
      <vt:lpstr>Wingdings 2</vt:lpstr>
      <vt:lpstr>Slate</vt:lpstr>
      <vt:lpstr>Ceramic Vessel CCM 270.004 </vt:lpstr>
      <vt:lpstr>PowerPoint Presentation</vt:lpstr>
      <vt:lpstr>PowerPoint Presentation</vt:lpstr>
      <vt:lpstr>Background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Caleb Rees (2305437)</dc:creator>
  <cp:lastModifiedBy>Katharina Zinn</cp:lastModifiedBy>
  <cp:revision>14</cp:revision>
  <dcterms:created xsi:type="dcterms:W3CDTF">2025-10-19T12:25:57Z</dcterms:created>
  <dcterms:modified xsi:type="dcterms:W3CDTF">2025-10-23T08:30:23Z</dcterms:modified>
</cp:coreProperties>
</file>