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8" r:id="rId1"/>
  </p:sldMasterIdLst>
  <p:notesMasterIdLst>
    <p:notesMasterId r:id="rId16"/>
  </p:notesMasterIdLst>
  <p:sldIdLst>
    <p:sldId id="256" r:id="rId2"/>
    <p:sldId id="257" r:id="rId3"/>
    <p:sldId id="258" r:id="rId4"/>
    <p:sldId id="259" r:id="rId5"/>
    <p:sldId id="260" r:id="rId6"/>
    <p:sldId id="274" r:id="rId7"/>
    <p:sldId id="263" r:id="rId8"/>
    <p:sldId id="265" r:id="rId9"/>
    <p:sldId id="266" r:id="rId10"/>
    <p:sldId id="268" r:id="rId11"/>
    <p:sldId id="269"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79782B-4B09-4521-B71F-71D0CAA44448}" v="26" dt="2026-10-09T15:01:12.3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12" autoAdjust="0"/>
    <p:restoredTop sz="94660"/>
  </p:normalViewPr>
  <p:slideViewPr>
    <p:cSldViewPr snapToGrid="0">
      <p:cViewPr varScale="1">
        <p:scale>
          <a:sx n="64" d="100"/>
          <a:sy n="64" d="100"/>
        </p:scale>
        <p:origin x="10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butler" userId="94fbef0114cefe90" providerId="LiveId" clId="{0893B138-9EB8-46BC-AC8A-17BBA5B5F096}"/>
    <pc:docChg chg="undo custSel delSld modSld modMainMaster">
      <pc:chgData name="victoria butler" userId="94fbef0114cefe90" providerId="LiveId" clId="{0893B138-9EB8-46BC-AC8A-17BBA5B5F096}" dt="2026-10-09T15:01:13.883" v="225" actId="1076"/>
      <pc:docMkLst>
        <pc:docMk/>
      </pc:docMkLst>
      <pc:sldChg chg="addSp delSp modSp mod setBg delDesignElem">
        <pc:chgData name="victoria butler" userId="94fbef0114cefe90" providerId="LiveId" clId="{0893B138-9EB8-46BC-AC8A-17BBA5B5F096}" dt="2026-10-09T15:01:11.316" v="207" actId="207"/>
        <pc:sldMkLst>
          <pc:docMk/>
          <pc:sldMk cId="2231725547" sldId="256"/>
        </pc:sldMkLst>
        <pc:spChg chg="mod">
          <ac:chgData name="victoria butler" userId="94fbef0114cefe90" providerId="LiveId" clId="{0893B138-9EB8-46BC-AC8A-17BBA5B5F096}" dt="2026-10-09T15:01:11.316" v="207" actId="207"/>
          <ac:spMkLst>
            <pc:docMk/>
            <pc:sldMk cId="2231725547" sldId="256"/>
            <ac:spMk id="2" creationId="{D2B23716-8BE6-206A-5773-43CF0428B68D}"/>
          </ac:spMkLst>
        </pc:spChg>
        <pc:spChg chg="add del">
          <ac:chgData name="victoria butler" userId="94fbef0114cefe90" providerId="LiveId" clId="{0893B138-9EB8-46BC-AC8A-17BBA5B5F096}" dt="2026-10-09T12:51:22.070" v="51" actId="26606"/>
          <ac:spMkLst>
            <pc:docMk/>
            <pc:sldMk cId="2231725547" sldId="256"/>
            <ac:spMk id="7" creationId="{92806DFD-E192-42CC-B190-3C4C95B8FF4E}"/>
          </ac:spMkLst>
        </pc:spChg>
        <pc:spChg chg="add del">
          <ac:chgData name="victoria butler" userId="94fbef0114cefe90" providerId="LiveId" clId="{0893B138-9EB8-46BC-AC8A-17BBA5B5F096}" dt="2026-10-09T12:51:22.070" v="51" actId="26606"/>
          <ac:spMkLst>
            <pc:docMk/>
            <pc:sldMk cId="2231725547" sldId="256"/>
            <ac:spMk id="9" creationId="{5DA7D8ED-4DB6-46C0-AE81-24DA0AAF9A86}"/>
          </ac:spMkLst>
        </pc:spChg>
        <pc:spChg chg="add del">
          <ac:chgData name="victoria butler" userId="94fbef0114cefe90" providerId="LiveId" clId="{0893B138-9EB8-46BC-AC8A-17BBA5B5F096}" dt="2026-10-09T12:51:22.070" v="51" actId="26606"/>
          <ac:spMkLst>
            <pc:docMk/>
            <pc:sldMk cId="2231725547" sldId="256"/>
            <ac:spMk id="11" creationId="{E5C12349-62E6-4BD7-9794-8785CD02DF1E}"/>
          </ac:spMkLst>
        </pc:spChg>
        <pc:spChg chg="add del">
          <ac:chgData name="victoria butler" userId="94fbef0114cefe90" providerId="LiveId" clId="{0893B138-9EB8-46BC-AC8A-17BBA5B5F096}" dt="2026-10-09T12:51:22.070" v="51" actId="26606"/>
          <ac:spMkLst>
            <pc:docMk/>
            <pc:sldMk cId="2231725547" sldId="256"/>
            <ac:spMk id="13" creationId="{CDD5A4AA-8515-49AE-8C6C-9CF6E14C98A2}"/>
          </ac:spMkLst>
        </pc:spChg>
        <pc:spChg chg="add del">
          <ac:chgData name="victoria butler" userId="94fbef0114cefe90" providerId="LiveId" clId="{0893B138-9EB8-46BC-AC8A-17BBA5B5F096}" dt="2026-10-09T12:51:58.093" v="61"/>
          <ac:spMkLst>
            <pc:docMk/>
            <pc:sldMk cId="2231725547" sldId="256"/>
            <ac:spMk id="15" creationId="{AC1E939A-6A69-42AE-8471-3AD3A74AD78A}"/>
          </ac:spMkLst>
        </pc:spChg>
        <pc:spChg chg="add del">
          <ac:chgData name="victoria butler" userId="94fbef0114cefe90" providerId="LiveId" clId="{0893B138-9EB8-46BC-AC8A-17BBA5B5F096}" dt="2026-10-09T12:51:58.093" v="61"/>
          <ac:spMkLst>
            <pc:docMk/>
            <pc:sldMk cId="2231725547" sldId="256"/>
            <ac:spMk id="16" creationId="{441B7737-E3D8-47F4-8B54-7529C7A83642}"/>
          </ac:spMkLst>
        </pc:spChg>
        <pc:spChg chg="add del">
          <ac:chgData name="victoria butler" userId="94fbef0114cefe90" providerId="LiveId" clId="{0893B138-9EB8-46BC-AC8A-17BBA5B5F096}" dt="2026-10-09T12:51:58.093" v="61"/>
          <ac:spMkLst>
            <pc:docMk/>
            <pc:sldMk cId="2231725547" sldId="256"/>
            <ac:spMk id="17" creationId="{A0B5529D-5CAA-4BF2-B5C9-34705E7661F9}"/>
          </ac:spMkLst>
        </pc:spChg>
        <pc:spChg chg="add del">
          <ac:chgData name="victoria butler" userId="94fbef0114cefe90" providerId="LiveId" clId="{0893B138-9EB8-46BC-AC8A-17BBA5B5F096}" dt="2026-10-09T12:51:58.093" v="61"/>
          <ac:spMkLst>
            <pc:docMk/>
            <pc:sldMk cId="2231725547" sldId="256"/>
            <ac:spMk id="18" creationId="{2B8A17B2-9670-43B8-BE40-4682F8D29A0A}"/>
          </ac:spMkLst>
        </pc:spChg>
        <pc:spChg chg="add del">
          <ac:chgData name="victoria butler" userId="94fbef0114cefe90" providerId="LiveId" clId="{0893B138-9EB8-46BC-AC8A-17BBA5B5F096}" dt="2026-10-09T12:51:58.093" v="61"/>
          <ac:spMkLst>
            <pc:docMk/>
            <pc:sldMk cId="2231725547" sldId="256"/>
            <ac:spMk id="19" creationId="{F793961F-503F-434A-880A-EA44EB4277E3}"/>
          </ac:spMkLst>
        </pc:spChg>
        <pc:picChg chg="add del">
          <ac:chgData name="victoria butler" userId="94fbef0114cefe90" providerId="LiveId" clId="{0893B138-9EB8-46BC-AC8A-17BBA5B5F096}" dt="2026-10-09T12:51:58.093" v="61"/>
          <ac:picMkLst>
            <pc:docMk/>
            <pc:sldMk cId="2231725547" sldId="256"/>
            <ac:picMk id="20" creationId="{2A60B230-846B-4625-A8CA-D35FEBA73A99}"/>
          </ac:picMkLst>
        </pc:picChg>
        <pc:picChg chg="add del">
          <ac:chgData name="victoria butler" userId="94fbef0114cefe90" providerId="LiveId" clId="{0893B138-9EB8-46BC-AC8A-17BBA5B5F096}" dt="2026-10-09T12:51:58.093" v="61"/>
          <ac:picMkLst>
            <pc:docMk/>
            <pc:sldMk cId="2231725547" sldId="256"/>
            <ac:picMk id="21" creationId="{7185CF21-0594-48C0-9F3E-254D6BCE9D9B}"/>
          </ac:picMkLst>
        </pc:picChg>
      </pc:sldChg>
      <pc:sldChg chg="addSp delSp modSp mod setBg delDesignElem">
        <pc:chgData name="victoria butler" userId="94fbef0114cefe90" providerId="LiveId" clId="{0893B138-9EB8-46BC-AC8A-17BBA5B5F096}" dt="2026-10-09T15:01:13.883" v="224" actId="26606"/>
        <pc:sldMkLst>
          <pc:docMk/>
          <pc:sldMk cId="2134991227" sldId="257"/>
        </pc:sldMkLst>
        <pc:spChg chg="del mod">
          <ac:chgData name="victoria butler" userId="94fbef0114cefe90" providerId="LiveId" clId="{0893B138-9EB8-46BC-AC8A-17BBA5B5F096}" dt="2026-10-09T14:58:19.145" v="138" actId="478"/>
          <ac:spMkLst>
            <pc:docMk/>
            <pc:sldMk cId="2134991227" sldId="257"/>
            <ac:spMk id="2" creationId="{D84320AE-9206-FCEF-AB9D-95CF634DF236}"/>
          </ac:spMkLst>
        </pc:spChg>
        <pc:spChg chg="mod">
          <ac:chgData name="victoria butler" userId="94fbef0114cefe90" providerId="LiveId" clId="{0893B138-9EB8-46BC-AC8A-17BBA5B5F096}" dt="2026-10-09T15:01:13.883" v="224" actId="26606"/>
          <ac:spMkLst>
            <pc:docMk/>
            <pc:sldMk cId="2134991227" sldId="257"/>
            <ac:spMk id="3" creationId="{FEF1A5E6-BEB5-BAA4-2465-6190931B85E8}"/>
          </ac:spMkLst>
        </pc:spChg>
        <pc:spChg chg="add del">
          <ac:chgData name="victoria butler" userId="94fbef0114cefe90" providerId="LiveId" clId="{0893B138-9EB8-46BC-AC8A-17BBA5B5F096}" dt="2026-10-09T14:59:13.415" v="148" actId="26606"/>
          <ac:spMkLst>
            <pc:docMk/>
            <pc:sldMk cId="2134991227" sldId="257"/>
            <ac:spMk id="8" creationId="{3AD318CC-E2A8-4E27-9548-A047A78999B1}"/>
          </ac:spMkLst>
        </pc:spChg>
        <pc:spChg chg="add del">
          <ac:chgData name="victoria butler" userId="94fbef0114cefe90" providerId="LiveId" clId="{0893B138-9EB8-46BC-AC8A-17BBA5B5F096}" dt="2026-10-09T14:59:13.415" v="148" actId="26606"/>
          <ac:spMkLst>
            <pc:docMk/>
            <pc:sldMk cId="2134991227" sldId="257"/>
            <ac:spMk id="14" creationId="{2C1BBA94-3F40-40AA-8BB9-E69E25E537C1}"/>
          </ac:spMkLst>
        </pc:spChg>
        <pc:spChg chg="add del">
          <ac:chgData name="victoria butler" userId="94fbef0114cefe90" providerId="LiveId" clId="{0893B138-9EB8-46BC-AC8A-17BBA5B5F096}" dt="2026-10-09T14:59:15.836" v="150" actId="26606"/>
          <ac:spMkLst>
            <pc:docMk/>
            <pc:sldMk cId="2134991227" sldId="257"/>
            <ac:spMk id="15" creationId="{D5B0017B-2ECA-49AF-B397-DC140825DF8D}"/>
          </ac:spMkLst>
        </pc:spChg>
        <pc:spChg chg="add del">
          <ac:chgData name="victoria butler" userId="94fbef0114cefe90" providerId="LiveId" clId="{0893B138-9EB8-46BC-AC8A-17BBA5B5F096}" dt="2026-10-09T14:59:15.836" v="150" actId="26606"/>
          <ac:spMkLst>
            <pc:docMk/>
            <pc:sldMk cId="2134991227" sldId="257"/>
            <ac:spMk id="16" creationId="{B6CDA21F-E7AF-4C75-8395-33F58D5B0E45}"/>
          </ac:spMkLst>
        </pc:spChg>
        <pc:spChg chg="add del">
          <ac:chgData name="victoria butler" userId="94fbef0114cefe90" providerId="LiveId" clId="{0893B138-9EB8-46BC-AC8A-17BBA5B5F096}" dt="2026-10-09T14:59:16.988" v="152" actId="26606"/>
          <ac:spMkLst>
            <pc:docMk/>
            <pc:sldMk cId="2134991227" sldId="257"/>
            <ac:spMk id="21" creationId="{907EF6B7-1338-4443-8C46-6A318D952DFD}"/>
          </ac:spMkLst>
        </pc:spChg>
        <pc:spChg chg="add del">
          <ac:chgData name="victoria butler" userId="94fbef0114cefe90" providerId="LiveId" clId="{0893B138-9EB8-46BC-AC8A-17BBA5B5F096}" dt="2026-10-09T14:59:16.988" v="152" actId="26606"/>
          <ac:spMkLst>
            <pc:docMk/>
            <pc:sldMk cId="2134991227" sldId="257"/>
            <ac:spMk id="22" creationId="{DAAE4CDD-124C-4DCF-9584-B6033B545DD5}"/>
          </ac:spMkLst>
        </pc:spChg>
        <pc:spChg chg="add del">
          <ac:chgData name="victoria butler" userId="94fbef0114cefe90" providerId="LiveId" clId="{0893B138-9EB8-46BC-AC8A-17BBA5B5F096}" dt="2026-10-09T14:59:16.988" v="152" actId="26606"/>
          <ac:spMkLst>
            <pc:docMk/>
            <pc:sldMk cId="2134991227" sldId="257"/>
            <ac:spMk id="23" creationId="{081E4A58-353D-44AE-B2FC-2A74E2E400F7}"/>
          </ac:spMkLst>
        </pc:spChg>
        <pc:spChg chg="add del">
          <ac:chgData name="victoria butler" userId="94fbef0114cefe90" providerId="LiveId" clId="{0893B138-9EB8-46BC-AC8A-17BBA5B5F096}" dt="2026-10-09T15:01:13.883" v="224" actId="26606"/>
          <ac:spMkLst>
            <pc:docMk/>
            <pc:sldMk cId="2134991227" sldId="257"/>
            <ac:spMk id="25" creationId="{3AD318CC-E2A8-4E27-9548-A047A78999B1}"/>
          </ac:spMkLst>
        </pc:spChg>
        <pc:spChg chg="add del">
          <ac:chgData name="victoria butler" userId="94fbef0114cefe90" providerId="LiveId" clId="{0893B138-9EB8-46BC-AC8A-17BBA5B5F096}" dt="2026-10-09T15:01:13.883" v="224" actId="26606"/>
          <ac:spMkLst>
            <pc:docMk/>
            <pc:sldMk cId="2134991227" sldId="257"/>
            <ac:spMk id="27" creationId="{2C1BBA94-3F40-40AA-8BB9-E69E25E537C1}"/>
          </ac:spMkLst>
        </pc:spChg>
        <pc:grpChg chg="add del">
          <ac:chgData name="victoria butler" userId="94fbef0114cefe90" providerId="LiveId" clId="{0893B138-9EB8-46BC-AC8A-17BBA5B5F096}" dt="2026-10-09T14:59:13.415" v="148" actId="26606"/>
          <ac:grpSpMkLst>
            <pc:docMk/>
            <pc:sldMk cId="2134991227" sldId="257"/>
            <ac:grpSpMk id="10" creationId="{B14B560F-9DD7-4302-A60B-EBD3EF59B073}"/>
          </ac:grpSpMkLst>
        </pc:grpChg>
        <pc:grpChg chg="add del">
          <ac:chgData name="victoria butler" userId="94fbef0114cefe90" providerId="LiveId" clId="{0893B138-9EB8-46BC-AC8A-17BBA5B5F096}" dt="2026-10-09T14:59:15.836" v="150" actId="26606"/>
          <ac:grpSpMkLst>
            <pc:docMk/>
            <pc:sldMk cId="2134991227" sldId="257"/>
            <ac:grpSpMk id="18" creationId="{AE1C45F0-260A-458C-96ED-C1F6D2151219}"/>
          </ac:grpSpMkLst>
        </pc:grpChg>
        <pc:grpChg chg="add del">
          <ac:chgData name="victoria butler" userId="94fbef0114cefe90" providerId="LiveId" clId="{0893B138-9EB8-46BC-AC8A-17BBA5B5F096}" dt="2026-10-09T15:01:13.883" v="224" actId="26606"/>
          <ac:grpSpMkLst>
            <pc:docMk/>
            <pc:sldMk cId="2134991227" sldId="257"/>
            <ac:grpSpMk id="26" creationId="{B14B560F-9DD7-4302-A60B-EBD3EF59B073}"/>
          </ac:grpSpMkLst>
        </pc:grpChg>
        <pc:cxnChg chg="add del">
          <ac:chgData name="victoria butler" userId="94fbef0114cefe90" providerId="LiveId" clId="{0893B138-9EB8-46BC-AC8A-17BBA5B5F096}" dt="2026-10-09T14:59:15.836" v="150" actId="26606"/>
          <ac:cxnSpMkLst>
            <pc:docMk/>
            <pc:sldMk cId="2134991227" sldId="257"/>
            <ac:cxnSpMk id="17" creationId="{6CF1BAF6-AD41-4082-B212-8A1F9A2E8779}"/>
          </ac:cxnSpMkLst>
        </pc:cxnChg>
      </pc:sldChg>
      <pc:sldChg chg="addSp delSp modSp mod setBg delDesignElem">
        <pc:chgData name="victoria butler" userId="94fbef0114cefe90" providerId="LiveId" clId="{0893B138-9EB8-46BC-AC8A-17BBA5B5F096}" dt="2026-10-09T15:01:13.883" v="225" actId="1076"/>
        <pc:sldMkLst>
          <pc:docMk/>
          <pc:sldMk cId="911673990" sldId="258"/>
        </pc:sldMkLst>
        <pc:spChg chg="mod">
          <ac:chgData name="victoria butler" userId="94fbef0114cefe90" providerId="LiveId" clId="{0893B138-9EB8-46BC-AC8A-17BBA5B5F096}" dt="2026-10-09T15:01:11.987" v="213"/>
          <ac:spMkLst>
            <pc:docMk/>
            <pc:sldMk cId="911673990" sldId="258"/>
            <ac:spMk id="2" creationId="{9C49C902-12EE-81D6-8FF7-DEF10ED9839F}"/>
          </ac:spMkLst>
        </pc:spChg>
        <pc:spChg chg="mod">
          <ac:chgData name="victoria butler" userId="94fbef0114cefe90" providerId="LiveId" clId="{0893B138-9EB8-46BC-AC8A-17BBA5B5F096}" dt="2026-10-09T15:01:12.354" v="217"/>
          <ac:spMkLst>
            <pc:docMk/>
            <pc:sldMk cId="911673990" sldId="258"/>
            <ac:spMk id="3" creationId="{446C8CCF-E473-F72A-1537-F8159DC6BD02}"/>
          </ac:spMkLst>
        </pc:spChg>
        <pc:spChg chg="add del">
          <ac:chgData name="victoria butler" userId="94fbef0114cefe90" providerId="LiveId" clId="{0893B138-9EB8-46BC-AC8A-17BBA5B5F096}" dt="2026-10-09T15:01:12.354" v="217"/>
          <ac:spMkLst>
            <pc:docMk/>
            <pc:sldMk cId="911673990" sldId="258"/>
            <ac:spMk id="9" creationId="{201CC55D-ED54-4C5C-95E6-10947BD1103B}"/>
          </ac:spMkLst>
        </pc:spChg>
        <pc:spChg chg="add del">
          <ac:chgData name="victoria butler" userId="94fbef0114cefe90" providerId="LiveId" clId="{0893B138-9EB8-46BC-AC8A-17BBA5B5F096}" dt="2026-10-09T15:01:12.354" v="217"/>
          <ac:spMkLst>
            <pc:docMk/>
            <pc:sldMk cId="911673990" sldId="258"/>
            <ac:spMk id="15" creationId="{3873B707-463F-40B0-8227-E8CC6C67EB25}"/>
          </ac:spMkLst>
        </pc:spChg>
        <pc:spChg chg="add del">
          <ac:chgData name="victoria butler" userId="94fbef0114cefe90" providerId="LiveId" clId="{0893B138-9EB8-46BC-AC8A-17BBA5B5F096}" dt="2026-10-09T15:01:12.354" v="217"/>
          <ac:spMkLst>
            <pc:docMk/>
            <pc:sldMk cId="911673990" sldId="258"/>
            <ac:spMk id="17" creationId="{C13237C8-E62C-4F0D-A318-BD6FB6C2D138}"/>
          </ac:spMkLst>
        </pc:spChg>
        <pc:spChg chg="add del">
          <ac:chgData name="victoria butler" userId="94fbef0114cefe90" providerId="LiveId" clId="{0893B138-9EB8-46BC-AC8A-17BBA5B5F096}" dt="2026-10-09T15:01:12.354" v="217"/>
          <ac:spMkLst>
            <pc:docMk/>
            <pc:sldMk cId="911673990" sldId="258"/>
            <ac:spMk id="19" creationId="{19C9EAEA-39D0-4B0E-A0EB-51E7B26740B1}"/>
          </ac:spMkLst>
        </pc:spChg>
        <pc:grpChg chg="add del">
          <ac:chgData name="victoria butler" userId="94fbef0114cefe90" providerId="LiveId" clId="{0893B138-9EB8-46BC-AC8A-17BBA5B5F096}" dt="2026-10-09T15:01:12.354" v="217"/>
          <ac:grpSpMkLst>
            <pc:docMk/>
            <pc:sldMk cId="911673990" sldId="258"/>
            <ac:grpSpMk id="11" creationId="{1DE889C7-FAD6-4397-98E2-05D503484459}"/>
          </ac:grpSpMkLst>
        </pc:grpChg>
        <pc:picChg chg="add mod">
          <ac:chgData name="victoria butler" userId="94fbef0114cefe90" providerId="LiveId" clId="{0893B138-9EB8-46BC-AC8A-17BBA5B5F096}" dt="2026-10-09T15:01:13.883" v="225" actId="1076"/>
          <ac:picMkLst>
            <pc:docMk/>
            <pc:sldMk cId="911673990" sldId="258"/>
            <ac:picMk id="4" creationId="{233A9913-1292-3CBD-2822-DA921A8E5DD7}"/>
          </ac:picMkLst>
        </pc:picChg>
      </pc:sldChg>
      <pc:sldChg chg="addSp delSp modSp mod setBg delDesignElem">
        <pc:chgData name="victoria butler" userId="94fbef0114cefe90" providerId="LiveId" clId="{0893B138-9EB8-46BC-AC8A-17BBA5B5F096}" dt="2026-10-09T15:01:13.876" v="223" actId="26606"/>
        <pc:sldMkLst>
          <pc:docMk/>
          <pc:sldMk cId="2531450546" sldId="259"/>
        </pc:sldMkLst>
        <pc:spChg chg="add del mod">
          <ac:chgData name="victoria butler" userId="94fbef0114cefe90" providerId="LiveId" clId="{0893B138-9EB8-46BC-AC8A-17BBA5B5F096}" dt="2026-10-09T12:52:50.954" v="74" actId="26606"/>
          <ac:spMkLst>
            <pc:docMk/>
            <pc:sldMk cId="2531450546" sldId="259"/>
            <ac:spMk id="3" creationId="{78897957-885A-B8D5-BA89-CD60D75AFE7C}"/>
          </ac:spMkLst>
        </pc:spChg>
        <pc:spChg chg="add del">
          <ac:chgData name="victoria butler" userId="94fbef0114cefe90" providerId="LiveId" clId="{0893B138-9EB8-46BC-AC8A-17BBA5B5F096}" dt="2026-10-09T14:59:30.497" v="155" actId="26606"/>
          <ac:spMkLst>
            <pc:docMk/>
            <pc:sldMk cId="2531450546" sldId="259"/>
            <ac:spMk id="9" creationId="{6C4028FD-8BAA-4A19-BFDE-594D991B7552}"/>
          </ac:spMkLst>
        </pc:spChg>
        <pc:spChg chg="add del">
          <ac:chgData name="victoria butler" userId="94fbef0114cefe90" providerId="LiveId" clId="{0893B138-9EB8-46BC-AC8A-17BBA5B5F096}" dt="2026-10-09T14:59:32.878" v="157" actId="26606"/>
          <ac:spMkLst>
            <pc:docMk/>
            <pc:sldMk cId="2531450546" sldId="259"/>
            <ac:spMk id="11" creationId="{955A2079-FA98-4876-80F0-72364A7D2EA4}"/>
          </ac:spMkLst>
        </pc:spChg>
        <pc:spChg chg="add del">
          <ac:chgData name="victoria butler" userId="94fbef0114cefe90" providerId="LiveId" clId="{0893B138-9EB8-46BC-AC8A-17BBA5B5F096}" dt="2026-10-09T12:54:42.937" v="84"/>
          <ac:spMkLst>
            <pc:docMk/>
            <pc:sldMk cId="2531450546" sldId="259"/>
            <ac:spMk id="12" creationId="{257363FD-7E77-4145-9483-331A807ADF0E}"/>
          </ac:spMkLst>
        </pc:spChg>
        <pc:spChg chg="add del">
          <ac:chgData name="victoria butler" userId="94fbef0114cefe90" providerId="LiveId" clId="{0893B138-9EB8-46BC-AC8A-17BBA5B5F096}" dt="2026-10-09T15:01:13.876" v="223" actId="26606"/>
          <ac:spMkLst>
            <pc:docMk/>
            <pc:sldMk cId="2531450546" sldId="259"/>
            <ac:spMk id="13" creationId="{DCC231C8-C761-4B31-9B1C-C6D19248C6B3}"/>
          </ac:spMkLst>
        </pc:spChg>
        <pc:graphicFrameChg chg="add del">
          <ac:chgData name="victoria butler" userId="94fbef0114cefe90" providerId="LiveId" clId="{0893B138-9EB8-46BC-AC8A-17BBA5B5F096}" dt="2026-10-09T12:52:50.920" v="73" actId="26606"/>
          <ac:graphicFrameMkLst>
            <pc:docMk/>
            <pc:sldMk cId="2531450546" sldId="259"/>
            <ac:graphicFrameMk id="5" creationId="{113B8F42-9238-B8B5-EA3D-35744483D5E1}"/>
          </ac:graphicFrameMkLst>
        </pc:graphicFrameChg>
        <pc:graphicFrameChg chg="add mod modGraphic">
          <ac:chgData name="victoria butler" userId="94fbef0114cefe90" providerId="LiveId" clId="{0893B138-9EB8-46BC-AC8A-17BBA5B5F096}" dt="2026-10-09T15:01:13.876" v="223" actId="26606"/>
          <ac:graphicFrameMkLst>
            <pc:docMk/>
            <pc:sldMk cId="2531450546" sldId="259"/>
            <ac:graphicFrameMk id="7" creationId="{EDB6049B-BD3A-CDB1-15F6-37801814DA4B}"/>
          </ac:graphicFrameMkLst>
        </pc:graphicFrameChg>
      </pc:sldChg>
      <pc:sldChg chg="modSp mod">
        <pc:chgData name="victoria butler" userId="94fbef0114cefe90" providerId="LiveId" clId="{0893B138-9EB8-46BC-AC8A-17BBA5B5F096}" dt="2026-10-09T15:01:12.354" v="217"/>
        <pc:sldMkLst>
          <pc:docMk/>
          <pc:sldMk cId="2273513572" sldId="260"/>
        </pc:sldMkLst>
        <pc:spChg chg="mod">
          <ac:chgData name="victoria butler" userId="94fbef0114cefe90" providerId="LiveId" clId="{0893B138-9EB8-46BC-AC8A-17BBA5B5F096}" dt="2026-10-09T15:01:12.354" v="217"/>
          <ac:spMkLst>
            <pc:docMk/>
            <pc:sldMk cId="2273513572" sldId="260"/>
            <ac:spMk id="3" creationId="{ADAEB7F2-D5E0-E98B-1BF3-A4F338CF04D2}"/>
          </ac:spMkLst>
        </pc:spChg>
      </pc:sldChg>
      <pc:sldChg chg="addSp delSp modSp del mod">
        <pc:chgData name="victoria butler" userId="94fbef0114cefe90" providerId="LiveId" clId="{0893B138-9EB8-46BC-AC8A-17BBA5B5F096}" dt="2026-10-09T12:51:52.732" v="58" actId="47"/>
        <pc:sldMkLst>
          <pc:docMk/>
          <pc:sldMk cId="2121197859" sldId="261"/>
        </pc:sldMkLst>
        <pc:spChg chg="del mod">
          <ac:chgData name="victoria butler" userId="94fbef0114cefe90" providerId="LiveId" clId="{0893B138-9EB8-46BC-AC8A-17BBA5B5F096}" dt="2026-10-09T12:51:50.811" v="57" actId="478"/>
          <ac:spMkLst>
            <pc:docMk/>
            <pc:sldMk cId="2121197859" sldId="261"/>
            <ac:spMk id="2" creationId="{DE17A6E7-9E4A-3E0B-B8B6-2E0376E68A66}"/>
          </ac:spMkLst>
        </pc:spChg>
        <pc:spChg chg="mod">
          <ac:chgData name="victoria butler" userId="94fbef0114cefe90" providerId="LiveId" clId="{0893B138-9EB8-46BC-AC8A-17BBA5B5F096}" dt="2026-10-09T12:51:46.301" v="55" actId="27636"/>
          <ac:spMkLst>
            <pc:docMk/>
            <pc:sldMk cId="2121197859" sldId="261"/>
            <ac:spMk id="3" creationId="{AE6622E7-80D7-0CE6-9889-2774312C5D2F}"/>
          </ac:spMkLst>
        </pc:spChg>
        <pc:spChg chg="add mod">
          <ac:chgData name="victoria butler" userId="94fbef0114cefe90" providerId="LiveId" clId="{0893B138-9EB8-46BC-AC8A-17BBA5B5F096}" dt="2026-10-09T12:51:50.811" v="57" actId="478"/>
          <ac:spMkLst>
            <pc:docMk/>
            <pc:sldMk cId="2121197859" sldId="261"/>
            <ac:spMk id="5" creationId="{729F1F75-4AC0-ED76-D2DB-006137A6786E}"/>
          </ac:spMkLst>
        </pc:spChg>
      </pc:sldChg>
      <pc:sldChg chg="modSp del mod">
        <pc:chgData name="victoria butler" userId="94fbef0114cefe90" providerId="LiveId" clId="{0893B138-9EB8-46BC-AC8A-17BBA5B5F096}" dt="2026-10-09T12:51:55.299" v="59" actId="47"/>
        <pc:sldMkLst>
          <pc:docMk/>
          <pc:sldMk cId="3970174673" sldId="262"/>
        </pc:sldMkLst>
        <pc:spChg chg="mod">
          <ac:chgData name="victoria butler" userId="94fbef0114cefe90" providerId="LiveId" clId="{0893B138-9EB8-46BC-AC8A-17BBA5B5F096}" dt="2026-10-09T12:51:13.848" v="49"/>
          <ac:spMkLst>
            <pc:docMk/>
            <pc:sldMk cId="3970174673" sldId="262"/>
            <ac:spMk id="2" creationId="{57F6113E-0978-4205-54AB-2E2423BA6480}"/>
          </ac:spMkLst>
        </pc:spChg>
        <pc:spChg chg="mod">
          <ac:chgData name="victoria butler" userId="94fbef0114cefe90" providerId="LiveId" clId="{0893B138-9EB8-46BC-AC8A-17BBA5B5F096}" dt="2026-10-09T12:51:13.848" v="49"/>
          <ac:spMkLst>
            <pc:docMk/>
            <pc:sldMk cId="3970174673" sldId="262"/>
            <ac:spMk id="3" creationId="{278E5175-36ED-C041-9850-FAD4E2678F98}"/>
          </ac:spMkLst>
        </pc:spChg>
      </pc:sldChg>
      <pc:sldChg chg="modSp del mod">
        <pc:chgData name="victoria butler" userId="94fbef0114cefe90" providerId="LiveId" clId="{0893B138-9EB8-46BC-AC8A-17BBA5B5F096}" dt="2026-10-09T12:55:30.428" v="109" actId="47"/>
        <pc:sldMkLst>
          <pc:docMk/>
          <pc:sldMk cId="1776675036" sldId="264"/>
        </pc:sldMkLst>
        <pc:spChg chg="mod">
          <ac:chgData name="victoria butler" userId="94fbef0114cefe90" providerId="LiveId" clId="{0893B138-9EB8-46BC-AC8A-17BBA5B5F096}" dt="2026-10-09T12:54:53.655" v="104" actId="27636"/>
          <ac:spMkLst>
            <pc:docMk/>
            <pc:sldMk cId="1776675036" sldId="264"/>
            <ac:spMk id="3" creationId="{7D0C86CA-14B7-BAB2-1CFA-2FE4F96F2A32}"/>
          </ac:spMkLst>
        </pc:spChg>
      </pc:sldChg>
      <pc:sldChg chg="modSp mod">
        <pc:chgData name="victoria butler" userId="94fbef0114cefe90" providerId="LiveId" clId="{0893B138-9EB8-46BC-AC8A-17BBA5B5F096}" dt="2026-10-09T15:01:12.354" v="217"/>
        <pc:sldMkLst>
          <pc:docMk/>
          <pc:sldMk cId="1691366920" sldId="265"/>
        </pc:sldMkLst>
        <pc:spChg chg="mod">
          <ac:chgData name="victoria butler" userId="94fbef0114cefe90" providerId="LiveId" clId="{0893B138-9EB8-46BC-AC8A-17BBA5B5F096}" dt="2026-10-09T15:01:12.354" v="217"/>
          <ac:spMkLst>
            <pc:docMk/>
            <pc:sldMk cId="1691366920" sldId="265"/>
            <ac:spMk id="3" creationId="{295D68E3-1ECA-D52E-5DE2-4310C91F2DAE}"/>
          </ac:spMkLst>
        </pc:spChg>
      </pc:sldChg>
      <pc:sldChg chg="modSp mod">
        <pc:chgData name="victoria butler" userId="94fbef0114cefe90" providerId="LiveId" clId="{0893B138-9EB8-46BC-AC8A-17BBA5B5F096}" dt="2026-10-09T15:01:12.354" v="217"/>
        <pc:sldMkLst>
          <pc:docMk/>
          <pc:sldMk cId="639558513" sldId="266"/>
        </pc:sldMkLst>
        <pc:spChg chg="mod">
          <ac:chgData name="victoria butler" userId="94fbef0114cefe90" providerId="LiveId" clId="{0893B138-9EB8-46BC-AC8A-17BBA5B5F096}" dt="2026-10-09T15:01:12.354" v="217"/>
          <ac:spMkLst>
            <pc:docMk/>
            <pc:sldMk cId="639558513" sldId="266"/>
            <ac:spMk id="3" creationId="{D6CF3B2C-AF55-D31E-8AC9-B8FDEF1BB755}"/>
          </ac:spMkLst>
        </pc:spChg>
      </pc:sldChg>
      <pc:sldChg chg="modSp del mod">
        <pc:chgData name="victoria butler" userId="94fbef0114cefe90" providerId="LiveId" clId="{0893B138-9EB8-46BC-AC8A-17BBA5B5F096}" dt="2026-10-09T12:55:33.273" v="110" actId="47"/>
        <pc:sldMkLst>
          <pc:docMk/>
          <pc:sldMk cId="3306885573" sldId="267"/>
        </pc:sldMkLst>
        <pc:spChg chg="mod">
          <ac:chgData name="victoria butler" userId="94fbef0114cefe90" providerId="LiveId" clId="{0893B138-9EB8-46BC-AC8A-17BBA5B5F096}" dt="2026-10-09T12:54:53.665" v="105" actId="27636"/>
          <ac:spMkLst>
            <pc:docMk/>
            <pc:sldMk cId="3306885573" sldId="267"/>
            <ac:spMk id="3" creationId="{987B52A5-8327-B38C-C3E5-BB98F0B31A97}"/>
          </ac:spMkLst>
        </pc:spChg>
      </pc:sldChg>
      <pc:sldChg chg="modSp mod">
        <pc:chgData name="victoria butler" userId="94fbef0114cefe90" providerId="LiveId" clId="{0893B138-9EB8-46BC-AC8A-17BBA5B5F096}" dt="2026-10-09T15:01:12.354" v="217"/>
        <pc:sldMkLst>
          <pc:docMk/>
          <pc:sldMk cId="103582143" sldId="269"/>
        </pc:sldMkLst>
        <pc:spChg chg="mod">
          <ac:chgData name="victoria butler" userId="94fbef0114cefe90" providerId="LiveId" clId="{0893B138-9EB8-46BC-AC8A-17BBA5B5F096}" dt="2026-10-09T15:01:12.354" v="217"/>
          <ac:spMkLst>
            <pc:docMk/>
            <pc:sldMk cId="103582143" sldId="269"/>
            <ac:spMk id="3" creationId="{38FDDE67-B140-03EF-8F8F-4BC2EA951DEF}"/>
          </ac:spMkLst>
        </pc:spChg>
      </pc:sldChg>
      <pc:sldChg chg="modSp">
        <pc:chgData name="victoria butler" userId="94fbef0114cefe90" providerId="LiveId" clId="{0893B138-9EB8-46BC-AC8A-17BBA5B5F096}" dt="2026-10-09T15:01:12.354" v="217"/>
        <pc:sldMkLst>
          <pc:docMk/>
          <pc:sldMk cId="4188413973" sldId="271"/>
        </pc:sldMkLst>
        <pc:spChg chg="mod">
          <ac:chgData name="victoria butler" userId="94fbef0114cefe90" providerId="LiveId" clId="{0893B138-9EB8-46BC-AC8A-17BBA5B5F096}" dt="2026-10-09T15:01:12.354" v="217"/>
          <ac:spMkLst>
            <pc:docMk/>
            <pc:sldMk cId="4188413973" sldId="271"/>
            <ac:spMk id="2" creationId="{0C94D4F5-BFF7-DEBB-7066-961A1F0E75D5}"/>
          </ac:spMkLst>
        </pc:spChg>
        <pc:spChg chg="mod">
          <ac:chgData name="victoria butler" userId="94fbef0114cefe90" providerId="LiveId" clId="{0893B138-9EB8-46BC-AC8A-17BBA5B5F096}" dt="2026-10-09T15:01:12.354" v="217"/>
          <ac:spMkLst>
            <pc:docMk/>
            <pc:sldMk cId="4188413973" sldId="271"/>
            <ac:spMk id="3" creationId="{5B5B7812-DF0B-DCBA-E0FD-84230E95668E}"/>
          </ac:spMkLst>
        </pc:spChg>
      </pc:sldChg>
      <pc:sldChg chg="modSp mod">
        <pc:chgData name="victoria butler" userId="94fbef0114cefe90" providerId="LiveId" clId="{0893B138-9EB8-46BC-AC8A-17BBA5B5F096}" dt="2026-10-09T15:01:12.354" v="217"/>
        <pc:sldMkLst>
          <pc:docMk/>
          <pc:sldMk cId="842898991" sldId="272"/>
        </pc:sldMkLst>
        <pc:spChg chg="mod">
          <ac:chgData name="victoria butler" userId="94fbef0114cefe90" providerId="LiveId" clId="{0893B138-9EB8-46BC-AC8A-17BBA5B5F096}" dt="2026-10-09T15:01:12.354" v="217"/>
          <ac:spMkLst>
            <pc:docMk/>
            <pc:sldMk cId="842898991" sldId="272"/>
            <ac:spMk id="2" creationId="{1911E77F-1C19-DE18-283D-BA9DC2F4B99A}"/>
          </ac:spMkLst>
        </pc:spChg>
        <pc:spChg chg="mod">
          <ac:chgData name="victoria butler" userId="94fbef0114cefe90" providerId="LiveId" clId="{0893B138-9EB8-46BC-AC8A-17BBA5B5F096}" dt="2026-10-09T15:01:12.354" v="217"/>
          <ac:spMkLst>
            <pc:docMk/>
            <pc:sldMk cId="842898991" sldId="272"/>
            <ac:spMk id="3" creationId="{7B6E9C16-F460-879D-D0FD-982512C10444}"/>
          </ac:spMkLst>
        </pc:spChg>
      </pc:sldChg>
      <pc:sldChg chg="modSp mod">
        <pc:chgData name="victoria butler" userId="94fbef0114cefe90" providerId="LiveId" clId="{0893B138-9EB8-46BC-AC8A-17BBA5B5F096}" dt="2026-10-09T15:01:12.354" v="217"/>
        <pc:sldMkLst>
          <pc:docMk/>
          <pc:sldMk cId="56048059" sldId="273"/>
        </pc:sldMkLst>
        <pc:spChg chg="mod">
          <ac:chgData name="victoria butler" userId="94fbef0114cefe90" providerId="LiveId" clId="{0893B138-9EB8-46BC-AC8A-17BBA5B5F096}" dt="2026-10-09T15:01:12.354" v="217"/>
          <ac:spMkLst>
            <pc:docMk/>
            <pc:sldMk cId="56048059" sldId="273"/>
            <ac:spMk id="2" creationId="{E0F610E6-4191-5067-0A2F-BFEAF1CCB59F}"/>
          </ac:spMkLst>
        </pc:spChg>
      </pc:sldChg>
      <pc:sldChg chg="modSp">
        <pc:chgData name="victoria butler" userId="94fbef0114cefe90" providerId="LiveId" clId="{0893B138-9EB8-46BC-AC8A-17BBA5B5F096}" dt="2026-10-09T12:51:58.093" v="61"/>
        <pc:sldMkLst>
          <pc:docMk/>
          <pc:sldMk cId="398037785" sldId="274"/>
        </pc:sldMkLst>
        <pc:graphicFrameChg chg="mod">
          <ac:chgData name="victoria butler" userId="94fbef0114cefe90" providerId="LiveId" clId="{0893B138-9EB8-46BC-AC8A-17BBA5B5F096}" dt="2026-10-09T12:51:58.093" v="61"/>
          <ac:graphicFrameMkLst>
            <pc:docMk/>
            <pc:sldMk cId="398037785" sldId="274"/>
            <ac:graphicFrameMk id="5" creationId="{7ECC3F58-1B61-0169-6B5D-EE0A3FE38CD9}"/>
          </ac:graphicFrameMkLst>
        </pc:graphicFrameChg>
      </pc:sldChg>
      <pc:sldMasterChg chg="modSldLayout">
        <pc:chgData name="victoria butler" userId="94fbef0114cefe90" providerId="LiveId" clId="{0893B138-9EB8-46BC-AC8A-17BBA5B5F096}" dt="2026-10-09T15:01:11.605" v="209"/>
        <pc:sldMasterMkLst>
          <pc:docMk/>
          <pc:sldMasterMk cId="4023274039" sldId="2147483904"/>
        </pc:sldMasterMkLst>
        <pc:sldLayoutChg chg="addSp delSp">
          <pc:chgData name="victoria butler" userId="94fbef0114cefe90" providerId="LiveId" clId="{0893B138-9EB8-46BC-AC8A-17BBA5B5F096}" dt="2026-10-09T15:01:11.605" v="209"/>
          <pc:sldLayoutMkLst>
            <pc:docMk/>
            <pc:sldMasterMk cId="4023274039" sldId="2147483904"/>
            <pc:sldLayoutMk cId="378695305" sldId="2147483932"/>
          </pc:sldLayoutMkLst>
          <pc:cxnChg chg="add del">
            <ac:chgData name="victoria butler" userId="94fbef0114cefe90" providerId="LiveId" clId="{0893B138-9EB8-46BC-AC8A-17BBA5B5F096}" dt="2026-10-09T15:01:11.605" v="209"/>
            <ac:cxnSpMkLst>
              <pc:docMk/>
              <pc:sldMasterMk cId="4023274039" sldId="2147483904"/>
              <pc:sldLayoutMk cId="378695305" sldId="2147483932"/>
              <ac:cxnSpMk id="8" creationId="{F05C310B-ED34-BA33-630C-F8D5EB2A41A2}"/>
            </ac:cxnSpMkLst>
          </pc:cxnChg>
          <pc:cxnChg chg="add del">
            <ac:chgData name="victoria butler" userId="94fbef0114cefe90" providerId="LiveId" clId="{0893B138-9EB8-46BC-AC8A-17BBA5B5F096}" dt="2026-10-09T15:01:11.605" v="209"/>
            <ac:cxnSpMkLst>
              <pc:docMk/>
              <pc:sldMasterMk cId="4023274039" sldId="2147483904"/>
              <pc:sldLayoutMk cId="378695305" sldId="2147483932"/>
              <ac:cxnSpMk id="9" creationId="{C6B77E3C-9D50-9277-C646-D9B5AB8122BB}"/>
            </ac:cxnSpMkLst>
          </pc:cxn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7FED02-421D-4B49-9567-F4A9D58F395D}"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B55E7AFB-8C73-469A-8271-F54933C578F7}">
      <dgm:prSet/>
      <dgm:spPr/>
      <dgm:t>
        <a:bodyPr/>
        <a:lstStyle/>
        <a:p>
          <a:r>
            <a:rPr lang="en-GB" b="1"/>
            <a:t>Analysis of the Causes of Declining Sales</a:t>
          </a:r>
          <a:endParaRPr lang="en-US"/>
        </a:p>
      </dgm:t>
    </dgm:pt>
    <dgm:pt modelId="{87C6CDC3-56A2-4841-ACC6-DEEDB872F578}" type="parTrans" cxnId="{DB8FFFF6-F0B7-4D73-8A0A-B0D30140E2B9}">
      <dgm:prSet/>
      <dgm:spPr/>
      <dgm:t>
        <a:bodyPr/>
        <a:lstStyle/>
        <a:p>
          <a:endParaRPr lang="en-US"/>
        </a:p>
      </dgm:t>
    </dgm:pt>
    <dgm:pt modelId="{00583C95-29D8-43EC-A8D6-3026CC88F9EB}" type="sibTrans" cxnId="{DB8FFFF6-F0B7-4D73-8A0A-B0D30140E2B9}">
      <dgm:prSet/>
      <dgm:spPr/>
      <dgm:t>
        <a:bodyPr/>
        <a:lstStyle/>
        <a:p>
          <a:endParaRPr lang="en-US"/>
        </a:p>
      </dgm:t>
    </dgm:pt>
    <dgm:pt modelId="{C730F2EB-1F71-4043-87A7-9BF59AA6DAA3}">
      <dgm:prSet/>
      <dgm:spPr/>
      <dgm:t>
        <a:bodyPr/>
        <a:lstStyle/>
        <a:p>
          <a:r>
            <a:rPr lang="en-GB" b="1" dirty="0"/>
            <a:t>External Problems</a:t>
          </a:r>
          <a:endParaRPr lang="en-US" dirty="0"/>
        </a:p>
      </dgm:t>
    </dgm:pt>
    <dgm:pt modelId="{954ED938-2BF4-43F4-946A-7F8BE224C2E0}" type="parTrans" cxnId="{8F3A0F94-7E04-470C-B97F-F04C5333C5C1}">
      <dgm:prSet/>
      <dgm:spPr/>
      <dgm:t>
        <a:bodyPr/>
        <a:lstStyle/>
        <a:p>
          <a:endParaRPr lang="en-US"/>
        </a:p>
      </dgm:t>
    </dgm:pt>
    <dgm:pt modelId="{6BD47DF6-5F8D-44B8-8B93-26553B3BB718}" type="sibTrans" cxnId="{8F3A0F94-7E04-470C-B97F-F04C5333C5C1}">
      <dgm:prSet/>
      <dgm:spPr/>
      <dgm:t>
        <a:bodyPr/>
        <a:lstStyle/>
        <a:p>
          <a:endParaRPr lang="en-US"/>
        </a:p>
      </dgm:t>
    </dgm:pt>
    <dgm:pt modelId="{1FCFDDBC-2335-4021-98A6-C35B61A8A292}">
      <dgm:prSet/>
      <dgm:spPr/>
      <dgm:t>
        <a:bodyPr/>
        <a:lstStyle/>
        <a:p>
          <a:r>
            <a:rPr lang="en-GB"/>
            <a:t>These are factors that Basil cannot directly control:</a:t>
          </a:r>
          <a:endParaRPr lang="en-US"/>
        </a:p>
      </dgm:t>
    </dgm:pt>
    <dgm:pt modelId="{EB849F10-E903-4281-A819-26A9CAC5E63E}" type="parTrans" cxnId="{63BC516B-0825-45EC-82AE-81591D1DE525}">
      <dgm:prSet/>
      <dgm:spPr/>
      <dgm:t>
        <a:bodyPr/>
        <a:lstStyle/>
        <a:p>
          <a:endParaRPr lang="en-US"/>
        </a:p>
      </dgm:t>
    </dgm:pt>
    <dgm:pt modelId="{833C7D45-5871-4967-8C10-BD11D025E185}" type="sibTrans" cxnId="{63BC516B-0825-45EC-82AE-81591D1DE525}">
      <dgm:prSet/>
      <dgm:spPr/>
      <dgm:t>
        <a:bodyPr/>
        <a:lstStyle/>
        <a:p>
          <a:endParaRPr lang="en-US"/>
        </a:p>
      </dgm:t>
    </dgm:pt>
    <dgm:pt modelId="{7D1A7754-43C9-49A4-BC68-8285815D2101}">
      <dgm:prSet/>
      <dgm:spPr/>
      <dgm:t>
        <a:bodyPr/>
        <a:lstStyle/>
        <a:p>
          <a:r>
            <a:rPr lang="en-GB" b="1"/>
            <a:t>Increase in remote working</a:t>
          </a:r>
          <a:r>
            <a:rPr lang="en-GB"/>
            <a:t> following the COVID-19 pandemic, resulting in fewer office workers visiting the bakery during lunch breaks.</a:t>
          </a:r>
          <a:endParaRPr lang="en-US"/>
        </a:p>
      </dgm:t>
    </dgm:pt>
    <dgm:pt modelId="{FB9350D1-F648-4DFF-BD14-87E9B8C0C57E}" type="parTrans" cxnId="{E030D8AE-4A76-4EF5-9F4F-F3F652BB2E9F}">
      <dgm:prSet/>
      <dgm:spPr/>
      <dgm:t>
        <a:bodyPr/>
        <a:lstStyle/>
        <a:p>
          <a:endParaRPr lang="en-US"/>
        </a:p>
      </dgm:t>
    </dgm:pt>
    <dgm:pt modelId="{9426836B-F75C-4962-B586-E9A6A559B638}" type="sibTrans" cxnId="{E030D8AE-4A76-4EF5-9F4F-F3F652BB2E9F}">
      <dgm:prSet/>
      <dgm:spPr/>
      <dgm:t>
        <a:bodyPr/>
        <a:lstStyle/>
        <a:p>
          <a:endParaRPr lang="en-US"/>
        </a:p>
      </dgm:t>
    </dgm:pt>
    <dgm:pt modelId="{969C1289-145D-43D5-8072-896D57799BC7}">
      <dgm:prSet/>
      <dgm:spPr/>
      <dgm:t>
        <a:bodyPr/>
        <a:lstStyle/>
        <a:p>
          <a:r>
            <a:rPr lang="en-GB" b="1"/>
            <a:t>Reduced footfall</a:t>
          </a:r>
          <a:r>
            <a:rPr lang="en-GB"/>
            <a:t> in the retail park, meaning fewer local shoppers are passing by the business.</a:t>
          </a:r>
          <a:endParaRPr lang="en-US"/>
        </a:p>
      </dgm:t>
    </dgm:pt>
    <dgm:pt modelId="{903B00CE-6835-47D9-8705-46A194AC9C71}" type="parTrans" cxnId="{ACECC62B-4C6F-4964-8D1A-995181907D6D}">
      <dgm:prSet/>
      <dgm:spPr/>
      <dgm:t>
        <a:bodyPr/>
        <a:lstStyle/>
        <a:p>
          <a:endParaRPr lang="en-US"/>
        </a:p>
      </dgm:t>
    </dgm:pt>
    <dgm:pt modelId="{84EB9253-4038-45EE-ACBF-DA327B3E7ADE}" type="sibTrans" cxnId="{ACECC62B-4C6F-4964-8D1A-995181907D6D}">
      <dgm:prSet/>
      <dgm:spPr/>
      <dgm:t>
        <a:bodyPr/>
        <a:lstStyle/>
        <a:p>
          <a:endParaRPr lang="en-US"/>
        </a:p>
      </dgm:t>
    </dgm:pt>
    <dgm:pt modelId="{E0C5F3D5-2A5F-4B20-988F-A1B41D498FF2}">
      <dgm:prSet/>
      <dgm:spPr/>
      <dgm:t>
        <a:bodyPr/>
        <a:lstStyle/>
        <a:p>
          <a:r>
            <a:rPr lang="en-GB" b="1"/>
            <a:t>Economic challenges and job losses</a:t>
          </a:r>
          <a:r>
            <a:rPr lang="en-GB"/>
            <a:t> affecting customers' spending habits.</a:t>
          </a:r>
          <a:endParaRPr lang="en-US"/>
        </a:p>
      </dgm:t>
    </dgm:pt>
    <dgm:pt modelId="{207E1392-BB75-4F03-B964-49F5A6BA50E7}" type="parTrans" cxnId="{46594831-E63A-4B82-9FAA-5F99C1557A36}">
      <dgm:prSet/>
      <dgm:spPr/>
      <dgm:t>
        <a:bodyPr/>
        <a:lstStyle/>
        <a:p>
          <a:endParaRPr lang="en-US"/>
        </a:p>
      </dgm:t>
    </dgm:pt>
    <dgm:pt modelId="{45650FF7-4E4C-4271-B065-4E80FF4E0B8D}" type="sibTrans" cxnId="{46594831-E63A-4B82-9FAA-5F99C1557A36}">
      <dgm:prSet/>
      <dgm:spPr/>
      <dgm:t>
        <a:bodyPr/>
        <a:lstStyle/>
        <a:p>
          <a:endParaRPr lang="en-US"/>
        </a:p>
      </dgm:t>
    </dgm:pt>
    <dgm:pt modelId="{C46ACD14-8B22-481C-B846-D84E7D2A54A4}">
      <dgm:prSet/>
      <dgm:spPr/>
      <dgm:t>
        <a:bodyPr/>
        <a:lstStyle/>
        <a:p>
          <a:r>
            <a:rPr lang="en-GB" b="1"/>
            <a:t>Closure of nearby businesses</a:t>
          </a:r>
          <a:r>
            <a:rPr lang="en-GB"/>
            <a:t> in the retail park, reducing the number of potential customers in the area.</a:t>
          </a:r>
          <a:endParaRPr lang="en-US"/>
        </a:p>
      </dgm:t>
    </dgm:pt>
    <dgm:pt modelId="{5510C552-731D-472E-9E8B-AB054C1BA986}" type="parTrans" cxnId="{694F074C-6019-4121-9632-305B495AAE57}">
      <dgm:prSet/>
      <dgm:spPr/>
      <dgm:t>
        <a:bodyPr/>
        <a:lstStyle/>
        <a:p>
          <a:endParaRPr lang="en-US"/>
        </a:p>
      </dgm:t>
    </dgm:pt>
    <dgm:pt modelId="{74B56839-DCF2-46A7-B7A1-EF2FDA9E8D6A}" type="sibTrans" cxnId="{694F074C-6019-4121-9632-305B495AAE57}">
      <dgm:prSet/>
      <dgm:spPr/>
      <dgm:t>
        <a:bodyPr/>
        <a:lstStyle/>
        <a:p>
          <a:endParaRPr lang="en-US"/>
        </a:p>
      </dgm:t>
    </dgm:pt>
    <dgm:pt modelId="{2A5C45AC-8493-49BE-831E-EF3D6BB4A1EC}">
      <dgm:prSet/>
      <dgm:spPr/>
      <dgm:t>
        <a:bodyPr/>
        <a:lstStyle/>
        <a:p>
          <a:r>
            <a:rPr lang="en-GB" b="1"/>
            <a:t>Changing consumer habits</a:t>
          </a:r>
          <a:r>
            <a:rPr lang="en-GB"/>
            <a:t>, with more people choosing to order food online rather than visiting physical stores.</a:t>
          </a:r>
          <a:endParaRPr lang="en-US"/>
        </a:p>
      </dgm:t>
    </dgm:pt>
    <dgm:pt modelId="{9CA61054-40D3-4640-A9B9-666BFFB69CCC}" type="parTrans" cxnId="{80E1405F-343B-4E72-B795-3E0345FC4952}">
      <dgm:prSet/>
      <dgm:spPr/>
      <dgm:t>
        <a:bodyPr/>
        <a:lstStyle/>
        <a:p>
          <a:endParaRPr lang="en-US"/>
        </a:p>
      </dgm:t>
    </dgm:pt>
    <dgm:pt modelId="{BC8C9803-D194-479C-AF0A-0541879C5166}" type="sibTrans" cxnId="{80E1405F-343B-4E72-B795-3E0345FC4952}">
      <dgm:prSet/>
      <dgm:spPr/>
      <dgm:t>
        <a:bodyPr/>
        <a:lstStyle/>
        <a:p>
          <a:endParaRPr lang="en-US"/>
        </a:p>
      </dgm:t>
    </dgm:pt>
    <dgm:pt modelId="{E94A6172-EC3B-49F3-9FC0-0B166ED2AC44}">
      <dgm:prSet/>
      <dgm:spPr/>
      <dgm:t>
        <a:bodyPr/>
        <a:lstStyle/>
        <a:p>
          <a:r>
            <a:rPr lang="en-GB" b="1" dirty="0"/>
            <a:t>Internal Problems</a:t>
          </a:r>
          <a:endParaRPr lang="en-US" dirty="0"/>
        </a:p>
      </dgm:t>
    </dgm:pt>
    <dgm:pt modelId="{A27321C0-2FA7-4687-8BFE-9A9E7B3CE248}" type="parTrans" cxnId="{5E32475D-A62C-4347-B1B1-B352813C8F9E}">
      <dgm:prSet/>
      <dgm:spPr/>
      <dgm:t>
        <a:bodyPr/>
        <a:lstStyle/>
        <a:p>
          <a:endParaRPr lang="en-US"/>
        </a:p>
      </dgm:t>
    </dgm:pt>
    <dgm:pt modelId="{A836CF99-30F1-482F-B26B-FBB8183BDFC6}" type="sibTrans" cxnId="{5E32475D-A62C-4347-B1B1-B352813C8F9E}">
      <dgm:prSet/>
      <dgm:spPr/>
      <dgm:t>
        <a:bodyPr/>
        <a:lstStyle/>
        <a:p>
          <a:endParaRPr lang="en-US"/>
        </a:p>
      </dgm:t>
    </dgm:pt>
    <dgm:pt modelId="{F03E307F-7CBF-4BB7-A84E-107091707F70}">
      <dgm:prSet/>
      <dgm:spPr/>
      <dgm:t>
        <a:bodyPr/>
        <a:lstStyle/>
        <a:p>
          <a:r>
            <a:rPr lang="en-GB"/>
            <a:t>These are factors that Basil can control and improve:</a:t>
          </a:r>
          <a:endParaRPr lang="en-US"/>
        </a:p>
      </dgm:t>
    </dgm:pt>
    <dgm:pt modelId="{32B10159-7F56-40C6-A480-E2E4C3FF5517}" type="parTrans" cxnId="{AFE2DD52-DC54-4B7B-BCAB-1F64505EB3F4}">
      <dgm:prSet/>
      <dgm:spPr/>
      <dgm:t>
        <a:bodyPr/>
        <a:lstStyle/>
        <a:p>
          <a:endParaRPr lang="en-US"/>
        </a:p>
      </dgm:t>
    </dgm:pt>
    <dgm:pt modelId="{4FDAB049-E53A-4B81-9443-F9EB67AF6744}" type="sibTrans" cxnId="{AFE2DD52-DC54-4B7B-BCAB-1F64505EB3F4}">
      <dgm:prSet/>
      <dgm:spPr/>
      <dgm:t>
        <a:bodyPr/>
        <a:lstStyle/>
        <a:p>
          <a:endParaRPr lang="en-US"/>
        </a:p>
      </dgm:t>
    </dgm:pt>
    <dgm:pt modelId="{D635B553-87D1-40E9-B587-A635FC4EB798}">
      <dgm:prSet/>
      <dgm:spPr/>
      <dgm:t>
        <a:bodyPr/>
        <a:lstStyle/>
        <a:p>
          <a:r>
            <a:rPr lang="en-GB" b="1"/>
            <a:t>No delivery service available</a:t>
          </a:r>
          <a:r>
            <a:rPr lang="en-GB"/>
            <a:t>, despite customers requesting one.</a:t>
          </a:r>
          <a:endParaRPr lang="en-US"/>
        </a:p>
      </dgm:t>
    </dgm:pt>
    <dgm:pt modelId="{2CB4D572-EED9-4716-89AA-C1450FC5695F}" type="parTrans" cxnId="{65536019-BE73-46D6-A6C1-3B817B0C05F9}">
      <dgm:prSet/>
      <dgm:spPr/>
      <dgm:t>
        <a:bodyPr/>
        <a:lstStyle/>
        <a:p>
          <a:endParaRPr lang="en-US"/>
        </a:p>
      </dgm:t>
    </dgm:pt>
    <dgm:pt modelId="{662CEC5F-3FEB-4924-B30E-CE22F1DA181D}" type="sibTrans" cxnId="{65536019-BE73-46D6-A6C1-3B817B0C05F9}">
      <dgm:prSet/>
      <dgm:spPr/>
      <dgm:t>
        <a:bodyPr/>
        <a:lstStyle/>
        <a:p>
          <a:endParaRPr lang="en-US"/>
        </a:p>
      </dgm:t>
    </dgm:pt>
    <dgm:pt modelId="{FCDFE0C2-0E6E-4DA8-95DA-D7F939B008E3}">
      <dgm:prSet/>
      <dgm:spPr/>
      <dgm:t>
        <a:bodyPr/>
        <a:lstStyle/>
        <a:p>
          <a:r>
            <a:rPr lang="en-GB" b="1"/>
            <a:t>Limited customer reach</a:t>
          </a:r>
          <a:r>
            <a:rPr lang="en-GB"/>
            <a:t>, as sales depend mainly on customers visiting the bakery in person.</a:t>
          </a:r>
          <a:endParaRPr lang="en-US"/>
        </a:p>
      </dgm:t>
    </dgm:pt>
    <dgm:pt modelId="{FC88580E-43AF-4F52-9AE4-E9920BC84D83}" type="parTrans" cxnId="{4C22B294-2AD7-4C45-9EDA-99BDBBF502C4}">
      <dgm:prSet/>
      <dgm:spPr/>
      <dgm:t>
        <a:bodyPr/>
        <a:lstStyle/>
        <a:p>
          <a:endParaRPr lang="en-US"/>
        </a:p>
      </dgm:t>
    </dgm:pt>
    <dgm:pt modelId="{6DFEFD9B-D82E-4C84-80FA-754EF68CC6E3}" type="sibTrans" cxnId="{4C22B294-2AD7-4C45-9EDA-99BDBBF502C4}">
      <dgm:prSet/>
      <dgm:spPr/>
      <dgm:t>
        <a:bodyPr/>
        <a:lstStyle/>
        <a:p>
          <a:endParaRPr lang="en-US"/>
        </a:p>
      </dgm:t>
    </dgm:pt>
    <dgm:pt modelId="{299F40AA-17CD-49AB-92DA-FA62E32C15D3}">
      <dgm:prSet/>
      <dgm:spPr/>
      <dgm:t>
        <a:bodyPr/>
        <a:lstStyle/>
        <a:p>
          <a:r>
            <a:rPr lang="en-GB" b="1"/>
            <a:t>Over-reliance on office workers and lunchtime trade</a:t>
          </a:r>
          <a:r>
            <a:rPr lang="en-GB"/>
            <a:t> for a significant proportion of sales.</a:t>
          </a:r>
          <a:endParaRPr lang="en-US"/>
        </a:p>
      </dgm:t>
    </dgm:pt>
    <dgm:pt modelId="{BBB70C10-EC98-4F1D-9EB9-11F148C203E0}" type="parTrans" cxnId="{6026D054-9771-4264-951C-58580F4DB4CD}">
      <dgm:prSet/>
      <dgm:spPr/>
      <dgm:t>
        <a:bodyPr/>
        <a:lstStyle/>
        <a:p>
          <a:endParaRPr lang="en-US"/>
        </a:p>
      </dgm:t>
    </dgm:pt>
    <dgm:pt modelId="{2A25D5E6-70E3-4CA0-B5E1-05A9DBBAA275}" type="sibTrans" cxnId="{6026D054-9771-4264-951C-58580F4DB4CD}">
      <dgm:prSet/>
      <dgm:spPr/>
      <dgm:t>
        <a:bodyPr/>
        <a:lstStyle/>
        <a:p>
          <a:endParaRPr lang="en-US"/>
        </a:p>
      </dgm:t>
    </dgm:pt>
    <dgm:pt modelId="{C528AC1A-6D01-4498-8553-BC12A6DB49E0}">
      <dgm:prSet/>
      <dgm:spPr/>
      <dgm:t>
        <a:bodyPr/>
        <a:lstStyle/>
        <a:p>
          <a:r>
            <a:rPr lang="en-GB" b="1"/>
            <a:t>Lack of adaptation to changing customer needs</a:t>
          </a:r>
          <a:r>
            <a:rPr lang="en-GB"/>
            <a:t> since the pandemic.</a:t>
          </a:r>
          <a:endParaRPr lang="en-US"/>
        </a:p>
      </dgm:t>
    </dgm:pt>
    <dgm:pt modelId="{9C02589E-36BA-494A-B05F-2C3198CF21E0}" type="parTrans" cxnId="{5601CAAB-4295-49FC-B525-08C92F5667F8}">
      <dgm:prSet/>
      <dgm:spPr/>
      <dgm:t>
        <a:bodyPr/>
        <a:lstStyle/>
        <a:p>
          <a:endParaRPr lang="en-US"/>
        </a:p>
      </dgm:t>
    </dgm:pt>
    <dgm:pt modelId="{D3A90E1E-A979-42A4-A2DE-E389A57417E0}" type="sibTrans" cxnId="{5601CAAB-4295-49FC-B525-08C92F5667F8}">
      <dgm:prSet/>
      <dgm:spPr/>
      <dgm:t>
        <a:bodyPr/>
        <a:lstStyle/>
        <a:p>
          <a:endParaRPr lang="en-US"/>
        </a:p>
      </dgm:t>
    </dgm:pt>
    <dgm:pt modelId="{764EE7B6-56C6-4E6F-97DF-A21559C912D6}">
      <dgm:prSet/>
      <dgm:spPr/>
      <dgm:t>
        <a:bodyPr/>
        <a:lstStyle/>
        <a:p>
          <a:r>
            <a:rPr lang="en-GB" b="1"/>
            <a:t>Insufficient online presence and marketing</a:t>
          </a:r>
          <a:r>
            <a:rPr lang="en-GB"/>
            <a:t>, making it harder to attract new customers outside the local area.</a:t>
          </a:r>
          <a:endParaRPr lang="en-US"/>
        </a:p>
      </dgm:t>
    </dgm:pt>
    <dgm:pt modelId="{13E29D9A-D029-4A01-8BBA-E1C2DB97FCA8}" type="parTrans" cxnId="{9EBAC269-0E5E-4DA8-A6E1-84B095307318}">
      <dgm:prSet/>
      <dgm:spPr/>
      <dgm:t>
        <a:bodyPr/>
        <a:lstStyle/>
        <a:p>
          <a:endParaRPr lang="en-US"/>
        </a:p>
      </dgm:t>
    </dgm:pt>
    <dgm:pt modelId="{40ED128D-C53E-4C74-BD76-01DF09BCD1BB}" type="sibTrans" cxnId="{9EBAC269-0E5E-4DA8-A6E1-84B095307318}">
      <dgm:prSet/>
      <dgm:spPr/>
      <dgm:t>
        <a:bodyPr/>
        <a:lstStyle/>
        <a:p>
          <a:endParaRPr lang="en-US"/>
        </a:p>
      </dgm:t>
    </dgm:pt>
    <dgm:pt modelId="{03CBB5A4-8FB7-4A4A-9A57-E7E8D60B6104}" type="pres">
      <dgm:prSet presAssocID="{497FED02-421D-4B49-9567-F4A9D58F395D}" presName="linear" presStyleCnt="0">
        <dgm:presLayoutVars>
          <dgm:animLvl val="lvl"/>
          <dgm:resizeHandles val="exact"/>
        </dgm:presLayoutVars>
      </dgm:prSet>
      <dgm:spPr/>
    </dgm:pt>
    <dgm:pt modelId="{C49421FD-C836-42CD-873F-13E2384C1D9D}" type="pres">
      <dgm:prSet presAssocID="{B55E7AFB-8C73-469A-8271-F54933C578F7}" presName="parentText" presStyleLbl="node1" presStyleIdx="0" presStyleCnt="5">
        <dgm:presLayoutVars>
          <dgm:chMax val="0"/>
          <dgm:bulletEnabled val="1"/>
        </dgm:presLayoutVars>
      </dgm:prSet>
      <dgm:spPr/>
    </dgm:pt>
    <dgm:pt modelId="{B27FAF55-4D41-40EE-A40B-AE0F7C7B5CEC}" type="pres">
      <dgm:prSet presAssocID="{00583C95-29D8-43EC-A8D6-3026CC88F9EB}" presName="spacer" presStyleCnt="0"/>
      <dgm:spPr/>
    </dgm:pt>
    <dgm:pt modelId="{179DD353-3FC0-4206-A443-9EBE4B93FE9F}" type="pres">
      <dgm:prSet presAssocID="{C730F2EB-1F71-4043-87A7-9BF59AA6DAA3}" presName="parentText" presStyleLbl="node1" presStyleIdx="1" presStyleCnt="5">
        <dgm:presLayoutVars>
          <dgm:chMax val="0"/>
          <dgm:bulletEnabled val="1"/>
        </dgm:presLayoutVars>
      </dgm:prSet>
      <dgm:spPr/>
    </dgm:pt>
    <dgm:pt modelId="{C2F35638-1AB1-4790-8C1B-A3F4131B3544}" type="pres">
      <dgm:prSet presAssocID="{6BD47DF6-5F8D-44B8-8B93-26553B3BB718}" presName="spacer" presStyleCnt="0"/>
      <dgm:spPr/>
    </dgm:pt>
    <dgm:pt modelId="{2D5B0108-87A9-4195-AAA0-BB3F2C3BA9E5}" type="pres">
      <dgm:prSet presAssocID="{1FCFDDBC-2335-4021-98A6-C35B61A8A292}" presName="parentText" presStyleLbl="node1" presStyleIdx="2" presStyleCnt="5">
        <dgm:presLayoutVars>
          <dgm:chMax val="0"/>
          <dgm:bulletEnabled val="1"/>
        </dgm:presLayoutVars>
      </dgm:prSet>
      <dgm:spPr/>
    </dgm:pt>
    <dgm:pt modelId="{91D72DB4-0F6B-426C-A405-A69EB1685A9E}" type="pres">
      <dgm:prSet presAssocID="{1FCFDDBC-2335-4021-98A6-C35B61A8A292}" presName="childText" presStyleLbl="revTx" presStyleIdx="0" presStyleCnt="2">
        <dgm:presLayoutVars>
          <dgm:bulletEnabled val="1"/>
        </dgm:presLayoutVars>
      </dgm:prSet>
      <dgm:spPr/>
    </dgm:pt>
    <dgm:pt modelId="{644C7B06-BBC7-4DEE-B1E9-0323DAD5BF94}" type="pres">
      <dgm:prSet presAssocID="{E94A6172-EC3B-49F3-9FC0-0B166ED2AC44}" presName="parentText" presStyleLbl="node1" presStyleIdx="3" presStyleCnt="5">
        <dgm:presLayoutVars>
          <dgm:chMax val="0"/>
          <dgm:bulletEnabled val="1"/>
        </dgm:presLayoutVars>
      </dgm:prSet>
      <dgm:spPr/>
    </dgm:pt>
    <dgm:pt modelId="{DDC167BE-5F14-479A-88A6-8C0618F711AE}" type="pres">
      <dgm:prSet presAssocID="{A836CF99-30F1-482F-B26B-FBB8183BDFC6}" presName="spacer" presStyleCnt="0"/>
      <dgm:spPr/>
    </dgm:pt>
    <dgm:pt modelId="{EDBC5C72-EA67-4F3C-9961-6822A7BB8872}" type="pres">
      <dgm:prSet presAssocID="{F03E307F-7CBF-4BB7-A84E-107091707F70}" presName="parentText" presStyleLbl="node1" presStyleIdx="4" presStyleCnt="5">
        <dgm:presLayoutVars>
          <dgm:chMax val="0"/>
          <dgm:bulletEnabled val="1"/>
        </dgm:presLayoutVars>
      </dgm:prSet>
      <dgm:spPr/>
    </dgm:pt>
    <dgm:pt modelId="{9C391AF2-DA1E-49BD-B26F-0936E62C9A78}" type="pres">
      <dgm:prSet presAssocID="{F03E307F-7CBF-4BB7-A84E-107091707F70}" presName="childText" presStyleLbl="revTx" presStyleIdx="1" presStyleCnt="2">
        <dgm:presLayoutVars>
          <dgm:bulletEnabled val="1"/>
        </dgm:presLayoutVars>
      </dgm:prSet>
      <dgm:spPr/>
    </dgm:pt>
  </dgm:ptLst>
  <dgm:cxnLst>
    <dgm:cxn modelId="{A9FBD001-E2F2-465A-821E-3BB64E74D524}" type="presOf" srcId="{7D1A7754-43C9-49A4-BC68-8285815D2101}" destId="{91D72DB4-0F6B-426C-A405-A69EB1685A9E}" srcOrd="0" destOrd="0" presId="urn:microsoft.com/office/officeart/2005/8/layout/vList2"/>
    <dgm:cxn modelId="{AC43A20E-6949-40FE-8237-792E384F1A60}" type="presOf" srcId="{F03E307F-7CBF-4BB7-A84E-107091707F70}" destId="{EDBC5C72-EA67-4F3C-9961-6822A7BB8872}" srcOrd="0" destOrd="0" presId="urn:microsoft.com/office/officeart/2005/8/layout/vList2"/>
    <dgm:cxn modelId="{0FFDDE18-12D5-4DFD-B615-3E8AFAEA2ACE}" type="presOf" srcId="{C528AC1A-6D01-4498-8553-BC12A6DB49E0}" destId="{9C391AF2-DA1E-49BD-B26F-0936E62C9A78}" srcOrd="0" destOrd="3" presId="urn:microsoft.com/office/officeart/2005/8/layout/vList2"/>
    <dgm:cxn modelId="{65536019-BE73-46D6-A6C1-3B817B0C05F9}" srcId="{F03E307F-7CBF-4BB7-A84E-107091707F70}" destId="{D635B553-87D1-40E9-B587-A635FC4EB798}" srcOrd="0" destOrd="0" parTransId="{2CB4D572-EED9-4716-89AA-C1450FC5695F}" sibTransId="{662CEC5F-3FEB-4924-B30E-CE22F1DA181D}"/>
    <dgm:cxn modelId="{D2F79C28-FE52-4462-99DF-F0BFBBABAF6C}" type="presOf" srcId="{FCDFE0C2-0E6E-4DA8-95DA-D7F939B008E3}" destId="{9C391AF2-DA1E-49BD-B26F-0936E62C9A78}" srcOrd="0" destOrd="1" presId="urn:microsoft.com/office/officeart/2005/8/layout/vList2"/>
    <dgm:cxn modelId="{ACECC62B-4C6F-4964-8D1A-995181907D6D}" srcId="{1FCFDDBC-2335-4021-98A6-C35B61A8A292}" destId="{969C1289-145D-43D5-8072-896D57799BC7}" srcOrd="1" destOrd="0" parTransId="{903B00CE-6835-47D9-8705-46A194AC9C71}" sibTransId="{84EB9253-4038-45EE-ACBF-DA327B3E7ADE}"/>
    <dgm:cxn modelId="{46594831-E63A-4B82-9FAA-5F99C1557A36}" srcId="{1FCFDDBC-2335-4021-98A6-C35B61A8A292}" destId="{E0C5F3D5-2A5F-4B20-988F-A1B41D498FF2}" srcOrd="2" destOrd="0" parTransId="{207E1392-BB75-4F03-B964-49F5A6BA50E7}" sibTransId="{45650FF7-4E4C-4271-B065-4E80FF4E0B8D}"/>
    <dgm:cxn modelId="{2CD61639-54AB-4578-B70B-7AA98A04430B}" type="presOf" srcId="{C46ACD14-8B22-481C-B846-D84E7D2A54A4}" destId="{91D72DB4-0F6B-426C-A405-A69EB1685A9E}" srcOrd="0" destOrd="3" presId="urn:microsoft.com/office/officeart/2005/8/layout/vList2"/>
    <dgm:cxn modelId="{5BBAAC3C-D0D1-49E9-8E56-EC916067F38B}" type="presOf" srcId="{E0C5F3D5-2A5F-4B20-988F-A1B41D498FF2}" destId="{91D72DB4-0F6B-426C-A405-A69EB1685A9E}" srcOrd="0" destOrd="2" presId="urn:microsoft.com/office/officeart/2005/8/layout/vList2"/>
    <dgm:cxn modelId="{5E32475D-A62C-4347-B1B1-B352813C8F9E}" srcId="{497FED02-421D-4B49-9567-F4A9D58F395D}" destId="{E94A6172-EC3B-49F3-9FC0-0B166ED2AC44}" srcOrd="3" destOrd="0" parTransId="{A27321C0-2FA7-4687-8BFE-9A9E7B3CE248}" sibTransId="{A836CF99-30F1-482F-B26B-FBB8183BDFC6}"/>
    <dgm:cxn modelId="{80E1405F-343B-4E72-B795-3E0345FC4952}" srcId="{1FCFDDBC-2335-4021-98A6-C35B61A8A292}" destId="{2A5C45AC-8493-49BE-831E-EF3D6BB4A1EC}" srcOrd="4" destOrd="0" parTransId="{9CA61054-40D3-4640-A9B9-666BFFB69CCC}" sibTransId="{BC8C9803-D194-479C-AF0A-0541879C5166}"/>
    <dgm:cxn modelId="{9EBAC269-0E5E-4DA8-A6E1-84B095307318}" srcId="{F03E307F-7CBF-4BB7-A84E-107091707F70}" destId="{764EE7B6-56C6-4E6F-97DF-A21559C912D6}" srcOrd="4" destOrd="0" parTransId="{13E29D9A-D029-4A01-8BBA-E1C2DB97FCA8}" sibTransId="{40ED128D-C53E-4C74-BD76-01DF09BCD1BB}"/>
    <dgm:cxn modelId="{F96F026A-7C7E-47F5-83E4-1C7B36589C7E}" type="presOf" srcId="{2A5C45AC-8493-49BE-831E-EF3D6BB4A1EC}" destId="{91D72DB4-0F6B-426C-A405-A69EB1685A9E}" srcOrd="0" destOrd="4" presId="urn:microsoft.com/office/officeart/2005/8/layout/vList2"/>
    <dgm:cxn modelId="{63BC516B-0825-45EC-82AE-81591D1DE525}" srcId="{497FED02-421D-4B49-9567-F4A9D58F395D}" destId="{1FCFDDBC-2335-4021-98A6-C35B61A8A292}" srcOrd="2" destOrd="0" parTransId="{EB849F10-E903-4281-A819-26A9CAC5E63E}" sibTransId="{833C7D45-5871-4967-8C10-BD11D025E185}"/>
    <dgm:cxn modelId="{694F074C-6019-4121-9632-305B495AAE57}" srcId="{1FCFDDBC-2335-4021-98A6-C35B61A8A292}" destId="{C46ACD14-8B22-481C-B846-D84E7D2A54A4}" srcOrd="3" destOrd="0" parTransId="{5510C552-731D-472E-9E8B-AB054C1BA986}" sibTransId="{74B56839-DCF2-46A7-B7A1-EF2FDA9E8D6A}"/>
    <dgm:cxn modelId="{ED5E586F-4E0D-4808-BFF4-31D8D8F1ADF6}" type="presOf" srcId="{969C1289-145D-43D5-8072-896D57799BC7}" destId="{91D72DB4-0F6B-426C-A405-A69EB1685A9E}" srcOrd="0" destOrd="1" presId="urn:microsoft.com/office/officeart/2005/8/layout/vList2"/>
    <dgm:cxn modelId="{AFE2DD52-DC54-4B7B-BCAB-1F64505EB3F4}" srcId="{497FED02-421D-4B49-9567-F4A9D58F395D}" destId="{F03E307F-7CBF-4BB7-A84E-107091707F70}" srcOrd="4" destOrd="0" parTransId="{32B10159-7F56-40C6-A480-E2E4C3FF5517}" sibTransId="{4FDAB049-E53A-4B81-9443-F9EB67AF6744}"/>
    <dgm:cxn modelId="{6026D054-9771-4264-951C-58580F4DB4CD}" srcId="{F03E307F-7CBF-4BB7-A84E-107091707F70}" destId="{299F40AA-17CD-49AB-92DA-FA62E32C15D3}" srcOrd="2" destOrd="0" parTransId="{BBB70C10-EC98-4F1D-9EB9-11F148C203E0}" sibTransId="{2A25D5E6-70E3-4CA0-B5E1-05A9DBBAA275}"/>
    <dgm:cxn modelId="{8F3A0F94-7E04-470C-B97F-F04C5333C5C1}" srcId="{497FED02-421D-4B49-9567-F4A9D58F395D}" destId="{C730F2EB-1F71-4043-87A7-9BF59AA6DAA3}" srcOrd="1" destOrd="0" parTransId="{954ED938-2BF4-43F4-946A-7F8BE224C2E0}" sibTransId="{6BD47DF6-5F8D-44B8-8B93-26553B3BB718}"/>
    <dgm:cxn modelId="{4C22B294-2AD7-4C45-9EDA-99BDBBF502C4}" srcId="{F03E307F-7CBF-4BB7-A84E-107091707F70}" destId="{FCDFE0C2-0E6E-4DA8-95DA-D7F939B008E3}" srcOrd="1" destOrd="0" parTransId="{FC88580E-43AF-4F52-9AE4-E9920BC84D83}" sibTransId="{6DFEFD9B-D82E-4C84-80FA-754EF68CC6E3}"/>
    <dgm:cxn modelId="{5601CAAB-4295-49FC-B525-08C92F5667F8}" srcId="{F03E307F-7CBF-4BB7-A84E-107091707F70}" destId="{C528AC1A-6D01-4498-8553-BC12A6DB49E0}" srcOrd="3" destOrd="0" parTransId="{9C02589E-36BA-494A-B05F-2C3198CF21E0}" sibTransId="{D3A90E1E-A979-42A4-A2DE-E389A57417E0}"/>
    <dgm:cxn modelId="{E030D8AE-4A76-4EF5-9F4F-F3F652BB2E9F}" srcId="{1FCFDDBC-2335-4021-98A6-C35B61A8A292}" destId="{7D1A7754-43C9-49A4-BC68-8285815D2101}" srcOrd="0" destOrd="0" parTransId="{FB9350D1-F648-4DFF-BD14-87E9B8C0C57E}" sibTransId="{9426836B-F75C-4962-B586-E9A6A559B638}"/>
    <dgm:cxn modelId="{CBBAD8B9-5914-4BD0-A7D4-C4E4F6A44328}" type="presOf" srcId="{B55E7AFB-8C73-469A-8271-F54933C578F7}" destId="{C49421FD-C836-42CD-873F-13E2384C1D9D}" srcOrd="0" destOrd="0" presId="urn:microsoft.com/office/officeart/2005/8/layout/vList2"/>
    <dgm:cxn modelId="{7E6560C4-F251-447D-B8B5-4978D9CA108A}" type="presOf" srcId="{299F40AA-17CD-49AB-92DA-FA62E32C15D3}" destId="{9C391AF2-DA1E-49BD-B26F-0936E62C9A78}" srcOrd="0" destOrd="2" presId="urn:microsoft.com/office/officeart/2005/8/layout/vList2"/>
    <dgm:cxn modelId="{692F7EC9-D987-430C-B39A-78FE2ACE5C8C}" type="presOf" srcId="{1FCFDDBC-2335-4021-98A6-C35B61A8A292}" destId="{2D5B0108-87A9-4195-AAA0-BB3F2C3BA9E5}" srcOrd="0" destOrd="0" presId="urn:microsoft.com/office/officeart/2005/8/layout/vList2"/>
    <dgm:cxn modelId="{8ECE13CB-B42A-4C61-9031-D3FB22216E54}" type="presOf" srcId="{C730F2EB-1F71-4043-87A7-9BF59AA6DAA3}" destId="{179DD353-3FC0-4206-A443-9EBE4B93FE9F}" srcOrd="0" destOrd="0" presId="urn:microsoft.com/office/officeart/2005/8/layout/vList2"/>
    <dgm:cxn modelId="{9A2EE1D3-A396-470B-92FB-C5D58AE4D8D9}" type="presOf" srcId="{D635B553-87D1-40E9-B587-A635FC4EB798}" destId="{9C391AF2-DA1E-49BD-B26F-0936E62C9A78}" srcOrd="0" destOrd="0" presId="urn:microsoft.com/office/officeart/2005/8/layout/vList2"/>
    <dgm:cxn modelId="{EBE4FFE0-1362-423C-BAA2-CFB9F72FAC24}" type="presOf" srcId="{764EE7B6-56C6-4E6F-97DF-A21559C912D6}" destId="{9C391AF2-DA1E-49BD-B26F-0936E62C9A78}" srcOrd="0" destOrd="4" presId="urn:microsoft.com/office/officeart/2005/8/layout/vList2"/>
    <dgm:cxn modelId="{1FCF37EA-A999-416E-A33A-6905C83CA0F1}" type="presOf" srcId="{497FED02-421D-4B49-9567-F4A9D58F395D}" destId="{03CBB5A4-8FB7-4A4A-9A57-E7E8D60B6104}" srcOrd="0" destOrd="0" presId="urn:microsoft.com/office/officeart/2005/8/layout/vList2"/>
    <dgm:cxn modelId="{DB8FFFF6-F0B7-4D73-8A0A-B0D30140E2B9}" srcId="{497FED02-421D-4B49-9567-F4A9D58F395D}" destId="{B55E7AFB-8C73-469A-8271-F54933C578F7}" srcOrd="0" destOrd="0" parTransId="{87C6CDC3-56A2-4841-ACC6-DEEDB872F578}" sibTransId="{00583C95-29D8-43EC-A8D6-3026CC88F9EB}"/>
    <dgm:cxn modelId="{5A2414F8-1E17-4969-99DB-824E27167957}" type="presOf" srcId="{E94A6172-EC3B-49F3-9FC0-0B166ED2AC44}" destId="{644C7B06-BBC7-4DEE-B1E9-0323DAD5BF94}" srcOrd="0" destOrd="0" presId="urn:microsoft.com/office/officeart/2005/8/layout/vList2"/>
    <dgm:cxn modelId="{3AA7AA5B-6D49-4A3A-BCED-591812B1FDBE}" type="presParOf" srcId="{03CBB5A4-8FB7-4A4A-9A57-E7E8D60B6104}" destId="{C49421FD-C836-42CD-873F-13E2384C1D9D}" srcOrd="0" destOrd="0" presId="urn:microsoft.com/office/officeart/2005/8/layout/vList2"/>
    <dgm:cxn modelId="{32B01739-49A9-4104-BA4B-548896643DF5}" type="presParOf" srcId="{03CBB5A4-8FB7-4A4A-9A57-E7E8D60B6104}" destId="{B27FAF55-4D41-40EE-A40B-AE0F7C7B5CEC}" srcOrd="1" destOrd="0" presId="urn:microsoft.com/office/officeart/2005/8/layout/vList2"/>
    <dgm:cxn modelId="{9FC72904-4B13-4D70-88A8-517CD6685D9D}" type="presParOf" srcId="{03CBB5A4-8FB7-4A4A-9A57-E7E8D60B6104}" destId="{179DD353-3FC0-4206-A443-9EBE4B93FE9F}" srcOrd="2" destOrd="0" presId="urn:microsoft.com/office/officeart/2005/8/layout/vList2"/>
    <dgm:cxn modelId="{9C2DF836-EEAA-473F-BE3F-A8E3DAD62D6B}" type="presParOf" srcId="{03CBB5A4-8FB7-4A4A-9A57-E7E8D60B6104}" destId="{C2F35638-1AB1-4790-8C1B-A3F4131B3544}" srcOrd="3" destOrd="0" presId="urn:microsoft.com/office/officeart/2005/8/layout/vList2"/>
    <dgm:cxn modelId="{26C4811F-6F7F-4A3D-A3F2-704B61F52A69}" type="presParOf" srcId="{03CBB5A4-8FB7-4A4A-9A57-E7E8D60B6104}" destId="{2D5B0108-87A9-4195-AAA0-BB3F2C3BA9E5}" srcOrd="4" destOrd="0" presId="urn:microsoft.com/office/officeart/2005/8/layout/vList2"/>
    <dgm:cxn modelId="{6B61E6A2-44BB-40A5-B816-C34B241E41B8}" type="presParOf" srcId="{03CBB5A4-8FB7-4A4A-9A57-E7E8D60B6104}" destId="{91D72DB4-0F6B-426C-A405-A69EB1685A9E}" srcOrd="5" destOrd="0" presId="urn:microsoft.com/office/officeart/2005/8/layout/vList2"/>
    <dgm:cxn modelId="{DA05DEA8-7352-41F4-B75A-68205F7B36E6}" type="presParOf" srcId="{03CBB5A4-8FB7-4A4A-9A57-E7E8D60B6104}" destId="{644C7B06-BBC7-4DEE-B1E9-0323DAD5BF94}" srcOrd="6" destOrd="0" presId="urn:microsoft.com/office/officeart/2005/8/layout/vList2"/>
    <dgm:cxn modelId="{95FAEC62-83AF-4F2B-ABE8-E1BEF500D236}" type="presParOf" srcId="{03CBB5A4-8FB7-4A4A-9A57-E7E8D60B6104}" destId="{DDC167BE-5F14-479A-88A6-8C0618F711AE}" srcOrd="7" destOrd="0" presId="urn:microsoft.com/office/officeart/2005/8/layout/vList2"/>
    <dgm:cxn modelId="{3C03A850-E0AE-4DCD-8833-9C2DB17B7EF7}" type="presParOf" srcId="{03CBB5A4-8FB7-4A4A-9A57-E7E8D60B6104}" destId="{EDBC5C72-EA67-4F3C-9961-6822A7BB8872}" srcOrd="8" destOrd="0" presId="urn:microsoft.com/office/officeart/2005/8/layout/vList2"/>
    <dgm:cxn modelId="{4391BE08-2E98-42BE-B292-545A934524B1}" type="presParOf" srcId="{03CBB5A4-8FB7-4A4A-9A57-E7E8D60B6104}" destId="{9C391AF2-DA1E-49BD-B26F-0936E62C9A78}"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421FD-C836-42CD-873F-13E2384C1D9D}">
      <dsp:nvSpPr>
        <dsp:cNvPr id="0" name=""/>
        <dsp:cNvSpPr/>
      </dsp:nvSpPr>
      <dsp:spPr>
        <a:xfrm>
          <a:off x="0" y="81446"/>
          <a:ext cx="10584305" cy="5276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Analysis of the Causes of Declining Sales</a:t>
          </a:r>
          <a:endParaRPr lang="en-US" sz="2200" kern="1200"/>
        </a:p>
      </dsp:txBody>
      <dsp:txXfrm>
        <a:off x="25759" y="107205"/>
        <a:ext cx="10532787" cy="476152"/>
      </dsp:txXfrm>
    </dsp:sp>
    <dsp:sp modelId="{179DD353-3FC0-4206-A443-9EBE4B93FE9F}">
      <dsp:nvSpPr>
        <dsp:cNvPr id="0" name=""/>
        <dsp:cNvSpPr/>
      </dsp:nvSpPr>
      <dsp:spPr>
        <a:xfrm>
          <a:off x="0" y="672476"/>
          <a:ext cx="10584305" cy="52767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External Problems</a:t>
          </a:r>
          <a:endParaRPr lang="en-US" sz="2200" kern="1200" dirty="0"/>
        </a:p>
      </dsp:txBody>
      <dsp:txXfrm>
        <a:off x="25759" y="698235"/>
        <a:ext cx="10532787" cy="476152"/>
      </dsp:txXfrm>
    </dsp:sp>
    <dsp:sp modelId="{2D5B0108-87A9-4195-AAA0-BB3F2C3BA9E5}">
      <dsp:nvSpPr>
        <dsp:cNvPr id="0" name=""/>
        <dsp:cNvSpPr/>
      </dsp:nvSpPr>
      <dsp:spPr>
        <a:xfrm>
          <a:off x="0" y="1263506"/>
          <a:ext cx="10584305" cy="527670"/>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are factors that Basil cannot directly control:</a:t>
          </a:r>
          <a:endParaRPr lang="en-US" sz="2200" kern="1200"/>
        </a:p>
      </dsp:txBody>
      <dsp:txXfrm>
        <a:off x="25759" y="1289265"/>
        <a:ext cx="10532787" cy="476152"/>
      </dsp:txXfrm>
    </dsp:sp>
    <dsp:sp modelId="{91D72DB4-0F6B-426C-A405-A69EB1685A9E}">
      <dsp:nvSpPr>
        <dsp:cNvPr id="0" name=""/>
        <dsp:cNvSpPr/>
      </dsp:nvSpPr>
      <dsp:spPr>
        <a:xfrm>
          <a:off x="0" y="1791176"/>
          <a:ext cx="10584305" cy="1730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5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a:t>Increase in remote working</a:t>
          </a:r>
          <a:r>
            <a:rPr lang="en-GB" sz="1700" kern="1200"/>
            <a:t> following the COVID-19 pandemic, resulting in fewer office workers visiting the bakery during lunch breaks.</a:t>
          </a:r>
          <a:endParaRPr lang="en-US" sz="1700" kern="1200"/>
        </a:p>
        <a:p>
          <a:pPr marL="171450" lvl="1" indent="-171450" algn="l" defTabSz="755650">
            <a:lnSpc>
              <a:spcPct val="90000"/>
            </a:lnSpc>
            <a:spcBef>
              <a:spcPct val="0"/>
            </a:spcBef>
            <a:spcAft>
              <a:spcPct val="20000"/>
            </a:spcAft>
            <a:buChar char="•"/>
          </a:pPr>
          <a:r>
            <a:rPr lang="en-GB" sz="1700" b="1" kern="1200"/>
            <a:t>Reduced footfall</a:t>
          </a:r>
          <a:r>
            <a:rPr lang="en-GB" sz="1700" kern="1200"/>
            <a:t> in the retail park, meaning fewer local shoppers are passing by the business.</a:t>
          </a:r>
          <a:endParaRPr lang="en-US" sz="1700" kern="1200"/>
        </a:p>
        <a:p>
          <a:pPr marL="171450" lvl="1" indent="-171450" algn="l" defTabSz="755650">
            <a:lnSpc>
              <a:spcPct val="90000"/>
            </a:lnSpc>
            <a:spcBef>
              <a:spcPct val="0"/>
            </a:spcBef>
            <a:spcAft>
              <a:spcPct val="20000"/>
            </a:spcAft>
            <a:buChar char="•"/>
          </a:pPr>
          <a:r>
            <a:rPr lang="en-GB" sz="1700" b="1" kern="1200"/>
            <a:t>Economic challenges and job losses</a:t>
          </a:r>
          <a:r>
            <a:rPr lang="en-GB" sz="1700" kern="1200"/>
            <a:t> affecting customers' spending habits.</a:t>
          </a:r>
          <a:endParaRPr lang="en-US" sz="1700" kern="1200"/>
        </a:p>
        <a:p>
          <a:pPr marL="171450" lvl="1" indent="-171450" algn="l" defTabSz="755650">
            <a:lnSpc>
              <a:spcPct val="90000"/>
            </a:lnSpc>
            <a:spcBef>
              <a:spcPct val="0"/>
            </a:spcBef>
            <a:spcAft>
              <a:spcPct val="20000"/>
            </a:spcAft>
            <a:buChar char="•"/>
          </a:pPr>
          <a:r>
            <a:rPr lang="en-GB" sz="1700" b="1" kern="1200"/>
            <a:t>Closure of nearby businesses</a:t>
          </a:r>
          <a:r>
            <a:rPr lang="en-GB" sz="1700" kern="1200"/>
            <a:t> in the retail park, reducing the number of potential customers in the area.</a:t>
          </a:r>
          <a:endParaRPr lang="en-US" sz="1700" kern="1200"/>
        </a:p>
        <a:p>
          <a:pPr marL="171450" lvl="1" indent="-171450" algn="l" defTabSz="755650">
            <a:lnSpc>
              <a:spcPct val="90000"/>
            </a:lnSpc>
            <a:spcBef>
              <a:spcPct val="0"/>
            </a:spcBef>
            <a:spcAft>
              <a:spcPct val="20000"/>
            </a:spcAft>
            <a:buChar char="•"/>
          </a:pPr>
          <a:r>
            <a:rPr lang="en-GB" sz="1700" b="1" kern="1200"/>
            <a:t>Changing consumer habits</a:t>
          </a:r>
          <a:r>
            <a:rPr lang="en-GB" sz="1700" kern="1200"/>
            <a:t>, with more people choosing to order food online rather than visiting physical stores.</a:t>
          </a:r>
          <a:endParaRPr lang="en-US" sz="1700" kern="1200"/>
        </a:p>
      </dsp:txBody>
      <dsp:txXfrm>
        <a:off x="0" y="1791176"/>
        <a:ext cx="10584305" cy="1730520"/>
      </dsp:txXfrm>
    </dsp:sp>
    <dsp:sp modelId="{644C7B06-BBC7-4DEE-B1E9-0323DAD5BF94}">
      <dsp:nvSpPr>
        <dsp:cNvPr id="0" name=""/>
        <dsp:cNvSpPr/>
      </dsp:nvSpPr>
      <dsp:spPr>
        <a:xfrm>
          <a:off x="0" y="3521696"/>
          <a:ext cx="10584305" cy="52767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Internal Problems</a:t>
          </a:r>
          <a:endParaRPr lang="en-US" sz="2200" kern="1200" dirty="0"/>
        </a:p>
      </dsp:txBody>
      <dsp:txXfrm>
        <a:off x="25759" y="3547455"/>
        <a:ext cx="10532787" cy="476152"/>
      </dsp:txXfrm>
    </dsp:sp>
    <dsp:sp modelId="{EDBC5C72-EA67-4F3C-9961-6822A7BB8872}">
      <dsp:nvSpPr>
        <dsp:cNvPr id="0" name=""/>
        <dsp:cNvSpPr/>
      </dsp:nvSpPr>
      <dsp:spPr>
        <a:xfrm>
          <a:off x="0" y="4112726"/>
          <a:ext cx="10584305" cy="527670"/>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These are factors that Basil can control and improve:</a:t>
          </a:r>
          <a:endParaRPr lang="en-US" sz="2200" kern="1200"/>
        </a:p>
      </dsp:txBody>
      <dsp:txXfrm>
        <a:off x="25759" y="4138485"/>
        <a:ext cx="10532787" cy="476152"/>
      </dsp:txXfrm>
    </dsp:sp>
    <dsp:sp modelId="{9C391AF2-DA1E-49BD-B26F-0936E62C9A78}">
      <dsp:nvSpPr>
        <dsp:cNvPr id="0" name=""/>
        <dsp:cNvSpPr/>
      </dsp:nvSpPr>
      <dsp:spPr>
        <a:xfrm>
          <a:off x="0" y="4640396"/>
          <a:ext cx="10584305" cy="1457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05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b="1" kern="1200"/>
            <a:t>No delivery service available</a:t>
          </a:r>
          <a:r>
            <a:rPr lang="en-GB" sz="1700" kern="1200"/>
            <a:t>, despite customers requesting one.</a:t>
          </a:r>
          <a:endParaRPr lang="en-US" sz="1700" kern="1200"/>
        </a:p>
        <a:p>
          <a:pPr marL="171450" lvl="1" indent="-171450" algn="l" defTabSz="755650">
            <a:lnSpc>
              <a:spcPct val="90000"/>
            </a:lnSpc>
            <a:spcBef>
              <a:spcPct val="0"/>
            </a:spcBef>
            <a:spcAft>
              <a:spcPct val="20000"/>
            </a:spcAft>
            <a:buChar char="•"/>
          </a:pPr>
          <a:r>
            <a:rPr lang="en-GB" sz="1700" b="1" kern="1200"/>
            <a:t>Limited customer reach</a:t>
          </a:r>
          <a:r>
            <a:rPr lang="en-GB" sz="1700" kern="1200"/>
            <a:t>, as sales depend mainly on customers visiting the bakery in person.</a:t>
          </a:r>
          <a:endParaRPr lang="en-US" sz="1700" kern="1200"/>
        </a:p>
        <a:p>
          <a:pPr marL="171450" lvl="1" indent="-171450" algn="l" defTabSz="755650">
            <a:lnSpc>
              <a:spcPct val="90000"/>
            </a:lnSpc>
            <a:spcBef>
              <a:spcPct val="0"/>
            </a:spcBef>
            <a:spcAft>
              <a:spcPct val="20000"/>
            </a:spcAft>
            <a:buChar char="•"/>
          </a:pPr>
          <a:r>
            <a:rPr lang="en-GB" sz="1700" b="1" kern="1200"/>
            <a:t>Over-reliance on office workers and lunchtime trade</a:t>
          </a:r>
          <a:r>
            <a:rPr lang="en-GB" sz="1700" kern="1200"/>
            <a:t> for a significant proportion of sales.</a:t>
          </a:r>
          <a:endParaRPr lang="en-US" sz="1700" kern="1200"/>
        </a:p>
        <a:p>
          <a:pPr marL="171450" lvl="1" indent="-171450" algn="l" defTabSz="755650">
            <a:lnSpc>
              <a:spcPct val="90000"/>
            </a:lnSpc>
            <a:spcBef>
              <a:spcPct val="0"/>
            </a:spcBef>
            <a:spcAft>
              <a:spcPct val="20000"/>
            </a:spcAft>
            <a:buChar char="•"/>
          </a:pPr>
          <a:r>
            <a:rPr lang="en-GB" sz="1700" b="1" kern="1200"/>
            <a:t>Lack of adaptation to changing customer needs</a:t>
          </a:r>
          <a:r>
            <a:rPr lang="en-GB" sz="1700" kern="1200"/>
            <a:t> since the pandemic.</a:t>
          </a:r>
          <a:endParaRPr lang="en-US" sz="1700" kern="1200"/>
        </a:p>
        <a:p>
          <a:pPr marL="171450" lvl="1" indent="-171450" algn="l" defTabSz="755650">
            <a:lnSpc>
              <a:spcPct val="90000"/>
            </a:lnSpc>
            <a:spcBef>
              <a:spcPct val="0"/>
            </a:spcBef>
            <a:spcAft>
              <a:spcPct val="20000"/>
            </a:spcAft>
            <a:buChar char="•"/>
          </a:pPr>
          <a:r>
            <a:rPr lang="en-GB" sz="1700" b="1" kern="1200"/>
            <a:t>Insufficient online presence and marketing</a:t>
          </a:r>
          <a:r>
            <a:rPr lang="en-GB" sz="1700" kern="1200"/>
            <a:t>, making it harder to attract new customers outside the local area.</a:t>
          </a:r>
          <a:endParaRPr lang="en-US" sz="1700" kern="1200"/>
        </a:p>
      </dsp:txBody>
      <dsp:txXfrm>
        <a:off x="0" y="4640396"/>
        <a:ext cx="10584305" cy="14572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B58790-FC3E-4065-870C-6CC045B2990F}"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59F60D-B74B-4844-9FA4-F86C1E0105CA}" type="slidenum">
              <a:rPr lang="en-GB" smtClean="0"/>
              <a:t>‹#›</a:t>
            </a:fld>
            <a:endParaRPr lang="en-GB"/>
          </a:p>
        </p:txBody>
      </p:sp>
    </p:spTree>
    <p:extLst>
      <p:ext uri="{BB962C8B-B14F-4D97-AF65-F5344CB8AC3E}">
        <p14:creationId xmlns:p14="http://schemas.microsoft.com/office/powerpoint/2010/main" val="921714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3519D7-AF6A-43D7-914B-815C758FEE8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4054054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3519D7-AF6A-43D7-914B-815C758FEE8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2112811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3519D7-AF6A-43D7-914B-815C758FEE8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784150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43519D7-AF6A-43D7-914B-815C758FEE8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1950623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3519D7-AF6A-43D7-914B-815C758FEE8F}"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2636315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43519D7-AF6A-43D7-914B-815C758FEE8F}" type="datetimeFigureOut">
              <a:rPr lang="en-GB" smtClean="0"/>
              <a:t>09/10/2026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198293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3519D7-AF6A-43D7-914B-815C758FEE8F}" type="datetimeFigureOut">
              <a:rPr lang="en-GB" smtClean="0"/>
              <a:t>09/10/2026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4116336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3519D7-AF6A-43D7-914B-815C758FEE8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316710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43519D7-AF6A-43D7-914B-815C758FEE8F}"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230030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3519D7-AF6A-43D7-914B-815C758FEE8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424564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3519D7-AF6A-43D7-914B-815C758FEE8F}"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95BC7-F557-46E3-B798-2EBDE5F664BC}" type="slidenum">
              <a:rPr lang="en-GB" smtClean="0"/>
              <a:t>‹#›</a:t>
            </a:fld>
            <a:endParaRPr lang="en-GB"/>
          </a:p>
        </p:txBody>
      </p:sp>
    </p:spTree>
    <p:extLst>
      <p:ext uri="{BB962C8B-B14F-4D97-AF65-F5344CB8AC3E}">
        <p14:creationId xmlns:p14="http://schemas.microsoft.com/office/powerpoint/2010/main" val="219594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3519D7-AF6A-43D7-914B-815C758FEE8F}" type="datetimeFigureOut">
              <a:rPr lang="en-GB" smtClean="0"/>
              <a:t>09/10/2026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595BC7-F557-46E3-B798-2EBDE5F664BC}" type="slidenum">
              <a:rPr lang="en-GB" smtClean="0"/>
              <a:t>‹#›</a:t>
            </a:fld>
            <a:endParaRPr lang="en-GB"/>
          </a:p>
        </p:txBody>
      </p:sp>
    </p:spTree>
    <p:extLst>
      <p:ext uri="{BB962C8B-B14F-4D97-AF65-F5344CB8AC3E}">
        <p14:creationId xmlns:p14="http://schemas.microsoft.com/office/powerpoint/2010/main" val="3191346674"/>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kaizen.com/insights/ishikawa-diagram-root-cause-analysis/" TargetMode="External"/><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3716-8BE6-206A-5773-43CF0428B68D}"/>
              </a:ext>
            </a:extLst>
          </p:cNvPr>
          <p:cNvSpPr>
            <a:spLocks noGrp="1"/>
          </p:cNvSpPr>
          <p:nvPr>
            <p:ph type="ctrTitle"/>
          </p:nvPr>
        </p:nvSpPr>
        <p:spPr>
          <a:xfrm>
            <a:off x="1751771" y="1134409"/>
            <a:ext cx="6378102" cy="3875778"/>
          </a:xfrm>
        </p:spPr>
        <p:txBody>
          <a:bodyPr>
            <a:normAutofit/>
          </a:bodyPr>
          <a:lstStyle/>
          <a:p>
            <a:pPr algn="l"/>
            <a:br>
              <a:rPr lang="en-GB" sz="2000" b="1" dirty="0"/>
            </a:br>
            <a:br>
              <a:rPr lang="en-GB" sz="2000" b="1" dirty="0"/>
            </a:br>
            <a:br>
              <a:rPr lang="en-GB" sz="2000" b="1" dirty="0"/>
            </a:br>
            <a:r>
              <a:rPr lang="en-GB" sz="2000" b="1" dirty="0"/>
              <a:t>Student number:   2522158</a:t>
            </a:r>
            <a:br>
              <a:rPr lang="en-GB" sz="2000" b="1" dirty="0"/>
            </a:br>
            <a:r>
              <a:rPr lang="en-GB" sz="2000" b="1" dirty="0"/>
              <a:t>student name:   Victoria Richards </a:t>
            </a:r>
            <a:br>
              <a:rPr lang="en-GB" sz="2000" b="1" dirty="0"/>
            </a:br>
            <a:r>
              <a:rPr lang="en-GB" sz="2000" b="1" dirty="0">
                <a:latin typeface="Arial" panose="020B0604020202020204" pitchFamily="34" charset="0"/>
                <a:cs typeface="Arial" panose="020B0604020202020204" pitchFamily="34" charset="0"/>
              </a:rPr>
              <a:t>Module Code: 	LCLM 4004</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Name: 	Problem Solving and Decision-Making</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Component 1: 	Basil’s Bakery</a:t>
            </a:r>
            <a:br>
              <a:rPr lang="en-GB" sz="2000" dirty="0">
                <a:latin typeface="Arial" panose="020B0604020202020204" pitchFamily="34" charset="0"/>
                <a:cs typeface="Arial" panose="020B0604020202020204" pitchFamily="34" charset="0"/>
              </a:rPr>
            </a:br>
            <a:endParaRPr lang="en-GB" sz="2000" dirty="0"/>
          </a:p>
        </p:txBody>
      </p:sp>
    </p:spTree>
    <p:extLst>
      <p:ext uri="{BB962C8B-B14F-4D97-AF65-F5344CB8AC3E}">
        <p14:creationId xmlns:p14="http://schemas.microsoft.com/office/powerpoint/2010/main" val="2231725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1A5E6-BEB5-BAA4-2465-6190931B85E8}"/>
              </a:ext>
            </a:extLst>
          </p:cNvPr>
          <p:cNvSpPr>
            <a:spLocks noGrp="1"/>
          </p:cNvSpPr>
          <p:nvPr>
            <p:ph idx="1"/>
          </p:nvPr>
        </p:nvSpPr>
        <p:spPr/>
        <p:txBody>
          <a:bodyPr>
            <a:normAutofit/>
          </a:bodyPr>
          <a:lstStyle/>
          <a:p>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Good morning my name is Victoria and in this presentation I will be </a:t>
            </a:r>
            <a:endParaRPr lang="en-GB" sz="900">
              <a:latin typeface="Arial" panose="020B0604020202020204" pitchFamily="34" charset="0"/>
              <a:cs typeface="Arial" panose="020B0604020202020204" pitchFamily="34" charset="0"/>
            </a:endParaRPr>
          </a:p>
          <a:p>
            <a:pPr lvl="1">
              <a:lnSpc>
                <a:spcPct val="120000"/>
              </a:lnSpc>
            </a:pPr>
            <a:r>
              <a:rPr lang="en-GB">
                <a:latin typeface="Arial" panose="020B0604020202020204" pitchFamily="34" charset="0"/>
                <a:cs typeface="Arial" panose="020B0604020202020204" pitchFamily="34" charset="0"/>
              </a:rPr>
              <a:t>Providing an overview of Basil’s Bakery and the nature and scope of the problems they are encountering.</a:t>
            </a:r>
          </a:p>
          <a:p>
            <a:pPr lvl="1">
              <a:lnSpc>
                <a:spcPct val="120000"/>
              </a:lnSpc>
            </a:pPr>
            <a:r>
              <a:rPr lang="en-GB">
                <a:latin typeface="Arial" panose="020B0604020202020204" pitchFamily="34" charset="0"/>
                <a:cs typeface="Arial" panose="020B0604020202020204" pitchFamily="34" charset="0"/>
              </a:rPr>
              <a:t>Providing a critique and application of the PESTEL framework.</a:t>
            </a:r>
          </a:p>
          <a:p>
            <a:pPr lvl="1">
              <a:lnSpc>
                <a:spcPct val="120000"/>
              </a:lnSpc>
            </a:pPr>
            <a:r>
              <a:rPr lang="en-GB">
                <a:latin typeface="Arial" panose="020B0604020202020204" pitchFamily="34" charset="0"/>
                <a:cs typeface="Arial" panose="020B0604020202020204" pitchFamily="34" charset="0"/>
              </a:rPr>
              <a:t>Providing a critique and application of the Cause-and-Effect model.</a:t>
            </a:r>
          </a:p>
          <a:p>
            <a:pPr lvl="1">
              <a:lnSpc>
                <a:spcPct val="120000"/>
              </a:lnSpc>
            </a:pPr>
            <a:r>
              <a:rPr lang="en-GB">
                <a:latin typeface="Arial" panose="020B0604020202020204" pitchFamily="34" charset="0"/>
                <a:cs typeface="Arial" panose="020B0604020202020204" pitchFamily="34" charset="0"/>
              </a:rPr>
              <a:t>And, finally, provide a summary of the key findings.</a:t>
            </a:r>
          </a:p>
          <a:p>
            <a:endParaRPr lang="en-GB" dirty="0"/>
          </a:p>
        </p:txBody>
      </p:sp>
    </p:spTree>
    <p:extLst>
      <p:ext uri="{BB962C8B-B14F-4D97-AF65-F5344CB8AC3E}">
        <p14:creationId xmlns:p14="http://schemas.microsoft.com/office/powerpoint/2010/main" val="2134991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9C902-12EE-81D6-8FF7-DEF10ED9839F}"/>
              </a:ext>
            </a:extLst>
          </p:cNvPr>
          <p:cNvSpPr>
            <a:spLocks noGrp="1"/>
          </p:cNvSpPr>
          <p:nvPr>
            <p:ph type="title"/>
          </p:nvPr>
        </p:nvSpPr>
        <p:spPr>
          <a:xfrm>
            <a:off x="589560" y="856180"/>
            <a:ext cx="4560584" cy="1128068"/>
          </a:xfrm>
        </p:spPr>
        <p:txBody>
          <a:bodyPr anchor="ctr">
            <a:normAutofit/>
          </a:bodyPr>
          <a:lstStyle/>
          <a:p>
            <a:r>
              <a:rPr lang="en-GB" sz="3700"/>
              <a:t>Overview of basils bakery and what it is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6C8CCF-E473-F72A-1537-F8159DC6BD02}"/>
              </a:ext>
            </a:extLst>
          </p:cNvPr>
          <p:cNvSpPr>
            <a:spLocks noGrp="1"/>
          </p:cNvSpPr>
          <p:nvPr>
            <p:ph idx="1"/>
          </p:nvPr>
        </p:nvSpPr>
        <p:spPr>
          <a:xfrm>
            <a:off x="590719" y="2330505"/>
            <a:ext cx="4559425" cy="3979585"/>
          </a:xfrm>
        </p:spPr>
        <p:txBody>
          <a:bodyPr anchor="ctr">
            <a:normAutofit/>
          </a:bodyPr>
          <a:lstStyle/>
          <a:p>
            <a:pPr fontAlgn="t">
              <a:buNone/>
            </a:pPr>
            <a:r>
              <a:rPr lang="en-GB" sz="1400" b="1"/>
              <a:t>Basil’s Bakery</a:t>
            </a:r>
            <a:r>
              <a:rPr lang="en-GB" sz="1400"/>
              <a:t> is a small independent business located in Coventry that was established in 2015. The bakery specialises in selling high-quality cakes, breads, and pastries, all made using organic ingredients. Its regular customers include local shoppers and office workers who often visit during their lunch breaks.</a:t>
            </a:r>
          </a:p>
          <a:p>
            <a:pPr fontAlgn="t">
              <a:buNone/>
            </a:pPr>
            <a:r>
              <a:rPr lang="en-GB" sz="1400"/>
              <a:t>The business performed successfully from its opening in 2015 until 2019. However, sales decreased significantly by approximately 25% following the COVID-19 pandemic and the resulting lockdown restrictions. Basil, the owner, believes that these events had a major impact on customer numbers and overall revenue.</a:t>
            </a:r>
          </a:p>
          <a:p>
            <a:pPr fontAlgn="t">
              <a:buNone/>
            </a:pPr>
            <a:r>
              <a:rPr lang="en-GB" sz="1400"/>
              <a:t>In this presentation, I will discuss my research and findings, analyse the challenges facing Basil’s Bakery, and propose recommendations that could help the business increase sales and avoid closure.</a:t>
            </a:r>
          </a:p>
          <a:p>
            <a:endParaRPr lang="en-GB" sz="14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kery Goods Clipart at Jerome Weeks blog">
            <a:extLst>
              <a:ext uri="{FF2B5EF4-FFF2-40B4-BE49-F238E27FC236}">
                <a16:creationId xmlns:a16="http://schemas.microsoft.com/office/drawing/2014/main" id="{233A9913-1292-3CBD-2822-DA921A8E5DD7}"/>
              </a:ext>
            </a:extLst>
          </p:cNvPr>
          <p:cNvPicPr>
            <a:picLocks noChangeAspect="1"/>
          </p:cNvPicPr>
          <p:nvPr/>
        </p:nvPicPr>
        <p:blipFill>
          <a:blip r:embed="rId2"/>
          <a:srcRect l="21215" r="13538" b="1"/>
          <a:stretch>
            <a:fillRect/>
          </a:stretch>
        </p:blipFill>
        <p:spPr>
          <a:xfrm>
            <a:off x="6101505" y="799034"/>
            <a:ext cx="4835416" cy="4687366"/>
          </a:xfrm>
          <a:prstGeom prst="rect">
            <a:avLst/>
          </a:prstGeom>
        </p:spPr>
      </p:pic>
    </p:spTree>
    <p:extLst>
      <p:ext uri="{BB962C8B-B14F-4D97-AF65-F5344CB8AC3E}">
        <p14:creationId xmlns:p14="http://schemas.microsoft.com/office/powerpoint/2010/main" val="911673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EDB6049B-BD3A-CDB1-15F6-37801814DA4B}"/>
              </a:ext>
            </a:extLst>
          </p:cNvPr>
          <p:cNvGraphicFramePr>
            <a:graphicFrameLocks noGrp="1"/>
          </p:cNvGraphicFramePr>
          <p:nvPr>
            <p:ph idx="1"/>
            <p:extLst>
              <p:ext uri="{D42A27DB-BD31-4B8C-83A1-F6EECF244321}">
                <p14:modId xmlns:p14="http://schemas.microsoft.com/office/powerpoint/2010/main" val="849472915"/>
              </p:ext>
            </p:extLst>
          </p:nvPr>
        </p:nvGraphicFramePr>
        <p:xfrm>
          <a:off x="838199" y="371578"/>
          <a:ext cx="10584305" cy="6179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1450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AEB7F2-D5E0-E98B-1BF3-A4F338CF04D2}"/>
              </a:ext>
            </a:extLst>
          </p:cNvPr>
          <p:cNvSpPr>
            <a:spLocks noGrp="1"/>
          </p:cNvSpPr>
          <p:nvPr>
            <p:ph idx="1"/>
          </p:nvPr>
        </p:nvSpPr>
        <p:spPr>
          <a:xfrm>
            <a:off x="479685" y="614597"/>
            <a:ext cx="11152682" cy="5231567"/>
          </a:xfrm>
        </p:spPr>
        <p:txBody>
          <a:bodyPr>
            <a:normAutofit fontScale="32500" lnSpcReduction="20000"/>
          </a:bodyPr>
          <a:lstStyle/>
          <a:p>
            <a:pPr fontAlgn="t">
              <a:buNone/>
            </a:pPr>
            <a:r>
              <a:rPr lang="en-GB" sz="8000" b="1" dirty="0"/>
              <a:t>What is a PESTLE Analysis?</a:t>
            </a:r>
          </a:p>
          <a:p>
            <a:pPr fontAlgn="t">
              <a:buNone/>
            </a:pPr>
            <a:r>
              <a:rPr lang="en-GB" sz="8000" dirty="0"/>
              <a:t>PESTLE analysis is a strategic business tool used to identify and evaluate the external factors that may affect an organisation. It helps businesses understand opportunities and threats in their external environment so they can make informed decisions and plan for the future.</a:t>
            </a:r>
          </a:p>
          <a:p>
            <a:pPr fontAlgn="t">
              <a:buNone/>
            </a:pPr>
            <a:r>
              <a:rPr lang="en-GB" sz="8000" dirty="0"/>
              <a:t>PESTLE stands for:</a:t>
            </a:r>
          </a:p>
          <a:p>
            <a:pPr marL="342900" lvl="0" indent="-342900" fontAlgn="t"/>
            <a:r>
              <a:rPr lang="en-GB" sz="8000" b="1" dirty="0"/>
              <a:t>P</a:t>
            </a:r>
            <a:r>
              <a:rPr lang="en-GB" sz="8000" dirty="0"/>
              <a:t>olitical</a:t>
            </a:r>
          </a:p>
          <a:p>
            <a:pPr marL="342900" lvl="0" indent="-342900" fontAlgn="t"/>
            <a:r>
              <a:rPr lang="en-GB" sz="8000" b="1" dirty="0"/>
              <a:t>E</a:t>
            </a:r>
            <a:r>
              <a:rPr lang="en-GB" sz="8000" dirty="0"/>
              <a:t>conomic</a:t>
            </a:r>
          </a:p>
          <a:p>
            <a:pPr marL="342900" lvl="0" indent="-342900" fontAlgn="t"/>
            <a:r>
              <a:rPr lang="en-GB" sz="8000" b="1" dirty="0"/>
              <a:t>S</a:t>
            </a:r>
            <a:r>
              <a:rPr lang="en-GB" sz="8000" dirty="0"/>
              <a:t>ocial</a:t>
            </a:r>
          </a:p>
          <a:p>
            <a:pPr marL="342900" lvl="0" indent="-342900" fontAlgn="t"/>
            <a:r>
              <a:rPr lang="en-GB" sz="8000" b="1" dirty="0"/>
              <a:t>T</a:t>
            </a:r>
            <a:r>
              <a:rPr lang="en-GB" sz="8000" dirty="0"/>
              <a:t>echnological</a:t>
            </a:r>
          </a:p>
          <a:p>
            <a:pPr marL="342900" lvl="0" indent="-342900" fontAlgn="t"/>
            <a:r>
              <a:rPr lang="en-GB" sz="8000" b="1" dirty="0"/>
              <a:t>L</a:t>
            </a:r>
            <a:r>
              <a:rPr lang="en-GB" sz="8000" dirty="0"/>
              <a:t>egal</a:t>
            </a:r>
          </a:p>
          <a:p>
            <a:pPr marL="342900" lvl="0" indent="-342900" fontAlgn="t"/>
            <a:r>
              <a:rPr lang="en-GB" sz="8000" b="1" dirty="0"/>
              <a:t>E</a:t>
            </a:r>
            <a:r>
              <a:rPr lang="en-GB" sz="8000" dirty="0"/>
              <a:t>nvironmental</a:t>
            </a:r>
          </a:p>
          <a:p>
            <a:pPr marL="0" lvl="0" indent="0" fontAlgn="t">
              <a:buNone/>
            </a:pPr>
            <a:endParaRPr lang="en-GB" sz="8000" dirty="0"/>
          </a:p>
          <a:p>
            <a:endParaRPr lang="en-GB" dirty="0"/>
          </a:p>
        </p:txBody>
      </p:sp>
    </p:spTree>
    <p:extLst>
      <p:ext uri="{BB962C8B-B14F-4D97-AF65-F5344CB8AC3E}">
        <p14:creationId xmlns:p14="http://schemas.microsoft.com/office/powerpoint/2010/main" val="2273513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ECC3F58-1B61-0169-6B5D-EE0A3FE38CD9}"/>
              </a:ext>
            </a:extLst>
          </p:cNvPr>
          <p:cNvGraphicFramePr>
            <a:graphicFrameLocks noGrp="1"/>
          </p:cNvGraphicFramePr>
          <p:nvPr>
            <p:extLst>
              <p:ext uri="{D42A27DB-BD31-4B8C-83A1-F6EECF244321}">
                <p14:modId xmlns:p14="http://schemas.microsoft.com/office/powerpoint/2010/main" val="243432548"/>
              </p:ext>
            </p:extLst>
          </p:nvPr>
        </p:nvGraphicFramePr>
        <p:xfrm>
          <a:off x="359764" y="0"/>
          <a:ext cx="11677338" cy="6535711"/>
        </p:xfrm>
        <a:graphic>
          <a:graphicData uri="http://schemas.openxmlformats.org/drawingml/2006/table">
            <a:tbl>
              <a:tblPr firstRow="1" bandRow="1">
                <a:tableStyleId>{5C22544A-7EE6-4342-B048-85BDC9FD1C3A}</a:tableStyleId>
              </a:tblPr>
              <a:tblGrid>
                <a:gridCol w="2068978">
                  <a:extLst>
                    <a:ext uri="{9D8B030D-6E8A-4147-A177-3AD203B41FA5}">
                      <a16:colId xmlns:a16="http://schemas.microsoft.com/office/drawing/2014/main" val="1284065850"/>
                    </a:ext>
                  </a:extLst>
                </a:gridCol>
                <a:gridCol w="2110122">
                  <a:extLst>
                    <a:ext uri="{9D8B030D-6E8A-4147-A177-3AD203B41FA5}">
                      <a16:colId xmlns:a16="http://schemas.microsoft.com/office/drawing/2014/main" val="1858564028"/>
                    </a:ext>
                  </a:extLst>
                </a:gridCol>
                <a:gridCol w="1989544">
                  <a:extLst>
                    <a:ext uri="{9D8B030D-6E8A-4147-A177-3AD203B41FA5}">
                      <a16:colId xmlns:a16="http://schemas.microsoft.com/office/drawing/2014/main" val="1949424782"/>
                    </a:ext>
                  </a:extLst>
                </a:gridCol>
                <a:gridCol w="2160364">
                  <a:extLst>
                    <a:ext uri="{9D8B030D-6E8A-4147-A177-3AD203B41FA5}">
                      <a16:colId xmlns:a16="http://schemas.microsoft.com/office/drawing/2014/main" val="446382655"/>
                    </a:ext>
                  </a:extLst>
                </a:gridCol>
                <a:gridCol w="1889061">
                  <a:extLst>
                    <a:ext uri="{9D8B030D-6E8A-4147-A177-3AD203B41FA5}">
                      <a16:colId xmlns:a16="http://schemas.microsoft.com/office/drawing/2014/main" val="3644160467"/>
                    </a:ext>
                  </a:extLst>
                </a:gridCol>
                <a:gridCol w="1459269">
                  <a:extLst>
                    <a:ext uri="{9D8B030D-6E8A-4147-A177-3AD203B41FA5}">
                      <a16:colId xmlns:a16="http://schemas.microsoft.com/office/drawing/2014/main" val="66830876"/>
                    </a:ext>
                  </a:extLst>
                </a:gridCol>
              </a:tblGrid>
              <a:tr h="1312728">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5222983">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400" b="1" dirty="0">
                          <a:effectLst/>
                        </a:rPr>
                        <a:t>Government restrictions during the COVID-19 pandemic reduced customer visits and sales. Changes in government policies affecting small businesses could also impact operating costs and support available to the bakery.</a:t>
                      </a:r>
                    </a:p>
                    <a:p>
                      <a:pPr marL="285750" indent="-285750">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effectLst/>
                        </a:rPr>
                        <a:t>Rising living costs and inflation mean customers have less disposable income to spend on bakery products. Local job losses have also reduced the number of regular customers visiting the shop.</a:t>
                      </a:r>
                    </a:p>
                    <a:p>
                      <a:endParaRPr lang="en-GB" sz="1400" b="1" dirty="0"/>
                    </a:p>
                  </a:txBody>
                  <a:tcPr>
                    <a:pattFill prst="pct40">
                      <a:fgClr>
                        <a:srgbClr val="FFC000"/>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effectLst/>
                        </a:rPr>
                        <a:t>More people now work from home, leading to fewer office workers buying lunch and snacks from the bakery. Changes in shopping habits mean customers are increasingly expecting convenience, such as online ordering and delivery services.</a:t>
                      </a:r>
                    </a:p>
                    <a:p>
                      <a:endParaRPr lang="en-GB" sz="1400" b="1" dirty="0"/>
                    </a:p>
                  </a:txBody>
                  <a:tcPr>
                    <a:pattFill prst="pct40">
                      <a:fgClr>
                        <a:srgbClr val="FFFF00"/>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effectLst/>
                        </a:rPr>
                        <a:t>The bakery currently does not offer a delivery service or online ordering system. Competitors that use delivery apps, websites, and social media may attract more customers and increase sales.</a:t>
                      </a:r>
                    </a:p>
                    <a:p>
                      <a:endParaRPr lang="en-GB" sz="1400" b="1" dirty="0"/>
                    </a:p>
                  </a:txBody>
                  <a:tcPr>
                    <a:pattFill prst="pct40">
                      <a:fgClr>
                        <a:srgbClr val="92D050"/>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effectLst/>
                        </a:rPr>
                        <a:t>Basil's Bakery must comply with food hygiene, health and safety, and employment regulations. Failure to meet legal requirements could result in fines or damage to its reputation.</a:t>
                      </a:r>
                    </a:p>
                    <a:p>
                      <a:endParaRPr lang="en-GB" sz="1400" b="1" dirty="0"/>
                    </a:p>
                  </a:txBody>
                  <a:tcPr>
                    <a:pattFill prst="pct40">
                      <a:fgClr>
                        <a:srgbClr val="00B0F0"/>
                      </a:fgClr>
                      <a:bgClr>
                        <a:schemeClr val="bg1"/>
                      </a:bgClr>
                    </a:patt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effectLst/>
                        </a:rPr>
                        <a:t>The bakery uses organic ingredients, which can attract environmentally conscious customers. However, rising energy costs and pressure to reduce packaging waste may increase operating expenses.</a:t>
                      </a:r>
                      <a:endParaRPr lang="en-GB" sz="800" b="1" i="0" dirty="0">
                        <a:effectLst/>
                        <a:latin typeface="Segoe UI" panose="020B0502040204020203" pitchFamily="34" charset="0"/>
                      </a:endParaRP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398037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19C798C-D939-B4AF-2206-2EDD8531E617}"/>
              </a:ext>
            </a:extLst>
          </p:cNvPr>
          <p:cNvSpPr txBox="1"/>
          <p:nvPr/>
        </p:nvSpPr>
        <p:spPr>
          <a:xfrm>
            <a:off x="500922" y="414846"/>
            <a:ext cx="6093500" cy="2729465"/>
          </a:xfrm>
          <a:prstGeom prst="rect">
            <a:avLst/>
          </a:prstGeom>
          <a:noFill/>
        </p:spPr>
        <p:txBody>
          <a:bodyPr wrap="square">
            <a:spAutoFit/>
          </a:bodyPr>
          <a:lstStyle/>
          <a:p>
            <a:pPr fontAlgn="t">
              <a:lnSpc>
                <a:spcPct val="100000"/>
              </a:lnSpc>
              <a:buNone/>
            </a:pPr>
            <a:r>
              <a:rPr lang="en-GB" sz="1800" b="1" i="0" dirty="0">
                <a:effectLst/>
                <a:latin typeface="+mn-lt"/>
              </a:rPr>
              <a:t>Summary</a:t>
            </a:r>
          </a:p>
          <a:p>
            <a:pPr fontAlgn="t">
              <a:lnSpc>
                <a:spcPct val="100000"/>
              </a:lnSpc>
              <a:buNone/>
            </a:pPr>
            <a:r>
              <a:rPr lang="en-GB" sz="1800" b="0" i="0" dirty="0">
                <a:effectLst/>
                <a:latin typeface="+mn-lt"/>
              </a:rPr>
              <a:t>The PESTLE analysis shows that </a:t>
            </a:r>
            <a:r>
              <a:rPr lang="en-GB" sz="1800" b="1" i="0" dirty="0">
                <a:effectLst/>
                <a:latin typeface="+mn-lt"/>
              </a:rPr>
              <a:t>social and technological factors</a:t>
            </a:r>
            <a:r>
              <a:rPr lang="en-GB" sz="1800" b="0" i="0" dirty="0">
                <a:effectLst/>
                <a:latin typeface="+mn-lt"/>
              </a:rPr>
              <a:t> are having the greatest impact on Basil's Bakery. The increase in home working has reduced footfall, while the absence of a delivery service prevents the business from reaching customers who no longer visit the retail park. These areas provide the biggest opportunities for improvement and business growth.</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2239594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5D68E3-1ECA-D52E-5DE2-4310C91F2DAE}"/>
              </a:ext>
            </a:extLst>
          </p:cNvPr>
          <p:cNvSpPr>
            <a:spLocks noGrp="1"/>
          </p:cNvSpPr>
          <p:nvPr>
            <p:ph idx="1"/>
          </p:nvPr>
        </p:nvSpPr>
        <p:spPr>
          <a:xfrm>
            <a:off x="838200" y="404734"/>
            <a:ext cx="10515600" cy="5772229"/>
          </a:xfrm>
        </p:spPr>
        <p:txBody>
          <a:bodyPr>
            <a:normAutofit fontScale="62500" lnSpcReduction="20000"/>
          </a:bodyPr>
          <a:lstStyle/>
          <a:p>
            <a:pPr fontAlgn="t">
              <a:buNone/>
            </a:pPr>
            <a:r>
              <a:rPr lang="en-GB" b="1" dirty="0"/>
              <a:t>Cause and Effect Analysis (Fishbone Diagram)</a:t>
            </a:r>
          </a:p>
          <a:p>
            <a:pPr fontAlgn="t">
              <a:buNone/>
            </a:pPr>
            <a:r>
              <a:rPr lang="en-GB" b="1" dirty="0"/>
              <a:t>What is a Cause and Effect Analysis?</a:t>
            </a:r>
          </a:p>
          <a:p>
            <a:pPr fontAlgn="t">
              <a:buNone/>
            </a:pPr>
            <a:r>
              <a:rPr lang="en-GB" dirty="0"/>
              <a:t>A Cause and Effect Analysis, also known as a </a:t>
            </a:r>
            <a:r>
              <a:rPr lang="en-GB" b="1" dirty="0"/>
              <a:t>Fishbone Diagram</a:t>
            </a:r>
            <a:r>
              <a:rPr lang="en-GB" dirty="0"/>
              <a:t> or </a:t>
            </a:r>
            <a:r>
              <a:rPr lang="en-GB" b="1" dirty="0"/>
              <a:t>Ishikawa Diagram</a:t>
            </a:r>
            <a:r>
              <a:rPr lang="en-GB" dirty="0"/>
              <a:t>, is a business tool used to identify the possible causes of a problem. It helps organisations understand why an issue is occurring by breaking it down into different contributing factors.</a:t>
            </a:r>
          </a:p>
          <a:p>
            <a:pPr fontAlgn="t">
              <a:buNone/>
            </a:pPr>
            <a:r>
              <a:rPr lang="en-GB" b="1" dirty="0"/>
              <a:t>What is it Used For?</a:t>
            </a:r>
          </a:p>
          <a:p>
            <a:pPr fontAlgn="t">
              <a:buNone/>
            </a:pPr>
            <a:r>
              <a:rPr lang="en-GB" dirty="0"/>
              <a:t>The Cause and Effect model is used to:</a:t>
            </a:r>
          </a:p>
          <a:p>
            <a:pPr marL="342900" lvl="0" indent="-342900" fontAlgn="t"/>
            <a:r>
              <a:rPr lang="en-GB" dirty="0"/>
              <a:t>Identify the root causes of a problem.</a:t>
            </a:r>
          </a:p>
          <a:p>
            <a:pPr marL="342900" lvl="0" indent="-342900" fontAlgn="t"/>
            <a:r>
              <a:rPr lang="en-GB" dirty="0"/>
              <a:t>Understand the relationship between causes and outcomes.</a:t>
            </a:r>
          </a:p>
          <a:p>
            <a:pPr marL="342900" lvl="0" indent="-342900" fontAlgn="t"/>
            <a:r>
              <a:rPr lang="en-GB" dirty="0"/>
              <a:t>Support decision-making and problem-solving.</a:t>
            </a:r>
          </a:p>
          <a:p>
            <a:pPr marL="342900" lvl="0" indent="-342900" fontAlgn="t"/>
            <a:r>
              <a:rPr lang="en-GB" dirty="0"/>
              <a:t>Improve business performance by targeting the main issues.</a:t>
            </a:r>
          </a:p>
          <a:p>
            <a:pPr marL="342900" lvl="0" indent="-342900" fontAlgn="t"/>
            <a:r>
              <a:rPr lang="en-GB" dirty="0"/>
              <a:t>Organise ideas during brainstorming sessions.</a:t>
            </a:r>
          </a:p>
          <a:p>
            <a:pPr fontAlgn="t">
              <a:buNone/>
            </a:pPr>
            <a:r>
              <a:rPr lang="en-GB" b="1" dirty="0"/>
              <a:t>How is it Used?</a:t>
            </a:r>
          </a:p>
          <a:p>
            <a:pPr marL="342900" lvl="0" indent="-342900" fontAlgn="t">
              <a:buFont typeface="+mj-lt"/>
              <a:buAutoNum type="arabicPeriod"/>
            </a:pPr>
            <a:r>
              <a:rPr lang="en-GB" dirty="0"/>
              <a:t>Identify the main problem (the effect).</a:t>
            </a:r>
          </a:p>
          <a:p>
            <a:pPr marL="342900" lvl="0" indent="-342900" fontAlgn="t">
              <a:buFont typeface="+mj-lt"/>
              <a:buAutoNum type="arabicPeriod"/>
            </a:pPr>
            <a:r>
              <a:rPr lang="en-GB" dirty="0"/>
              <a:t>Place the problem at the "head" of the fishbone diagram.</a:t>
            </a:r>
          </a:p>
          <a:p>
            <a:pPr marL="342900" lvl="0" indent="-342900" fontAlgn="t">
              <a:buFont typeface="+mj-lt"/>
              <a:buAutoNum type="arabicPeriod"/>
            </a:pPr>
            <a:r>
              <a:rPr lang="en-GB" dirty="0"/>
              <a:t>Identify the major categories of causes.</a:t>
            </a:r>
          </a:p>
          <a:p>
            <a:pPr marL="342900" lvl="0" indent="-342900" fontAlgn="t">
              <a:buFont typeface="+mj-lt"/>
              <a:buAutoNum type="arabicPeriod"/>
            </a:pPr>
            <a:r>
              <a:rPr lang="en-GB" dirty="0"/>
              <a:t>Brainstorm specific causes under each category.</a:t>
            </a:r>
          </a:p>
          <a:p>
            <a:pPr marL="342900" lvl="0" indent="-342900" fontAlgn="t">
              <a:buFont typeface="+mj-lt"/>
              <a:buAutoNum type="arabicPeriod"/>
            </a:pPr>
            <a:r>
              <a:rPr lang="en-GB" dirty="0"/>
              <a:t>Analyse which causes are having the greatest impact.</a:t>
            </a:r>
          </a:p>
          <a:p>
            <a:pPr marL="342900" lvl="0" indent="-342900" fontAlgn="t">
              <a:buFont typeface="+mj-lt"/>
              <a:buAutoNum type="arabicPeriod"/>
            </a:pPr>
            <a:r>
              <a:rPr lang="en-GB" dirty="0"/>
              <a:t>Develop solutions to address the root causes.</a:t>
            </a:r>
          </a:p>
          <a:p>
            <a:endParaRPr lang="en-GB" dirty="0"/>
          </a:p>
        </p:txBody>
      </p:sp>
    </p:spTree>
    <p:extLst>
      <p:ext uri="{BB962C8B-B14F-4D97-AF65-F5344CB8AC3E}">
        <p14:creationId xmlns:p14="http://schemas.microsoft.com/office/powerpoint/2010/main" val="1691366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CF3B2C-AF55-D31E-8AC9-B8FDEF1BB755}"/>
              </a:ext>
            </a:extLst>
          </p:cNvPr>
          <p:cNvSpPr>
            <a:spLocks noGrp="1"/>
          </p:cNvSpPr>
          <p:nvPr>
            <p:ph idx="1"/>
          </p:nvPr>
        </p:nvSpPr>
        <p:spPr>
          <a:xfrm>
            <a:off x="838200" y="374754"/>
            <a:ext cx="10515600" cy="5802209"/>
          </a:xfrm>
        </p:spPr>
        <p:txBody>
          <a:bodyPr>
            <a:normAutofit fontScale="70000" lnSpcReduction="20000"/>
          </a:bodyPr>
          <a:lstStyle/>
          <a:p>
            <a:pPr fontAlgn="t">
              <a:buNone/>
            </a:pPr>
            <a:r>
              <a:rPr lang="en-GB" b="1" dirty="0"/>
              <a:t>Benefits of Cause and Effect Analysis</a:t>
            </a:r>
          </a:p>
          <a:p>
            <a:pPr fontAlgn="t">
              <a:buNone/>
            </a:pPr>
            <a:r>
              <a:rPr lang="en-GB" dirty="0"/>
              <a:t>✅ Helps identify the root cause of a problem rather than treating symptoms.</a:t>
            </a:r>
          </a:p>
          <a:p>
            <a:pPr fontAlgn="t">
              <a:buNone/>
            </a:pPr>
            <a:r>
              <a:rPr lang="en-GB" dirty="0"/>
              <a:t>✅ Encourages teamwork and brainstorming.</a:t>
            </a:r>
          </a:p>
          <a:p>
            <a:pPr fontAlgn="t">
              <a:buNone/>
            </a:pPr>
            <a:r>
              <a:rPr lang="en-GB" dirty="0"/>
              <a:t>✅ Organises complex problems into manageable categories.</a:t>
            </a:r>
          </a:p>
          <a:p>
            <a:pPr fontAlgn="t">
              <a:buNone/>
            </a:pPr>
            <a:r>
              <a:rPr lang="en-GB" dirty="0"/>
              <a:t>✅ Supports better decision-making.</a:t>
            </a:r>
          </a:p>
          <a:p>
            <a:pPr fontAlgn="t">
              <a:buNone/>
            </a:pPr>
            <a:r>
              <a:rPr lang="en-GB" dirty="0"/>
              <a:t>✅ Helps businesses develop effective solutions.</a:t>
            </a:r>
          </a:p>
          <a:p>
            <a:pPr fontAlgn="t">
              <a:buNone/>
            </a:pPr>
            <a:r>
              <a:rPr lang="en-GB" dirty="0"/>
              <a:t>✅ Easy to understand and present visually.</a:t>
            </a:r>
          </a:p>
          <a:p>
            <a:pPr fontAlgn="t">
              <a:buNone/>
            </a:pPr>
            <a:r>
              <a:rPr lang="en-GB" b="1" dirty="0"/>
              <a:t>Criticisms of Cause and Effect Analysis</a:t>
            </a:r>
          </a:p>
          <a:p>
            <a:pPr fontAlgn="t">
              <a:buNone/>
            </a:pPr>
            <a:r>
              <a:rPr lang="en-GB" dirty="0"/>
              <a:t>❌ Does not show which causes are most important.</a:t>
            </a:r>
          </a:p>
          <a:p>
            <a:pPr fontAlgn="t">
              <a:buNone/>
            </a:pPr>
            <a:r>
              <a:rPr lang="en-GB" dirty="0"/>
              <a:t>❌ Can become complicated when there are many possible causes.</a:t>
            </a:r>
          </a:p>
          <a:p>
            <a:pPr fontAlgn="t">
              <a:buNone/>
            </a:pPr>
            <a:r>
              <a:rPr lang="en-GB" dirty="0"/>
              <a:t>❌ Relies on opinions and assumptions during brainstorming.</a:t>
            </a:r>
          </a:p>
          <a:p>
            <a:pPr fontAlgn="t">
              <a:buNone/>
            </a:pPr>
            <a:r>
              <a:rPr lang="en-GB" dirty="0"/>
              <a:t>❌ Does not provide solutions automatically.</a:t>
            </a:r>
          </a:p>
          <a:p>
            <a:pPr fontAlgn="t">
              <a:buNone/>
            </a:pPr>
            <a:r>
              <a:rPr lang="en-GB" dirty="0"/>
              <a:t>❌ Important causes may be overlooked if insufficient research is carried out.</a:t>
            </a:r>
          </a:p>
          <a:p>
            <a:pPr fontAlgn="t">
              <a:buNone/>
            </a:pPr>
            <a:r>
              <a:rPr lang="en-GB" b="1" dirty="0"/>
              <a:t>Conclusion</a:t>
            </a:r>
          </a:p>
          <a:p>
            <a:pPr fontAlgn="t">
              <a:buNone/>
            </a:pPr>
            <a:r>
              <a:rPr lang="en-GB" dirty="0"/>
              <a:t>The Cause and Effect Analysis is a useful tool for identifying the reasons behind a business problem. For Basil's Bakery, it can be used to identify the factors contributing to declining sales and help determine the most effective solutions to improve business performance.</a:t>
            </a:r>
          </a:p>
          <a:p>
            <a:endParaRPr lang="en-GB" dirty="0"/>
          </a:p>
        </p:txBody>
      </p:sp>
    </p:spTree>
    <p:extLst>
      <p:ext uri="{BB962C8B-B14F-4D97-AF65-F5344CB8AC3E}">
        <p14:creationId xmlns:p14="http://schemas.microsoft.com/office/powerpoint/2010/main" val="639558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icture Placeholder 1">
            <a:extLst>
              <a:ext uri="{FF2B5EF4-FFF2-40B4-BE49-F238E27FC236}">
                <a16:creationId xmlns:a16="http://schemas.microsoft.com/office/drawing/2014/main" id="{9F7ADFA6-9458-64C6-C7A3-296AC1FE22DE}"/>
              </a:ext>
            </a:extLst>
          </p:cNvPr>
          <p:cNvSpPr txBox="1">
            <a:spLocks/>
          </p:cNvSpPr>
          <p:nvPr/>
        </p:nvSpPr>
        <p:spPr>
          <a:xfrm>
            <a:off x="388466" y="1028763"/>
            <a:ext cx="11585447" cy="4496781"/>
          </a:xfrm>
          <a:prstGeom prst="rect">
            <a:avLst/>
          </a:prstGeom>
          <a:ln w="38100">
            <a:solidFill>
              <a:schemeClr val="tx1"/>
            </a:solidFill>
          </a:ln>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8699B78-52FD-01E8-E70D-FE5A7FE47E10}"/>
              </a:ext>
            </a:extLst>
          </p:cNvPr>
          <p:cNvSpPr txBox="1"/>
          <p:nvPr/>
        </p:nvSpPr>
        <p:spPr>
          <a:xfrm>
            <a:off x="9498277" y="3145257"/>
            <a:ext cx="2134878" cy="923330"/>
          </a:xfrm>
          <a:prstGeom prst="rect">
            <a:avLst/>
          </a:prstGeom>
        </p:spPr>
        <p:style>
          <a:lnRef idx="1">
            <a:schemeClr val="accent6"/>
          </a:lnRef>
          <a:fillRef idx="1001">
            <a:schemeClr val="dk1"/>
          </a:fillRef>
          <a:effectRef idx="2">
            <a:schemeClr val="accent6"/>
          </a:effectRef>
          <a:fontRef idx="minor">
            <a:schemeClr val="lt1"/>
          </a:fontRef>
        </p:style>
        <p:txBody>
          <a:bodyPr wrap="square" rtlCol="0">
            <a:spAutoFit/>
          </a:bodyPr>
          <a:lstStyle/>
          <a:p>
            <a:pPr fontAlgn="t">
              <a:buNone/>
            </a:pPr>
            <a:r>
              <a:rPr lang="en-GB" b="1" dirty="0"/>
              <a:t>25% Decrease in Sales since 2019 covid </a:t>
            </a:r>
            <a:endParaRPr lang="en-GB" dirty="0"/>
          </a:p>
        </p:txBody>
      </p:sp>
      <p:sp>
        <p:nvSpPr>
          <p:cNvPr id="11" name="TextBox 10">
            <a:extLst>
              <a:ext uri="{FF2B5EF4-FFF2-40B4-BE49-F238E27FC236}">
                <a16:creationId xmlns:a16="http://schemas.microsoft.com/office/drawing/2014/main" id="{2F39870D-1F91-2B0B-6751-B89ED7849357}"/>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13" name="TextBox 12">
            <a:extLst>
              <a:ext uri="{FF2B5EF4-FFF2-40B4-BE49-F238E27FC236}">
                <a16:creationId xmlns:a16="http://schemas.microsoft.com/office/drawing/2014/main" id="{E8DAE808-8B23-31AD-CCFC-06AC99094F1F}"/>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15" name="TextBox 14">
            <a:extLst>
              <a:ext uri="{FF2B5EF4-FFF2-40B4-BE49-F238E27FC236}">
                <a16:creationId xmlns:a16="http://schemas.microsoft.com/office/drawing/2014/main" id="{25AEDD5C-1F72-5633-30CA-AF9B29F21F68}"/>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17" name="TextBox 16">
            <a:extLst>
              <a:ext uri="{FF2B5EF4-FFF2-40B4-BE49-F238E27FC236}">
                <a16:creationId xmlns:a16="http://schemas.microsoft.com/office/drawing/2014/main" id="{62919DA6-F85F-2329-BA68-3ADFF14D9EF9}"/>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19" name="TextBox 18">
            <a:extLst>
              <a:ext uri="{FF2B5EF4-FFF2-40B4-BE49-F238E27FC236}">
                <a16:creationId xmlns:a16="http://schemas.microsoft.com/office/drawing/2014/main" id="{FA6D155A-6276-8ECE-1D1C-EB52E457279C}"/>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21" name="TextBox 20">
            <a:extLst>
              <a:ext uri="{FF2B5EF4-FFF2-40B4-BE49-F238E27FC236}">
                <a16:creationId xmlns:a16="http://schemas.microsoft.com/office/drawing/2014/main" id="{A401126E-BBC0-4EC5-0513-18DF439D3EC0}"/>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cxnSp>
        <p:nvCxnSpPr>
          <p:cNvPr id="22" name="Straight Connector 21">
            <a:extLst>
              <a:ext uri="{FF2B5EF4-FFF2-40B4-BE49-F238E27FC236}">
                <a16:creationId xmlns:a16="http://schemas.microsoft.com/office/drawing/2014/main" id="{27BF80EF-E315-72DB-9725-ADB846A6F20F}"/>
              </a:ext>
            </a:extLst>
          </p:cNvPr>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A2025E95-8478-E90C-6161-38224DE4352E}"/>
              </a:ext>
            </a:extLst>
          </p:cNvPr>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76DA646B-4593-CAA9-8E6A-C05835BF286F}"/>
              </a:ext>
            </a:extLst>
          </p:cNvPr>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4227CA96-9432-A383-EC6A-9FECB0024489}"/>
              </a:ext>
            </a:extLst>
          </p:cNvPr>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7D4A5D70-6C50-ECEF-53C4-26A0D7D3A39B}"/>
              </a:ext>
            </a:extLst>
          </p:cNvPr>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2B535978-5DA9-CD17-9075-305753EC22B5}"/>
              </a:ext>
            </a:extLst>
          </p:cNvPr>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0077D1A-CA26-AD67-AAA4-7AE7E59DACC6}"/>
              </a:ext>
            </a:extLst>
          </p:cNvPr>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0451FDFA-9BF8-8EBE-C116-E8D594E6F66D}"/>
              </a:ext>
            </a:extLst>
          </p:cNvPr>
          <p:cNvSpPr txBox="1"/>
          <p:nvPr/>
        </p:nvSpPr>
        <p:spPr>
          <a:xfrm>
            <a:off x="633044" y="2035866"/>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No delivery service available.</a:t>
            </a:r>
          </a:p>
        </p:txBody>
      </p:sp>
      <p:sp>
        <p:nvSpPr>
          <p:cNvPr id="32" name="TextBox 31">
            <a:extLst>
              <a:ext uri="{FF2B5EF4-FFF2-40B4-BE49-F238E27FC236}">
                <a16:creationId xmlns:a16="http://schemas.microsoft.com/office/drawing/2014/main" id="{E9D8E29C-BAFE-966F-0ECA-32C3B6486B8F}"/>
              </a:ext>
            </a:extLst>
          </p:cNvPr>
          <p:cNvSpPr txBox="1"/>
          <p:nvPr/>
        </p:nvSpPr>
        <p:spPr>
          <a:xfrm>
            <a:off x="640661" y="2718983"/>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Reliance on walk-in customers.</a:t>
            </a:r>
          </a:p>
        </p:txBody>
      </p:sp>
      <p:sp>
        <p:nvSpPr>
          <p:cNvPr id="34" name="TextBox 33">
            <a:extLst>
              <a:ext uri="{FF2B5EF4-FFF2-40B4-BE49-F238E27FC236}">
                <a16:creationId xmlns:a16="http://schemas.microsoft.com/office/drawing/2014/main" id="{5999258E-CD46-6DE5-D928-772188E39AB0}"/>
              </a:ext>
            </a:extLst>
          </p:cNvPr>
          <p:cNvSpPr txBox="1"/>
          <p:nvPr/>
        </p:nvSpPr>
        <p:spPr>
          <a:xfrm>
            <a:off x="701977" y="3571651"/>
            <a:ext cx="2207594" cy="461665"/>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Organic materials will cost more </a:t>
            </a:r>
          </a:p>
        </p:txBody>
      </p:sp>
      <p:sp>
        <p:nvSpPr>
          <p:cNvPr id="36" name="TextBox 35">
            <a:extLst>
              <a:ext uri="{FF2B5EF4-FFF2-40B4-BE49-F238E27FC236}">
                <a16:creationId xmlns:a16="http://schemas.microsoft.com/office/drawing/2014/main" id="{A38573B6-F3D4-B858-A63F-FD3AC7ABAAF2}"/>
              </a:ext>
            </a:extLst>
          </p:cNvPr>
          <p:cNvSpPr txBox="1"/>
          <p:nvPr/>
        </p:nvSpPr>
        <p:spPr>
          <a:xfrm>
            <a:off x="701977" y="4148647"/>
            <a:ext cx="2207594" cy="646331"/>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Limited product range compared to larger competitors </a:t>
            </a:r>
          </a:p>
        </p:txBody>
      </p:sp>
      <p:sp>
        <p:nvSpPr>
          <p:cNvPr id="38" name="TextBox 37">
            <a:extLst>
              <a:ext uri="{FF2B5EF4-FFF2-40B4-BE49-F238E27FC236}">
                <a16:creationId xmlns:a16="http://schemas.microsoft.com/office/drawing/2014/main" id="{655CC28D-8350-B9BD-8588-EBE96303F14E}"/>
              </a:ext>
            </a:extLst>
          </p:cNvPr>
          <p:cNvSpPr txBox="1"/>
          <p:nvPr/>
        </p:nvSpPr>
        <p:spPr>
          <a:xfrm>
            <a:off x="3492003" y="2178258"/>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Not using food delivery apps.</a:t>
            </a:r>
          </a:p>
        </p:txBody>
      </p:sp>
      <p:sp>
        <p:nvSpPr>
          <p:cNvPr id="40" name="TextBox 39">
            <a:extLst>
              <a:ext uri="{FF2B5EF4-FFF2-40B4-BE49-F238E27FC236}">
                <a16:creationId xmlns:a16="http://schemas.microsoft.com/office/drawing/2014/main" id="{B81BA2C7-13E1-9D03-0C5B-43E1B7980F1E}"/>
              </a:ext>
            </a:extLst>
          </p:cNvPr>
          <p:cNvSpPr txBox="1"/>
          <p:nvPr/>
        </p:nvSpPr>
        <p:spPr>
          <a:xfrm>
            <a:off x="3519909" y="2814220"/>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Lack of digital marketing.</a:t>
            </a:r>
          </a:p>
        </p:txBody>
      </p:sp>
      <p:sp>
        <p:nvSpPr>
          <p:cNvPr id="43" name="TextBox 42">
            <a:extLst>
              <a:ext uri="{FF2B5EF4-FFF2-40B4-BE49-F238E27FC236}">
                <a16:creationId xmlns:a16="http://schemas.microsoft.com/office/drawing/2014/main" id="{3892EF3A-26D1-9AB3-4756-5D3E60F19109}"/>
              </a:ext>
            </a:extLst>
          </p:cNvPr>
          <p:cNvSpPr txBox="1"/>
          <p:nvPr/>
        </p:nvSpPr>
        <p:spPr>
          <a:xfrm>
            <a:off x="3573515" y="3611663"/>
            <a:ext cx="2207594" cy="461665"/>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No tracking of customer buying habits </a:t>
            </a:r>
          </a:p>
        </p:txBody>
      </p:sp>
      <p:sp>
        <p:nvSpPr>
          <p:cNvPr id="45" name="TextBox 44">
            <a:extLst>
              <a:ext uri="{FF2B5EF4-FFF2-40B4-BE49-F238E27FC236}">
                <a16:creationId xmlns:a16="http://schemas.microsoft.com/office/drawing/2014/main" id="{9FCFCF8F-DDC6-9B8E-B45A-814AC2683C96}"/>
              </a:ext>
            </a:extLst>
          </p:cNvPr>
          <p:cNvSpPr txBox="1"/>
          <p:nvPr/>
        </p:nvSpPr>
        <p:spPr>
          <a:xfrm>
            <a:off x="3545260" y="4210917"/>
            <a:ext cx="2207594" cy="646331"/>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Lack of market research into changing customer needs </a:t>
            </a:r>
          </a:p>
        </p:txBody>
      </p:sp>
      <p:sp>
        <p:nvSpPr>
          <p:cNvPr id="47" name="TextBox 46">
            <a:extLst>
              <a:ext uri="{FF2B5EF4-FFF2-40B4-BE49-F238E27FC236}">
                <a16:creationId xmlns:a16="http://schemas.microsoft.com/office/drawing/2014/main" id="{CABF7873-5DF6-55BA-4A6E-3936D843D6ED}"/>
              </a:ext>
            </a:extLst>
          </p:cNvPr>
          <p:cNvSpPr txBox="1"/>
          <p:nvPr/>
        </p:nvSpPr>
        <p:spPr>
          <a:xfrm>
            <a:off x="6405359" y="2241614"/>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People working from home now. </a:t>
            </a:r>
          </a:p>
        </p:txBody>
      </p:sp>
      <p:sp>
        <p:nvSpPr>
          <p:cNvPr id="49" name="TextBox 48">
            <a:extLst>
              <a:ext uri="{FF2B5EF4-FFF2-40B4-BE49-F238E27FC236}">
                <a16:creationId xmlns:a16="http://schemas.microsoft.com/office/drawing/2014/main" id="{69A85D96-D65C-318C-02B3-2FB53C34CFEA}"/>
              </a:ext>
            </a:extLst>
          </p:cNvPr>
          <p:cNvSpPr txBox="1"/>
          <p:nvPr/>
        </p:nvSpPr>
        <p:spPr>
          <a:xfrm>
            <a:off x="6405359" y="2814221"/>
            <a:ext cx="2207594" cy="646331"/>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Customers have lost their jobs and have less disposable income</a:t>
            </a:r>
            <a:r>
              <a:rPr lang="en-GB" sz="1200" dirty="0"/>
              <a:t>.</a:t>
            </a:r>
          </a:p>
        </p:txBody>
      </p:sp>
      <p:sp>
        <p:nvSpPr>
          <p:cNvPr id="51" name="TextBox 50">
            <a:extLst>
              <a:ext uri="{FF2B5EF4-FFF2-40B4-BE49-F238E27FC236}">
                <a16:creationId xmlns:a16="http://schemas.microsoft.com/office/drawing/2014/main" id="{275179E4-A5A5-E0F9-D438-282CA61E0EAE}"/>
              </a:ext>
            </a:extLst>
          </p:cNvPr>
          <p:cNvSpPr txBox="1"/>
          <p:nvPr/>
        </p:nvSpPr>
        <p:spPr>
          <a:xfrm>
            <a:off x="6377453" y="3513742"/>
            <a:ext cx="2207594" cy="646331"/>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COVID-19 pandemic changed customer behaviour.</a:t>
            </a:r>
          </a:p>
        </p:txBody>
      </p:sp>
      <p:sp>
        <p:nvSpPr>
          <p:cNvPr id="53" name="TextBox 52">
            <a:extLst>
              <a:ext uri="{FF2B5EF4-FFF2-40B4-BE49-F238E27FC236}">
                <a16:creationId xmlns:a16="http://schemas.microsoft.com/office/drawing/2014/main" id="{879A9260-039F-C7A8-B790-9CCE62BD8DAC}"/>
              </a:ext>
            </a:extLst>
          </p:cNvPr>
          <p:cNvSpPr txBox="1"/>
          <p:nvPr/>
        </p:nvSpPr>
        <p:spPr>
          <a:xfrm>
            <a:off x="6349547" y="4252154"/>
            <a:ext cx="2207594" cy="461665"/>
          </a:xfrm>
          <a:prstGeom prst="rect">
            <a:avLst/>
          </a:prstGeom>
          <a:noFill/>
          <a:ln w="12700">
            <a:solidFill>
              <a:schemeClr val="tx1"/>
            </a:solidFill>
          </a:ln>
        </p:spPr>
        <p:txBody>
          <a:bodyPr wrap="square" rtlCol="0">
            <a:spAutoFit/>
          </a:bodyPr>
          <a:lstStyle/>
          <a:p>
            <a:pPr marL="342900" indent="-342900" fontAlgn="t">
              <a:buFont typeface="Arial" panose="020B0604020202020204" pitchFamily="34" charset="0"/>
              <a:buChar char="•"/>
            </a:pPr>
            <a:r>
              <a:rPr lang="en-GB" sz="1200" b="1" dirty="0"/>
              <a:t>Fewer local shoppers visiting the retail park</a:t>
            </a:r>
            <a:r>
              <a:rPr lang="en-GB" sz="1200" dirty="0"/>
              <a:t>.</a:t>
            </a:r>
          </a:p>
        </p:txBody>
      </p:sp>
    </p:spTree>
    <p:extLst>
      <p:ext uri="{BB962C8B-B14F-4D97-AF65-F5344CB8AC3E}">
        <p14:creationId xmlns:p14="http://schemas.microsoft.com/office/powerpoint/2010/main" val="125467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FDDE67-B140-03EF-8F8F-4BC2EA951DEF}"/>
              </a:ext>
            </a:extLst>
          </p:cNvPr>
          <p:cNvSpPr>
            <a:spLocks noGrp="1"/>
          </p:cNvSpPr>
          <p:nvPr>
            <p:ph idx="1"/>
          </p:nvPr>
        </p:nvSpPr>
        <p:spPr>
          <a:xfrm>
            <a:off x="1033072" y="416550"/>
            <a:ext cx="10515600" cy="4351338"/>
          </a:xfrm>
        </p:spPr>
        <p:txBody>
          <a:bodyPr>
            <a:normAutofit fontScale="85000" lnSpcReduction="10000"/>
          </a:bodyPr>
          <a:lstStyle/>
          <a:p>
            <a:pPr fontAlgn="t">
              <a:buNone/>
            </a:pPr>
            <a:br>
              <a:rPr lang="en-GB" sz="4400" dirty="0"/>
            </a:br>
            <a:endParaRPr lang="en-GB" sz="4400" dirty="0"/>
          </a:p>
          <a:p>
            <a:pPr fontAlgn="t">
              <a:buNone/>
            </a:pPr>
            <a:r>
              <a:rPr lang="en-GB" sz="4400" b="1" dirty="0"/>
              <a:t>The fishbone analysis shows that the decline in sales is caused by both internal and external factors. The most significant causes are remote working, reduced customer footfall, and the lack of a delivery service. These issues have reduced customer numbers and limited Basil's Bakery's ability to adapt to changing consumer behaviour.</a:t>
            </a:r>
            <a:endParaRPr lang="en-GB" sz="4400" dirty="0"/>
          </a:p>
          <a:p>
            <a:endParaRPr lang="en-GB" dirty="0"/>
          </a:p>
        </p:txBody>
      </p:sp>
    </p:spTree>
    <p:extLst>
      <p:ext uri="{BB962C8B-B14F-4D97-AF65-F5344CB8AC3E}">
        <p14:creationId xmlns:p14="http://schemas.microsoft.com/office/powerpoint/2010/main" val="103582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4D4F5-BFF7-DEBB-7066-961A1F0E75D5}"/>
              </a:ext>
            </a:extLst>
          </p:cNvPr>
          <p:cNvSpPr>
            <a:spLocks noGrp="1"/>
          </p:cNvSpPr>
          <p:nvPr>
            <p:ph type="title"/>
          </p:nvPr>
        </p:nvSpPr>
        <p:spPr/>
        <p:txBody>
          <a:bodyPr/>
          <a:lstStyle/>
          <a:p>
            <a:r>
              <a:rPr lang="en-GB" dirty="0"/>
              <a:t>Key findings </a:t>
            </a:r>
          </a:p>
        </p:txBody>
      </p:sp>
      <p:sp>
        <p:nvSpPr>
          <p:cNvPr id="3" name="Content Placeholder 2">
            <a:extLst>
              <a:ext uri="{FF2B5EF4-FFF2-40B4-BE49-F238E27FC236}">
                <a16:creationId xmlns:a16="http://schemas.microsoft.com/office/drawing/2014/main" id="{5B5B7812-DF0B-DCBA-E0FD-84230E95668E}"/>
              </a:ext>
            </a:extLst>
          </p:cNvPr>
          <p:cNvSpPr>
            <a:spLocks noGrp="1"/>
          </p:cNvSpPr>
          <p:nvPr>
            <p:ph idx="1"/>
          </p:nvPr>
        </p:nvSpPr>
        <p:spPr/>
        <p:txBody>
          <a:bodyPr/>
          <a:lstStyle/>
          <a:p>
            <a:pPr marL="342900" lvl="0" indent="-342900" fontAlgn="t"/>
            <a:r>
              <a:rPr lang="en-GB" dirty="0"/>
              <a:t>Remote working has reduced lunchtime customer numbers.</a:t>
            </a:r>
          </a:p>
          <a:p>
            <a:pPr marL="342900" lvl="0" indent="-342900" fontAlgn="t"/>
            <a:r>
              <a:rPr lang="en-GB" dirty="0"/>
              <a:t>Fewer local shoppers are visiting the retail park.</a:t>
            </a:r>
          </a:p>
          <a:p>
            <a:pPr marL="342900" lvl="0" indent="-342900" fontAlgn="t"/>
            <a:r>
              <a:rPr lang="en-GB" dirty="0"/>
              <a:t>The bakery does not offer a delivery service.</a:t>
            </a:r>
          </a:p>
          <a:p>
            <a:pPr marL="342900" lvl="0" indent="-342900" fontAlgn="t"/>
            <a:r>
              <a:rPr lang="en-GB" dirty="0"/>
              <a:t>The business relies heavily on walk-in customers.</a:t>
            </a:r>
          </a:p>
          <a:p>
            <a:pPr marL="342900" lvl="0" indent="-342900" fontAlgn="t"/>
            <a:r>
              <a:rPr lang="en-GB" dirty="0"/>
              <a:t>Competitors may be attracting customers through online services.</a:t>
            </a:r>
          </a:p>
          <a:p>
            <a:pPr marL="342900" lvl="0" indent="-342900" fontAlgn="t"/>
            <a:r>
              <a:rPr lang="en-GB" dirty="0"/>
              <a:t>Nearby business closures have reduced footfall.</a:t>
            </a:r>
          </a:p>
          <a:p>
            <a:endParaRPr lang="en-GB" dirty="0"/>
          </a:p>
        </p:txBody>
      </p:sp>
    </p:spTree>
    <p:extLst>
      <p:ext uri="{BB962C8B-B14F-4D97-AF65-F5344CB8AC3E}">
        <p14:creationId xmlns:p14="http://schemas.microsoft.com/office/powerpoint/2010/main" val="4188413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E77F-1C19-DE18-283D-BA9DC2F4B99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B6E9C16-F460-879D-D0FD-982512C10444}"/>
              </a:ext>
            </a:extLst>
          </p:cNvPr>
          <p:cNvSpPr>
            <a:spLocks noGrp="1"/>
          </p:cNvSpPr>
          <p:nvPr>
            <p:ph idx="1"/>
          </p:nvPr>
        </p:nvSpPr>
        <p:spPr/>
        <p:txBody>
          <a:bodyPr>
            <a:normAutofit fontScale="92500" lnSpcReduction="10000"/>
          </a:bodyPr>
          <a:lstStyle/>
          <a:p>
            <a:pPr fontAlgn="t">
              <a:buNone/>
            </a:pPr>
            <a:r>
              <a:rPr lang="en-GB" b="1" dirty="0"/>
              <a:t>References</a:t>
            </a:r>
          </a:p>
          <a:p>
            <a:pPr fontAlgn="t">
              <a:buNone/>
            </a:pPr>
            <a:r>
              <a:rPr lang="en-GB" b="1" dirty="0"/>
              <a:t>Chartered Institute of Personnel and Development (CIPD)</a:t>
            </a:r>
            <a:r>
              <a:rPr lang="en-GB" dirty="0"/>
              <a:t> (2025) </a:t>
            </a:r>
            <a:r>
              <a:rPr lang="en-GB" i="1" dirty="0"/>
              <a:t>PESTLE analysis</a:t>
            </a:r>
            <a:r>
              <a:rPr lang="en-GB" dirty="0"/>
              <a:t>. Available at: https://www.cipd.org/uk/knowledge/factsheets/pestle-analysis-factsheet/ (Accessed: 9 October 2026). </a:t>
            </a:r>
            <a:r>
              <a:rPr lang="en-GB" dirty="0">
                <a:hlinkClick r:id="rId2"/>
              </a:rPr>
              <a:t>[cipd.org]</a:t>
            </a:r>
            <a:endParaRPr lang="en-GB" dirty="0"/>
          </a:p>
          <a:p>
            <a:pPr fontAlgn="t">
              <a:buNone/>
            </a:pPr>
            <a:r>
              <a:rPr lang="en-GB" b="1" dirty="0"/>
              <a:t>American Society for Quality (ASQ)</a:t>
            </a:r>
            <a:r>
              <a:rPr lang="en-GB" dirty="0"/>
              <a:t> (n.d.) </a:t>
            </a:r>
            <a:r>
              <a:rPr lang="en-GB" i="1" dirty="0"/>
              <a:t>What is a Fishbone Diagram? Ishikawa Cause &amp; Effect Diagram</a:t>
            </a:r>
            <a:r>
              <a:rPr lang="en-GB" dirty="0"/>
              <a:t>. Available at: https://asq.org/quality-resources/fishbone (Accessed: 9 October 2026).</a:t>
            </a:r>
          </a:p>
          <a:p>
            <a:pPr fontAlgn="t">
              <a:buNone/>
            </a:pPr>
            <a:r>
              <a:rPr lang="en-GB" b="1" dirty="0"/>
              <a:t>Kaizen Institute</a:t>
            </a:r>
            <a:r>
              <a:rPr lang="en-GB" dirty="0"/>
              <a:t> (n.d.) </a:t>
            </a:r>
            <a:r>
              <a:rPr lang="en-GB" i="1" dirty="0"/>
              <a:t>Understanding the Ishikawa Diagram: A Key Tool for Root Cause Analysis</a:t>
            </a:r>
            <a:r>
              <a:rPr lang="en-GB" dirty="0"/>
              <a:t>. Available at: https://kaizen.com/insights/ishikawa-diagram-root-cause-analysis/ (Accessed: 9 October 2026). </a:t>
            </a:r>
            <a:r>
              <a:rPr lang="en-GB" dirty="0">
                <a:hlinkClick r:id="rId3"/>
              </a:rPr>
              <a:t>[kaizen.com]</a:t>
            </a:r>
            <a:endParaRPr lang="en-GB" dirty="0"/>
          </a:p>
          <a:p>
            <a:endParaRPr lang="en-GB" dirty="0"/>
          </a:p>
        </p:txBody>
      </p:sp>
    </p:spTree>
    <p:extLst>
      <p:ext uri="{BB962C8B-B14F-4D97-AF65-F5344CB8AC3E}">
        <p14:creationId xmlns:p14="http://schemas.microsoft.com/office/powerpoint/2010/main" val="842898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10E6-4191-5067-0A2F-BFEAF1CCB59F}"/>
              </a:ext>
            </a:extLst>
          </p:cNvPr>
          <p:cNvSpPr>
            <a:spLocks noGrp="1"/>
          </p:cNvSpPr>
          <p:nvPr>
            <p:ph type="title"/>
          </p:nvPr>
        </p:nvSpPr>
        <p:spPr/>
        <p:txBody>
          <a:bodyPr/>
          <a:lstStyle/>
          <a:p>
            <a:r>
              <a:rPr lang="en-GB" dirty="0"/>
              <a:t>Thankyou for listening any questions?</a:t>
            </a:r>
          </a:p>
        </p:txBody>
      </p:sp>
    </p:spTree>
    <p:extLst>
      <p:ext uri="{BB962C8B-B14F-4D97-AF65-F5344CB8AC3E}">
        <p14:creationId xmlns:p14="http://schemas.microsoft.com/office/powerpoint/2010/main" val="5604805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183</TotalTime>
  <Words>1431</Words>
  <Application>Microsoft Office PowerPoint</Application>
  <PresentationFormat>Widescreen</PresentationFormat>
  <Paragraphs>123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Calibri</vt:lpstr>
      <vt:lpstr>Calibri Light</vt:lpstr>
      <vt:lpstr>Segoe UI</vt:lpstr>
      <vt:lpstr>Wingdings</vt:lpstr>
      <vt:lpstr>Office 2013 - 2022 Theme</vt:lpstr>
      <vt:lpstr>   Student number:   2522158 student name:   Victoria Richards  Module Code:  LCLM 4004  Module Name:  Problem Solving and Decision-Making  Component 1:  Basil’s Bakery </vt:lpstr>
      <vt:lpstr>PowerPoint Presentation</vt:lpstr>
      <vt:lpstr>Overview of basils bakery and what it 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findings </vt:lpstr>
      <vt:lpstr>References </vt:lpstr>
      <vt:lpstr>Thankyou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butler</dc:creator>
  <cp:lastModifiedBy>victoria butler</cp:lastModifiedBy>
  <cp:revision>1</cp:revision>
  <dcterms:created xsi:type="dcterms:W3CDTF">2026-10-09T11:58:01Z</dcterms:created>
  <dcterms:modified xsi:type="dcterms:W3CDTF">2026-10-09T15:01:17Z</dcterms:modified>
</cp:coreProperties>
</file>